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7" r:id="rId4"/>
    <p:sldId id="267" r:id="rId5"/>
    <p:sldId id="272" r:id="rId6"/>
    <p:sldId id="266" r:id="rId7"/>
    <p:sldId id="270" r:id="rId8"/>
    <p:sldId id="261" r:id="rId9"/>
    <p:sldId id="262" r:id="rId10"/>
    <p:sldId id="263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  <a:srgbClr val="FFCC66"/>
    <a:srgbClr val="000000"/>
    <a:srgbClr val="333333"/>
    <a:srgbClr val="666666"/>
    <a:srgbClr val="CCCC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3792" autoAdjust="0"/>
  </p:normalViewPr>
  <p:slideViewPr>
    <p:cSldViewPr>
      <p:cViewPr varScale="1">
        <p:scale>
          <a:sx n="62" d="100"/>
          <a:sy n="62" d="100"/>
        </p:scale>
        <p:origin x="13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8D4D830-998A-472D-982A-A42C258A3C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5603B2A-2090-4362-BDD2-7B7BA934FF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39F9BB19-CC79-4F04-8F13-74A95B37A6A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06FA9FE0-D0C5-4AF1-9EF8-151C63E4093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807E13-7A26-4B99-819E-60D83CA5AB2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D569C2-C534-4DD5-881B-A83B62378B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FFCDE39-45C7-46C6-A5D1-0773B8C504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2410000-2828-45B5-8620-BAAF2218456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6DF310C-6B3C-40E1-9BF4-C44B41823ED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082B4D8-95A3-4A43-9D73-ADE6939898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CBF3AD6-D935-4B50-BE20-D7E3E359A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558B94EF-AFA9-40FF-986C-F27447FA4EE9}" type="slidenum">
              <a:rPr lang="en-GB" altLang="it-IT"/>
              <a:pPr/>
              <a:t>‹N›</a:t>
            </a:fld>
            <a:endParaRPr lang="en-GB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1918F88-2CEC-424B-B67F-43F9501D00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F2A249-AC54-4637-B9FC-4A8CD2CAACEE}" type="slidenum">
              <a:rPr lang="en-GB" altLang="it-IT" sz="1200">
                <a:latin typeface="Times" panose="02020603050405020304" pitchFamily="18" charset="0"/>
              </a:rPr>
              <a:pPr/>
              <a:t>1</a:t>
            </a:fld>
            <a:endParaRPr lang="en-GB" altLang="it-IT" sz="1200">
              <a:latin typeface="Times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4CA10CD-2CF8-42D9-9594-B64C9FAA6E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2E395C5-7228-47B5-BB45-2EA1D4A86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B94EF-AFA9-40FF-986C-F27447FA4EE9}" type="slidenum">
              <a:rPr lang="en-GB" altLang="it-IT" smtClean="0"/>
              <a:pPr/>
              <a:t>3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97550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B94EF-AFA9-40FF-986C-F27447FA4EE9}" type="slidenum">
              <a:rPr lang="en-GB" altLang="it-IT" smtClean="0"/>
              <a:pPr/>
              <a:t>5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66201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AB2A-435A-4ED3-93C3-6E50882E659C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64613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7861-5A32-4E4B-BC1C-03B549E9BE14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0069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D0C-F182-48F9-8950-00F1C6B2D566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09680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6BAD-5581-4334-AAF7-253323F9A980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1653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7E0-CEE7-404A-BE81-09065551AA71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4117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3224-77A6-4C23-B7F4-C65EC8A2C369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3031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8D6B-C3FA-4C5F-B155-740F6F588098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50584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12C1-EFAF-4281-B3E9-494EC20A75E0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6302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8CCE-3454-4EB4-AC17-78C5E1F32759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09103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3741-6C18-4DA0-8321-2D344A997BB5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80031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92D0-8BFF-47F1-8352-D0EF09EB5228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0370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0C12D-2536-460A-A662-CF8C1702410B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93762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08F1A75-B997-4BA4-BBA7-808AB62DEF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2097" y="3429000"/>
            <a:ext cx="8699388" cy="1089074"/>
          </a:xfrm>
        </p:spPr>
        <p:txBody>
          <a:bodyPr>
            <a:noAutofit/>
          </a:bodyPr>
          <a:lstStyle/>
          <a:p>
            <a:r>
              <a:rPr lang="en-GB" altLang="it-IT" sz="3300" b="1" dirty="0"/>
              <a:t>Studio e </a:t>
            </a:r>
            <a:r>
              <a:rPr lang="it-IT" altLang="it-IT" sz="3300" b="1" dirty="0"/>
              <a:t>sviluppo</a:t>
            </a:r>
            <a:r>
              <a:rPr lang="en-GB" altLang="it-IT" sz="3300" b="1" dirty="0"/>
              <a:t> di un </a:t>
            </a:r>
            <a:r>
              <a:rPr lang="en-GB" altLang="it-IT" sz="3300" b="1" dirty="0" err="1"/>
              <a:t>sistema</a:t>
            </a:r>
            <a:r>
              <a:rPr lang="en-GB" altLang="it-IT" sz="3300" b="1" dirty="0"/>
              <a:t> di </a:t>
            </a:r>
            <a:r>
              <a:rPr lang="it-IT" altLang="it-IT" sz="3300" b="1" dirty="0"/>
              <a:t>raccomandazione</a:t>
            </a:r>
            <a:r>
              <a:rPr lang="en-GB" altLang="it-IT" sz="3300" b="1" dirty="0"/>
              <a:t> context-aware per </a:t>
            </a:r>
            <a:r>
              <a:rPr lang="en-GB" altLang="it-IT" sz="3300" b="1" dirty="0" err="1"/>
              <a:t>sistemi</a:t>
            </a:r>
            <a:r>
              <a:rPr lang="en-GB" altLang="it-IT" sz="3300" b="1" dirty="0"/>
              <a:t> </a:t>
            </a:r>
            <a:r>
              <a:rPr lang="en-GB" altLang="it-IT" sz="3300" b="1" dirty="0" err="1"/>
              <a:t>mobili</a:t>
            </a:r>
            <a:r>
              <a:rPr lang="en-GB" altLang="it-IT" sz="3300" b="1" dirty="0"/>
              <a:t> e </a:t>
            </a:r>
            <a:r>
              <a:rPr lang="en-GB" altLang="it-IT" sz="3300" b="1" dirty="0" err="1"/>
              <a:t>pervasivi</a:t>
            </a:r>
            <a:endParaRPr lang="en-GB" altLang="it-IT" sz="3300" b="1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1C22DF6-39DD-4D34-902F-0CCAAB4EFD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504" y="3140968"/>
            <a:ext cx="2232248" cy="235223"/>
          </a:xfrm>
        </p:spPr>
        <p:txBody>
          <a:bodyPr>
            <a:noAutofit/>
          </a:bodyPr>
          <a:lstStyle/>
          <a:p>
            <a:r>
              <a:rPr lang="en-GB" altLang="it-IT" sz="1600" dirty="0"/>
              <a:t>Lorenzo D’Alessandro</a:t>
            </a:r>
          </a:p>
        </p:txBody>
      </p:sp>
      <p:sp>
        <p:nvSpPr>
          <p:cNvPr id="3076" name="Text Box 6">
            <a:extLst>
              <a:ext uri="{FF2B5EF4-FFF2-40B4-BE49-F238E27FC236}">
                <a16:creationId xmlns:a16="http://schemas.microsoft.com/office/drawing/2014/main" id="{8708EF7E-14B2-4AF0-9C44-2948E664B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669" y="5157192"/>
            <a:ext cx="12561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Relatore:</a:t>
            </a:r>
          </a:p>
          <a:p>
            <a:pPr algn="r"/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Correlatori:</a:t>
            </a:r>
          </a:p>
        </p:txBody>
      </p:sp>
      <p:sp>
        <p:nvSpPr>
          <p:cNvPr id="3077" name="Text Box 8">
            <a:extLst>
              <a:ext uri="{FF2B5EF4-FFF2-40B4-BE49-F238E27FC236}">
                <a16:creationId xmlns:a16="http://schemas.microsoft.com/office/drawing/2014/main" id="{DF115582-3D67-41FB-B61F-4352373DA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5157192"/>
            <a:ext cx="213622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Prof. Elena Pagani</a:t>
            </a:r>
          </a:p>
          <a:p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Dr. Franca Delmastro</a:t>
            </a:r>
          </a:p>
          <a:p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Dr. Mattia Campana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AD1920B-B6EE-486F-B0BC-6B5AE395C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23" y="548680"/>
            <a:ext cx="4743153" cy="18639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A848FC64-17F5-4ECC-B834-9A928B89D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4874" y="188640"/>
            <a:ext cx="5123103" cy="3043627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F8ED7FE3-0FE5-4BC8-A7C9-862F9EB51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873" y="3503655"/>
            <a:ext cx="5123103" cy="310745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D071252-1D0D-492D-9AAD-CE08C360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36" y="275886"/>
            <a:ext cx="3738437" cy="160082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700" dirty="0"/>
              <a:t>Tempi di esecuzione su smartphone </a:t>
            </a:r>
            <a:r>
              <a:rPr lang="it-IT" sz="3700" dirty="0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E866D4-2B40-483E-A151-697AD669FB6C}"/>
              </a:ext>
            </a:extLst>
          </p:cNvPr>
          <p:cNvSpPr txBox="1"/>
          <p:nvPr/>
        </p:nvSpPr>
        <p:spPr>
          <a:xfrm>
            <a:off x="1" y="1700808"/>
            <a:ext cx="3914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latin typeface="CMR12"/>
              </a:rPr>
              <a:t>TensorFlow</a:t>
            </a:r>
            <a:r>
              <a:rPr lang="it-IT" sz="1800" b="0" i="0" u="none" strike="noStrike" baseline="0" dirty="0">
                <a:latin typeface="CMR12"/>
              </a:rPr>
              <a:t> Lite permette di convertire un modello </a:t>
            </a:r>
            <a:r>
              <a:rPr lang="it-IT" sz="1800" b="0" i="0" u="none" strike="noStrike" baseline="0" dirty="0" err="1">
                <a:latin typeface="CMR12"/>
              </a:rPr>
              <a:t>TensorFlow</a:t>
            </a:r>
            <a:r>
              <a:rPr lang="it-IT" dirty="0">
                <a:latin typeface="CMR12"/>
              </a:rPr>
              <a:t> </a:t>
            </a:r>
            <a:r>
              <a:rPr lang="it-IT" sz="1800" b="0" i="0" u="none" strike="noStrike" baseline="0" dirty="0">
                <a:latin typeface="CMR12"/>
              </a:rPr>
              <a:t>precedentemente addestrato in un formato compatibile con dispositivi Android</a:t>
            </a:r>
          </a:p>
          <a:p>
            <a:pPr algn="l"/>
            <a:endParaRPr lang="it-IT" sz="1800" b="0" i="0" u="none" strike="noStrike" baseline="0" dirty="0">
              <a:latin typeface="CMR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CMR12"/>
              </a:rPr>
              <a:t>Sono stati misurati i tempi di inizializzazione e inferenza su quattro dispositivi mobili</a:t>
            </a:r>
          </a:p>
          <a:p>
            <a:pPr algn="l"/>
            <a:endParaRPr lang="it-IT" dirty="0">
              <a:latin typeface="CMR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latin typeface="CMR12"/>
              </a:rPr>
              <a:t>moveCARS</a:t>
            </a:r>
            <a:r>
              <a:rPr lang="it-IT" sz="1800" b="0" i="0" u="none" strike="noStrike" baseline="0" dirty="0">
                <a:latin typeface="CMR12"/>
              </a:rPr>
              <a:t> è </a:t>
            </a:r>
            <a:r>
              <a:rPr lang="it-IT" dirty="0">
                <a:latin typeface="CMR12"/>
              </a:rPr>
              <a:t>l’algoritmo più veloce su tutti i dispositivi</a:t>
            </a:r>
            <a:endParaRPr lang="it-IT" sz="1800" b="0" i="0" u="none" strike="noStrike" baseline="0" dirty="0">
              <a:latin typeface="CMR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938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980A4-3E84-4C09-8F59-8706C4B2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9BD3DC-3555-44D3-9C15-FF91C6F9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moveCARS</a:t>
            </a:r>
            <a:r>
              <a:rPr lang="it-IT" dirty="0"/>
              <a:t> ha ottenuto risultati simili alle soluzioni stato dell’arte:</a:t>
            </a:r>
          </a:p>
          <a:p>
            <a:pPr lvl="1"/>
            <a:r>
              <a:rPr lang="it-IT" dirty="0"/>
              <a:t>Con tempi di esecuzione minori</a:t>
            </a:r>
          </a:p>
          <a:p>
            <a:pPr lvl="1"/>
            <a:r>
              <a:rPr lang="it-IT" dirty="0"/>
              <a:t>Con una struttura della rete meno restrittiva</a:t>
            </a:r>
          </a:p>
          <a:p>
            <a:r>
              <a:rPr lang="it-IT" dirty="0"/>
              <a:t>Il contesto ha un ruolo importante nelle raccomandazioni</a:t>
            </a:r>
          </a:p>
          <a:p>
            <a:r>
              <a:rPr lang="it-IT" dirty="0"/>
              <a:t>Se il contesto è molto descrittivo della situazione dell’utente le raccomandazioni sono ancora più precise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85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7507E-1146-4581-B644-0005BC8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0E059-74DD-4635-8D46-0B022D46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Training dell’algoritmo su dispositivo mobile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Valutare il modello </a:t>
            </a:r>
            <a:r>
              <a:rPr lang="it-IT" dirty="0" err="1"/>
              <a:t>moveCARS</a:t>
            </a:r>
            <a:r>
              <a:rPr lang="it-IT" dirty="0"/>
              <a:t> su nuovi dataset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Sviluppare un’applicazione per dispositivi mobili per valutare le prestazioni di </a:t>
            </a:r>
            <a:r>
              <a:rPr lang="it-IT" dirty="0" err="1"/>
              <a:t>moveCARS</a:t>
            </a:r>
            <a:r>
              <a:rPr lang="it-IT" dirty="0"/>
              <a:t> in ambiente reale</a:t>
            </a:r>
          </a:p>
        </p:txBody>
      </p:sp>
    </p:spTree>
    <p:extLst>
      <p:ext uri="{BB962C8B-B14F-4D97-AF65-F5344CB8AC3E}">
        <p14:creationId xmlns:p14="http://schemas.microsoft.com/office/powerpoint/2010/main" val="397880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69C17091-7F08-4D3E-BEF5-8B8246BF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97" y="249289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/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107309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4C7B-E853-45EB-B3EC-43872832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it-IT" dirty="0"/>
              <a:t>Ambiente di riferimento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92EA9F-6FED-4186-AA52-B095CB45B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5112568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 dispositivi mobili stanno contribuendo all’evoluzione </a:t>
            </a:r>
            <a:r>
              <a:rPr lang="it-IT" dirty="0" err="1"/>
              <a:t>dell’edge</a:t>
            </a:r>
            <a:r>
              <a:rPr lang="it-IT" dirty="0"/>
              <a:t> computing</a:t>
            </a:r>
          </a:p>
          <a:p>
            <a:r>
              <a:rPr lang="it-IT" dirty="0"/>
              <a:t>Questi dispositivi sono centrali, interagiscono tramite comunicazione D2D con altri dispositivi e scoprono nuovi contenuti per gli utenti</a:t>
            </a:r>
          </a:p>
          <a:p>
            <a:r>
              <a:rPr lang="it-IT" dirty="0"/>
              <a:t>Un RS per dispositivi mobili può essere utile per filtrare questi contenuti</a:t>
            </a:r>
          </a:p>
          <a:p>
            <a:r>
              <a:rPr lang="it-IT" dirty="0"/>
              <a:t>A differenza degli RS centralizzati, le informazioni sono limitate a quelle raccolte dall’utente locale, non esiste una conoscenza globale di tutti gli utenti e oggetti del sistema</a:t>
            </a:r>
          </a:p>
          <a:p>
            <a:r>
              <a:rPr lang="it-IT" dirty="0"/>
              <a:t>Vantaggi di un RS mobile:</a:t>
            </a:r>
          </a:p>
          <a:p>
            <a:pPr lvl="1"/>
            <a:r>
              <a:rPr lang="it-IT" dirty="0"/>
              <a:t>Velocità adattamento</a:t>
            </a:r>
          </a:p>
          <a:p>
            <a:pPr lvl="1"/>
            <a:r>
              <a:rPr lang="it-IT" dirty="0"/>
              <a:t>Privacy utenti</a:t>
            </a:r>
          </a:p>
          <a:p>
            <a:pPr lvl="1"/>
            <a:r>
              <a:rPr lang="it-IT" dirty="0"/>
              <a:t>Contesto fisico e sociale molto descrittivo</a:t>
            </a:r>
          </a:p>
        </p:txBody>
      </p:sp>
    </p:spTree>
    <p:extLst>
      <p:ext uri="{BB962C8B-B14F-4D97-AF65-F5344CB8AC3E}">
        <p14:creationId xmlns:p14="http://schemas.microsoft.com/office/powerpoint/2010/main" val="318969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5C9F5-082B-43A8-B30E-83A00057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006"/>
            <a:ext cx="7886700" cy="696924"/>
          </a:xfrm>
        </p:spPr>
        <p:txBody>
          <a:bodyPr/>
          <a:lstStyle/>
          <a:p>
            <a:pPr algn="ctr"/>
            <a:r>
              <a:rPr lang="it-IT" dirty="0"/>
              <a:t>Sistemi di raccomandazione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8B1761-2773-4FC9-AFA8-333BE2349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3789041"/>
            <a:ext cx="8640960" cy="2881954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Largamente utilizzati da piattaforme di e-commerce,  di streaming, social network, etc.</a:t>
            </a:r>
          </a:p>
          <a:p>
            <a:r>
              <a:rPr lang="it-IT" dirty="0"/>
              <a:t>Generano raccomandazioni personalizzate per gli utenti</a:t>
            </a:r>
          </a:p>
          <a:p>
            <a:r>
              <a:rPr lang="it-IT" b="0" i="0" u="none" strike="noStrike" baseline="0" dirty="0"/>
              <a:t>Sono sistemi centralizzati con conoscenza globale di tutti gli utenti e oggetti</a:t>
            </a:r>
          </a:p>
          <a:p>
            <a:r>
              <a:rPr lang="it-IT" i="0" u="none" strike="noStrike" baseline="0" dirty="0"/>
              <a:t>Contesto limitato a poche informazioni contestuali</a:t>
            </a:r>
          </a:p>
          <a:p>
            <a:r>
              <a:rPr lang="it-IT" i="0" u="none" strike="noStrike" baseline="0" dirty="0"/>
              <a:t>Obiettivo tesi: RS </a:t>
            </a:r>
            <a:r>
              <a:rPr lang="it-IT" i="0" u="none" strike="noStrike" baseline="0" dirty="0" err="1"/>
              <a:t>context-aware</a:t>
            </a:r>
            <a:r>
              <a:rPr lang="it-IT" i="0" u="none" strike="noStrike" baseline="0" dirty="0"/>
              <a:t> per dispositivi mobili</a:t>
            </a:r>
          </a:p>
          <a:p>
            <a:endParaRPr lang="it-IT" sz="1700" dirty="0"/>
          </a:p>
          <a:p>
            <a:pPr marL="0" indent="0">
              <a:buNone/>
            </a:pPr>
            <a:endParaRPr lang="it-IT" sz="2000" b="0" i="0" strike="noStrike" baseline="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56AC69E-C74C-4430-AC0B-7D1B15D07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07" y="959694"/>
            <a:ext cx="6417586" cy="28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1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138F056-1FB5-471B-ADB2-F952285C4F1D}"/>
              </a:ext>
            </a:extLst>
          </p:cNvPr>
          <p:cNvSpPr txBox="1"/>
          <p:nvPr/>
        </p:nvSpPr>
        <p:spPr>
          <a:xfrm>
            <a:off x="1455722" y="211287"/>
            <a:ext cx="6232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+mj-lt"/>
              </a:rPr>
              <a:t>Matrix </a:t>
            </a:r>
            <a:r>
              <a:rPr lang="it-IT" sz="4400" dirty="0" err="1">
                <a:latin typeface="+mj-lt"/>
              </a:rPr>
              <a:t>Factorization</a:t>
            </a:r>
            <a:endParaRPr lang="it-IT" sz="4400" dirty="0">
              <a:latin typeface="+mj-lt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30C85504-B840-4230-ADF9-201FBC6EC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825" y="980728"/>
            <a:ext cx="7984349" cy="24408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6D825C3-9F20-4F90-BA1C-33B1255A0A3F}"/>
                  </a:ext>
                </a:extLst>
              </p:cNvPr>
              <p:cNvSpPr txBox="1"/>
              <p:nvPr/>
            </p:nvSpPr>
            <p:spPr>
              <a:xfrm>
                <a:off x="332070" y="3915562"/>
                <a:ext cx="8479859" cy="2731151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/>
                  <a:t>Matrice utenti-oggetti: </a:t>
                </a:r>
                <a:r>
                  <a:rPr lang="it-IT" dirty="0"/>
                  <a:t>ogni elemento è un feedback di un utente su un oggetto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/>
                  <a:t>Matrix </a:t>
                </a:r>
                <a:r>
                  <a:rPr lang="it-IT" b="1" dirty="0" err="1"/>
                  <a:t>factorization</a:t>
                </a:r>
                <a:r>
                  <a:rPr lang="it-IT" b="1" dirty="0"/>
                  <a:t>: </a:t>
                </a:r>
                <a:r>
                  <a:rPr lang="it-IT" dirty="0"/>
                  <a:t>algoritmo che fattorizza la matrice in due matrici di dimensione minore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Rating di un utente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IT" dirty="0"/>
                  <a:t> su un oggetto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it-IT" b="0" i="1" u="none" strike="noStrike" baseline="0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Sup>
                      <m:sSubSupPr>
                        <m:ctrlP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it-IT" b="0" u="none" strike="noStrike" baseline="0" dirty="0"/>
                  <a:t>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r>
                  <a:rPr lang="it-IT" b="1" dirty="0"/>
                  <a:t>Problemi: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Numero fisso di utenti e oggetti </a:t>
                </a:r>
                <a:r>
                  <a:rPr lang="it-IT" dirty="0">
                    <a:sym typeface="Wingdings" panose="05000000000000000000" pitchFamily="2" charset="2"/>
                  </a:rPr>
                  <a:t> non si possono fare raccomandazioni su oggetti che l’algoritmo non ha visto in precedenza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ym typeface="Wingdings" panose="05000000000000000000" pitchFamily="2" charset="2"/>
                  </a:rPr>
                  <a:t>Aggiungere il contesto  aumenta </a:t>
                </a:r>
                <a:r>
                  <a:rPr lang="it-IT" dirty="0" err="1">
                    <a:sym typeface="Wingdings" panose="05000000000000000000" pitchFamily="2" charset="2"/>
                  </a:rPr>
                  <a:t>dimensionalità</a:t>
                </a:r>
                <a:r>
                  <a:rPr lang="it-IT" dirty="0">
                    <a:sym typeface="Wingdings" panose="05000000000000000000" pitchFamily="2" charset="2"/>
                  </a:rPr>
                  <a:t> e complessità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6D825C3-9F20-4F90-BA1C-33B1255A0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70" y="3915562"/>
                <a:ext cx="8479859" cy="2731151"/>
              </a:xfrm>
              <a:prstGeom prst="rect">
                <a:avLst/>
              </a:prstGeom>
              <a:blipFill>
                <a:blip r:embed="rId4"/>
                <a:stretch>
                  <a:fillRect l="-575" t="-11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78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013D25-AD78-4C9E-A6B1-5E9D9F35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79" y="3927378"/>
            <a:ext cx="8335839" cy="2813990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Combina una rete neurale con l’approccio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factorization</a:t>
            </a:r>
            <a:endParaRPr lang="it-IT" dirty="0"/>
          </a:p>
          <a:p>
            <a:r>
              <a:rPr lang="it-IT" dirty="0"/>
              <a:t>Input: </a:t>
            </a:r>
          </a:p>
          <a:p>
            <a:pPr lvl="1"/>
            <a:r>
              <a:rPr lang="it-IT" dirty="0"/>
              <a:t>ID utente come vettore in one hot </a:t>
            </a:r>
            <a:r>
              <a:rPr lang="it-IT" dirty="0" err="1"/>
              <a:t>encoding</a:t>
            </a:r>
            <a:endParaRPr lang="it-IT" dirty="0"/>
          </a:p>
          <a:p>
            <a:pPr lvl="1"/>
            <a:r>
              <a:rPr lang="it-IT" dirty="0"/>
              <a:t>ID oggetto come vettore in one hot </a:t>
            </a:r>
            <a:r>
              <a:rPr lang="it-IT" dirty="0" err="1"/>
              <a:t>encoding</a:t>
            </a:r>
            <a:endParaRPr lang="it-IT" dirty="0"/>
          </a:p>
          <a:p>
            <a:pPr lvl="1"/>
            <a:r>
              <a:rPr lang="it-IT" dirty="0"/>
              <a:t>Vettore per il contesto</a:t>
            </a:r>
          </a:p>
          <a:p>
            <a:r>
              <a:rPr lang="it-IT" dirty="0"/>
              <a:t>Aggiunge  il contesto dell’utente al modello </a:t>
            </a:r>
            <a:r>
              <a:rPr lang="it-IT" dirty="0" err="1"/>
              <a:t>NeuMF</a:t>
            </a:r>
            <a:endParaRPr lang="it-IT" dirty="0"/>
          </a:p>
          <a:p>
            <a:r>
              <a:rPr lang="it-IT" dirty="0"/>
              <a:t>Il numero di utenti e oggetti è fisso: i vettori in one hot </a:t>
            </a:r>
            <a:r>
              <a:rPr lang="it-IT" dirty="0" err="1"/>
              <a:t>encoding</a:t>
            </a:r>
            <a:r>
              <a:rPr lang="it-IT" dirty="0"/>
              <a:t> hanno dimensione pari al numero di utenti e oggetti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9E073E4-37F3-426D-8204-F3121ED75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43" y="615602"/>
            <a:ext cx="5918714" cy="32107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6B614B3-C5C1-485B-B14B-E1CFCDE3F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426" y="615602"/>
            <a:ext cx="5357144" cy="3311776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1BEE6B66-E09E-4256-A71F-1436C9CE01C3}"/>
              </a:ext>
            </a:extLst>
          </p:cNvPr>
          <p:cNvSpPr txBox="1">
            <a:spLocks/>
          </p:cNvSpPr>
          <p:nvPr/>
        </p:nvSpPr>
        <p:spPr>
          <a:xfrm>
            <a:off x="628648" y="129583"/>
            <a:ext cx="7886700" cy="615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ECAM </a:t>
            </a:r>
            <a:r>
              <a:rPr lang="it-IT" dirty="0" err="1"/>
              <a:t>NeuMF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6556A7-4C91-4CD0-AF4B-A8BB3199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16632"/>
            <a:ext cx="7886700" cy="61560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it-IT" dirty="0" err="1"/>
              <a:t>NeuMF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301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C26057-B5D8-4F43-A76F-09CA4FF7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42" y="101408"/>
            <a:ext cx="7876331" cy="504056"/>
          </a:xfrm>
        </p:spPr>
        <p:txBody>
          <a:bodyPr>
            <a:noAutofit/>
          </a:bodyPr>
          <a:lstStyle/>
          <a:p>
            <a:pPr algn="ctr"/>
            <a:r>
              <a:rPr lang="it-IT" sz="4000" dirty="0" err="1"/>
              <a:t>moveCARS</a:t>
            </a:r>
            <a:endParaRPr lang="it-IT" sz="4000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7B467268-CB2B-4D0A-A7DD-22E88BDA4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568" y="616785"/>
            <a:ext cx="6174864" cy="28122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8436A35-7E58-4C51-9E8D-E4EB2D67D0F8}"/>
                  </a:ext>
                </a:extLst>
              </p:cNvPr>
              <p:cNvSpPr txBox="1"/>
              <p:nvPr/>
            </p:nvSpPr>
            <p:spPr>
              <a:xfrm>
                <a:off x="633834" y="3501008"/>
                <a:ext cx="8042622" cy="3356992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92500" lnSpcReduction="10000"/>
              </a:bodyPr>
              <a:lstStyle/>
              <a:p>
                <a:r>
                  <a:rPr lang="it-IT" sz="1900" dirty="0"/>
                  <a:t>MObile </a:t>
                </a:r>
                <a:r>
                  <a:rPr lang="it-IT" sz="1900" dirty="0" err="1"/>
                  <a:t>pervasiVE</a:t>
                </a:r>
                <a:r>
                  <a:rPr lang="it-IT" sz="1900" dirty="0"/>
                  <a:t> </a:t>
                </a:r>
                <a:r>
                  <a:rPr lang="it-IT" sz="1900" dirty="0" err="1"/>
                  <a:t>Context-Aware</a:t>
                </a:r>
                <a:r>
                  <a:rPr lang="it-IT" sz="1900" dirty="0"/>
                  <a:t> </a:t>
                </a:r>
                <a:r>
                  <a:rPr lang="it-IT" sz="1900" dirty="0" err="1"/>
                  <a:t>Recommender</a:t>
                </a:r>
                <a:r>
                  <a:rPr lang="it-IT" sz="1900" dirty="0"/>
                  <a:t> System (</a:t>
                </a:r>
                <a:r>
                  <a:rPr lang="it-IT" sz="1900" dirty="0" err="1"/>
                  <a:t>moveCARS</a:t>
                </a:r>
                <a:r>
                  <a:rPr lang="it-IT" sz="1900" dirty="0"/>
                  <a:t>)</a:t>
                </a:r>
              </a:p>
              <a:p>
                <a:endParaRPr lang="it-IT" sz="1900" dirty="0"/>
              </a:p>
              <a:p>
                <a:r>
                  <a:rPr lang="it-IT" sz="1900" dirty="0"/>
                  <a:t>Al posto degli ID di utenti e oggetti si usano delle feature che li caratterizzano</a:t>
                </a:r>
              </a:p>
              <a:p>
                <a:endParaRPr lang="it-IT" sz="1900" dirty="0"/>
              </a:p>
              <a:p>
                <a:r>
                  <a:rPr lang="it-IT" sz="1900" b="1" dirty="0"/>
                  <a:t>Input: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900" dirty="0"/>
                  <a:t>Feature dell’utente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it-IT" sz="19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900" dirty="0"/>
                  <a:t>Feature dell’oggetto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sz="19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900" dirty="0"/>
                  <a:t>Feature di contesto fisico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sz="19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900" dirty="0"/>
                  <a:t>Feature di contesto sociale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sz="19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900" dirty="0"/>
              </a:p>
              <a:p>
                <a:r>
                  <a:rPr lang="it-IT" sz="1900" b="1" dirty="0"/>
                  <a:t>Output: </a:t>
                </a:r>
                <a:r>
                  <a:rPr lang="it-IT" sz="1900" dirty="0"/>
                  <a:t>L’oggetto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900" dirty="0"/>
                  <a:t> è rilevante / non è rilevante per l’utente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IT" sz="1900" dirty="0"/>
                  <a:t> nei contesti </a:t>
                </a:r>
                <a14:m>
                  <m:oMath xmlns:m="http://schemas.openxmlformats.org/officeDocument/2006/math">
                    <m:r>
                      <a:rPr lang="it-IT" sz="19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900" dirty="0"/>
                  <a:t> e </a:t>
                </a:r>
                <a14:m>
                  <m:oMath xmlns:m="http://schemas.openxmlformats.org/officeDocument/2006/math">
                    <m:r>
                      <a:rPr lang="it-IT" sz="19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sz="19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900" dirty="0"/>
              </a:p>
              <a:p>
                <a:r>
                  <a:rPr lang="it-IT" sz="1900" b="1" dirty="0"/>
                  <a:t>Vantaggio: </a:t>
                </a:r>
                <a:r>
                  <a:rPr lang="it-IT" sz="1900" dirty="0"/>
                  <a:t>può raccomandare oggetti mai visti all’utente </a:t>
                </a:r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8436A35-7E58-4C51-9E8D-E4EB2D67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4" y="3501008"/>
                <a:ext cx="8042622" cy="3356992"/>
              </a:xfrm>
              <a:prstGeom prst="rect">
                <a:avLst/>
              </a:prstGeom>
              <a:blipFill>
                <a:blip r:embed="rId4"/>
                <a:stretch>
                  <a:fillRect l="-682" t="-1633" b="-12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09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B2F589F-869C-4E95-849F-3C8C762D0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292180"/>
            <a:ext cx="4464496" cy="6273640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72DC03-2FF2-4FC7-B1C8-F2DA3EB94C0F}"/>
              </a:ext>
            </a:extLst>
          </p:cNvPr>
          <p:cNvSpPr txBox="1"/>
          <p:nvPr/>
        </p:nvSpPr>
        <p:spPr>
          <a:xfrm>
            <a:off x="5004048" y="1720840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contesto dell’utente è rilevato utilizzando i sensori dello smartphone e le interazioni sugli online social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contesto sociale è modellato da una ego network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7BB88C-4D94-4823-B080-41C0283D076A}"/>
              </a:ext>
            </a:extLst>
          </p:cNvPr>
          <p:cNvSpPr txBox="1"/>
          <p:nvPr/>
        </p:nvSpPr>
        <p:spPr>
          <a:xfrm>
            <a:off x="4716016" y="29218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+mj-lt"/>
              </a:rPr>
              <a:t>Architettura generale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30779493-A40A-424F-8BCC-027EDDC18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1564" y="4221088"/>
            <a:ext cx="18573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0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5C8CE6-773B-4C99-A303-3A55CAA7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7066"/>
            <a:ext cx="7886700" cy="421929"/>
          </a:xfrm>
        </p:spPr>
        <p:txBody>
          <a:bodyPr>
            <a:noAutofit/>
          </a:bodyPr>
          <a:lstStyle/>
          <a:p>
            <a:pPr algn="ctr"/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723A70-E80B-4CA0-941A-CB18D109A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538995"/>
            <a:ext cx="8784976" cy="2664296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it-IT" sz="2200" b="1" dirty="0"/>
              <a:t>Frappe: </a:t>
            </a:r>
          </a:p>
          <a:p>
            <a:pPr marL="0" indent="0" algn="l">
              <a:buNone/>
            </a:pPr>
            <a:r>
              <a:rPr lang="it-IT" sz="1900" b="0" i="0" u="none" strike="noStrike" baseline="0" dirty="0"/>
              <a:t>È un dataset di feedback impliciti collezionato da un sistema di raccomandazione </a:t>
            </a:r>
            <a:r>
              <a:rPr lang="it-IT" sz="1900" b="0" i="0" u="none" strike="noStrike" baseline="0" dirty="0" err="1"/>
              <a:t>context-aware</a:t>
            </a:r>
            <a:r>
              <a:rPr lang="it-IT" sz="1900" b="0" i="0" u="none" strike="noStrike" baseline="0" dirty="0"/>
              <a:t> di applicazioni Android.</a:t>
            </a:r>
          </a:p>
          <a:p>
            <a:pPr marL="0" indent="0" algn="l">
              <a:buNone/>
            </a:pPr>
            <a:r>
              <a:rPr lang="it-IT" sz="1900" dirty="0"/>
              <a:t>Feature di contesto:</a:t>
            </a:r>
          </a:p>
          <a:p>
            <a:r>
              <a:rPr lang="it-IT" sz="1900" dirty="0"/>
              <a:t>Momento giornata</a:t>
            </a:r>
          </a:p>
          <a:p>
            <a:r>
              <a:rPr lang="it-IT" sz="1900" dirty="0"/>
              <a:t>Giorno della settimana</a:t>
            </a:r>
          </a:p>
          <a:p>
            <a:r>
              <a:rPr lang="it-IT" sz="1900" dirty="0"/>
              <a:t>Se è il fine settimana</a:t>
            </a:r>
          </a:p>
          <a:p>
            <a:r>
              <a:rPr lang="it-IT" sz="1900" dirty="0"/>
              <a:t>Meteo</a:t>
            </a:r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4BA0D4A-419D-4B7E-80B1-C402EFBEA01F}"/>
              </a:ext>
            </a:extLst>
          </p:cNvPr>
          <p:cNvSpPr txBox="1"/>
          <p:nvPr/>
        </p:nvSpPr>
        <p:spPr>
          <a:xfrm>
            <a:off x="154792" y="3429000"/>
            <a:ext cx="8809695" cy="936104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/>
          <a:p>
            <a:r>
              <a:rPr lang="it-IT" sz="2000" b="1" dirty="0"/>
              <a:t>My Digital Footprint (MDF): </a:t>
            </a:r>
          </a:p>
          <a:p>
            <a:r>
              <a:rPr lang="it-IT" dirty="0"/>
              <a:t>È un nuovo dataset composto da dati di sensori di smartphone, informazioni di prossimità fisica, e interazioni sugli online social network.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9FFB73-567F-4A21-9A4E-FD1CA3A2DC3D}"/>
              </a:ext>
            </a:extLst>
          </p:cNvPr>
          <p:cNvSpPr txBox="1"/>
          <p:nvPr/>
        </p:nvSpPr>
        <p:spPr>
          <a:xfrm>
            <a:off x="179512" y="4221087"/>
            <a:ext cx="8784976" cy="2097917"/>
          </a:xfrm>
          <a:prstGeom prst="rect">
            <a:avLst/>
          </a:prstGeom>
          <a:noFill/>
        </p:spPr>
        <p:txBody>
          <a:bodyPr wrap="square" numCol="2" rtlCol="0">
            <a:normAutofit/>
          </a:bodyPr>
          <a:lstStyle/>
          <a:p>
            <a:r>
              <a:rPr lang="it-IT" dirty="0"/>
              <a:t>Feature di contesto: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Attività utente (a piedi, in bici, corsa…)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Modalità audio (silenzioso, vibrazione…)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Volume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Musica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Batteria (livello, in carica)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Schermo (rotazione, stato)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Meteo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WiFi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Data e 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Tipologia di persone in prossimità dell’utente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935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EAF889-71E4-403D-B7D3-14CE2636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83" y="188640"/>
            <a:ext cx="2562119" cy="40077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en-US" sz="4400" kern="1200" dirty="0" err="1">
                <a:latin typeface="+mj-lt"/>
                <a:ea typeface="+mj-ea"/>
                <a:cs typeface="+mj-cs"/>
              </a:rPr>
              <a:t>Risultati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28C8BA65-1CC5-4CD8-941C-2D5BD2C214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4313" y="21357"/>
            <a:ext cx="5012184" cy="3148305"/>
          </a:xfrm>
        </p:spPr>
      </p:pic>
      <p:pic>
        <p:nvPicPr>
          <p:cNvPr id="20" name="Segnaposto contenuto 19">
            <a:extLst>
              <a:ext uri="{FF2B5EF4-FFF2-40B4-BE49-F238E27FC236}">
                <a16:creationId xmlns:a16="http://schemas.microsoft.com/office/drawing/2014/main" id="{90B773DD-FCF5-4576-9C9D-3F81BFC5846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4313" y="3378788"/>
            <a:ext cx="5006714" cy="3144869"/>
          </a:xfr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14A474E-75D0-4267-A552-64BE3B93B90D}"/>
              </a:ext>
            </a:extLst>
          </p:cNvPr>
          <p:cNvSpPr txBox="1"/>
          <p:nvPr/>
        </p:nvSpPr>
        <p:spPr>
          <a:xfrm>
            <a:off x="0" y="1443841"/>
            <a:ext cx="40919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Metrica utilizzata: Area under the ROC curve (AUC)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Modelli di confronto: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NeuMF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ECAM </a:t>
            </a:r>
            <a:r>
              <a:rPr lang="it-IT" dirty="0" err="1"/>
              <a:t>NeuMF</a:t>
            </a: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modelli </a:t>
            </a:r>
            <a:r>
              <a:rPr lang="it-IT" dirty="0" err="1"/>
              <a:t>context-aware</a:t>
            </a:r>
            <a:r>
              <a:rPr lang="it-IT" dirty="0"/>
              <a:t> (</a:t>
            </a:r>
            <a:r>
              <a:rPr lang="it-IT" dirty="0" err="1"/>
              <a:t>moveCARS</a:t>
            </a:r>
            <a:r>
              <a:rPr lang="it-IT" dirty="0"/>
              <a:t>, ECAM </a:t>
            </a:r>
            <a:r>
              <a:rPr lang="it-IT" dirty="0" err="1"/>
              <a:t>NeuMF</a:t>
            </a:r>
            <a:r>
              <a:rPr lang="it-IT" dirty="0"/>
              <a:t>) hanno l’AUC più alta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moveCARS</a:t>
            </a:r>
            <a:r>
              <a:rPr lang="it-IT" dirty="0"/>
              <a:t> ha ottenuto risultati simili al modello </a:t>
            </a:r>
            <a:r>
              <a:rPr lang="it-IT" dirty="0" err="1"/>
              <a:t>context-aware</a:t>
            </a:r>
            <a:r>
              <a:rPr lang="it-IT" dirty="0"/>
              <a:t> stato dell’arte ECAM </a:t>
            </a:r>
            <a:r>
              <a:rPr lang="it-IT" dirty="0" err="1"/>
              <a:t>NeuMF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831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5991</TotalTime>
  <Words>688</Words>
  <Application>Microsoft Office PowerPoint</Application>
  <PresentationFormat>Presentazione su schermo (4:3)</PresentationFormat>
  <Paragraphs>119</Paragraphs>
  <Slides>13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CMR12</vt:lpstr>
      <vt:lpstr>Times</vt:lpstr>
      <vt:lpstr>Office Theme</vt:lpstr>
      <vt:lpstr>Studio e sviluppo di un sistema di raccomandazione context-aware per sistemi mobili e pervasivi</vt:lpstr>
      <vt:lpstr>Ambiente di riferimento</vt:lpstr>
      <vt:lpstr>Sistemi di raccomandazione</vt:lpstr>
      <vt:lpstr>Presentazione standard di PowerPoint</vt:lpstr>
      <vt:lpstr>NeuMF</vt:lpstr>
      <vt:lpstr>moveCARS</vt:lpstr>
      <vt:lpstr>Presentazione standard di PowerPoint</vt:lpstr>
      <vt:lpstr>Dataset</vt:lpstr>
      <vt:lpstr>Risultati</vt:lpstr>
      <vt:lpstr>Tempi di esecuzione su smartphone Android</vt:lpstr>
      <vt:lpstr>Conclusioni</vt:lpstr>
      <vt:lpstr>Sviluppi futuri</vt:lpstr>
      <vt:lpstr>Grazie per l’attenzione!</vt:lpstr>
    </vt:vector>
  </TitlesOfParts>
  <Company>Università degli Studi di Milano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e sviluppo di un sistema di raccomandazione context-aware per sistemi mobili e pervasivi</dc:title>
  <dc:creator>Lorenzo D'alessandro</dc:creator>
  <cp:lastModifiedBy>Lorenzo D'alessandro</cp:lastModifiedBy>
  <cp:revision>130</cp:revision>
  <cp:lastPrinted>2003-10-01T17:10:29Z</cp:lastPrinted>
  <dcterms:created xsi:type="dcterms:W3CDTF">2021-07-01T08:10:41Z</dcterms:created>
  <dcterms:modified xsi:type="dcterms:W3CDTF">2021-07-05T22:23:18Z</dcterms:modified>
</cp:coreProperties>
</file>