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59" r:id="rId9"/>
    <p:sldId id="262" r:id="rId10"/>
    <p:sldId id="267" r:id="rId11"/>
    <p:sldId id="268" r:id="rId12"/>
    <p:sldId id="269" r:id="rId13"/>
    <p:sldId id="270" r:id="rId14"/>
    <p:sldId id="271" r:id="rId15"/>
    <p:sldId id="260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Widdow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740544"/>
        <c:axId val="123742080"/>
      </c:lineChart>
      <c:catAx>
        <c:axId val="123740544"/>
        <c:scaling>
          <c:orientation val="minMax"/>
        </c:scaling>
        <c:delete val="1"/>
        <c:axPos val="b"/>
        <c:majorTickMark val="out"/>
        <c:minorTickMark val="none"/>
        <c:tickLblPos val="none"/>
        <c:crossAx val="123742080"/>
        <c:crosses val="autoZero"/>
        <c:auto val="1"/>
        <c:lblAlgn val="ctr"/>
        <c:lblOffset val="100"/>
        <c:noMultiLvlLbl val="0"/>
      </c:catAx>
      <c:valAx>
        <c:axId val="123742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740544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Widdow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236160"/>
        <c:axId val="124237696"/>
      </c:lineChart>
      <c:catAx>
        <c:axId val="124236160"/>
        <c:scaling>
          <c:orientation val="minMax"/>
        </c:scaling>
        <c:delete val="1"/>
        <c:axPos val="b"/>
        <c:majorTickMark val="out"/>
        <c:minorTickMark val="none"/>
        <c:tickLblPos val="none"/>
        <c:crossAx val="124237696"/>
        <c:crosses val="autoZero"/>
        <c:auto val="1"/>
        <c:lblAlgn val="ctr"/>
        <c:lblOffset val="100"/>
        <c:noMultiLvlLbl val="0"/>
      </c:catAx>
      <c:valAx>
        <c:axId val="124237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236160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52E-B243-4AF8-BAA3-246EC3B5C77D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F694-0BCA-457E-95D4-7FF47916B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652E-B243-4AF8-BAA3-246EC3B5C77D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9F694-0BCA-457E-95D4-7FF47916B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b.judiciary.gov.ph/" TargetMode="External"/><Relationship Id="rId3" Type="http://schemas.openxmlformats.org/officeDocument/2006/relationships/hyperlink" Target="http://president.gov.ph/" TargetMode="External"/><Relationship Id="rId7" Type="http://schemas.openxmlformats.org/officeDocument/2006/relationships/hyperlink" Target="http://ca.judiciary.gov.ph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ongress.gov.ph/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www.senate.gov.ph/" TargetMode="External"/><Relationship Id="rId10" Type="http://schemas.openxmlformats.org/officeDocument/2006/relationships/hyperlink" Target="http://www.dilg.gov.ph/" TargetMode="External"/><Relationship Id="rId4" Type="http://schemas.openxmlformats.org/officeDocument/2006/relationships/hyperlink" Target="http://www.ovp.gov.ph/" TargetMode="External"/><Relationship Id="rId9" Type="http://schemas.openxmlformats.org/officeDocument/2006/relationships/hyperlink" Target="http://www.dswd.gov.ph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sb.judiciary.gov.ph/" TargetMode="External"/><Relationship Id="rId3" Type="http://schemas.openxmlformats.org/officeDocument/2006/relationships/hyperlink" Target="http://president.gov.ph/" TargetMode="External"/><Relationship Id="rId7" Type="http://schemas.openxmlformats.org/officeDocument/2006/relationships/hyperlink" Target="http://ca.judiciary.gov.ph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ongress.gov.ph/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www.senate.gov.ph/" TargetMode="External"/><Relationship Id="rId10" Type="http://schemas.openxmlformats.org/officeDocument/2006/relationships/hyperlink" Target="http://www.dilg.gov.ph/" TargetMode="External"/><Relationship Id="rId4" Type="http://schemas.openxmlformats.org/officeDocument/2006/relationships/hyperlink" Target="http://www.ovp.gov.ph/" TargetMode="External"/><Relationship Id="rId9" Type="http://schemas.openxmlformats.org/officeDocument/2006/relationships/hyperlink" Target="http://www.dswd.gov.ph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lowchart: Connector 4"/>
          <p:cNvSpPr/>
          <p:nvPr/>
        </p:nvSpPr>
        <p:spPr>
          <a:xfrm>
            <a:off x="152400" y="304800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457200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5943600" y="1066800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0" y="1066800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0" y="137160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Home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75376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59803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69709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Facility</a:t>
            </a:r>
            <a:endParaRPr lang="en-US" sz="1000" dirty="0"/>
          </a:p>
        </p:txBody>
      </p:sp>
      <p:sp>
        <p:nvSpPr>
          <p:cNvPr id="17" name="Flowchart: Merge 16"/>
          <p:cNvSpPr/>
          <p:nvPr/>
        </p:nvSpPr>
        <p:spPr>
          <a:xfrm>
            <a:off x="7802881" y="1502407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erge 17"/>
          <p:cNvSpPr/>
          <p:nvPr/>
        </p:nvSpPr>
        <p:spPr>
          <a:xfrm>
            <a:off x="6781800" y="1501140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dswd-orphans-2014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763000" cy="1371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1" name="Rectangle 20"/>
          <p:cNvSpPr/>
          <p:nvPr/>
        </p:nvSpPr>
        <p:spPr>
          <a:xfrm>
            <a:off x="152400" y="3352800"/>
            <a:ext cx="2895600" cy="1600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2400" y="3352800"/>
            <a:ext cx="2895600" cy="2285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>
                  <a:solidFill>
                    <a:sysClr val="windowText" lastClr="000000"/>
                  </a:solidFill>
                </a:ln>
              </a:rPr>
              <a:t>Account Login</a:t>
            </a:r>
            <a:endParaRPr lang="en-US" sz="1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" y="3886200"/>
            <a:ext cx="914400" cy="228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Username: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" y="4191000"/>
            <a:ext cx="914400" cy="228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Password: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17170" y="4191001"/>
            <a:ext cx="1654630" cy="228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17170" y="3886200"/>
            <a:ext cx="1654630" cy="228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2400" y="4572001"/>
            <a:ext cx="2895600" cy="2285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CONTINUE</a:t>
            </a:r>
            <a:endParaRPr lang="en-US" sz="800" dirty="0"/>
          </a:p>
        </p:txBody>
      </p:sp>
      <p:sp>
        <p:nvSpPr>
          <p:cNvPr id="29" name="Rectangle 28"/>
          <p:cNvSpPr/>
          <p:nvPr/>
        </p:nvSpPr>
        <p:spPr>
          <a:xfrm>
            <a:off x="152400" y="5029200"/>
            <a:ext cx="2895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hlinkClick r:id="rId3"/>
            </a:endParaRPr>
          </a:p>
          <a:p>
            <a:endParaRPr lang="en-US" sz="1000" dirty="0">
              <a:hlinkClick r:id="rId3"/>
            </a:endParaRPr>
          </a:p>
          <a:p>
            <a:r>
              <a:rPr lang="en-US" sz="1000" dirty="0" smtClean="0">
                <a:hlinkClick r:id="rId3"/>
              </a:rPr>
              <a:t>Office </a:t>
            </a:r>
            <a:r>
              <a:rPr lang="en-US" sz="1000" dirty="0">
                <a:hlinkClick r:id="rId3"/>
              </a:rPr>
              <a:t>of the President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hlinkClick r:id="rId4"/>
              </a:rPr>
              <a:t>Office of the Vice President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hlinkClick r:id="rId5"/>
              </a:rPr>
              <a:t>Senate of the Philippines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hlinkClick r:id="rId6"/>
              </a:rPr>
              <a:t>House of </a:t>
            </a:r>
            <a:r>
              <a:rPr lang="en-US" sz="1000" dirty="0" smtClean="0">
                <a:hlinkClick r:id="rId6"/>
              </a:rPr>
              <a:t>Representatives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hlinkClick r:id="rId7"/>
              </a:rPr>
              <a:t>Court of Appeals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err="1">
                <a:hlinkClick r:id="rId8"/>
              </a:rPr>
              <a:t>Sandiganbayan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hlinkClick r:id="rId9"/>
              </a:rPr>
              <a:t>Department of Social Welfare and Development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hlinkClick r:id="rId10"/>
              </a:rPr>
              <a:t>Department of Interior and Local Government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152400" y="5029200"/>
            <a:ext cx="2895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Government Links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3352800" y="3352800"/>
            <a:ext cx="2895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</a:t>
            </a:r>
            <a:r>
              <a:rPr lang="en-US" sz="1000" dirty="0" err="1" smtClean="0">
                <a:solidFill>
                  <a:schemeClr val="tx1"/>
                </a:solidFill>
              </a:rPr>
              <a:t>ng</a:t>
            </a:r>
            <a:r>
              <a:rPr lang="en-US" sz="1000" dirty="0" smtClean="0">
                <a:solidFill>
                  <a:schemeClr val="tx1"/>
                </a:solidFill>
              </a:rPr>
              <a:t>  Related </a:t>
            </a:r>
            <a:r>
              <a:rPr lang="en-US" sz="1000" dirty="0" err="1" smtClean="0">
                <a:solidFill>
                  <a:schemeClr val="tx1"/>
                </a:solidFill>
              </a:rPr>
              <a:t>Vieos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kahit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galing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youtube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52800" y="3352800"/>
            <a:ext cx="2895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Videos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3352800" y="5029200"/>
            <a:ext cx="2895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Dito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yung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mga</a:t>
            </a:r>
            <a:r>
              <a:rPr lang="en-US" sz="1000" dirty="0">
                <a:solidFill>
                  <a:schemeClr val="tx1"/>
                </a:solidFill>
              </a:rPr>
              <a:t> news </a:t>
            </a:r>
            <a:r>
              <a:rPr lang="en-US" sz="1000" dirty="0" err="1">
                <a:solidFill>
                  <a:schemeClr val="tx1"/>
                </a:solidFill>
              </a:rPr>
              <a:t>na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isesend</a:t>
            </a:r>
            <a:r>
              <a:rPr lang="en-US" sz="1000" dirty="0">
                <a:solidFill>
                  <a:schemeClr val="tx1"/>
                </a:solidFill>
              </a:rPr>
              <a:t> ng </a:t>
            </a:r>
            <a:r>
              <a:rPr lang="en-US" sz="1000" dirty="0" err="1">
                <a:solidFill>
                  <a:schemeClr val="tx1"/>
                </a:solidFill>
              </a:rPr>
              <a:t>bawat</a:t>
            </a:r>
            <a:r>
              <a:rPr lang="en-US" sz="1000" dirty="0">
                <a:solidFill>
                  <a:schemeClr val="tx1"/>
                </a:solidFill>
              </a:rPr>
              <a:t> foster care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52800" y="5029200"/>
            <a:ext cx="2895600" cy="2394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News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6477000" y="3352800"/>
            <a:ext cx="2514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77000" y="3352800"/>
            <a:ext cx="2514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Follow Us on</a:t>
            </a:r>
            <a:endParaRPr lang="en-US" sz="1000" dirty="0"/>
          </a:p>
        </p:txBody>
      </p:sp>
      <p:pic>
        <p:nvPicPr>
          <p:cNvPr id="39" name="Picture 38" descr="fb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29400" y="3657600"/>
            <a:ext cx="457200" cy="4572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086600" y="388620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err="1" smtClean="0">
                <a:solidFill>
                  <a:srgbClr val="00B0F0"/>
                </a:solidFill>
              </a:rPr>
              <a:t>FosterCareUnitPortal</a:t>
            </a:r>
            <a:endParaRPr lang="en-US" sz="1000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3276600"/>
            <a:ext cx="445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Slide </a:t>
            </a:r>
            <a:r>
              <a:rPr lang="en-US" dirty="0" err="1" smtClean="0"/>
              <a:t>pag</a:t>
            </a:r>
            <a:r>
              <a:rPr lang="en-US" dirty="0" smtClean="0"/>
              <a:t> </a:t>
            </a:r>
            <a:r>
              <a:rPr lang="en-US" dirty="0" err="1" smtClean="0"/>
              <a:t>naka</a:t>
            </a:r>
            <a:r>
              <a:rPr lang="en-US" dirty="0" smtClean="0"/>
              <a:t> log in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Foster parents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lowchart: Connector 4"/>
          <p:cNvSpPr/>
          <p:nvPr/>
        </p:nvSpPr>
        <p:spPr>
          <a:xfrm>
            <a:off x="152400" y="304800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457200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5943600" y="1066800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0" y="1066800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0" y="137160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Home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75376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59803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69709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Facility</a:t>
            </a:r>
            <a:endParaRPr lang="en-US" sz="1000" dirty="0"/>
          </a:p>
        </p:txBody>
      </p:sp>
      <p:sp>
        <p:nvSpPr>
          <p:cNvPr id="17" name="Flowchart: Merge 16"/>
          <p:cNvSpPr/>
          <p:nvPr/>
        </p:nvSpPr>
        <p:spPr>
          <a:xfrm>
            <a:off x="7802881" y="1502407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erge 17"/>
          <p:cNvSpPr/>
          <p:nvPr/>
        </p:nvSpPr>
        <p:spPr>
          <a:xfrm>
            <a:off x="6781800" y="1501140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dswd-orphans-2014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763000" cy="1371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9" name="Rectangle 28"/>
          <p:cNvSpPr/>
          <p:nvPr/>
        </p:nvSpPr>
        <p:spPr>
          <a:xfrm>
            <a:off x="228600" y="5029200"/>
            <a:ext cx="2895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hlinkClick r:id="rId3"/>
            </a:endParaRPr>
          </a:p>
          <a:p>
            <a:endParaRPr lang="en-US" sz="1000" dirty="0">
              <a:hlinkClick r:id="rId3"/>
            </a:endParaRPr>
          </a:p>
          <a:p>
            <a:r>
              <a:rPr lang="en-US" sz="1000" dirty="0" smtClean="0">
                <a:hlinkClick r:id="rId3"/>
              </a:rPr>
              <a:t>Office </a:t>
            </a:r>
            <a:r>
              <a:rPr lang="en-US" sz="1000" dirty="0">
                <a:hlinkClick r:id="rId3"/>
              </a:rPr>
              <a:t>of the President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hlinkClick r:id="rId4"/>
              </a:rPr>
              <a:t>Office of the Vice President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hlinkClick r:id="rId5"/>
              </a:rPr>
              <a:t>Senate of the Philippines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hlinkClick r:id="rId6"/>
              </a:rPr>
              <a:t>House of </a:t>
            </a:r>
            <a:r>
              <a:rPr lang="en-US" sz="1000" dirty="0" smtClean="0">
                <a:hlinkClick r:id="rId6"/>
              </a:rPr>
              <a:t>Representatives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hlinkClick r:id="rId7"/>
              </a:rPr>
              <a:t>Court of Appeals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err="1">
                <a:hlinkClick r:id="rId8"/>
              </a:rPr>
              <a:t>Sandiganbayan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hlinkClick r:id="rId9"/>
              </a:rPr>
              <a:t>Department of Social Welfare and Development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hlinkClick r:id="rId10"/>
              </a:rPr>
              <a:t>Department of Interior and Local Government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228600" y="5029200"/>
            <a:ext cx="2895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Government Links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228600" y="3352800"/>
            <a:ext cx="2895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</a:t>
            </a:r>
            <a:r>
              <a:rPr lang="en-US" sz="1000" dirty="0" err="1" smtClean="0">
                <a:solidFill>
                  <a:schemeClr val="tx1"/>
                </a:solidFill>
              </a:rPr>
              <a:t>ng</a:t>
            </a:r>
            <a:r>
              <a:rPr lang="en-US" sz="1000" dirty="0" smtClean="0">
                <a:solidFill>
                  <a:schemeClr val="tx1"/>
                </a:solidFill>
              </a:rPr>
              <a:t>  Related </a:t>
            </a:r>
            <a:r>
              <a:rPr lang="en-US" sz="1000" dirty="0" err="1" smtClean="0">
                <a:solidFill>
                  <a:schemeClr val="tx1"/>
                </a:solidFill>
              </a:rPr>
              <a:t>Vieos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kahit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galing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youtube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8600" y="3352800"/>
            <a:ext cx="2895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Videos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3352800" y="3352800"/>
            <a:ext cx="2895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Dito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yung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mga</a:t>
            </a:r>
            <a:r>
              <a:rPr lang="en-US" sz="1000" dirty="0">
                <a:solidFill>
                  <a:schemeClr val="tx1"/>
                </a:solidFill>
              </a:rPr>
              <a:t> news </a:t>
            </a:r>
            <a:r>
              <a:rPr lang="en-US" sz="1000" dirty="0" err="1">
                <a:solidFill>
                  <a:schemeClr val="tx1"/>
                </a:solidFill>
              </a:rPr>
              <a:t>na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isesend</a:t>
            </a:r>
            <a:r>
              <a:rPr lang="en-US" sz="1000" dirty="0">
                <a:solidFill>
                  <a:schemeClr val="tx1"/>
                </a:solidFill>
              </a:rPr>
              <a:t> ng </a:t>
            </a:r>
            <a:r>
              <a:rPr lang="en-US" sz="1000" dirty="0" err="1">
                <a:solidFill>
                  <a:schemeClr val="tx1"/>
                </a:solidFill>
              </a:rPr>
              <a:t>bawat</a:t>
            </a:r>
            <a:r>
              <a:rPr lang="en-US" sz="1000" dirty="0">
                <a:solidFill>
                  <a:schemeClr val="tx1"/>
                </a:solidFill>
              </a:rPr>
              <a:t> foster care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52800" y="3352800"/>
            <a:ext cx="2895600" cy="2394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News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6477000" y="3352800"/>
            <a:ext cx="2514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77000" y="3352800"/>
            <a:ext cx="2514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Follow Us on</a:t>
            </a:r>
            <a:endParaRPr lang="en-US" sz="1000" dirty="0"/>
          </a:p>
        </p:txBody>
      </p:sp>
      <p:pic>
        <p:nvPicPr>
          <p:cNvPr id="39" name="Picture 38" descr="fb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29400" y="3657600"/>
            <a:ext cx="457200" cy="4572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086600" y="388620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err="1" smtClean="0">
                <a:solidFill>
                  <a:srgbClr val="00B0F0"/>
                </a:solidFill>
              </a:rPr>
              <a:t>FosterCareUnitPortal</a:t>
            </a:r>
            <a:endParaRPr lang="en-US" sz="1000" u="sng" dirty="0">
              <a:solidFill>
                <a:srgbClr val="00B0F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001000" y="1447800"/>
            <a:ext cx="8382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My Account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77200" y="210979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53200" y="210979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PARENT NAME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Connector 2"/>
          <p:cNvSpPr/>
          <p:nvPr/>
        </p:nvSpPr>
        <p:spPr>
          <a:xfrm>
            <a:off x="152400" y="304800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57200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5943600" y="1066800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0" y="1066800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SEARCH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7160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swd-orphans-2014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763000" cy="1371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 8"/>
          <p:cNvSpPr/>
          <p:nvPr/>
        </p:nvSpPr>
        <p:spPr>
          <a:xfrm>
            <a:off x="396240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5376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9803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69709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Facility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Flowchart: Merge 12"/>
          <p:cNvSpPr/>
          <p:nvPr/>
        </p:nvSpPr>
        <p:spPr>
          <a:xfrm>
            <a:off x="6781800" y="1524000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14400" y="4038600"/>
            <a:ext cx="1524000" cy="129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(NA </a:t>
            </a:r>
            <a:r>
              <a:rPr lang="en-US" sz="1000" dirty="0" err="1" smtClean="0">
                <a:solidFill>
                  <a:schemeClr val="tx1"/>
                </a:solidFill>
              </a:rPr>
              <a:t>cclick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yung</a:t>
            </a:r>
            <a:r>
              <a:rPr lang="en-US" sz="1000" dirty="0" smtClean="0">
                <a:solidFill>
                  <a:schemeClr val="tx1"/>
                </a:solidFill>
              </a:rPr>
              <a:t> picture para </a:t>
            </a:r>
            <a:r>
              <a:rPr lang="en-US" sz="1000" dirty="0" err="1" smtClean="0">
                <a:solidFill>
                  <a:schemeClr val="tx1"/>
                </a:solidFill>
              </a:rPr>
              <a:t>lumaki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19" name="Rectangle 18"/>
          <p:cNvSpPr/>
          <p:nvPr/>
        </p:nvSpPr>
        <p:spPr>
          <a:xfrm>
            <a:off x="914400" y="5410200"/>
            <a:ext cx="1524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Playground</a:t>
            </a:r>
            <a:endParaRPr 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3505200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FACILITY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2743200" y="4038600"/>
            <a:ext cx="1524000" cy="129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(NA </a:t>
            </a:r>
            <a:r>
              <a:rPr lang="en-US" sz="1000" dirty="0" err="1" smtClean="0">
                <a:solidFill>
                  <a:schemeClr val="tx1"/>
                </a:solidFill>
              </a:rPr>
              <a:t>cclick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yung</a:t>
            </a:r>
            <a:r>
              <a:rPr lang="en-US" sz="1000" dirty="0" smtClean="0">
                <a:solidFill>
                  <a:schemeClr val="tx1"/>
                </a:solidFill>
              </a:rPr>
              <a:t> picture para </a:t>
            </a:r>
            <a:r>
              <a:rPr lang="en-US" sz="1000" dirty="0" err="1" smtClean="0">
                <a:solidFill>
                  <a:schemeClr val="tx1"/>
                </a:solidFill>
              </a:rPr>
              <a:t>lumaki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22" name="Rectangle 21"/>
          <p:cNvSpPr/>
          <p:nvPr/>
        </p:nvSpPr>
        <p:spPr>
          <a:xfrm>
            <a:off x="2743200" y="5410200"/>
            <a:ext cx="1524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Office</a:t>
            </a:r>
            <a:endParaRPr lang="en-US" sz="1000" b="1" dirty="0"/>
          </a:p>
        </p:txBody>
      </p:sp>
      <p:sp>
        <p:nvSpPr>
          <p:cNvPr id="23" name="Rectangle 22"/>
          <p:cNvSpPr/>
          <p:nvPr/>
        </p:nvSpPr>
        <p:spPr>
          <a:xfrm>
            <a:off x="4495800" y="4038600"/>
            <a:ext cx="1524000" cy="129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(NA </a:t>
            </a:r>
            <a:r>
              <a:rPr lang="en-US" sz="1000" dirty="0" err="1" smtClean="0">
                <a:solidFill>
                  <a:schemeClr val="tx1"/>
                </a:solidFill>
              </a:rPr>
              <a:t>cclick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yung</a:t>
            </a:r>
            <a:r>
              <a:rPr lang="en-US" sz="1000" dirty="0" smtClean="0">
                <a:solidFill>
                  <a:schemeClr val="tx1"/>
                </a:solidFill>
              </a:rPr>
              <a:t> picture para </a:t>
            </a:r>
            <a:r>
              <a:rPr lang="en-US" sz="1000" dirty="0" err="1" smtClean="0">
                <a:solidFill>
                  <a:schemeClr val="tx1"/>
                </a:solidFill>
              </a:rPr>
              <a:t>lumaki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24" name="Rectangle 23"/>
          <p:cNvSpPr/>
          <p:nvPr/>
        </p:nvSpPr>
        <p:spPr>
          <a:xfrm>
            <a:off x="4495800" y="5410200"/>
            <a:ext cx="1524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Library</a:t>
            </a:r>
            <a:endParaRPr lang="en-US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6248400" y="4038600"/>
            <a:ext cx="1524000" cy="129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(NA </a:t>
            </a:r>
            <a:r>
              <a:rPr lang="en-US" sz="1000" dirty="0" err="1" smtClean="0">
                <a:solidFill>
                  <a:schemeClr val="tx1"/>
                </a:solidFill>
              </a:rPr>
              <a:t>cclick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yung</a:t>
            </a:r>
            <a:r>
              <a:rPr lang="en-US" sz="1000" dirty="0" smtClean="0">
                <a:solidFill>
                  <a:schemeClr val="tx1"/>
                </a:solidFill>
              </a:rPr>
              <a:t> picture para </a:t>
            </a:r>
            <a:r>
              <a:rPr lang="en-US" sz="1000" dirty="0" err="1" smtClean="0">
                <a:solidFill>
                  <a:schemeClr val="tx1"/>
                </a:solidFill>
              </a:rPr>
              <a:t>lumaki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26" name="Rectangle 25"/>
          <p:cNvSpPr/>
          <p:nvPr/>
        </p:nvSpPr>
        <p:spPr>
          <a:xfrm>
            <a:off x="6248400" y="5410200"/>
            <a:ext cx="1524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Kitchen</a:t>
            </a:r>
            <a:endParaRPr lang="en-US" sz="1000" b="1" dirty="0"/>
          </a:p>
        </p:txBody>
      </p:sp>
      <p:sp>
        <p:nvSpPr>
          <p:cNvPr id="27" name="Rectangle 26"/>
          <p:cNvSpPr/>
          <p:nvPr/>
        </p:nvSpPr>
        <p:spPr>
          <a:xfrm>
            <a:off x="8001000" y="1447800"/>
            <a:ext cx="8382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My Account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77200" y="210979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3200" y="210979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PARENT NAME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Connector 2"/>
          <p:cNvSpPr/>
          <p:nvPr/>
        </p:nvSpPr>
        <p:spPr>
          <a:xfrm>
            <a:off x="152400" y="304800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57200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5943600" y="1066800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0" y="1066800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SEARCH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7160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swd-orphans-2014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763000" cy="1371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8" name="Rectangle 27"/>
          <p:cNvSpPr/>
          <p:nvPr/>
        </p:nvSpPr>
        <p:spPr>
          <a:xfrm>
            <a:off x="228600" y="3505200"/>
            <a:ext cx="914400" cy="15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28248"/>
              </p:ext>
            </p:extLst>
          </p:nvPr>
        </p:nvGraphicFramePr>
        <p:xfrm>
          <a:off x="228600" y="3733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Adoption</a:t>
                      </a:r>
                      <a:r>
                        <a:rPr lang="en-US" baseline="0" dirty="0" smtClean="0"/>
                        <a:t> Application Form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6400800" y="3733800"/>
            <a:ext cx="25146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0800" y="3733800"/>
            <a:ext cx="2514600" cy="190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Follow Us on</a:t>
            </a:r>
            <a:endParaRPr lang="en-US" sz="1000" dirty="0"/>
          </a:p>
        </p:txBody>
      </p:sp>
      <p:pic>
        <p:nvPicPr>
          <p:cNvPr id="33" name="Picture 32" descr="f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0" y="4038600"/>
            <a:ext cx="457200" cy="381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15937" y="411480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err="1" smtClean="0">
                <a:solidFill>
                  <a:srgbClr val="00B0F0"/>
                </a:solidFill>
              </a:rPr>
              <a:t>FosterCareUnitPortal</a:t>
            </a:r>
            <a:endParaRPr lang="en-US" sz="1000" u="sng" dirty="0">
              <a:solidFill>
                <a:srgbClr val="00B0F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6240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75376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Downloads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803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69709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Facility</a:t>
            </a:r>
            <a:endParaRPr lang="en-US" sz="1000" dirty="0"/>
          </a:p>
        </p:txBody>
      </p:sp>
      <p:sp>
        <p:nvSpPr>
          <p:cNvPr id="29" name="Flowchart: Merge 28"/>
          <p:cNvSpPr/>
          <p:nvPr/>
        </p:nvSpPr>
        <p:spPr>
          <a:xfrm>
            <a:off x="6781800" y="1524000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8600" y="5029200"/>
            <a:ext cx="86868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Dito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yung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mga</a:t>
            </a:r>
            <a:r>
              <a:rPr lang="en-US" sz="1000" dirty="0">
                <a:solidFill>
                  <a:schemeClr val="tx1"/>
                </a:solidFill>
              </a:rPr>
              <a:t> news </a:t>
            </a:r>
            <a:r>
              <a:rPr lang="en-US" sz="1000" dirty="0" err="1">
                <a:solidFill>
                  <a:schemeClr val="tx1"/>
                </a:solidFill>
              </a:rPr>
              <a:t>na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isesend</a:t>
            </a:r>
            <a:r>
              <a:rPr lang="en-US" sz="1000" dirty="0">
                <a:solidFill>
                  <a:schemeClr val="tx1"/>
                </a:solidFill>
              </a:rPr>
              <a:t> ng </a:t>
            </a:r>
            <a:r>
              <a:rPr lang="en-US" sz="1000" dirty="0" err="1">
                <a:solidFill>
                  <a:schemeClr val="tx1"/>
                </a:solidFill>
              </a:rPr>
              <a:t>bawat</a:t>
            </a:r>
            <a:r>
              <a:rPr lang="en-US" sz="1000" dirty="0">
                <a:solidFill>
                  <a:schemeClr val="tx1"/>
                </a:solidFill>
              </a:rPr>
              <a:t> foster care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600" y="5029200"/>
            <a:ext cx="8686800" cy="2394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News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8001000" y="1447800"/>
            <a:ext cx="8382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My Account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77200" y="210979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210979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PARENT NAME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Connector 32"/>
          <p:cNvSpPr/>
          <p:nvPr/>
        </p:nvSpPr>
        <p:spPr>
          <a:xfrm>
            <a:off x="152400" y="304800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143000" y="457200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35" name="Rectangle 34"/>
          <p:cNvSpPr/>
          <p:nvPr/>
        </p:nvSpPr>
        <p:spPr>
          <a:xfrm>
            <a:off x="5943600" y="1066800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82000" y="1066800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SEARCH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137160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dswd-orphans-2014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763000" cy="1371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3" name="Rectangle 42"/>
          <p:cNvSpPr/>
          <p:nvPr/>
        </p:nvSpPr>
        <p:spPr>
          <a:xfrm>
            <a:off x="396240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75376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9803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Analytics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709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Facility</a:t>
            </a:r>
            <a:endParaRPr lang="en-US" sz="1000" dirty="0"/>
          </a:p>
        </p:txBody>
      </p:sp>
      <p:sp>
        <p:nvSpPr>
          <p:cNvPr id="47" name="Flowchart: Merge 46"/>
          <p:cNvSpPr/>
          <p:nvPr/>
        </p:nvSpPr>
        <p:spPr>
          <a:xfrm>
            <a:off x="6781800" y="1524000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019800" y="1600200"/>
            <a:ext cx="838200" cy="132343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Calibri" pitchFamily="34" charset="0"/>
                <a:cs typeface="Arial" pitchFamily="34" charset="0"/>
              </a:rPr>
              <a:t>*</a:t>
            </a:r>
            <a:r>
              <a:rPr lang="en-US" sz="10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Calibri" pitchFamily="34" charset="0"/>
                <a:cs typeface="Arial" pitchFamily="34" charset="0"/>
              </a:rPr>
              <a:t>*Gender of Foster </a:t>
            </a:r>
            <a:r>
              <a:rPr lang="en-US" sz="1000" smtClean="0">
                <a:latin typeface="Calibri" pitchFamily="34" charset="0"/>
                <a:cs typeface="Arial" pitchFamily="34" charset="0"/>
              </a:rPr>
              <a:t>Child </a:t>
            </a:r>
            <a:endParaRPr lang="en-US" sz="1000" dirty="0" smtClean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Calibri" pitchFamily="34" charset="0"/>
                <a:cs typeface="Arial" pitchFamily="34" charset="0"/>
              </a:rPr>
              <a:t>*Foster parent</a:t>
            </a:r>
          </a:p>
          <a:p>
            <a:endParaRPr lang="en-US" sz="1000" dirty="0"/>
          </a:p>
        </p:txBody>
      </p:sp>
      <p:graphicFrame>
        <p:nvGraphicFramePr>
          <p:cNvPr id="53" name="Chart 52"/>
          <p:cNvGraphicFramePr/>
          <p:nvPr/>
        </p:nvGraphicFramePr>
        <p:xfrm>
          <a:off x="2286000" y="4191000"/>
          <a:ext cx="48768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114800" y="3657600"/>
            <a:ext cx="14126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CIVIL STATUS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8001000" y="1447800"/>
            <a:ext cx="8382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My Account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77200" y="210979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3200" y="210979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PARENT NAME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049179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Connector 2"/>
          <p:cNvSpPr/>
          <p:nvPr/>
        </p:nvSpPr>
        <p:spPr>
          <a:xfrm>
            <a:off x="152400" y="58579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10979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5943600" y="744379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0" y="744379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SEARCH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49179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11430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7800" y="11430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6248400" y="11430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7239000" y="11430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Facilty</a:t>
            </a:r>
            <a:endParaRPr lang="en-US" sz="1000" dirty="0"/>
          </a:p>
        </p:txBody>
      </p:sp>
      <p:sp>
        <p:nvSpPr>
          <p:cNvPr id="13" name="Flowchart: Merge 12"/>
          <p:cNvSpPr/>
          <p:nvPr/>
        </p:nvSpPr>
        <p:spPr>
          <a:xfrm>
            <a:off x="7086600" y="1201579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77200" y="1524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600200" y="2971800"/>
            <a:ext cx="0" cy="388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47800" y="2035314"/>
            <a:ext cx="27270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NAME: GUIAN ANTHONY N. BAYAN</a:t>
            </a:r>
          </a:p>
          <a:p>
            <a:r>
              <a:rPr lang="en-US" sz="1000" b="1" dirty="0" smtClean="0"/>
              <a:t>CONTACT: 0905*******</a:t>
            </a:r>
          </a:p>
          <a:p>
            <a:r>
              <a:rPr lang="en-US" sz="1000" b="1" dirty="0" smtClean="0"/>
              <a:t>ADDRESS: #27 BRGY. DOON SINILOAN, LAGUNA</a:t>
            </a:r>
          </a:p>
          <a:p>
            <a:r>
              <a:rPr lang="en-US" sz="1000" b="1" dirty="0" smtClean="0"/>
              <a:t>STATUS: TEMPORARY</a:t>
            </a:r>
          </a:p>
          <a:p>
            <a:r>
              <a:rPr lang="en-US" sz="1000" b="1" dirty="0" smtClean="0"/>
              <a:t>FOSTER HOME: AOPT CENTER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29718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2895600"/>
            <a:ext cx="91440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53200" y="1524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PARENT NAME</a:t>
            </a:r>
            <a:endParaRPr lang="en-US" sz="1000" dirty="0"/>
          </a:p>
        </p:txBody>
      </p:sp>
      <p:pic>
        <p:nvPicPr>
          <p:cNvPr id="20" name="Picture 1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33853" r="8333" b="11311"/>
          <a:stretch/>
        </p:blipFill>
        <p:spPr bwMode="auto">
          <a:xfrm>
            <a:off x="76200" y="1447800"/>
            <a:ext cx="1295400" cy="1371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29718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32003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3" name="Picture 22" descr="Koal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3124200"/>
            <a:ext cx="533400" cy="5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2590800" y="3276600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>
                <a:solidFill>
                  <a:srgbClr val="FF0000"/>
                </a:solidFill>
              </a:rPr>
              <a:t>Adopt Center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53000" y="3124200"/>
            <a:ext cx="4114800" cy="3581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ular Callout 25"/>
          <p:cNvSpPr/>
          <p:nvPr/>
        </p:nvSpPr>
        <p:spPr>
          <a:xfrm>
            <a:off x="5029200" y="3276600"/>
            <a:ext cx="1143000" cy="457200"/>
          </a:xfrm>
          <a:prstGeom prst="wedgeRectCallout">
            <a:avLst>
              <a:gd name="adj1" fmla="val -46666"/>
              <a:gd name="adj2" fmla="val 821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 flipH="1">
            <a:off x="7620000" y="3886200"/>
            <a:ext cx="1143000" cy="533400"/>
          </a:xfrm>
          <a:prstGeom prst="wedgeRectCallout">
            <a:avLst>
              <a:gd name="adj1" fmla="val -46666"/>
              <a:gd name="adj2" fmla="val 821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ular Callout 27"/>
          <p:cNvSpPr/>
          <p:nvPr/>
        </p:nvSpPr>
        <p:spPr>
          <a:xfrm>
            <a:off x="5105400" y="4572000"/>
            <a:ext cx="1143000" cy="457200"/>
          </a:xfrm>
          <a:prstGeom prst="wedgeRectCallout">
            <a:avLst>
              <a:gd name="adj1" fmla="val -46666"/>
              <a:gd name="adj2" fmla="val 821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29200" y="6324600"/>
            <a:ext cx="32766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"/>
              </a:rPr>
              <a:t>Type Message…</a:t>
            </a:r>
            <a:endParaRPr lang="en-US" sz="1000" dirty="0">
              <a:latin typeface="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82000" y="6324600"/>
            <a:ext cx="5334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SEND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486400" y="37338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Date and Time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7543800" y="44196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Date and Time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486400" y="50292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Date and Time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5029200" y="43434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Foster Care Unit</a:t>
            </a:r>
            <a:endParaRPr lang="en-US" sz="800" dirty="0"/>
          </a:p>
        </p:txBody>
      </p:sp>
      <p:sp>
        <p:nvSpPr>
          <p:cNvPr id="35" name="Rectangular Callout 34"/>
          <p:cNvSpPr/>
          <p:nvPr/>
        </p:nvSpPr>
        <p:spPr>
          <a:xfrm flipH="1">
            <a:off x="7620000" y="5410200"/>
            <a:ext cx="1143000" cy="533400"/>
          </a:xfrm>
          <a:prstGeom prst="wedgeRectCallout">
            <a:avLst>
              <a:gd name="adj1" fmla="val -46666"/>
              <a:gd name="adj2" fmla="val 821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543800" y="59436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Date and Time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543800" y="5194756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Rommer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4953000" y="31242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Foster Care Unit</a:t>
            </a:r>
            <a:endParaRPr 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7543800" y="3670756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Rommer</a:t>
            </a:r>
            <a:endParaRPr 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8229600" y="1143000"/>
            <a:ext cx="8382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My Account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Send Report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Child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Foster Child B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049179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Connector 2"/>
          <p:cNvSpPr/>
          <p:nvPr/>
        </p:nvSpPr>
        <p:spPr>
          <a:xfrm>
            <a:off x="152400" y="58579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10979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5943600" y="744379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0" y="744379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SEARCH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49179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11430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7800" y="11430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6248400" y="11430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7239000" y="11430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Facility</a:t>
            </a:r>
            <a:endParaRPr lang="en-US" sz="1000" dirty="0"/>
          </a:p>
        </p:txBody>
      </p:sp>
      <p:sp>
        <p:nvSpPr>
          <p:cNvPr id="13" name="Flowchart: Merge 12"/>
          <p:cNvSpPr/>
          <p:nvPr/>
        </p:nvSpPr>
        <p:spPr>
          <a:xfrm>
            <a:off x="7086600" y="1201579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77200" y="1524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600200" y="2971800"/>
            <a:ext cx="0" cy="388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0" y="1600200"/>
            <a:ext cx="27270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NAME: GUIAN ANTHONY N. BAYAN</a:t>
            </a:r>
          </a:p>
          <a:p>
            <a:r>
              <a:rPr lang="en-US" sz="1000" b="1" dirty="0" smtClean="0"/>
              <a:t>CONTACT: 0905*******</a:t>
            </a:r>
          </a:p>
          <a:p>
            <a:r>
              <a:rPr lang="en-US" sz="1000" b="1" dirty="0" smtClean="0"/>
              <a:t>ADDRESS: #27 BRGY. DOON SINILOAN, LAGUNA</a:t>
            </a:r>
          </a:p>
          <a:p>
            <a:r>
              <a:rPr lang="en-US" sz="1000" b="1" dirty="0" smtClean="0"/>
              <a:t>STATUS: TEMPORARY</a:t>
            </a:r>
          </a:p>
          <a:p>
            <a:r>
              <a:rPr lang="en-US" sz="1000" b="1" dirty="0" smtClean="0"/>
              <a:t>FOSTER HOME: AOPT CENTER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29718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2895600"/>
            <a:ext cx="91440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53200" y="1524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PARENT NAME</a:t>
            </a:r>
            <a:endParaRPr lang="en-US" sz="1000" dirty="0"/>
          </a:p>
        </p:txBody>
      </p:sp>
      <p:pic>
        <p:nvPicPr>
          <p:cNvPr id="20" name="Picture 1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33853" r="8333" b="11311"/>
          <a:stretch/>
        </p:blipFill>
        <p:spPr bwMode="auto">
          <a:xfrm>
            <a:off x="76200" y="1447800"/>
            <a:ext cx="1295400" cy="1371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29718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32003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05800" y="6324600"/>
            <a:ext cx="5334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SEND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8229600" y="1143000"/>
            <a:ext cx="8382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My Account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Send Report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Foster Child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Foster Child B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26" descr="P1832_17-01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048000"/>
            <a:ext cx="800100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2667000" y="3790890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Name: </a:t>
            </a:r>
            <a:r>
              <a:rPr lang="en-US" sz="1000" b="1" dirty="0" err="1" smtClean="0"/>
              <a:t>Aj</a:t>
            </a:r>
            <a:r>
              <a:rPr lang="en-US" sz="1000" b="1" dirty="0" smtClean="0"/>
              <a:t> Ponce</a:t>
            </a:r>
          </a:p>
          <a:p>
            <a:r>
              <a:rPr lang="en-US" sz="1000" b="1" dirty="0" smtClean="0"/>
              <a:t>Birthday: Jan 11, 2009</a:t>
            </a:r>
            <a:endParaRPr lang="en-US" sz="1000" b="1" dirty="0"/>
          </a:p>
        </p:txBody>
      </p:sp>
      <p:sp>
        <p:nvSpPr>
          <p:cNvPr id="29" name="Rectangle 28"/>
          <p:cNvSpPr/>
          <p:nvPr/>
        </p:nvSpPr>
        <p:spPr>
          <a:xfrm>
            <a:off x="1752600" y="4343400"/>
            <a:ext cx="2286000" cy="2362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Attach Photo or Video 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4114800" y="4343400"/>
            <a:ext cx="3810000" cy="236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191000" y="44196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Report #1</a:t>
            </a:r>
          </a:p>
          <a:p>
            <a:r>
              <a:rPr lang="en-US" sz="1000" dirty="0" smtClean="0"/>
              <a:t>Date: </a:t>
            </a:r>
          </a:p>
          <a:p>
            <a:r>
              <a:rPr lang="en-US" sz="1000" dirty="0" smtClean="0"/>
              <a:t>Detail:</a:t>
            </a:r>
          </a:p>
          <a:p>
            <a:r>
              <a:rPr lang="en-US" sz="1000" dirty="0" smtClean="0"/>
              <a:t>    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891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Connector 2"/>
          <p:cNvSpPr/>
          <p:nvPr/>
        </p:nvSpPr>
        <p:spPr>
          <a:xfrm>
            <a:off x="152400" y="304800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57200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5943600" y="1066800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SINILOAN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0" y="1066800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SEARCH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7160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swd-orphans-2014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763000" cy="1371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5" name="TextBox 34"/>
          <p:cNvSpPr txBox="1"/>
          <p:nvPr/>
        </p:nvSpPr>
        <p:spPr>
          <a:xfrm>
            <a:off x="5943600" y="457200"/>
            <a:ext cx="25681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Dito</a:t>
            </a:r>
            <a:r>
              <a:rPr lang="en-US" sz="1000" dirty="0" smtClean="0"/>
              <a:t> </a:t>
            </a:r>
            <a:r>
              <a:rPr lang="en-US" sz="1000" dirty="0" err="1" smtClean="0"/>
              <a:t>pede</a:t>
            </a:r>
            <a:r>
              <a:rPr lang="en-US" sz="1000" dirty="0" smtClean="0"/>
              <a:t> </a:t>
            </a:r>
            <a:r>
              <a:rPr lang="en-US" sz="1000" dirty="0" err="1" smtClean="0"/>
              <a:t>mong</a:t>
            </a:r>
            <a:r>
              <a:rPr lang="en-US" sz="1000" dirty="0" smtClean="0"/>
              <a:t> I </a:t>
            </a:r>
            <a:r>
              <a:rPr lang="en-US" sz="1000" dirty="0" err="1" smtClean="0"/>
              <a:t>searhc</a:t>
            </a:r>
            <a:r>
              <a:rPr lang="en-US" sz="1000" dirty="0" smtClean="0"/>
              <a:t> </a:t>
            </a:r>
            <a:r>
              <a:rPr lang="en-US" sz="1000" dirty="0" err="1" smtClean="0"/>
              <a:t>yung</a:t>
            </a:r>
            <a:r>
              <a:rPr lang="en-US" sz="1000" dirty="0" smtClean="0"/>
              <a:t> municipality </a:t>
            </a:r>
            <a:r>
              <a:rPr lang="en-US" sz="1000" dirty="0" err="1" smtClean="0"/>
              <a:t>na</a:t>
            </a:r>
            <a:r>
              <a:rPr lang="en-US" sz="1000" dirty="0" smtClean="0"/>
              <a:t> gusto </a:t>
            </a:r>
            <a:r>
              <a:rPr lang="en-US" sz="1000" dirty="0" err="1" smtClean="0"/>
              <a:t>mONG</a:t>
            </a:r>
            <a:r>
              <a:rPr lang="en-US" sz="1000" dirty="0" smtClean="0"/>
              <a:t>  </a:t>
            </a:r>
            <a:r>
              <a:rPr lang="en-US" sz="1000" dirty="0" err="1" smtClean="0"/>
              <a:t>tingnan</a:t>
            </a:r>
            <a:r>
              <a:rPr lang="en-US" sz="1000" dirty="0" smtClean="0"/>
              <a:t> kung </a:t>
            </a:r>
            <a:r>
              <a:rPr lang="en-US" sz="1000" dirty="0" err="1" smtClean="0"/>
              <a:t>merong</a:t>
            </a:r>
            <a:r>
              <a:rPr lang="en-US" sz="1000" dirty="0" smtClean="0"/>
              <a:t> </a:t>
            </a:r>
            <a:r>
              <a:rPr lang="en-US" sz="1000" dirty="0" err="1" smtClean="0"/>
              <a:t>naka</a:t>
            </a:r>
            <a:r>
              <a:rPr lang="en-US" sz="1000" dirty="0" smtClean="0"/>
              <a:t> registered </a:t>
            </a:r>
            <a:r>
              <a:rPr lang="en-US" sz="1000" dirty="0" err="1" smtClean="0"/>
              <a:t>na</a:t>
            </a:r>
            <a:r>
              <a:rPr lang="en-US" sz="1000" dirty="0" smtClean="0"/>
              <a:t> foster care unit</a:t>
            </a:r>
            <a:endParaRPr lang="en-US" sz="1000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39606"/>
              </p:ext>
            </p:extLst>
          </p:nvPr>
        </p:nvGraphicFramePr>
        <p:xfrm>
          <a:off x="1219200" y="3942080"/>
          <a:ext cx="6705600" cy="11887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117600"/>
                <a:gridCol w="1117600"/>
                <a:gridCol w="1117600"/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Municipality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Foster Care Name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Complete Address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Contact Number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Active Status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Action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/>
                        <a:t>Siniloan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Adopt Center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#27 </a:t>
                      </a:r>
                      <a:r>
                        <a:rPr lang="en-US" sz="1000" baseline="0" dirty="0" err="1" smtClean="0"/>
                        <a:t>Brgy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Doon</a:t>
                      </a:r>
                      <a:r>
                        <a:rPr lang="en-US" sz="1000" baseline="0" dirty="0" smtClean="0"/>
                        <a:t> Siniloan, Laguna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0905*******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Active or Inactive</a:t>
                      </a:r>
                    </a:p>
                    <a:p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View</a:t>
                      </a:r>
                      <a:endParaRPr lang="en-US" sz="10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Sinioan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Yakap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Pamilya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#27 </a:t>
                      </a:r>
                      <a:r>
                        <a:rPr lang="en-US" sz="1000" baseline="0" dirty="0" err="1" smtClean="0"/>
                        <a:t>Brgy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Doon</a:t>
                      </a:r>
                      <a:r>
                        <a:rPr lang="en-US" sz="1000" baseline="0" dirty="0" smtClean="0"/>
                        <a:t> Siniloan, Laguna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0956*******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Active or Inactive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View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124200" y="3429000"/>
            <a:ext cx="34494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LIST OF FOSTER CARE IN SINILOAN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514600" y="5181600"/>
            <a:ext cx="4381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Eto</a:t>
            </a:r>
            <a:r>
              <a:rPr lang="en-US" sz="1000" dirty="0" smtClean="0"/>
              <a:t> example if </a:t>
            </a:r>
            <a:r>
              <a:rPr lang="en-US" sz="1000" dirty="0" err="1" smtClean="0"/>
              <a:t>kapag</a:t>
            </a:r>
            <a:r>
              <a:rPr lang="en-US" sz="1000" dirty="0" smtClean="0"/>
              <a:t> </a:t>
            </a:r>
            <a:r>
              <a:rPr lang="en-US" sz="1000" dirty="0" err="1" smtClean="0"/>
              <a:t>ni</a:t>
            </a:r>
            <a:r>
              <a:rPr lang="en-US" sz="1000" dirty="0" smtClean="0"/>
              <a:t> search </a:t>
            </a:r>
            <a:r>
              <a:rPr lang="en-US" sz="1000" dirty="0" err="1" smtClean="0"/>
              <a:t>ang</a:t>
            </a:r>
            <a:r>
              <a:rPr lang="en-US" sz="1000" dirty="0" smtClean="0"/>
              <a:t> </a:t>
            </a:r>
            <a:r>
              <a:rPr lang="en-US" sz="1000" dirty="0" err="1" smtClean="0"/>
              <a:t>siniloan</a:t>
            </a:r>
            <a:r>
              <a:rPr lang="en-US" sz="1000" dirty="0" smtClean="0"/>
              <a:t> </a:t>
            </a:r>
            <a:r>
              <a:rPr lang="en-US" sz="1000" dirty="0" err="1" smtClean="0"/>
              <a:t>tas</a:t>
            </a:r>
            <a:r>
              <a:rPr lang="en-US" sz="1000" dirty="0" smtClean="0"/>
              <a:t> may registered </a:t>
            </a:r>
            <a:r>
              <a:rPr lang="en-US" sz="1000" dirty="0" err="1" smtClean="0"/>
              <a:t>na</a:t>
            </a:r>
            <a:r>
              <a:rPr lang="en-US" sz="1000" dirty="0" smtClean="0"/>
              <a:t> foster care unit.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396240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75376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59803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69709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Facility</a:t>
            </a:r>
            <a:endParaRPr lang="en-US" sz="1000" dirty="0"/>
          </a:p>
        </p:txBody>
      </p:sp>
      <p:sp>
        <p:nvSpPr>
          <p:cNvPr id="32" name="Flowchart: Merge 31"/>
          <p:cNvSpPr/>
          <p:nvPr/>
        </p:nvSpPr>
        <p:spPr>
          <a:xfrm>
            <a:off x="6781800" y="1524000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62300" y="5627914"/>
            <a:ext cx="2895600" cy="1230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Dito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yung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mga</a:t>
            </a:r>
            <a:r>
              <a:rPr lang="en-US" sz="1000" dirty="0" smtClean="0">
                <a:solidFill>
                  <a:schemeClr val="tx1"/>
                </a:solidFill>
              </a:rPr>
              <a:t> news </a:t>
            </a:r>
            <a:r>
              <a:rPr lang="en-US" sz="1000" dirty="0" err="1" smtClean="0">
                <a:solidFill>
                  <a:schemeClr val="tx1"/>
                </a:solidFill>
              </a:rPr>
              <a:t>na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isesend</a:t>
            </a:r>
            <a:r>
              <a:rPr lang="en-US" sz="1000" dirty="0" smtClean="0">
                <a:solidFill>
                  <a:schemeClr val="tx1"/>
                </a:solidFill>
              </a:rPr>
              <a:t> ng </a:t>
            </a:r>
            <a:r>
              <a:rPr lang="en-US" sz="1000" dirty="0" err="1" smtClean="0">
                <a:solidFill>
                  <a:schemeClr val="tx1"/>
                </a:solidFill>
              </a:rPr>
              <a:t>bawat</a:t>
            </a:r>
            <a:r>
              <a:rPr lang="en-US" sz="1000" dirty="0" smtClean="0">
                <a:solidFill>
                  <a:schemeClr val="tx1"/>
                </a:solidFill>
              </a:rPr>
              <a:t> foster care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62300" y="5627914"/>
            <a:ext cx="2895600" cy="2394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News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Connector 2"/>
          <p:cNvSpPr/>
          <p:nvPr/>
        </p:nvSpPr>
        <p:spPr>
          <a:xfrm>
            <a:off x="152400" y="304800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57200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5943600" y="1066800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0" y="1066800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SEARCH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7160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swd-orphans-2014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763000" cy="1371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 8"/>
          <p:cNvSpPr/>
          <p:nvPr/>
        </p:nvSpPr>
        <p:spPr>
          <a:xfrm>
            <a:off x="396240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5376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9803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Analytics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709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Facility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3" name="Flowchart: Merge 12"/>
          <p:cNvSpPr/>
          <p:nvPr/>
        </p:nvSpPr>
        <p:spPr>
          <a:xfrm>
            <a:off x="6781800" y="1524000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" y="3352800"/>
            <a:ext cx="8839200" cy="3505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3429000"/>
            <a:ext cx="2302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Name: Adopt Center</a:t>
            </a:r>
          </a:p>
          <a:p>
            <a:r>
              <a:rPr lang="en-US" sz="1000" dirty="0" smtClean="0"/>
              <a:t>Address: #27 </a:t>
            </a:r>
            <a:r>
              <a:rPr lang="en-US" sz="1000" dirty="0" err="1" smtClean="0"/>
              <a:t>Brgy</a:t>
            </a:r>
            <a:r>
              <a:rPr lang="en-US" sz="1000" dirty="0" smtClean="0"/>
              <a:t> </a:t>
            </a:r>
            <a:r>
              <a:rPr lang="en-US" sz="1000" dirty="0" err="1" smtClean="0"/>
              <a:t>Doon</a:t>
            </a:r>
            <a:r>
              <a:rPr lang="en-US" sz="1000" dirty="0" smtClean="0"/>
              <a:t> Siniloan, Laguna</a:t>
            </a:r>
          </a:p>
          <a:p>
            <a:r>
              <a:rPr lang="en-US" sz="1000" dirty="0" smtClean="0"/>
              <a:t>Contact Number: 0905*******</a:t>
            </a:r>
          </a:p>
          <a:p>
            <a:r>
              <a:rPr lang="en-US" sz="1000" dirty="0" smtClean="0"/>
              <a:t>Email:  adopt@yahoo.com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52400" y="4267200"/>
            <a:ext cx="8839200" cy="76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8200" y="4800600"/>
            <a:ext cx="1524000" cy="129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(NA </a:t>
            </a:r>
            <a:r>
              <a:rPr lang="en-US" sz="1000" dirty="0" err="1" smtClean="0">
                <a:solidFill>
                  <a:schemeClr val="tx1"/>
                </a:solidFill>
              </a:rPr>
              <a:t>cclick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yung</a:t>
            </a:r>
            <a:r>
              <a:rPr lang="en-US" sz="1000" dirty="0" smtClean="0">
                <a:solidFill>
                  <a:schemeClr val="tx1"/>
                </a:solidFill>
              </a:rPr>
              <a:t> picture para </a:t>
            </a:r>
            <a:r>
              <a:rPr lang="en-US" sz="1000" dirty="0" err="1" smtClean="0">
                <a:solidFill>
                  <a:schemeClr val="tx1"/>
                </a:solidFill>
              </a:rPr>
              <a:t>lumaki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27" name="Rectangle 26"/>
          <p:cNvSpPr/>
          <p:nvPr/>
        </p:nvSpPr>
        <p:spPr>
          <a:xfrm>
            <a:off x="838200" y="6172200"/>
            <a:ext cx="1524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Playground</a:t>
            </a:r>
            <a:endParaRPr lang="en-US" sz="1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733800" y="4419600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FACILITY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2667000" y="4800600"/>
            <a:ext cx="1524000" cy="129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(NA </a:t>
            </a:r>
            <a:r>
              <a:rPr lang="en-US" sz="1000" dirty="0" err="1" smtClean="0">
                <a:solidFill>
                  <a:schemeClr val="tx1"/>
                </a:solidFill>
              </a:rPr>
              <a:t>cclick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yung</a:t>
            </a:r>
            <a:r>
              <a:rPr lang="en-US" sz="1000" dirty="0" smtClean="0">
                <a:solidFill>
                  <a:schemeClr val="tx1"/>
                </a:solidFill>
              </a:rPr>
              <a:t> picture para </a:t>
            </a:r>
            <a:r>
              <a:rPr lang="en-US" sz="1000" dirty="0" err="1" smtClean="0">
                <a:solidFill>
                  <a:schemeClr val="tx1"/>
                </a:solidFill>
              </a:rPr>
              <a:t>lumaki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52" name="Rectangle 51"/>
          <p:cNvSpPr/>
          <p:nvPr/>
        </p:nvSpPr>
        <p:spPr>
          <a:xfrm>
            <a:off x="2667000" y="6172200"/>
            <a:ext cx="1524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Office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419600" y="4800600"/>
            <a:ext cx="1524000" cy="129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(NA </a:t>
            </a:r>
            <a:r>
              <a:rPr lang="en-US" sz="1000" dirty="0" err="1" smtClean="0">
                <a:solidFill>
                  <a:schemeClr val="tx1"/>
                </a:solidFill>
              </a:rPr>
              <a:t>cclick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yung</a:t>
            </a:r>
            <a:r>
              <a:rPr lang="en-US" sz="1000" dirty="0" smtClean="0">
                <a:solidFill>
                  <a:schemeClr val="tx1"/>
                </a:solidFill>
              </a:rPr>
              <a:t> picture para </a:t>
            </a:r>
            <a:r>
              <a:rPr lang="en-US" sz="1000" dirty="0" err="1" smtClean="0">
                <a:solidFill>
                  <a:schemeClr val="tx1"/>
                </a:solidFill>
              </a:rPr>
              <a:t>lumaki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54" name="Rectangle 53"/>
          <p:cNvSpPr/>
          <p:nvPr/>
        </p:nvSpPr>
        <p:spPr>
          <a:xfrm>
            <a:off x="4419600" y="6172200"/>
            <a:ext cx="1524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Library</a:t>
            </a:r>
            <a:endParaRPr lang="en-US" sz="1000" b="1" dirty="0"/>
          </a:p>
        </p:txBody>
      </p:sp>
      <p:sp>
        <p:nvSpPr>
          <p:cNvPr id="55" name="Rectangle 54"/>
          <p:cNvSpPr/>
          <p:nvPr/>
        </p:nvSpPr>
        <p:spPr>
          <a:xfrm>
            <a:off x="6172200" y="4800600"/>
            <a:ext cx="1524000" cy="129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(NA </a:t>
            </a:r>
            <a:r>
              <a:rPr lang="en-US" sz="1000" dirty="0" err="1" smtClean="0">
                <a:solidFill>
                  <a:schemeClr val="tx1"/>
                </a:solidFill>
              </a:rPr>
              <a:t>cclick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yung</a:t>
            </a:r>
            <a:r>
              <a:rPr lang="en-US" sz="1000" dirty="0" smtClean="0">
                <a:solidFill>
                  <a:schemeClr val="tx1"/>
                </a:solidFill>
              </a:rPr>
              <a:t> picture para </a:t>
            </a:r>
            <a:r>
              <a:rPr lang="en-US" sz="1000" dirty="0" err="1" smtClean="0">
                <a:solidFill>
                  <a:schemeClr val="tx1"/>
                </a:solidFill>
              </a:rPr>
              <a:t>lumaki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56" name="Rectangle 55"/>
          <p:cNvSpPr/>
          <p:nvPr/>
        </p:nvSpPr>
        <p:spPr>
          <a:xfrm>
            <a:off x="6172200" y="6172200"/>
            <a:ext cx="1524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Kitchen</a:t>
            </a:r>
            <a:endParaRPr lang="en-US" sz="1000" b="1" dirty="0"/>
          </a:p>
        </p:txBody>
      </p:sp>
      <p:sp>
        <p:nvSpPr>
          <p:cNvPr id="57" name="Rectangle 56"/>
          <p:cNvSpPr/>
          <p:nvPr/>
        </p:nvSpPr>
        <p:spPr>
          <a:xfrm>
            <a:off x="6477000" y="990600"/>
            <a:ext cx="107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SINILOAN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Connector 2"/>
          <p:cNvSpPr/>
          <p:nvPr/>
        </p:nvSpPr>
        <p:spPr>
          <a:xfrm>
            <a:off x="152400" y="304800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57200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5943600" y="1066800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MABITAC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0" y="1066800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SEARCH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7160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swd-orphans-2014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763000" cy="1371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TextBox 16"/>
          <p:cNvSpPr txBox="1"/>
          <p:nvPr/>
        </p:nvSpPr>
        <p:spPr>
          <a:xfrm>
            <a:off x="5943600" y="457200"/>
            <a:ext cx="2568155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Dito</a:t>
            </a:r>
            <a:r>
              <a:rPr lang="en-US" sz="1000" dirty="0" smtClean="0"/>
              <a:t> </a:t>
            </a:r>
            <a:r>
              <a:rPr lang="en-US" sz="1000" dirty="0" err="1" smtClean="0"/>
              <a:t>pede</a:t>
            </a:r>
            <a:r>
              <a:rPr lang="en-US" sz="1000" dirty="0" smtClean="0"/>
              <a:t> </a:t>
            </a:r>
            <a:r>
              <a:rPr lang="en-US" sz="1000" dirty="0" err="1" smtClean="0"/>
              <a:t>mong</a:t>
            </a:r>
            <a:r>
              <a:rPr lang="en-US" sz="1000" dirty="0" smtClean="0"/>
              <a:t> I </a:t>
            </a:r>
            <a:r>
              <a:rPr lang="en-US" sz="1000" dirty="0" err="1" smtClean="0"/>
              <a:t>searhc</a:t>
            </a:r>
            <a:r>
              <a:rPr lang="en-US" sz="1000" dirty="0" smtClean="0"/>
              <a:t> </a:t>
            </a:r>
            <a:r>
              <a:rPr lang="en-US" sz="1000" dirty="0" err="1" smtClean="0"/>
              <a:t>yung</a:t>
            </a:r>
            <a:r>
              <a:rPr lang="en-US" sz="1000" dirty="0" smtClean="0"/>
              <a:t> municipality </a:t>
            </a:r>
            <a:r>
              <a:rPr lang="en-US" sz="1000" dirty="0" err="1" smtClean="0"/>
              <a:t>na</a:t>
            </a:r>
            <a:r>
              <a:rPr lang="en-US" sz="1000" dirty="0" smtClean="0"/>
              <a:t> gusto </a:t>
            </a:r>
            <a:r>
              <a:rPr lang="en-US" sz="1000" dirty="0" err="1" smtClean="0"/>
              <a:t>mONG</a:t>
            </a:r>
            <a:r>
              <a:rPr lang="en-US" sz="1000" dirty="0" smtClean="0"/>
              <a:t>  </a:t>
            </a:r>
            <a:r>
              <a:rPr lang="en-US" sz="1000" dirty="0" err="1" smtClean="0"/>
              <a:t>tingnan</a:t>
            </a:r>
            <a:r>
              <a:rPr lang="en-US" sz="1000" dirty="0" smtClean="0"/>
              <a:t> kung </a:t>
            </a:r>
            <a:r>
              <a:rPr lang="en-US" sz="1000" dirty="0" err="1" smtClean="0"/>
              <a:t>merong</a:t>
            </a:r>
            <a:r>
              <a:rPr lang="en-US" sz="1000" dirty="0" smtClean="0"/>
              <a:t> </a:t>
            </a:r>
            <a:r>
              <a:rPr lang="en-US" sz="1000" dirty="0" err="1" smtClean="0"/>
              <a:t>naka</a:t>
            </a:r>
            <a:r>
              <a:rPr lang="en-US" sz="1000" dirty="0" smtClean="0"/>
              <a:t> registered </a:t>
            </a:r>
            <a:r>
              <a:rPr lang="en-US" sz="1000" dirty="0" err="1" smtClean="0"/>
              <a:t>na</a:t>
            </a:r>
            <a:r>
              <a:rPr lang="en-US" sz="1000" dirty="0" smtClean="0"/>
              <a:t> foster care unit</a:t>
            </a:r>
            <a:endParaRPr lang="en-US" sz="10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39606"/>
              </p:ext>
            </p:extLst>
          </p:nvPr>
        </p:nvGraphicFramePr>
        <p:xfrm>
          <a:off x="1219200" y="3942080"/>
          <a:ext cx="6705600" cy="7416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41120"/>
                <a:gridCol w="1341120"/>
                <a:gridCol w="1341120"/>
                <a:gridCol w="1341120"/>
                <a:gridCol w="1341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Municipality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Foster Care Name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Complete Address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Contact Number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Active Status</a:t>
                      </a:r>
                      <a:endParaRPr lang="en-US" sz="1000" baseline="0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/>
                        <a:t>NO AVAILABLE DATA</a:t>
                      </a:r>
                      <a:endParaRPr lang="en-US" sz="1000" b="1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4200" y="3429000"/>
            <a:ext cx="34149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LIST OF FOSTER CARE IN MABITAC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0" y="5257800"/>
            <a:ext cx="489268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Eto</a:t>
            </a:r>
            <a:r>
              <a:rPr lang="en-US" sz="1000" dirty="0" smtClean="0"/>
              <a:t> example if </a:t>
            </a:r>
            <a:r>
              <a:rPr lang="en-US" sz="1000" dirty="0" err="1" smtClean="0"/>
              <a:t>kapag</a:t>
            </a:r>
            <a:r>
              <a:rPr lang="en-US" sz="1000" dirty="0" smtClean="0"/>
              <a:t> </a:t>
            </a:r>
            <a:r>
              <a:rPr lang="en-US" sz="1000" dirty="0" err="1" smtClean="0"/>
              <a:t>ni</a:t>
            </a:r>
            <a:r>
              <a:rPr lang="en-US" sz="1000" dirty="0" smtClean="0"/>
              <a:t> search </a:t>
            </a:r>
            <a:r>
              <a:rPr lang="en-US" sz="1000" dirty="0" err="1" smtClean="0"/>
              <a:t>ang</a:t>
            </a:r>
            <a:r>
              <a:rPr lang="en-US" sz="1000" dirty="0" smtClean="0"/>
              <a:t> </a:t>
            </a:r>
            <a:r>
              <a:rPr lang="en-US" sz="1000" dirty="0" err="1" smtClean="0"/>
              <a:t>mabitacTapos</a:t>
            </a:r>
            <a:r>
              <a:rPr lang="en-US" sz="1000" dirty="0" smtClean="0"/>
              <a:t> </a:t>
            </a:r>
            <a:r>
              <a:rPr lang="en-US" sz="1000" dirty="0" err="1" smtClean="0"/>
              <a:t>walang</a:t>
            </a:r>
            <a:r>
              <a:rPr lang="en-US" sz="1000" dirty="0" smtClean="0"/>
              <a:t> </a:t>
            </a:r>
            <a:r>
              <a:rPr lang="en-US" sz="1000" dirty="0" err="1" smtClean="0"/>
              <a:t>nakareistered</a:t>
            </a:r>
            <a:r>
              <a:rPr lang="en-US" sz="1000" dirty="0" smtClean="0"/>
              <a:t> </a:t>
            </a:r>
            <a:r>
              <a:rPr lang="en-US" sz="1000" dirty="0" err="1" smtClean="0"/>
              <a:t>na</a:t>
            </a:r>
            <a:r>
              <a:rPr lang="en-US" sz="1000" dirty="0" smtClean="0"/>
              <a:t> foster </a:t>
            </a:r>
            <a:r>
              <a:rPr lang="en-US" sz="1000" dirty="0" err="1" smtClean="0"/>
              <a:t>caer</a:t>
            </a:r>
            <a:r>
              <a:rPr lang="en-US" sz="1000" dirty="0" smtClean="0"/>
              <a:t> unit.</a:t>
            </a:r>
            <a:endParaRPr lang="en-US" sz="1000" dirty="0"/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H="1" flipV="1">
            <a:off x="4724400" y="4724400"/>
            <a:ext cx="7943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96240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75376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59803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69709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Facility</a:t>
            </a:r>
            <a:endParaRPr lang="en-US" sz="1000" dirty="0"/>
          </a:p>
        </p:txBody>
      </p:sp>
      <p:sp>
        <p:nvSpPr>
          <p:cNvPr id="43" name="Flowchart: Merge 42"/>
          <p:cNvSpPr/>
          <p:nvPr/>
        </p:nvSpPr>
        <p:spPr>
          <a:xfrm>
            <a:off x="6791325" y="1512094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95600" y="5547564"/>
            <a:ext cx="2895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Dito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yung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mga</a:t>
            </a:r>
            <a:r>
              <a:rPr lang="en-US" sz="1000" dirty="0">
                <a:solidFill>
                  <a:schemeClr val="tx1"/>
                </a:solidFill>
              </a:rPr>
              <a:t> news </a:t>
            </a:r>
            <a:r>
              <a:rPr lang="en-US" sz="1000" dirty="0" err="1">
                <a:solidFill>
                  <a:schemeClr val="tx1"/>
                </a:solidFill>
              </a:rPr>
              <a:t>na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isesend</a:t>
            </a:r>
            <a:r>
              <a:rPr lang="en-US" sz="1000" dirty="0">
                <a:solidFill>
                  <a:schemeClr val="tx1"/>
                </a:solidFill>
              </a:rPr>
              <a:t> ng </a:t>
            </a:r>
            <a:r>
              <a:rPr lang="en-US" sz="1000" dirty="0" err="1">
                <a:solidFill>
                  <a:schemeClr val="tx1"/>
                </a:solidFill>
              </a:rPr>
              <a:t>bawat</a:t>
            </a:r>
            <a:r>
              <a:rPr lang="en-US" sz="1000" dirty="0">
                <a:solidFill>
                  <a:schemeClr val="tx1"/>
                </a:solidFill>
              </a:rPr>
              <a:t> foster care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95600" y="5547564"/>
            <a:ext cx="2895600" cy="2394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News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Connector 2"/>
          <p:cNvSpPr/>
          <p:nvPr/>
        </p:nvSpPr>
        <p:spPr>
          <a:xfrm>
            <a:off x="152400" y="304800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57200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5943600" y="1066800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0" y="1066800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SEARCH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7160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swd-orphans-2014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763000" cy="1371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0" name="Rectangle 19"/>
          <p:cNvSpPr/>
          <p:nvPr/>
        </p:nvSpPr>
        <p:spPr>
          <a:xfrm>
            <a:off x="396240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75376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59803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69709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Facility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Flowchart: Merge 31"/>
          <p:cNvSpPr/>
          <p:nvPr/>
        </p:nvSpPr>
        <p:spPr>
          <a:xfrm>
            <a:off x="6781800" y="1524000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429000"/>
            <a:ext cx="1143000" cy="97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454991" y="4419600"/>
            <a:ext cx="68800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SINILOAN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600" y="4932402"/>
            <a:ext cx="558197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Pag</a:t>
            </a:r>
            <a:r>
              <a:rPr lang="en-US" sz="1000" dirty="0" smtClean="0"/>
              <a:t> ka click </a:t>
            </a:r>
            <a:r>
              <a:rPr lang="en-US" sz="1000" dirty="0" err="1" smtClean="0"/>
              <a:t>nyan</a:t>
            </a:r>
            <a:r>
              <a:rPr lang="en-US" sz="1000" dirty="0" smtClean="0"/>
              <a:t> </a:t>
            </a:r>
            <a:r>
              <a:rPr lang="en-US" sz="1000" dirty="0" err="1" smtClean="0"/>
              <a:t>lalabas</a:t>
            </a:r>
            <a:r>
              <a:rPr lang="en-US" sz="1000" dirty="0" smtClean="0"/>
              <a:t> kung </a:t>
            </a:r>
            <a:r>
              <a:rPr lang="en-US" sz="1000" dirty="0" err="1" smtClean="0"/>
              <a:t>ilang</a:t>
            </a:r>
            <a:r>
              <a:rPr lang="en-US" sz="1000" dirty="0" smtClean="0"/>
              <a:t> foster home  </a:t>
            </a:r>
            <a:r>
              <a:rPr lang="en-US" sz="1000" dirty="0" err="1" smtClean="0"/>
              <a:t>ang</a:t>
            </a:r>
            <a:r>
              <a:rPr lang="en-US" sz="1000" dirty="0" smtClean="0"/>
              <a:t> </a:t>
            </a:r>
            <a:r>
              <a:rPr lang="en-US" sz="1000" dirty="0" err="1" smtClean="0"/>
              <a:t>meron</a:t>
            </a:r>
            <a:r>
              <a:rPr lang="en-US" sz="1000" dirty="0" smtClean="0"/>
              <a:t> </a:t>
            </a:r>
            <a:r>
              <a:rPr lang="en-US" sz="1000" dirty="0" err="1" smtClean="0"/>
              <a:t>sa</a:t>
            </a:r>
            <a:r>
              <a:rPr lang="en-US" sz="1000" dirty="0" smtClean="0"/>
              <a:t> </a:t>
            </a:r>
            <a:r>
              <a:rPr lang="en-US" sz="1000" dirty="0" err="1" smtClean="0"/>
              <a:t>siniloan</a:t>
            </a:r>
            <a:r>
              <a:rPr lang="en-US" sz="1000" dirty="0" smtClean="0"/>
              <a:t> ,</a:t>
            </a:r>
            <a:r>
              <a:rPr lang="en-US" sz="1000" dirty="0" err="1" smtClean="0"/>
              <a:t>tapos</a:t>
            </a:r>
            <a:r>
              <a:rPr lang="en-US" sz="1000" dirty="0" smtClean="0"/>
              <a:t> </a:t>
            </a:r>
            <a:r>
              <a:rPr lang="en-US" sz="1000" dirty="0" err="1" smtClean="0"/>
              <a:t>lalabas</a:t>
            </a:r>
            <a:r>
              <a:rPr lang="en-US" sz="1000" dirty="0" smtClean="0"/>
              <a:t> </a:t>
            </a:r>
            <a:r>
              <a:rPr lang="en-US" sz="1000" dirty="0" err="1" smtClean="0"/>
              <a:t>yung</a:t>
            </a:r>
            <a:r>
              <a:rPr lang="en-US" sz="1000" dirty="0" smtClean="0"/>
              <a:t> </a:t>
            </a:r>
            <a:r>
              <a:rPr lang="en-US" sz="1000" dirty="0" err="1" smtClean="0"/>
              <a:t>mga</a:t>
            </a:r>
            <a:r>
              <a:rPr lang="en-US" sz="1000" dirty="0" smtClean="0"/>
              <a:t> facilities</a:t>
            </a:r>
          </a:p>
          <a:p>
            <a:r>
              <a:rPr lang="en-US" sz="1000" dirty="0" err="1" smtClean="0"/>
              <a:t>Tulad</a:t>
            </a:r>
            <a:r>
              <a:rPr lang="en-US" sz="1000" dirty="0" smtClean="0"/>
              <a:t> </a:t>
            </a:r>
            <a:r>
              <a:rPr lang="en-US" sz="1000" dirty="0" err="1" smtClean="0"/>
              <a:t>nung</a:t>
            </a:r>
            <a:r>
              <a:rPr lang="en-US" sz="1000" dirty="0" smtClean="0"/>
              <a:t> </a:t>
            </a:r>
            <a:r>
              <a:rPr lang="en-US" sz="1000" dirty="0" err="1" smtClean="0"/>
              <a:t>unang</a:t>
            </a:r>
            <a:r>
              <a:rPr lang="en-US" sz="1000" dirty="0" smtClean="0"/>
              <a:t> </a:t>
            </a:r>
            <a:r>
              <a:rPr lang="en-US" sz="1000" dirty="0" err="1" smtClean="0"/>
              <a:t>gawa</a:t>
            </a:r>
            <a:r>
              <a:rPr lang="en-US" sz="1000" dirty="0" smtClean="0"/>
              <a:t> </a:t>
            </a:r>
            <a:r>
              <a:rPr lang="en-US" sz="1000" dirty="0" err="1" smtClean="0"/>
              <a:t>na</a:t>
            </a:r>
            <a:r>
              <a:rPr lang="en-US" sz="1000" dirty="0" smtClean="0"/>
              <a:t> system</a:t>
            </a:r>
            <a:r>
              <a:rPr lang="en-US" sz="1000" dirty="0" smtClean="0">
                <a:solidFill>
                  <a:srgbClr val="FF0000"/>
                </a:solidFill>
              </a:rPr>
              <a:t>. </a:t>
            </a:r>
            <a:r>
              <a:rPr lang="en-US" sz="1000" dirty="0" err="1" smtClean="0">
                <a:solidFill>
                  <a:srgbClr val="FF0000"/>
                </a:solidFill>
              </a:rPr>
              <a:t>Pero</a:t>
            </a:r>
            <a:r>
              <a:rPr lang="en-US" sz="1000" dirty="0" smtClean="0">
                <a:solidFill>
                  <a:srgbClr val="FF0000"/>
                </a:solidFill>
              </a:rPr>
              <a:t>  </a:t>
            </a:r>
            <a:r>
              <a:rPr lang="en-US" sz="1000" dirty="0" err="1" smtClean="0">
                <a:solidFill>
                  <a:srgbClr val="FF0000"/>
                </a:solidFill>
              </a:rPr>
              <a:t>pag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wala</a:t>
            </a:r>
            <a:r>
              <a:rPr lang="en-US" sz="1000" dirty="0" smtClean="0">
                <a:solidFill>
                  <a:srgbClr val="FF0000"/>
                </a:solidFill>
              </a:rPr>
              <a:t> pang </a:t>
            </a:r>
            <a:r>
              <a:rPr lang="en-US" sz="1000" dirty="0" err="1" smtClean="0">
                <a:solidFill>
                  <a:srgbClr val="FF0000"/>
                </a:solidFill>
              </a:rPr>
              <a:t>naka</a:t>
            </a:r>
            <a:r>
              <a:rPr lang="en-US" sz="1000" dirty="0" smtClean="0">
                <a:solidFill>
                  <a:srgbClr val="FF0000"/>
                </a:solidFill>
              </a:rPr>
              <a:t> register </a:t>
            </a:r>
            <a:r>
              <a:rPr lang="en-US" sz="1000" dirty="0" err="1" smtClean="0">
                <a:solidFill>
                  <a:srgbClr val="FF0000"/>
                </a:solidFill>
              </a:rPr>
              <a:t>na</a:t>
            </a:r>
            <a:r>
              <a:rPr lang="en-US" sz="1000" dirty="0" smtClean="0">
                <a:solidFill>
                  <a:srgbClr val="FF0000"/>
                </a:solidFill>
              </a:rPr>
              <a:t> municipality 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Wala</a:t>
            </a:r>
            <a:r>
              <a:rPr lang="en-US" sz="1000" dirty="0" smtClean="0">
                <a:solidFill>
                  <a:srgbClr val="FF0000"/>
                </a:solidFill>
              </a:rPr>
              <a:t> pang ma </a:t>
            </a:r>
            <a:r>
              <a:rPr lang="en-US" sz="1000" dirty="0" err="1" smtClean="0">
                <a:solidFill>
                  <a:srgbClr val="FF0000"/>
                </a:solidFill>
              </a:rPr>
              <a:t>didisplay</a:t>
            </a:r>
            <a:r>
              <a:rPr lang="en-US" sz="1000" dirty="0" smtClean="0">
                <a:solidFill>
                  <a:srgbClr val="FF0000"/>
                </a:solidFill>
              </a:rPr>
              <a:t> .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25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429000"/>
            <a:ext cx="1143000" cy="97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1978991" y="4419600"/>
            <a:ext cx="79060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SAN PEDRO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Connector 2"/>
          <p:cNvSpPr/>
          <p:nvPr/>
        </p:nvSpPr>
        <p:spPr>
          <a:xfrm>
            <a:off x="152400" y="304800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57200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5943600" y="1066800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0" y="1066800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SEARCH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7160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swd-orphans-2014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763000" cy="1371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 8"/>
          <p:cNvSpPr/>
          <p:nvPr/>
        </p:nvSpPr>
        <p:spPr>
          <a:xfrm>
            <a:off x="396240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5376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9803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69709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Facility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Flowchart: Merge 12"/>
          <p:cNvSpPr/>
          <p:nvPr/>
        </p:nvSpPr>
        <p:spPr>
          <a:xfrm>
            <a:off x="6781800" y="1524000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Program Files\Microsoft Office\MEDIA\CAGCAT10\j018560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505200"/>
            <a:ext cx="922630" cy="923544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04800" y="4495800"/>
            <a:ext cx="12192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ADOPTION CENTER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9" name="Picture 2" descr="C:\Program Files\Microsoft Office\MEDIA\CAGCAT10\j018560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505200"/>
            <a:ext cx="922630" cy="923544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828800" y="4495800"/>
            <a:ext cx="12192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YAKAP KAPAMILYA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Connector 2"/>
          <p:cNvSpPr/>
          <p:nvPr/>
        </p:nvSpPr>
        <p:spPr>
          <a:xfrm>
            <a:off x="152400" y="304800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57200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5943600" y="1066800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0" y="1066800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SEARCH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7160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swd-orphans-2014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763000" cy="1371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 8"/>
          <p:cNvSpPr/>
          <p:nvPr/>
        </p:nvSpPr>
        <p:spPr>
          <a:xfrm>
            <a:off x="396240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5376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9803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69709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Facility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Flowchart: Merge 12"/>
          <p:cNvSpPr/>
          <p:nvPr/>
        </p:nvSpPr>
        <p:spPr>
          <a:xfrm>
            <a:off x="6781800" y="1524000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14400" y="4038600"/>
            <a:ext cx="1524000" cy="129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(NA </a:t>
            </a:r>
            <a:r>
              <a:rPr lang="en-US" sz="1000" dirty="0" err="1" smtClean="0">
                <a:solidFill>
                  <a:schemeClr val="tx1"/>
                </a:solidFill>
              </a:rPr>
              <a:t>cclick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yung</a:t>
            </a:r>
            <a:r>
              <a:rPr lang="en-US" sz="1000" dirty="0" smtClean="0">
                <a:solidFill>
                  <a:schemeClr val="tx1"/>
                </a:solidFill>
              </a:rPr>
              <a:t> picture para </a:t>
            </a:r>
            <a:r>
              <a:rPr lang="en-US" sz="1000" dirty="0" err="1" smtClean="0">
                <a:solidFill>
                  <a:schemeClr val="tx1"/>
                </a:solidFill>
              </a:rPr>
              <a:t>lumaki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19" name="Rectangle 18"/>
          <p:cNvSpPr/>
          <p:nvPr/>
        </p:nvSpPr>
        <p:spPr>
          <a:xfrm>
            <a:off x="914400" y="5410200"/>
            <a:ext cx="1524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Playground</a:t>
            </a:r>
            <a:endParaRPr 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3505200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FACILITY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2743200" y="4038600"/>
            <a:ext cx="1524000" cy="129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(NA </a:t>
            </a:r>
            <a:r>
              <a:rPr lang="en-US" sz="1000" dirty="0" err="1" smtClean="0">
                <a:solidFill>
                  <a:schemeClr val="tx1"/>
                </a:solidFill>
              </a:rPr>
              <a:t>cclick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yung</a:t>
            </a:r>
            <a:r>
              <a:rPr lang="en-US" sz="1000" dirty="0" smtClean="0">
                <a:solidFill>
                  <a:schemeClr val="tx1"/>
                </a:solidFill>
              </a:rPr>
              <a:t> picture para </a:t>
            </a:r>
            <a:r>
              <a:rPr lang="en-US" sz="1000" dirty="0" err="1" smtClean="0">
                <a:solidFill>
                  <a:schemeClr val="tx1"/>
                </a:solidFill>
              </a:rPr>
              <a:t>lumaki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22" name="Rectangle 21"/>
          <p:cNvSpPr/>
          <p:nvPr/>
        </p:nvSpPr>
        <p:spPr>
          <a:xfrm>
            <a:off x="2743200" y="5410200"/>
            <a:ext cx="1524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Office</a:t>
            </a:r>
            <a:endParaRPr lang="en-US" sz="1000" b="1" dirty="0"/>
          </a:p>
        </p:txBody>
      </p:sp>
      <p:sp>
        <p:nvSpPr>
          <p:cNvPr id="23" name="Rectangle 22"/>
          <p:cNvSpPr/>
          <p:nvPr/>
        </p:nvSpPr>
        <p:spPr>
          <a:xfrm>
            <a:off x="4495800" y="4038600"/>
            <a:ext cx="1524000" cy="129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(NA </a:t>
            </a:r>
            <a:r>
              <a:rPr lang="en-US" sz="1000" dirty="0" err="1" smtClean="0">
                <a:solidFill>
                  <a:schemeClr val="tx1"/>
                </a:solidFill>
              </a:rPr>
              <a:t>cclick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yung</a:t>
            </a:r>
            <a:r>
              <a:rPr lang="en-US" sz="1000" dirty="0" smtClean="0">
                <a:solidFill>
                  <a:schemeClr val="tx1"/>
                </a:solidFill>
              </a:rPr>
              <a:t> picture para </a:t>
            </a:r>
            <a:r>
              <a:rPr lang="en-US" sz="1000" dirty="0" err="1" smtClean="0">
                <a:solidFill>
                  <a:schemeClr val="tx1"/>
                </a:solidFill>
              </a:rPr>
              <a:t>lumaki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24" name="Rectangle 23"/>
          <p:cNvSpPr/>
          <p:nvPr/>
        </p:nvSpPr>
        <p:spPr>
          <a:xfrm>
            <a:off x="4495800" y="5410200"/>
            <a:ext cx="1524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Library</a:t>
            </a:r>
            <a:endParaRPr lang="en-US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6248400" y="4038600"/>
            <a:ext cx="1524000" cy="129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(NA </a:t>
            </a:r>
            <a:r>
              <a:rPr lang="en-US" sz="1000" dirty="0" err="1" smtClean="0">
                <a:solidFill>
                  <a:schemeClr val="tx1"/>
                </a:solidFill>
              </a:rPr>
              <a:t>cclick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yung</a:t>
            </a:r>
            <a:r>
              <a:rPr lang="en-US" sz="1000" dirty="0" smtClean="0">
                <a:solidFill>
                  <a:schemeClr val="tx1"/>
                </a:solidFill>
              </a:rPr>
              <a:t> picture para </a:t>
            </a:r>
            <a:r>
              <a:rPr lang="en-US" sz="1000" dirty="0" err="1" smtClean="0">
                <a:solidFill>
                  <a:schemeClr val="tx1"/>
                </a:solidFill>
              </a:rPr>
              <a:t>lumaki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26" name="Rectangle 25"/>
          <p:cNvSpPr/>
          <p:nvPr/>
        </p:nvSpPr>
        <p:spPr>
          <a:xfrm>
            <a:off x="6248400" y="5410200"/>
            <a:ext cx="1524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Kitchen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Connector 2"/>
          <p:cNvSpPr/>
          <p:nvPr/>
        </p:nvSpPr>
        <p:spPr>
          <a:xfrm>
            <a:off x="152400" y="304800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57200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5943600" y="1066800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0" y="1066800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SEARCH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7160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swd-orphans-2014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763000" cy="1371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8" name="Rectangle 27"/>
          <p:cNvSpPr/>
          <p:nvPr/>
        </p:nvSpPr>
        <p:spPr>
          <a:xfrm>
            <a:off x="228600" y="3505200"/>
            <a:ext cx="914400" cy="15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28248"/>
              </p:ext>
            </p:extLst>
          </p:nvPr>
        </p:nvGraphicFramePr>
        <p:xfrm>
          <a:off x="228600" y="3733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Adoption</a:t>
                      </a:r>
                      <a:r>
                        <a:rPr lang="en-US" baseline="0" dirty="0" smtClean="0"/>
                        <a:t> Application Form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6400800" y="3733800"/>
            <a:ext cx="25146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0800" y="3733800"/>
            <a:ext cx="2514600" cy="190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Follow Us on</a:t>
            </a:r>
            <a:endParaRPr lang="en-US" sz="1000" dirty="0"/>
          </a:p>
        </p:txBody>
      </p:sp>
      <p:pic>
        <p:nvPicPr>
          <p:cNvPr id="33" name="Picture 32" descr="f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0" y="4038600"/>
            <a:ext cx="457200" cy="381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15937" y="411480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err="1" smtClean="0">
                <a:solidFill>
                  <a:srgbClr val="00B0F0"/>
                </a:solidFill>
              </a:rPr>
              <a:t>FosterCareUnitPortal</a:t>
            </a:r>
            <a:endParaRPr lang="en-US" sz="1000" u="sng" dirty="0">
              <a:solidFill>
                <a:srgbClr val="00B0F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6240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75376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Downloads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803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69709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Facility</a:t>
            </a:r>
            <a:endParaRPr lang="en-US" sz="1000" dirty="0"/>
          </a:p>
        </p:txBody>
      </p:sp>
      <p:sp>
        <p:nvSpPr>
          <p:cNvPr id="29" name="Flowchart: Merge 28"/>
          <p:cNvSpPr/>
          <p:nvPr/>
        </p:nvSpPr>
        <p:spPr>
          <a:xfrm>
            <a:off x="6781800" y="1524000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8600" y="5029200"/>
            <a:ext cx="86868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Dito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yung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mga</a:t>
            </a:r>
            <a:r>
              <a:rPr lang="en-US" sz="1000" dirty="0">
                <a:solidFill>
                  <a:schemeClr val="tx1"/>
                </a:solidFill>
              </a:rPr>
              <a:t> news </a:t>
            </a:r>
            <a:r>
              <a:rPr lang="en-US" sz="1000" dirty="0" err="1">
                <a:solidFill>
                  <a:schemeClr val="tx1"/>
                </a:solidFill>
              </a:rPr>
              <a:t>na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isesend</a:t>
            </a:r>
            <a:r>
              <a:rPr lang="en-US" sz="1000" dirty="0">
                <a:solidFill>
                  <a:schemeClr val="tx1"/>
                </a:solidFill>
              </a:rPr>
              <a:t> ng </a:t>
            </a:r>
            <a:r>
              <a:rPr lang="en-US" sz="1000" dirty="0" err="1">
                <a:solidFill>
                  <a:schemeClr val="tx1"/>
                </a:solidFill>
              </a:rPr>
              <a:t>bawat</a:t>
            </a:r>
            <a:r>
              <a:rPr lang="en-US" sz="1000" dirty="0">
                <a:solidFill>
                  <a:schemeClr val="tx1"/>
                </a:solidFill>
              </a:rPr>
              <a:t> foster care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600" y="5029200"/>
            <a:ext cx="8686800" cy="2394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News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0" y="13716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Connector 32"/>
          <p:cNvSpPr/>
          <p:nvPr/>
        </p:nvSpPr>
        <p:spPr>
          <a:xfrm>
            <a:off x="152400" y="304800"/>
            <a:ext cx="914400" cy="9144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143000" y="457200"/>
            <a:ext cx="250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FOSTER CARE UNIT PORTAL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Dito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yung</a:t>
            </a:r>
            <a:r>
              <a:rPr lang="en-US" sz="1600" b="1" dirty="0" smtClean="0"/>
              <a:t> name </a:t>
            </a:r>
            <a:r>
              <a:rPr lang="en-US" sz="1600" b="1" dirty="0" err="1" smtClean="0"/>
              <a:t>ng</a:t>
            </a:r>
            <a:r>
              <a:rPr lang="en-US" sz="1600" b="1" dirty="0" smtClean="0"/>
              <a:t> Portal]</a:t>
            </a:r>
            <a:endParaRPr lang="en-US" sz="1000" b="1" dirty="0"/>
          </a:p>
        </p:txBody>
      </p:sp>
      <p:sp>
        <p:nvSpPr>
          <p:cNvPr id="35" name="Rectangle 34"/>
          <p:cNvSpPr/>
          <p:nvPr/>
        </p:nvSpPr>
        <p:spPr>
          <a:xfrm>
            <a:off x="5943600" y="1066800"/>
            <a:ext cx="2362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82000" y="1066800"/>
            <a:ext cx="6096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SEARCH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1371600"/>
            <a:ext cx="91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dswd-orphans-2014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763000" cy="1371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3" name="Rectangle 42"/>
          <p:cNvSpPr/>
          <p:nvPr/>
        </p:nvSpPr>
        <p:spPr>
          <a:xfrm>
            <a:off x="396240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75376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Downloads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9803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Analytics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70940" y="1447800"/>
            <a:ext cx="914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Facility</a:t>
            </a:r>
            <a:endParaRPr lang="en-US" sz="1000" dirty="0"/>
          </a:p>
        </p:txBody>
      </p:sp>
      <p:sp>
        <p:nvSpPr>
          <p:cNvPr id="47" name="Flowchart: Merge 46"/>
          <p:cNvSpPr/>
          <p:nvPr/>
        </p:nvSpPr>
        <p:spPr>
          <a:xfrm>
            <a:off x="6781800" y="1524000"/>
            <a:ext cx="45719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019800" y="1600200"/>
            <a:ext cx="838200" cy="178510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Calibri" pitchFamily="34" charset="0"/>
                <a:cs typeface="Arial" pitchFamily="34" charset="0"/>
              </a:rPr>
              <a:t>*</a:t>
            </a:r>
            <a:r>
              <a:rPr lang="en-US" sz="10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Calibri" pitchFamily="34" charset="0"/>
                <a:cs typeface="Arial" pitchFamily="34" charset="0"/>
              </a:rPr>
              <a:t>*Gender of Foster Child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Calibri" pitchFamily="34" charset="0"/>
                <a:cs typeface="Arial" pitchFamily="34" charset="0"/>
              </a:rPr>
              <a:t>*Status (ex. Temp. Adopted)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Calibri" pitchFamily="34" charset="0"/>
                <a:cs typeface="Arial" pitchFamily="34" charset="0"/>
              </a:rPr>
              <a:t>*Foster parent</a:t>
            </a:r>
          </a:p>
          <a:p>
            <a:endParaRPr lang="en-US" sz="1000" dirty="0"/>
          </a:p>
        </p:txBody>
      </p:sp>
      <p:graphicFrame>
        <p:nvGraphicFramePr>
          <p:cNvPr id="53" name="Chart 52"/>
          <p:cNvGraphicFramePr/>
          <p:nvPr/>
        </p:nvGraphicFramePr>
        <p:xfrm>
          <a:off x="2286000" y="4191000"/>
          <a:ext cx="48768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114800" y="3657600"/>
            <a:ext cx="14126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CIVIL STATUS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940</Words>
  <Application>Microsoft Office PowerPoint</Application>
  <PresentationFormat>On-screen Show (4:3)</PresentationFormat>
  <Paragraphs>318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HP</cp:lastModifiedBy>
  <cp:revision>54</cp:revision>
  <dcterms:created xsi:type="dcterms:W3CDTF">2019-03-12T16:50:12Z</dcterms:created>
  <dcterms:modified xsi:type="dcterms:W3CDTF">2019-03-14T14:26:08Z</dcterms:modified>
</cp:coreProperties>
</file>