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73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23B3-FB62-4309-A51C-0A2E33FFF2D3}" type="datetimeFigureOut">
              <a:rPr lang="es-ES" smtClean="0"/>
              <a:pPr/>
              <a:t>26/10/2017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76C5-5FAA-484C-B10C-916A4DB54E42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23B3-FB62-4309-A51C-0A2E33FFF2D3}" type="datetimeFigureOut">
              <a:rPr lang="es-ES" smtClean="0"/>
              <a:pPr/>
              <a:t>26/10/2017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76C5-5FAA-484C-B10C-916A4DB54E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23B3-FB62-4309-A51C-0A2E33FFF2D3}" type="datetimeFigureOut">
              <a:rPr lang="es-ES" smtClean="0"/>
              <a:pPr/>
              <a:t>26/10/2017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76C5-5FAA-484C-B10C-916A4DB54E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23B3-FB62-4309-A51C-0A2E33FFF2D3}" type="datetimeFigureOut">
              <a:rPr lang="es-ES" smtClean="0"/>
              <a:pPr/>
              <a:t>26/10/2017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76C5-5FAA-484C-B10C-916A4DB54E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23B3-FB62-4309-A51C-0A2E33FFF2D3}" type="datetimeFigureOut">
              <a:rPr lang="es-ES" smtClean="0"/>
              <a:pPr/>
              <a:t>26/10/2017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76C5-5FAA-484C-B10C-916A4DB54E42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23B3-FB62-4309-A51C-0A2E33FFF2D3}" type="datetimeFigureOut">
              <a:rPr lang="es-ES" smtClean="0"/>
              <a:pPr/>
              <a:t>26/10/2017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76C5-5FAA-484C-B10C-916A4DB54E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23B3-FB62-4309-A51C-0A2E33FFF2D3}" type="datetimeFigureOut">
              <a:rPr lang="es-ES" smtClean="0"/>
              <a:pPr/>
              <a:t>26/10/2017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76C5-5FAA-484C-B10C-916A4DB54E42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23B3-FB62-4309-A51C-0A2E33FFF2D3}" type="datetimeFigureOut">
              <a:rPr lang="es-ES" smtClean="0"/>
              <a:pPr/>
              <a:t>26/10/2017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76C5-5FAA-484C-B10C-916A4DB54E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23B3-FB62-4309-A51C-0A2E33FFF2D3}" type="datetimeFigureOut">
              <a:rPr lang="es-ES" smtClean="0"/>
              <a:pPr/>
              <a:t>26/10/2017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76C5-5FAA-484C-B10C-916A4DB54E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23B3-FB62-4309-A51C-0A2E33FFF2D3}" type="datetimeFigureOut">
              <a:rPr lang="es-ES" smtClean="0"/>
              <a:pPr/>
              <a:t>26/10/2017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76C5-5FAA-484C-B10C-916A4DB54E42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23B3-FB62-4309-A51C-0A2E33FFF2D3}" type="datetimeFigureOut">
              <a:rPr lang="es-ES" smtClean="0"/>
              <a:pPr/>
              <a:t>26/10/2017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76C5-5FAA-484C-B10C-916A4DB54E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57723B3-FB62-4309-A51C-0A2E33FFF2D3}" type="datetimeFigureOut">
              <a:rPr lang="es-ES" smtClean="0"/>
              <a:pPr/>
              <a:t>26/10/2017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70876C5-5FAA-484C-B10C-916A4DB54E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59632" y="1866826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s-ES" sz="5400" dirty="0" err="1" smtClean="0"/>
              <a:t>Qt</a:t>
            </a:r>
            <a:r>
              <a:rPr lang="es-ES" sz="5400" dirty="0" smtClean="0"/>
              <a:t> </a:t>
            </a:r>
            <a:r>
              <a:rPr lang="es-ES" sz="5400" dirty="0" err="1" smtClean="0"/>
              <a:t>Creator</a:t>
            </a:r>
            <a:endParaRPr lang="es-ES" sz="5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3356992"/>
            <a:ext cx="7406640" cy="570824"/>
          </a:xfrm>
        </p:spPr>
        <p:txBody>
          <a:bodyPr>
            <a:noAutofit/>
          </a:bodyPr>
          <a:lstStyle/>
          <a:p>
            <a:pPr algn="ctr"/>
            <a:r>
              <a:rPr lang="fi-FI" sz="3600" dirty="0" smtClean="0"/>
              <a:t>(RAD + IDE)</a:t>
            </a:r>
            <a:endParaRPr lang="es-E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88738" y="404664"/>
            <a:ext cx="7498080" cy="917596"/>
          </a:xfrm>
        </p:spPr>
        <p:txBody>
          <a:bodyPr/>
          <a:lstStyle/>
          <a:p>
            <a:pPr algn="ctr"/>
            <a:r>
              <a:rPr lang="es-AR" dirty="0" smtClean="0"/>
              <a:t>Agregar un Slot</a:t>
            </a:r>
            <a:endParaRPr lang="es-ES" dirty="0"/>
          </a:p>
        </p:txBody>
      </p:sp>
      <p:pic>
        <p:nvPicPr>
          <p:cNvPr id="4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1214422"/>
            <a:ext cx="5429288" cy="40719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5710253"/>
            <a:ext cx="38671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1857356" y="536258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mainwindow.cpp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8" y="5857892"/>
            <a:ext cx="342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6072198" y="5357826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mainwindow.h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Generando </a:t>
            </a:r>
            <a:r>
              <a:rPr lang="es-AR" dirty="0" err="1" smtClean="0"/>
              <a:t>Signals</a:t>
            </a:r>
            <a:r>
              <a:rPr lang="es-AR" dirty="0" smtClean="0"/>
              <a:t> &amp; Slot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340768"/>
            <a:ext cx="7560639" cy="52387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Generando </a:t>
            </a:r>
            <a:r>
              <a:rPr lang="es-AR" dirty="0" err="1" smtClean="0"/>
              <a:t>Signals</a:t>
            </a:r>
            <a:r>
              <a:rPr lang="es-AR" dirty="0" smtClean="0"/>
              <a:t> &amp; Slot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57224" y="1447800"/>
            <a:ext cx="4429156" cy="4800600"/>
          </a:xfrm>
        </p:spPr>
        <p:txBody>
          <a:bodyPr>
            <a:normAutofit fontScale="62500" lnSpcReduction="20000"/>
          </a:bodyPr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dirty="0" err="1" smtClean="0"/>
              <a:t>File</a:t>
            </a:r>
            <a:r>
              <a:rPr lang="es-AR" dirty="0" smtClean="0"/>
              <a:t>:  </a:t>
            </a:r>
            <a:r>
              <a:rPr lang="es-AR" dirty="0" err="1" smtClean="0"/>
              <a:t>myclass.h</a:t>
            </a:r>
            <a:endParaRPr lang="es-AR" dirty="0" smtClean="0"/>
          </a:p>
          <a:p>
            <a:pPr marL="706120" lvl="1" indent="-323850">
              <a:lnSpc>
                <a:spcPct val="97000"/>
              </a:lnSpc>
              <a:spcAft>
                <a:spcPts val="363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2900" dirty="0" err="1" smtClean="0"/>
              <a:t>class</a:t>
            </a:r>
            <a:r>
              <a:rPr lang="es-AR" sz="2900" dirty="0" smtClean="0"/>
              <a:t> </a:t>
            </a:r>
            <a:r>
              <a:rPr lang="es-AR" sz="2900" dirty="0" err="1" smtClean="0"/>
              <a:t>MyClass</a:t>
            </a:r>
            <a:r>
              <a:rPr lang="es-AR" sz="2900" dirty="0" smtClean="0"/>
              <a:t> : </a:t>
            </a:r>
            <a:r>
              <a:rPr lang="es-AR" sz="2900" dirty="0" err="1" smtClean="0"/>
              <a:t>public</a:t>
            </a:r>
            <a:r>
              <a:rPr lang="es-AR" sz="2900" dirty="0" smtClean="0"/>
              <a:t> </a:t>
            </a:r>
            <a:r>
              <a:rPr lang="es-AR" sz="2900" dirty="0" err="1" smtClean="0"/>
              <a:t>QObject</a:t>
            </a:r>
            <a:endParaRPr lang="es-AR" sz="2900" dirty="0" smtClean="0"/>
          </a:p>
          <a:p>
            <a:pPr marL="706120" lvl="1" indent="-323850">
              <a:lnSpc>
                <a:spcPct val="97000"/>
              </a:lnSpc>
              <a:spcAft>
                <a:spcPts val="363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2900" dirty="0" smtClean="0"/>
              <a:t>{</a:t>
            </a:r>
          </a:p>
          <a:p>
            <a:pPr marL="953008" lvl="2" indent="-323850">
              <a:lnSpc>
                <a:spcPct val="97000"/>
              </a:lnSpc>
              <a:spcAft>
                <a:spcPts val="363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2900" dirty="0" smtClean="0"/>
              <a:t>Q_OBJECT // </a:t>
            </a:r>
            <a:r>
              <a:rPr lang="es-AR" sz="2900" dirty="0" err="1" smtClean="0"/>
              <a:t>marker</a:t>
            </a:r>
            <a:r>
              <a:rPr lang="es-AR" sz="2900" dirty="0" smtClean="0"/>
              <a:t> </a:t>
            </a:r>
            <a:r>
              <a:rPr lang="es-AR" sz="2900" dirty="0" err="1" smtClean="0"/>
              <a:t>for</a:t>
            </a:r>
            <a:r>
              <a:rPr lang="es-AR" sz="2900" dirty="0" smtClean="0"/>
              <a:t> </a:t>
            </a:r>
            <a:r>
              <a:rPr lang="es-AR" sz="2900" dirty="0" err="1" smtClean="0"/>
              <a:t>moc</a:t>
            </a:r>
            <a:endParaRPr lang="es-AR" sz="2900" dirty="0" smtClean="0"/>
          </a:p>
          <a:p>
            <a:pPr marL="953008" lvl="2" indent="-323850">
              <a:lnSpc>
                <a:spcPct val="97000"/>
              </a:lnSpc>
              <a:spcAft>
                <a:spcPts val="363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2900" dirty="0" smtClean="0"/>
              <a:t>// ...</a:t>
            </a:r>
          </a:p>
          <a:p>
            <a:pPr marL="953008" lvl="2" indent="-323850">
              <a:lnSpc>
                <a:spcPct val="97000"/>
              </a:lnSpc>
              <a:spcAft>
                <a:spcPts val="363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2900" dirty="0" err="1" smtClean="0"/>
              <a:t>signals</a:t>
            </a:r>
            <a:r>
              <a:rPr lang="es-AR" sz="2900" dirty="0" smtClean="0"/>
              <a:t>:</a:t>
            </a:r>
          </a:p>
          <a:p>
            <a:pPr marL="953008" lvl="2" indent="-323850">
              <a:lnSpc>
                <a:spcPct val="97000"/>
              </a:lnSpc>
              <a:spcAft>
                <a:spcPts val="363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2900" dirty="0" err="1" smtClean="0"/>
              <a:t>void</a:t>
            </a:r>
            <a:r>
              <a:rPr lang="es-AR" sz="2900" dirty="0" smtClean="0"/>
              <a:t> </a:t>
            </a:r>
            <a:r>
              <a:rPr lang="es-AR" sz="2900" dirty="0" err="1" smtClean="0"/>
              <a:t>valueChanged</a:t>
            </a:r>
            <a:r>
              <a:rPr lang="es-AR" sz="2900" dirty="0" smtClean="0"/>
              <a:t>(</a:t>
            </a:r>
            <a:r>
              <a:rPr lang="es-AR" sz="2900" dirty="0" err="1" smtClean="0"/>
              <a:t>int</a:t>
            </a:r>
            <a:r>
              <a:rPr lang="es-AR" sz="2900" dirty="0" smtClean="0"/>
              <a:t> </a:t>
            </a:r>
            <a:r>
              <a:rPr lang="es-AR" sz="2900" dirty="0" err="1" smtClean="0"/>
              <a:t>value</a:t>
            </a:r>
            <a:r>
              <a:rPr lang="es-AR" sz="2900" dirty="0" smtClean="0"/>
              <a:t>); // a </a:t>
            </a:r>
            <a:r>
              <a:rPr lang="es-AR" sz="2900" dirty="0" err="1" smtClean="0"/>
              <a:t>custom</a:t>
            </a:r>
            <a:r>
              <a:rPr lang="es-AR" sz="2900" dirty="0" smtClean="0"/>
              <a:t> </a:t>
            </a:r>
            <a:r>
              <a:rPr lang="es-AR" sz="2900" dirty="0" err="1" smtClean="0"/>
              <a:t>signal</a:t>
            </a:r>
            <a:endParaRPr lang="es-AR" sz="2900" dirty="0" smtClean="0"/>
          </a:p>
          <a:p>
            <a:pPr marL="706120" lvl="1" indent="-323850">
              <a:lnSpc>
                <a:spcPct val="97000"/>
              </a:lnSpc>
              <a:spcAft>
                <a:spcPts val="363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2900" dirty="0" smtClean="0"/>
              <a:t>};</a:t>
            </a:r>
          </a:p>
          <a:p>
            <a:pPr marL="431800" indent="-323850">
              <a:lnSpc>
                <a:spcPct val="97000"/>
              </a:lnSpc>
              <a:spcAft>
                <a:spcPts val="363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s-AR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dirty="0" err="1" smtClean="0"/>
              <a:t>File</a:t>
            </a:r>
            <a:r>
              <a:rPr lang="es-AR" dirty="0" smtClean="0"/>
              <a:t>:  myclass.cpp</a:t>
            </a:r>
          </a:p>
          <a:p>
            <a:pPr marL="431800" indent="-323850">
              <a:lnSpc>
                <a:spcPct val="97000"/>
              </a:lnSpc>
              <a:spcAft>
                <a:spcPts val="363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dirty="0" smtClean="0"/>
              <a:t>	// No </a:t>
            </a:r>
            <a:r>
              <a:rPr lang="es-AR" dirty="0" err="1" smtClean="0"/>
              <a:t>implementation</a:t>
            </a:r>
            <a:r>
              <a:rPr lang="es-AR" dirty="0" smtClean="0"/>
              <a:t> </a:t>
            </a:r>
            <a:r>
              <a:rPr lang="es-AR" dirty="0" err="1" smtClean="0"/>
              <a:t>for</a:t>
            </a:r>
            <a:r>
              <a:rPr lang="es-AR" dirty="0" smtClean="0"/>
              <a:t> a </a:t>
            </a:r>
            <a:r>
              <a:rPr lang="es-AR" dirty="0" err="1" smtClean="0"/>
              <a:t>signal</a:t>
            </a:r>
            <a:endParaRPr lang="es-AR" dirty="0" smtClean="0"/>
          </a:p>
          <a:p>
            <a:pPr marL="431800" indent="-323850">
              <a:lnSpc>
                <a:spcPct val="97000"/>
              </a:lnSpc>
              <a:spcAft>
                <a:spcPts val="363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s-AR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4400" dirty="0" err="1" smtClean="0"/>
              <a:t>Sending</a:t>
            </a:r>
            <a:r>
              <a:rPr lang="es-AR" sz="4400" dirty="0" smtClean="0"/>
              <a:t> a </a:t>
            </a:r>
            <a:r>
              <a:rPr lang="es-AR" sz="4400" dirty="0" err="1" smtClean="0"/>
              <a:t>signal</a:t>
            </a:r>
            <a:endParaRPr lang="es-AR" sz="4400" dirty="0" smtClean="0"/>
          </a:p>
          <a:p>
            <a:pPr marL="431800" indent="-323850">
              <a:lnSpc>
                <a:spcPct val="97000"/>
              </a:lnSpc>
              <a:spcAft>
                <a:spcPts val="363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dirty="0" smtClean="0"/>
              <a:t>	</a:t>
            </a:r>
            <a:r>
              <a:rPr lang="es-AR" dirty="0" err="1" smtClean="0"/>
              <a:t>emit</a:t>
            </a:r>
            <a:r>
              <a:rPr lang="es-AR" dirty="0" smtClean="0"/>
              <a:t> </a:t>
            </a:r>
            <a:r>
              <a:rPr lang="es-AR" dirty="0" err="1" smtClean="0"/>
              <a:t>valueChanged</a:t>
            </a:r>
            <a:r>
              <a:rPr lang="es-AR" dirty="0" smtClean="0"/>
              <a:t>(</a:t>
            </a:r>
            <a:r>
              <a:rPr lang="es-AR" dirty="0" err="1" smtClean="0"/>
              <a:t>value</a:t>
            </a:r>
            <a:r>
              <a:rPr lang="es-AR" dirty="0" smtClean="0"/>
              <a:t>);</a:t>
            </a:r>
          </a:p>
          <a:p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000628" y="1500174"/>
            <a:ext cx="4000528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31800" indent="-323850">
              <a:lnSpc>
                <a:spcPct val="80000"/>
              </a:lnSpc>
              <a:buClr>
                <a:schemeClr val="accent1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dirty="0" err="1" smtClean="0"/>
              <a:t>File</a:t>
            </a:r>
            <a:r>
              <a:rPr lang="es-AR" dirty="0" smtClean="0"/>
              <a:t>:  </a:t>
            </a:r>
            <a:r>
              <a:rPr lang="es-AR" dirty="0" err="1" smtClean="0"/>
              <a:t>myclass.h</a:t>
            </a:r>
            <a:endParaRPr lang="es-AR" dirty="0" smtClean="0"/>
          </a:p>
          <a:p>
            <a:pPr marL="889000" lvl="1" indent="-323850">
              <a:lnSpc>
                <a:spcPct val="80000"/>
              </a:lnSpc>
              <a:spcAft>
                <a:spcPts val="363"/>
              </a:spcAft>
              <a:buClr>
                <a:schemeClr val="accent1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dirty="0" err="1" smtClean="0"/>
              <a:t>class</a:t>
            </a:r>
            <a:r>
              <a:rPr lang="es-AR" dirty="0" smtClean="0"/>
              <a:t> </a:t>
            </a:r>
            <a:r>
              <a:rPr lang="es-AR" dirty="0" err="1" smtClean="0"/>
              <a:t>MyClass</a:t>
            </a:r>
            <a:r>
              <a:rPr lang="es-AR" dirty="0" smtClean="0"/>
              <a:t> : </a:t>
            </a:r>
            <a:r>
              <a:rPr lang="es-AR" dirty="0" err="1" smtClean="0"/>
              <a:t>public</a:t>
            </a:r>
            <a:r>
              <a:rPr lang="es-AR" dirty="0" smtClean="0"/>
              <a:t> </a:t>
            </a:r>
            <a:r>
              <a:rPr lang="es-AR" dirty="0" err="1" smtClean="0"/>
              <a:t>QObject</a:t>
            </a:r>
            <a:endParaRPr lang="es-AR" dirty="0" smtClean="0"/>
          </a:p>
          <a:p>
            <a:pPr marL="889000" lvl="1" indent="-323850">
              <a:lnSpc>
                <a:spcPct val="80000"/>
              </a:lnSpc>
              <a:spcBef>
                <a:spcPts val="600"/>
              </a:spcBef>
              <a:spcAft>
                <a:spcPts val="363"/>
              </a:spcAft>
              <a:buClr>
                <a:schemeClr val="accent1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dirty="0" smtClean="0"/>
              <a:t>{</a:t>
            </a:r>
          </a:p>
          <a:p>
            <a:pPr marL="1320800" lvl="2" indent="-32385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1600" dirty="0" smtClean="0"/>
              <a:t>Q_OBJECT // </a:t>
            </a:r>
            <a:r>
              <a:rPr lang="es-AR" sz="1600" dirty="0" err="1" smtClean="0"/>
              <a:t>marker</a:t>
            </a:r>
            <a:r>
              <a:rPr lang="es-AR" sz="1600" dirty="0" smtClean="0"/>
              <a:t> </a:t>
            </a:r>
            <a:r>
              <a:rPr lang="es-AR" sz="1600" dirty="0" err="1" smtClean="0"/>
              <a:t>for</a:t>
            </a:r>
            <a:r>
              <a:rPr lang="es-AR" sz="1600" dirty="0" smtClean="0"/>
              <a:t> </a:t>
            </a:r>
            <a:r>
              <a:rPr lang="es-AR" sz="1600" dirty="0" err="1" smtClean="0"/>
              <a:t>moc</a:t>
            </a:r>
            <a:endParaRPr lang="es-AR" sz="1600" dirty="0" smtClean="0"/>
          </a:p>
          <a:p>
            <a:pPr marL="1320800" lvl="2" indent="-32385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1600" dirty="0" smtClean="0"/>
              <a:t>// ...</a:t>
            </a:r>
          </a:p>
          <a:p>
            <a:pPr marL="889000" lvl="1" indent="-323850">
              <a:lnSpc>
                <a:spcPct val="80000"/>
              </a:lnSpc>
              <a:spcBef>
                <a:spcPts val="600"/>
              </a:spcBef>
              <a:spcAft>
                <a:spcPts val="363"/>
              </a:spcAft>
              <a:buClr>
                <a:schemeClr val="accent1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1600" dirty="0" smtClean="0"/>
              <a:t>		</a:t>
            </a:r>
            <a:r>
              <a:rPr lang="es-AR" sz="1600" dirty="0" err="1" smtClean="0"/>
              <a:t>public</a:t>
            </a:r>
            <a:r>
              <a:rPr lang="es-AR" sz="1600" dirty="0" smtClean="0"/>
              <a:t> slots:</a:t>
            </a:r>
          </a:p>
          <a:p>
            <a:pPr marL="1320800" lvl="2" indent="-32385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1600" dirty="0" err="1" smtClean="0"/>
              <a:t>void</a:t>
            </a:r>
            <a:r>
              <a:rPr lang="es-AR" sz="1600" dirty="0" smtClean="0"/>
              <a:t> </a:t>
            </a:r>
            <a:r>
              <a:rPr lang="es-AR" sz="1600" dirty="0" err="1" smtClean="0"/>
              <a:t>setValue</a:t>
            </a:r>
            <a:r>
              <a:rPr lang="es-AR" sz="1600" dirty="0" smtClean="0"/>
              <a:t>(</a:t>
            </a:r>
            <a:r>
              <a:rPr lang="es-AR" sz="1600" dirty="0" err="1" smtClean="0"/>
              <a:t>int</a:t>
            </a:r>
            <a:r>
              <a:rPr lang="es-AR" sz="1600" dirty="0" smtClean="0"/>
              <a:t> </a:t>
            </a:r>
            <a:r>
              <a:rPr lang="es-AR" sz="1600" dirty="0" err="1" smtClean="0"/>
              <a:t>value</a:t>
            </a:r>
            <a:r>
              <a:rPr lang="es-AR" sz="1600" dirty="0" smtClean="0"/>
              <a:t>); // a </a:t>
            </a:r>
            <a:r>
              <a:rPr lang="es-AR" sz="1600" dirty="0" err="1" smtClean="0"/>
              <a:t>custom</a:t>
            </a:r>
            <a:r>
              <a:rPr lang="es-AR" sz="1600" dirty="0" smtClean="0"/>
              <a:t> slot</a:t>
            </a:r>
          </a:p>
          <a:p>
            <a:pPr marL="889000" lvl="1" indent="-323850">
              <a:lnSpc>
                <a:spcPct val="80000"/>
              </a:lnSpc>
              <a:spcBef>
                <a:spcPts val="600"/>
              </a:spcBef>
              <a:spcAft>
                <a:spcPts val="363"/>
              </a:spcAft>
              <a:buClr>
                <a:schemeClr val="accent1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dirty="0" smtClean="0"/>
              <a:t>};</a:t>
            </a:r>
          </a:p>
          <a:p>
            <a:pPr marL="431800" indent="-323850">
              <a:lnSpc>
                <a:spcPct val="80000"/>
              </a:lnSpc>
              <a:spcAft>
                <a:spcPct val="0"/>
              </a:spcAft>
              <a:buClr>
                <a:schemeClr val="accent1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s-AR" dirty="0" smtClean="0"/>
          </a:p>
          <a:p>
            <a:pPr marL="431800" indent="-323850">
              <a:lnSpc>
                <a:spcPct val="80000"/>
              </a:lnSpc>
              <a:spcAft>
                <a:spcPct val="0"/>
              </a:spcAft>
              <a:buClr>
                <a:schemeClr val="accent1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s-AR" dirty="0" smtClean="0"/>
          </a:p>
          <a:p>
            <a:pPr marL="431800" indent="-32385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dirty="0" err="1" smtClean="0"/>
              <a:t>File</a:t>
            </a:r>
            <a:r>
              <a:rPr lang="es-AR" dirty="0" smtClean="0"/>
              <a:t>:  myclass.cpp</a:t>
            </a:r>
          </a:p>
          <a:p>
            <a:pPr marL="889000" lvl="1" indent="-323850">
              <a:lnSpc>
                <a:spcPct val="80000"/>
              </a:lnSpc>
              <a:spcBef>
                <a:spcPts val="600"/>
              </a:spcBef>
              <a:spcAft>
                <a:spcPts val="363"/>
              </a:spcAft>
              <a:buClr>
                <a:schemeClr val="accent1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dirty="0" err="1" smtClean="0"/>
              <a:t>void</a:t>
            </a:r>
            <a:r>
              <a:rPr lang="es-AR" dirty="0" smtClean="0"/>
              <a:t> </a:t>
            </a:r>
            <a:r>
              <a:rPr lang="es-AR" dirty="0" err="1" smtClean="0"/>
              <a:t>MyClass</a:t>
            </a:r>
            <a:r>
              <a:rPr lang="es-AR" dirty="0" smtClean="0"/>
              <a:t>::</a:t>
            </a:r>
            <a:r>
              <a:rPr lang="es-AR" dirty="0" err="1" smtClean="0"/>
              <a:t>setValue</a:t>
            </a:r>
            <a:r>
              <a:rPr lang="es-AR" dirty="0" smtClean="0"/>
              <a:t>(</a:t>
            </a:r>
            <a:r>
              <a:rPr lang="es-AR" dirty="0" err="1" smtClean="0"/>
              <a:t>int</a:t>
            </a:r>
            <a:r>
              <a:rPr lang="es-AR" dirty="0" smtClean="0"/>
              <a:t> </a:t>
            </a:r>
            <a:r>
              <a:rPr lang="es-AR" dirty="0" err="1" smtClean="0"/>
              <a:t>value</a:t>
            </a:r>
            <a:r>
              <a:rPr lang="es-AR" dirty="0" smtClean="0"/>
              <a:t>) {</a:t>
            </a:r>
          </a:p>
          <a:p>
            <a:pPr marL="1320800" lvl="2" indent="-32385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dirty="0" smtClean="0"/>
              <a:t>// slot </a:t>
            </a:r>
            <a:r>
              <a:rPr lang="es-AR" dirty="0" err="1" smtClean="0"/>
              <a:t>implementation</a:t>
            </a:r>
            <a:endParaRPr lang="es-AR" dirty="0" smtClean="0"/>
          </a:p>
          <a:p>
            <a:pPr marL="889000" lvl="1" indent="-323850">
              <a:lnSpc>
                <a:spcPct val="80000"/>
              </a:lnSpc>
              <a:spcBef>
                <a:spcPts val="600"/>
              </a:spcBef>
              <a:spcAft>
                <a:spcPts val="363"/>
              </a:spcAft>
              <a:buClr>
                <a:schemeClr val="accent1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dirty="0" smtClean="0"/>
              <a:t>}</a:t>
            </a:r>
          </a:p>
          <a:p>
            <a:endParaRPr lang="es-ES" dirty="0"/>
          </a:p>
        </p:txBody>
      </p:sp>
      <p:cxnSp>
        <p:nvCxnSpPr>
          <p:cNvPr id="9" name="8 Conector recto"/>
          <p:cNvCxnSpPr/>
          <p:nvPr/>
        </p:nvCxnSpPr>
        <p:spPr>
          <a:xfrm rot="5400000">
            <a:off x="2643174" y="3786190"/>
            <a:ext cx="4857784" cy="1588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8728" y="0"/>
            <a:ext cx="7498080" cy="1143000"/>
          </a:xfrm>
        </p:spPr>
        <p:txBody>
          <a:bodyPr/>
          <a:lstStyle/>
          <a:p>
            <a:r>
              <a:rPr lang="es-ES" dirty="0" smtClean="0"/>
              <a:t>Slots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00100" y="857232"/>
            <a:ext cx="7498080" cy="2409828"/>
          </a:xfrm>
        </p:spPr>
        <p:txBody>
          <a:bodyPr>
            <a:normAutofit fontScale="92500" lnSpcReduction="20000"/>
          </a:bodyPr>
          <a:lstStyle/>
          <a:p>
            <a:r>
              <a:rPr lang="es-ES" sz="2000" dirty="0" smtClean="0"/>
              <a:t>Es implementada como una función ordinaria</a:t>
            </a:r>
          </a:p>
          <a:p>
            <a:r>
              <a:rPr lang="es-ES" sz="2000" dirty="0" smtClean="0"/>
              <a:t>Puede  ser llamada como una función ordinaria</a:t>
            </a:r>
          </a:p>
          <a:p>
            <a:r>
              <a:rPr lang="es-ES" sz="2000" dirty="0" smtClean="0"/>
              <a:t>Un slot puede ser en la zona </a:t>
            </a:r>
            <a:r>
              <a:rPr lang="es-ES" sz="2000" dirty="0" err="1" smtClean="0"/>
              <a:t>private</a:t>
            </a:r>
            <a:r>
              <a:rPr lang="es-ES" sz="2000" dirty="0" smtClean="0"/>
              <a:t>, </a:t>
            </a:r>
            <a:r>
              <a:rPr lang="es-ES" sz="2000" dirty="0" err="1" smtClean="0"/>
              <a:t>protected</a:t>
            </a:r>
            <a:r>
              <a:rPr lang="es-ES" sz="2000" dirty="0" smtClean="0"/>
              <a:t> o </a:t>
            </a:r>
            <a:r>
              <a:rPr lang="es-ES" sz="2000" dirty="0" err="1" smtClean="0"/>
              <a:t>public</a:t>
            </a:r>
            <a:r>
              <a:rPr lang="es-ES" sz="2000" dirty="0" smtClean="0"/>
              <a:t> de una clase, pero sólo le </a:t>
            </a:r>
            <a:r>
              <a:rPr lang="es-ES" sz="2000" dirty="0" err="1" smtClean="0"/>
              <a:t>afectrá</a:t>
            </a:r>
            <a:r>
              <a:rPr lang="es-ES" sz="2000" dirty="0" smtClean="0"/>
              <a:t> si es llamada como función, no como slot.</a:t>
            </a:r>
          </a:p>
          <a:p>
            <a:r>
              <a:rPr lang="es-ES" sz="2000" dirty="0" smtClean="0"/>
              <a:t>Como función puede devolver un valor, pero nunca en conexiones.</a:t>
            </a:r>
          </a:p>
          <a:p>
            <a:r>
              <a:rPr lang="es-ES" sz="2000" dirty="0" smtClean="0"/>
              <a:t>Cualquier número de señales puede ser conectada a un mismo slot.</a:t>
            </a:r>
            <a:endParaRPr lang="es-ES" sz="20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285852" y="307181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Sinals</a:t>
            </a:r>
            <a:endParaRPr kumimoji="0" lang="es-E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000100" y="4000504"/>
            <a:ext cx="8001056" cy="264318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s-ES" sz="2000" smtClean="0"/>
              <a:t>Una </a:t>
            </a:r>
            <a:r>
              <a:rPr lang="es-ES" sz="2000" dirty="0" smtClean="0"/>
              <a:t>señal es una función que siempre retorna </a:t>
            </a:r>
            <a:r>
              <a:rPr lang="es-ES" sz="2000" dirty="0" err="1" smtClean="0"/>
              <a:t>void</a:t>
            </a: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Una señal nunca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puede ser implementada,  el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moc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encarga de hacerlo automáticamente.</a:t>
            </a: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Una señal puede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 conectada a cualquier número de slots a la vez.</a:t>
            </a: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Los slots son activados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por las señales en orden arbitrario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s-ES" sz="2000" baseline="0" dirty="0" smtClean="0"/>
              <a:t>Una</a:t>
            </a:r>
            <a:r>
              <a:rPr lang="es-ES" sz="2000" dirty="0" smtClean="0"/>
              <a:t> señal es emitida desde cualquier parte del código, desde la clase por la palabra </a:t>
            </a:r>
            <a:r>
              <a:rPr lang="es-ES" sz="2000" b="1" dirty="0" err="1" smtClean="0"/>
              <a:t>emit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nombre_signal</a:t>
            </a:r>
            <a:r>
              <a:rPr lang="es-ES" sz="2000" b="1" dirty="0" smtClean="0"/>
              <a:t>(</a:t>
            </a:r>
            <a:r>
              <a:rPr lang="es-ES" sz="2000" b="1" dirty="0" err="1" smtClean="0"/>
              <a:t>params</a:t>
            </a:r>
            <a:r>
              <a:rPr lang="es-ES" sz="2000" b="1" dirty="0" smtClean="0"/>
              <a:t>);</a:t>
            </a: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59632" y="1556792"/>
            <a:ext cx="7498080" cy="1143000"/>
          </a:xfrm>
        </p:spPr>
        <p:txBody>
          <a:bodyPr/>
          <a:lstStyle/>
          <a:p>
            <a:r>
              <a:rPr lang="es-AR" dirty="0" smtClean="0"/>
              <a:t>Creando una aplicación sencilla</a:t>
            </a:r>
            <a:endParaRPr lang="es-A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996952"/>
            <a:ext cx="4343400" cy="2743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Partes de Código más relevantes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2" y="1447800"/>
            <a:ext cx="7674056" cy="5410200"/>
          </a:xfrm>
        </p:spPr>
        <p:txBody>
          <a:bodyPr>
            <a:normAutofit fontScale="70000" lnSpcReduction="20000"/>
          </a:bodyPr>
          <a:lstStyle/>
          <a:p>
            <a:pPr indent="-338138">
              <a:spcBef>
                <a:spcPts val="800"/>
              </a:spcBef>
              <a:spcAft>
                <a:spcPct val="0"/>
              </a:spcAft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100" dirty="0" err="1" smtClean="0"/>
              <a:t>Botón</a:t>
            </a:r>
            <a:r>
              <a:rPr lang="en-US" sz="4100" dirty="0" smtClean="0"/>
              <a:t> “F” (</a:t>
            </a:r>
            <a:r>
              <a:rPr lang="en-US" sz="4100" dirty="0" err="1" smtClean="0"/>
              <a:t>convertir</a:t>
            </a:r>
            <a:r>
              <a:rPr lang="en-US" sz="4100" dirty="0" smtClean="0"/>
              <a:t> a </a:t>
            </a:r>
            <a:r>
              <a:rPr lang="en-US" sz="4100" dirty="0" err="1" smtClean="0"/>
              <a:t>Farenheit</a:t>
            </a:r>
            <a:r>
              <a:rPr lang="en-US" sz="4100" dirty="0" smtClean="0"/>
              <a:t>)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err="1" smtClean="0"/>
              <a:t>Crear</a:t>
            </a:r>
            <a:r>
              <a:rPr lang="en-US" sz="2600" dirty="0" smtClean="0"/>
              <a:t> un slot del </a:t>
            </a:r>
            <a:r>
              <a:rPr lang="en-US" sz="2600" dirty="0" err="1" smtClean="0"/>
              <a:t>tipo</a:t>
            </a:r>
            <a:r>
              <a:rPr lang="en-US" sz="2600" dirty="0" smtClean="0"/>
              <a:t> click y </a:t>
            </a:r>
            <a:r>
              <a:rPr lang="en-US" sz="2600" dirty="0" err="1" smtClean="0"/>
              <a:t>agregar</a:t>
            </a:r>
            <a:r>
              <a:rPr lang="en-US" sz="2600" dirty="0" smtClean="0"/>
              <a:t> el </a:t>
            </a:r>
            <a:r>
              <a:rPr lang="en-US" sz="2600" dirty="0" err="1" smtClean="0"/>
              <a:t>siguiente</a:t>
            </a:r>
            <a:r>
              <a:rPr lang="en-US" sz="2600" dirty="0" smtClean="0"/>
              <a:t> </a:t>
            </a:r>
            <a:r>
              <a:rPr lang="en-US" sz="2600" dirty="0" err="1" smtClean="0"/>
              <a:t>código</a:t>
            </a:r>
            <a:r>
              <a:rPr lang="en-US" sz="2600" dirty="0" smtClean="0"/>
              <a:t>: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600" dirty="0" smtClean="0"/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/>
              <a:t>void </a:t>
            </a:r>
            <a:r>
              <a:rPr lang="en-US" sz="2600" dirty="0" err="1" smtClean="0"/>
              <a:t>MainWindow</a:t>
            </a:r>
            <a:r>
              <a:rPr lang="en-US" sz="2600" dirty="0" smtClean="0"/>
              <a:t>::on_convert2F_clicked()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/>
              <a:t>{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/>
              <a:t>    </a:t>
            </a:r>
            <a:r>
              <a:rPr lang="en-US" sz="2600" dirty="0" err="1" smtClean="0"/>
              <a:t>bool</a:t>
            </a:r>
            <a:r>
              <a:rPr lang="en-US" sz="2600" dirty="0" smtClean="0"/>
              <a:t> ok;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/>
              <a:t>    float aux = </a:t>
            </a:r>
            <a:r>
              <a:rPr lang="en-US" sz="2600" dirty="0" err="1" smtClean="0"/>
              <a:t>ui</a:t>
            </a:r>
            <a:r>
              <a:rPr lang="en-US" sz="2600" dirty="0" smtClean="0"/>
              <a:t>-&gt;</a:t>
            </a:r>
            <a:r>
              <a:rPr lang="en-US" sz="2600" dirty="0" err="1" smtClean="0"/>
              <a:t>lineEditC</a:t>
            </a:r>
            <a:r>
              <a:rPr lang="en-US" sz="2600" dirty="0" smtClean="0"/>
              <a:t>-&gt;</a:t>
            </a:r>
            <a:r>
              <a:rPr lang="en-US" sz="2600" dirty="0" err="1" smtClean="0"/>
              <a:t>displayText</a:t>
            </a:r>
            <a:r>
              <a:rPr lang="en-US" sz="2600" dirty="0" smtClean="0"/>
              <a:t>().</a:t>
            </a:r>
            <a:r>
              <a:rPr lang="en-US" sz="2600" dirty="0" err="1" smtClean="0"/>
              <a:t>toFloat</a:t>
            </a:r>
            <a:r>
              <a:rPr lang="en-US" sz="2600" dirty="0" smtClean="0"/>
              <a:t>(&amp;ok);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/>
              <a:t>    if(ok) </a:t>
            </a:r>
            <a:r>
              <a:rPr lang="en-US" sz="2600" dirty="0" err="1" smtClean="0"/>
              <a:t>ui</a:t>
            </a:r>
            <a:r>
              <a:rPr lang="en-US" sz="2600" dirty="0" smtClean="0"/>
              <a:t>-&gt;</a:t>
            </a:r>
            <a:r>
              <a:rPr lang="en-US" sz="2600" dirty="0" err="1" smtClean="0"/>
              <a:t>lineEditF</a:t>
            </a:r>
            <a:r>
              <a:rPr lang="en-US" sz="2600" dirty="0" smtClean="0"/>
              <a:t>-&gt;</a:t>
            </a:r>
            <a:r>
              <a:rPr lang="en-US" sz="2600" dirty="0" err="1" smtClean="0"/>
              <a:t>setText</a:t>
            </a:r>
            <a:r>
              <a:rPr lang="en-US" sz="2600" dirty="0" smtClean="0"/>
              <a:t>(</a:t>
            </a:r>
            <a:r>
              <a:rPr lang="en-US" sz="2600" dirty="0" err="1" smtClean="0"/>
              <a:t>QString</a:t>
            </a:r>
            <a:r>
              <a:rPr lang="en-US" sz="2600" dirty="0" smtClean="0"/>
              <a:t>::number((9.0/5)*aux+32,'f',2));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/>
              <a:t>    else {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/>
              <a:t>        </a:t>
            </a:r>
            <a:r>
              <a:rPr lang="en-US" sz="2600" dirty="0" err="1" smtClean="0"/>
              <a:t>QMessageBox</a:t>
            </a:r>
            <a:r>
              <a:rPr lang="en-US" sz="2600" dirty="0" smtClean="0"/>
              <a:t> </a:t>
            </a:r>
            <a:r>
              <a:rPr lang="en-US" sz="2600" dirty="0" err="1" smtClean="0"/>
              <a:t>msgBox</a:t>
            </a:r>
            <a:r>
              <a:rPr lang="en-US" sz="2600" dirty="0" smtClean="0"/>
              <a:t>;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/>
              <a:t>        </a:t>
            </a:r>
            <a:r>
              <a:rPr lang="en-US" sz="2600" dirty="0" err="1" smtClean="0"/>
              <a:t>msgBox.setText</a:t>
            </a:r>
            <a:r>
              <a:rPr lang="en-US" sz="2600" dirty="0" smtClean="0"/>
              <a:t>("Error de conversion");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/>
              <a:t>        </a:t>
            </a:r>
            <a:r>
              <a:rPr lang="en-US" sz="2600" dirty="0" err="1" smtClean="0"/>
              <a:t>msgBox.setIcon</a:t>
            </a:r>
            <a:r>
              <a:rPr lang="en-US" sz="2600" dirty="0" smtClean="0"/>
              <a:t>(</a:t>
            </a:r>
            <a:r>
              <a:rPr lang="en-US" sz="2600" dirty="0" err="1" smtClean="0"/>
              <a:t>QMessageBox</a:t>
            </a:r>
            <a:r>
              <a:rPr lang="en-US" sz="2600" dirty="0" smtClean="0"/>
              <a:t>::Critical);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/>
              <a:t>        </a:t>
            </a:r>
            <a:r>
              <a:rPr lang="en-US" sz="2600" dirty="0" err="1" smtClean="0"/>
              <a:t>msgBox.exec</a:t>
            </a:r>
            <a:r>
              <a:rPr lang="en-US" sz="2600" dirty="0" smtClean="0"/>
              <a:t>();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/>
              <a:t>    }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/>
              <a:t>}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Partes de Código más relevantes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2" y="1447800"/>
            <a:ext cx="7674056" cy="5410200"/>
          </a:xfrm>
        </p:spPr>
        <p:txBody>
          <a:bodyPr>
            <a:normAutofit fontScale="70000" lnSpcReduction="20000"/>
          </a:bodyPr>
          <a:lstStyle/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5800" dirty="0" err="1" smtClean="0"/>
              <a:t>Botón</a:t>
            </a:r>
            <a:r>
              <a:rPr lang="en-US" sz="5800" dirty="0" smtClean="0"/>
              <a:t> “C”</a:t>
            </a:r>
            <a:r>
              <a:rPr lang="en-US" sz="5800" i="1" dirty="0" smtClean="0"/>
              <a:t> (</a:t>
            </a:r>
            <a:r>
              <a:rPr lang="en-US" sz="5800" i="1" dirty="0" err="1" smtClean="0"/>
              <a:t>convertir</a:t>
            </a:r>
            <a:r>
              <a:rPr lang="en-US" sz="5800" i="1" dirty="0" smtClean="0"/>
              <a:t> a Celsius)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 err="1" smtClean="0"/>
              <a:t>Crear</a:t>
            </a:r>
            <a:r>
              <a:rPr lang="en-US" sz="3600" dirty="0" smtClean="0"/>
              <a:t> un slot del </a:t>
            </a:r>
            <a:r>
              <a:rPr lang="en-US" sz="3600" dirty="0" err="1" smtClean="0"/>
              <a:t>tipo</a:t>
            </a:r>
            <a:r>
              <a:rPr lang="en-US" sz="3600" dirty="0" smtClean="0"/>
              <a:t> click y </a:t>
            </a:r>
            <a:r>
              <a:rPr lang="en-US" sz="3600" dirty="0" err="1" smtClean="0"/>
              <a:t>agregar</a:t>
            </a:r>
            <a:r>
              <a:rPr lang="en-US" sz="3600" dirty="0" smtClean="0"/>
              <a:t> el </a:t>
            </a:r>
            <a:r>
              <a:rPr lang="en-US" sz="3600" dirty="0" err="1" smtClean="0"/>
              <a:t>siguiente</a:t>
            </a:r>
            <a:r>
              <a:rPr lang="en-US" sz="3600" dirty="0" smtClean="0"/>
              <a:t> </a:t>
            </a:r>
            <a:r>
              <a:rPr lang="en-US" sz="3600" dirty="0" err="1" smtClean="0"/>
              <a:t>código</a:t>
            </a:r>
            <a:r>
              <a:rPr lang="en-US" sz="3600" dirty="0" smtClean="0"/>
              <a:t>: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 smtClean="0"/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void </a:t>
            </a:r>
            <a:r>
              <a:rPr lang="en-US" dirty="0" err="1" smtClean="0"/>
              <a:t>MainWindow</a:t>
            </a:r>
            <a:r>
              <a:rPr lang="en-US" dirty="0" smtClean="0"/>
              <a:t>::on_convert2C_clicked()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{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    </a:t>
            </a:r>
            <a:r>
              <a:rPr lang="en-US" dirty="0" err="1" smtClean="0"/>
              <a:t>bool</a:t>
            </a:r>
            <a:r>
              <a:rPr lang="en-US" dirty="0" smtClean="0"/>
              <a:t> ok;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    float aux = </a:t>
            </a:r>
            <a:r>
              <a:rPr lang="en-US" dirty="0" err="1" smtClean="0"/>
              <a:t>ui</a:t>
            </a:r>
            <a:r>
              <a:rPr lang="en-US" dirty="0" smtClean="0"/>
              <a:t>-&gt;</a:t>
            </a:r>
            <a:r>
              <a:rPr lang="en-US" dirty="0" err="1" smtClean="0"/>
              <a:t>lineEditF</a:t>
            </a:r>
            <a:r>
              <a:rPr lang="en-US" dirty="0" smtClean="0"/>
              <a:t>-&gt;</a:t>
            </a:r>
            <a:r>
              <a:rPr lang="en-US" dirty="0" err="1" smtClean="0"/>
              <a:t>displayText</a:t>
            </a:r>
            <a:r>
              <a:rPr lang="en-US" dirty="0" smtClean="0"/>
              <a:t>().</a:t>
            </a:r>
            <a:r>
              <a:rPr lang="en-US" dirty="0" err="1" smtClean="0"/>
              <a:t>toFloat</a:t>
            </a:r>
            <a:r>
              <a:rPr lang="en-US" dirty="0" smtClean="0"/>
              <a:t>(&amp;ok);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    if(ok) </a:t>
            </a:r>
            <a:r>
              <a:rPr lang="en-US" dirty="0" err="1" smtClean="0"/>
              <a:t>ui</a:t>
            </a:r>
            <a:r>
              <a:rPr lang="en-US" dirty="0" smtClean="0"/>
              <a:t>-&gt;</a:t>
            </a:r>
            <a:r>
              <a:rPr lang="en-US" dirty="0" err="1" smtClean="0"/>
              <a:t>lineEditC</a:t>
            </a:r>
            <a:r>
              <a:rPr lang="en-US" dirty="0" smtClean="0"/>
              <a:t>-&gt;</a:t>
            </a:r>
            <a:r>
              <a:rPr lang="en-US" dirty="0" err="1" smtClean="0"/>
              <a:t>setText</a:t>
            </a:r>
            <a:r>
              <a:rPr lang="en-US" dirty="0" smtClean="0"/>
              <a:t>(</a:t>
            </a:r>
            <a:r>
              <a:rPr lang="en-US" dirty="0" err="1" smtClean="0"/>
              <a:t>QString</a:t>
            </a:r>
            <a:r>
              <a:rPr lang="en-US" dirty="0" smtClean="0"/>
              <a:t>::number((5.0/9)*(aux-32),'f',2));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    else {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        </a:t>
            </a:r>
            <a:r>
              <a:rPr lang="en-US" dirty="0" err="1" smtClean="0"/>
              <a:t>QMessageBox</a:t>
            </a:r>
            <a:r>
              <a:rPr lang="en-US" dirty="0" smtClean="0"/>
              <a:t> </a:t>
            </a:r>
            <a:r>
              <a:rPr lang="en-US" dirty="0" err="1" smtClean="0"/>
              <a:t>msgBox</a:t>
            </a:r>
            <a:r>
              <a:rPr lang="en-US" dirty="0" smtClean="0"/>
              <a:t>;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        </a:t>
            </a:r>
            <a:r>
              <a:rPr lang="en-US" dirty="0" err="1" smtClean="0"/>
              <a:t>msgBox.setText</a:t>
            </a:r>
            <a:r>
              <a:rPr lang="en-US" dirty="0" smtClean="0"/>
              <a:t>("Error de conversion");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        </a:t>
            </a:r>
            <a:r>
              <a:rPr lang="en-US" dirty="0" err="1" smtClean="0"/>
              <a:t>msgBox.setIcon</a:t>
            </a:r>
            <a:r>
              <a:rPr lang="en-US" dirty="0" smtClean="0"/>
              <a:t>(</a:t>
            </a:r>
            <a:r>
              <a:rPr lang="en-US" dirty="0" err="1" smtClean="0"/>
              <a:t>QMessageBox</a:t>
            </a:r>
            <a:r>
              <a:rPr lang="en-US" dirty="0" smtClean="0"/>
              <a:t>::Critical);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        </a:t>
            </a:r>
            <a:r>
              <a:rPr lang="en-US" dirty="0" err="1" smtClean="0"/>
              <a:t>msgBox.exec</a:t>
            </a:r>
            <a:r>
              <a:rPr lang="en-US" dirty="0" smtClean="0"/>
              <a:t>();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    }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}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Partes de Código más relevantes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2" y="1484784"/>
            <a:ext cx="7602048" cy="5149552"/>
          </a:xfrm>
        </p:spPr>
        <p:txBody>
          <a:bodyPr>
            <a:normAutofit fontScale="62500" lnSpcReduction="20000"/>
          </a:bodyPr>
          <a:lstStyle/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5800" dirty="0" err="1" smtClean="0"/>
              <a:t>Botón</a:t>
            </a:r>
            <a:r>
              <a:rPr lang="en-US" sz="5800" dirty="0" smtClean="0"/>
              <a:t> “</a:t>
            </a:r>
            <a:r>
              <a:rPr lang="en-US" sz="5800" dirty="0" err="1" smtClean="0"/>
              <a:t>Salir</a:t>
            </a:r>
            <a:r>
              <a:rPr lang="en-US" sz="5800" dirty="0" smtClean="0"/>
              <a:t>”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800" dirty="0" smtClean="0"/>
              <a:t>En mainwindow.cpp </a:t>
            </a:r>
            <a:r>
              <a:rPr lang="en-US" sz="4800" dirty="0" err="1" smtClean="0"/>
              <a:t>agregar</a:t>
            </a:r>
            <a:r>
              <a:rPr lang="en-US" sz="4800" dirty="0" smtClean="0"/>
              <a:t> la </a:t>
            </a:r>
            <a:r>
              <a:rPr lang="en-US" sz="4800" dirty="0" err="1" smtClean="0"/>
              <a:t>siguiente</a:t>
            </a:r>
            <a:r>
              <a:rPr lang="en-US" sz="4800" dirty="0" smtClean="0"/>
              <a:t> </a:t>
            </a:r>
            <a:r>
              <a:rPr lang="en-US" sz="4800" dirty="0" err="1" smtClean="0"/>
              <a:t>linea</a:t>
            </a:r>
            <a:r>
              <a:rPr lang="en-US" sz="4800" dirty="0" smtClean="0"/>
              <a:t>: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 smtClean="0"/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/>
              <a:t>MainWindow</a:t>
            </a:r>
            <a:r>
              <a:rPr lang="en-US" dirty="0" smtClean="0"/>
              <a:t>::</a:t>
            </a:r>
            <a:r>
              <a:rPr lang="en-US" dirty="0" err="1" smtClean="0"/>
              <a:t>MainWindow</a:t>
            </a:r>
            <a:r>
              <a:rPr lang="en-US" dirty="0" smtClean="0"/>
              <a:t>(</a:t>
            </a:r>
            <a:r>
              <a:rPr lang="en-US" dirty="0" err="1" smtClean="0"/>
              <a:t>QWidget</a:t>
            </a:r>
            <a:r>
              <a:rPr lang="en-US" dirty="0" smtClean="0"/>
              <a:t> *parent) :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    </a:t>
            </a:r>
            <a:r>
              <a:rPr lang="en-US" dirty="0" err="1" smtClean="0"/>
              <a:t>QMainWindow</a:t>
            </a:r>
            <a:r>
              <a:rPr lang="en-US" dirty="0" smtClean="0"/>
              <a:t>(parent),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    </a:t>
            </a:r>
            <a:r>
              <a:rPr lang="en-US" dirty="0" err="1" smtClean="0"/>
              <a:t>ui</a:t>
            </a:r>
            <a:r>
              <a:rPr lang="en-US" dirty="0" smtClean="0"/>
              <a:t>(new </a:t>
            </a:r>
            <a:r>
              <a:rPr lang="en-US" dirty="0" err="1" smtClean="0"/>
              <a:t>Ui</a:t>
            </a:r>
            <a:r>
              <a:rPr lang="en-US" dirty="0" smtClean="0"/>
              <a:t>::</a:t>
            </a:r>
            <a:r>
              <a:rPr lang="en-US" dirty="0" err="1" smtClean="0"/>
              <a:t>MainWindow</a:t>
            </a:r>
            <a:r>
              <a:rPr lang="en-US" dirty="0" smtClean="0"/>
              <a:t>)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{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    </a:t>
            </a:r>
            <a:r>
              <a:rPr lang="en-US" dirty="0" err="1" smtClean="0"/>
              <a:t>ui</a:t>
            </a:r>
            <a:r>
              <a:rPr lang="en-US" dirty="0" smtClean="0"/>
              <a:t>-&gt;</a:t>
            </a:r>
            <a:r>
              <a:rPr lang="en-US" dirty="0" err="1" smtClean="0"/>
              <a:t>setupUi</a:t>
            </a:r>
            <a:r>
              <a:rPr lang="en-US" dirty="0" smtClean="0"/>
              <a:t>(this);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rgbClr val="DC2300"/>
                </a:solidFill>
              </a:rPr>
              <a:t>    connect(</a:t>
            </a:r>
            <a:r>
              <a:rPr lang="en-US" dirty="0" err="1" smtClean="0">
                <a:solidFill>
                  <a:srgbClr val="DC2300"/>
                </a:solidFill>
              </a:rPr>
              <a:t>ui</a:t>
            </a:r>
            <a:r>
              <a:rPr lang="en-US" dirty="0" smtClean="0">
                <a:solidFill>
                  <a:srgbClr val="DC2300"/>
                </a:solidFill>
              </a:rPr>
              <a:t>-&gt;</a:t>
            </a:r>
            <a:r>
              <a:rPr lang="en-US" dirty="0" err="1" smtClean="0">
                <a:solidFill>
                  <a:srgbClr val="DC2300"/>
                </a:solidFill>
              </a:rPr>
              <a:t>cerrarButton</a:t>
            </a:r>
            <a:r>
              <a:rPr lang="en-US" dirty="0" smtClean="0">
                <a:solidFill>
                  <a:srgbClr val="DC2300"/>
                </a:solidFill>
              </a:rPr>
              <a:t>, SIGNAL(clicked()), this, SLOT(close()));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}</a:t>
            </a:r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 smtClean="0"/>
          </a:p>
          <a:p>
            <a:pPr indent="-338138">
              <a:spcBef>
                <a:spcPts val="800"/>
              </a:spcBef>
              <a:spcAft>
                <a:spcPct val="0"/>
              </a:spcAft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800" dirty="0" err="1" smtClean="0"/>
              <a:t>Esto</a:t>
            </a:r>
            <a:r>
              <a:rPr lang="en-US" sz="4800" dirty="0" smtClean="0"/>
              <a:t> </a:t>
            </a:r>
            <a:r>
              <a:rPr lang="en-US" sz="4800" dirty="0" err="1" smtClean="0"/>
              <a:t>conecta</a:t>
            </a:r>
            <a:r>
              <a:rPr lang="en-US" sz="4800" dirty="0" smtClean="0"/>
              <a:t> el static slot close() de </a:t>
            </a:r>
            <a:r>
              <a:rPr lang="en-US" sz="4800" dirty="0" err="1" smtClean="0"/>
              <a:t>QWidget</a:t>
            </a:r>
            <a:r>
              <a:rPr lang="en-US" sz="4800" dirty="0" smtClean="0"/>
              <a:t> con la signal clicked().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59632" y="2564904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s-AR" sz="4800" dirty="0" smtClean="0"/>
              <a:t>CONTINUARÁ…</a:t>
            </a:r>
            <a:endParaRPr lang="es-AR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¿Qué es QT?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un IDE + RAD creado por </a:t>
            </a:r>
            <a:r>
              <a:rPr lang="es-ES" dirty="0" err="1" smtClean="0"/>
              <a:t>Trolltech</a:t>
            </a:r>
            <a:r>
              <a:rPr lang="es-ES" dirty="0" smtClean="0"/>
              <a:t> </a:t>
            </a:r>
          </a:p>
          <a:p>
            <a:r>
              <a:rPr lang="es-ES" dirty="0" smtClean="0"/>
              <a:t>Tiene una biblioteca multiplataforma ampliamente usada para desarrollar aplicaciones con interfaces gráficas para los usuarios. </a:t>
            </a:r>
          </a:p>
          <a:p>
            <a:r>
              <a:rPr lang="es-ES" dirty="0" smtClean="0"/>
              <a:t>Utiliza como lenguaje de programación C++ de forma nativa</a:t>
            </a:r>
          </a:p>
          <a:p>
            <a:r>
              <a:rPr lang="es-ES" dirty="0" smtClean="0"/>
              <a:t>El código sigue siendo básicamente C++, pero tiene extensiones.</a:t>
            </a:r>
          </a:p>
          <a:p>
            <a:endParaRPr lang="es-E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Extenciones</a:t>
            </a:r>
            <a:r>
              <a:rPr lang="es-ES" dirty="0" smtClean="0"/>
              <a:t> de C++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981068"/>
          </a:xfrm>
        </p:spPr>
        <p:txBody>
          <a:bodyPr/>
          <a:lstStyle/>
          <a:p>
            <a:pPr>
              <a:buNone/>
            </a:pPr>
            <a:r>
              <a:rPr lang="es-ES" sz="2800" dirty="0" err="1" smtClean="0"/>
              <a:t>Qt</a:t>
            </a:r>
            <a:r>
              <a:rPr lang="es-ES" sz="2800" dirty="0" smtClean="0"/>
              <a:t> extiende C++ con macros e introspección</a:t>
            </a:r>
          </a:p>
          <a:p>
            <a:endParaRPr lang="es-E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71538" y="2143116"/>
            <a:ext cx="7929618" cy="2571768"/>
          </a:xfrm>
          <a:prstGeom prst="rect">
            <a:avLst/>
          </a:prstGeom>
          <a:noFill/>
          <a:ln w="12700" cap="rnd">
            <a:solidFill>
              <a:schemeClr val="bg2">
                <a:lumMod val="75000"/>
              </a:schemeClr>
            </a:solidFill>
            <a:bevel/>
            <a:headEnd/>
            <a:tailEnd/>
          </a:ln>
          <a:effectLst/>
        </p:spPr>
        <p:txBody>
          <a:bodyPr wrap="none" lIns="90000" tIns="51803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foreach</a:t>
            </a:r>
            <a:r>
              <a:rPr lang="es-AR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(</a:t>
            </a:r>
            <a:r>
              <a:rPr lang="es-AR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int</a:t>
            </a:r>
            <a:r>
              <a:rPr lang="es-AR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value</a:t>
            </a:r>
            <a:r>
              <a:rPr lang="es-AR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, </a:t>
            </a:r>
            <a:r>
              <a:rPr lang="es-AR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intList</a:t>
            </a:r>
            <a:r>
              <a:rPr lang="es-AR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) { … }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QObject</a:t>
            </a:r>
            <a:r>
              <a:rPr lang="es-AR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*o = new </a:t>
            </a:r>
            <a:r>
              <a:rPr lang="es-AR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QPushButton</a:t>
            </a:r>
            <a:r>
              <a:rPr lang="es-AR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o-&gt;</a:t>
            </a:r>
            <a:r>
              <a:rPr lang="es-AR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metaObject</a:t>
            </a:r>
            <a:r>
              <a:rPr lang="es-AR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()-&gt;</a:t>
            </a:r>
            <a:r>
              <a:rPr lang="es-AR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className</a:t>
            </a:r>
            <a:r>
              <a:rPr lang="es-AR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(); // </a:t>
            </a:r>
            <a:r>
              <a:rPr lang="es-AR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returns</a:t>
            </a:r>
            <a:r>
              <a:rPr lang="es-AR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”</a:t>
            </a:r>
            <a:r>
              <a:rPr lang="es-AR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QPushButton</a:t>
            </a:r>
            <a:r>
              <a:rPr lang="es-AR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”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AR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connect</a:t>
            </a:r>
            <a:r>
              <a:rPr lang="es-AR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button</a:t>
            </a:r>
            <a:r>
              <a:rPr lang="es-AR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, SIGNAL(</a:t>
            </a:r>
            <a:r>
              <a:rPr lang="es-AR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clicked</a:t>
            </a:r>
            <a:r>
              <a:rPr lang="es-AR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()), </a:t>
            </a:r>
            <a:r>
              <a:rPr lang="es-AR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window</a:t>
            </a:r>
            <a:r>
              <a:rPr lang="es-AR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, SLOT(</a:t>
            </a:r>
            <a:r>
              <a:rPr lang="es-AR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close</a:t>
            </a:r>
            <a:r>
              <a:rPr lang="es-AR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()));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428728" y="4857760"/>
            <a:ext cx="7498080" cy="15001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s-E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¿Por que </a:t>
            </a:r>
            <a:r>
              <a:rPr lang="es-ES" dirty="0" err="1" smtClean="0"/>
              <a:t>Qt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1800" indent="-323850">
              <a:spcAft>
                <a:spcPts val="60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dirty="0" smtClean="0"/>
              <a:t>Multiplataforma! Solo escribo mi aplicación una vez. </a:t>
            </a:r>
            <a:r>
              <a:rPr lang="es-AR" dirty="0" err="1" smtClean="0"/>
              <a:t>Qt</a:t>
            </a:r>
            <a:r>
              <a:rPr lang="es-AR" dirty="0" smtClean="0"/>
              <a:t> provee herramientas para crear </a:t>
            </a:r>
            <a:r>
              <a:rPr lang="es-AR" dirty="0" err="1" smtClean="0"/>
              <a:t>apliaciones</a:t>
            </a:r>
            <a:r>
              <a:rPr lang="es-AR" dirty="0" smtClean="0"/>
              <a:t> gráficas, traducciones, manejo de </a:t>
            </a:r>
            <a:r>
              <a:rPr lang="es-AR" dirty="0" err="1" smtClean="0"/>
              <a:t>widgets</a:t>
            </a:r>
            <a:r>
              <a:rPr lang="es-AR" dirty="0" smtClean="0"/>
              <a:t>, estructura para nuevos </a:t>
            </a:r>
            <a:r>
              <a:rPr lang="es-AR" dirty="0" err="1" smtClean="0"/>
              <a:t>widgets</a:t>
            </a:r>
            <a:r>
              <a:rPr lang="es-AR" dirty="0" smtClean="0"/>
              <a:t>, etc...</a:t>
            </a:r>
          </a:p>
          <a:p>
            <a:pPr marL="431800" indent="-323850">
              <a:spcAft>
                <a:spcPts val="60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dirty="0" smtClean="0"/>
              <a:t>Menos código! La idea detrás de la </a:t>
            </a:r>
            <a:r>
              <a:rPr lang="es-AR" dirty="0" err="1" smtClean="0"/>
              <a:t>jeraquía</a:t>
            </a:r>
            <a:r>
              <a:rPr lang="es-AR" dirty="0" smtClean="0"/>
              <a:t> de clases de </a:t>
            </a:r>
            <a:r>
              <a:rPr lang="es-AR" dirty="0" err="1" smtClean="0"/>
              <a:t>Qt</a:t>
            </a:r>
            <a:r>
              <a:rPr lang="es-AR" dirty="0" smtClean="0"/>
              <a:t> y el uso del </a:t>
            </a:r>
            <a:r>
              <a:rPr lang="es-AR" dirty="0" err="1" smtClean="0"/>
              <a:t>precompilador</a:t>
            </a:r>
            <a:r>
              <a:rPr lang="es-AR" dirty="0" smtClean="0"/>
              <a:t> (MOC) hace que escribir aplicaciones en </a:t>
            </a:r>
            <a:r>
              <a:rPr lang="es-AR" dirty="0" err="1" smtClean="0"/>
              <a:t>Qt</a:t>
            </a:r>
            <a:r>
              <a:rPr lang="es-AR" dirty="0" smtClean="0"/>
              <a:t> (incluso sin un RAD) sea mas rápido y sencillo.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Meta Data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338258"/>
          </a:xfrm>
        </p:spPr>
        <p:txBody>
          <a:bodyPr>
            <a:normAutofit fontScale="92500"/>
          </a:bodyPr>
          <a:lstStyle/>
          <a:p>
            <a:r>
              <a:rPr lang="es-AR" sz="2800" dirty="0" smtClean="0"/>
              <a:t>Hay un proceso previo a la compilación que busca dentro de los fuentes la meta data. Esto lo realiza el “meta </a:t>
            </a:r>
            <a:r>
              <a:rPr lang="es-AR" sz="2800" dirty="0" err="1" smtClean="0"/>
              <a:t>object</a:t>
            </a:r>
            <a:r>
              <a:rPr lang="es-AR" sz="2800" dirty="0" smtClean="0"/>
              <a:t> </a:t>
            </a:r>
            <a:r>
              <a:rPr lang="es-AR" sz="2800" dirty="0" err="1" smtClean="0"/>
              <a:t>compiler</a:t>
            </a:r>
            <a:r>
              <a:rPr lang="es-AR" sz="2800" dirty="0" smtClean="0"/>
              <a:t>” o </a:t>
            </a:r>
            <a:r>
              <a:rPr lang="es-AR" sz="2800" i="1" dirty="0" err="1" smtClean="0"/>
              <a:t>moc</a:t>
            </a:r>
            <a:r>
              <a:rPr lang="es-AR" sz="2800" dirty="0" smtClean="0"/>
              <a:t>.</a:t>
            </a:r>
          </a:p>
          <a:p>
            <a:endParaRPr lang="es-E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285852" y="2928934"/>
            <a:ext cx="7712098" cy="2516204"/>
            <a:chOff x="567" y="2060"/>
            <a:chExt cx="5101" cy="1749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567" y="2449"/>
              <a:ext cx="1019" cy="453"/>
            </a:xfrm>
            <a:prstGeom prst="roundRect">
              <a:avLst>
                <a:gd name="adj" fmla="val 24889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4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7200" tIns="68076" rIns="97200" bIns="52200" anchor="ctr" anchorCtr="1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s-AR">
                  <a:solidFill>
                    <a:srgbClr val="000000"/>
                  </a:solidFill>
                  <a:ea typeface="WenQuanYi Micro Hei" charset="0"/>
                  <a:cs typeface="WenQuanYi Micro Hei" charset="0"/>
                </a:rPr>
                <a:t>sources</a:t>
              </a:r>
            </a:p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s-AR">
                  <a:solidFill>
                    <a:srgbClr val="000000"/>
                  </a:solidFill>
                  <a:ea typeface="WenQuanYi Micro Hei" charset="0"/>
                  <a:cs typeface="WenQuanYi Micro Hei" charset="0"/>
                </a:rPr>
                <a:t>*.cpp</a:t>
              </a: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649" y="2449"/>
              <a:ext cx="1019" cy="453"/>
            </a:xfrm>
            <a:prstGeom prst="roundRect">
              <a:avLst>
                <a:gd name="adj" fmla="val 24889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4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7200" tIns="68076" rIns="97200" bIns="52200" anchor="ctr" anchorCtr="1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s-AR">
                  <a:solidFill>
                    <a:srgbClr val="000000"/>
                  </a:solidFill>
                  <a:ea typeface="WenQuanYi Micro Hei" charset="0"/>
                  <a:cs typeface="WenQuanYi Micro Hei" charset="0"/>
                </a:rPr>
                <a:t>executables</a:t>
              </a: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608" y="2449"/>
              <a:ext cx="1019" cy="453"/>
            </a:xfrm>
            <a:prstGeom prst="roundRect">
              <a:avLst>
                <a:gd name="adj" fmla="val 24889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4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7200" tIns="68076" rIns="97200" bIns="52200" anchor="ctr" anchorCtr="1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s-AR" dirty="0" err="1">
                  <a:solidFill>
                    <a:srgbClr val="000000"/>
                  </a:solidFill>
                  <a:ea typeface="WenQuanYi Micro Hei" charset="0"/>
                  <a:cs typeface="WenQuanYi Micro Hei" charset="0"/>
                </a:rPr>
                <a:t>object</a:t>
              </a:r>
              <a:r>
                <a:rPr lang="es-AR" dirty="0">
                  <a:solidFill>
                    <a:srgbClr val="000000"/>
                  </a:solidFill>
                  <a:ea typeface="WenQuanYi Micro Hei" charset="0"/>
                  <a:cs typeface="WenQuanYi Micro Hei" charset="0"/>
                </a:rPr>
                <a:t> files</a:t>
              </a:r>
            </a:p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s-AR" dirty="0">
                  <a:solidFill>
                    <a:srgbClr val="000000"/>
                  </a:solidFill>
                  <a:ea typeface="WenQuanYi Micro Hei" charset="0"/>
                  <a:cs typeface="WenQuanYi Micro Hei" charset="0"/>
                </a:rPr>
                <a:t>*.o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67" y="3356"/>
              <a:ext cx="1019" cy="453"/>
            </a:xfrm>
            <a:prstGeom prst="roundRect">
              <a:avLst>
                <a:gd name="adj" fmla="val 24889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4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7200" tIns="68076" rIns="97200" bIns="52200" anchor="ctr" anchorCtr="1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s-AR">
                  <a:solidFill>
                    <a:srgbClr val="000000"/>
                  </a:solidFill>
                  <a:ea typeface="WenQuanYi Micro Hei" charset="0"/>
                  <a:cs typeface="WenQuanYi Micro Hei" charset="0"/>
                </a:rPr>
                <a:t>headers</a:t>
              </a:r>
            </a:p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s-AR">
                  <a:solidFill>
                    <a:srgbClr val="000000"/>
                  </a:solidFill>
                  <a:ea typeface="WenQuanYi Micro Hei" charset="0"/>
                  <a:cs typeface="WenQuanYi Micro Hei" charset="0"/>
                </a:rPr>
                <a:t>*.h</a:t>
              </a: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2608" y="3356"/>
              <a:ext cx="1019" cy="453"/>
            </a:xfrm>
            <a:prstGeom prst="roundRect">
              <a:avLst>
                <a:gd name="adj" fmla="val 24889"/>
              </a:avLst>
            </a:prstGeom>
            <a:solidFill>
              <a:schemeClr val="bg2">
                <a:lumMod val="75000"/>
              </a:schemeClr>
            </a:solidFill>
            <a:ln w="14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7200" tIns="68076" rIns="97200" bIns="52200" anchor="ctr" anchorCtr="1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s-AR" dirty="0" err="1">
                  <a:solidFill>
                    <a:srgbClr val="000000"/>
                  </a:solidFill>
                  <a:ea typeface="WenQuanYi Micro Hei" charset="0"/>
                  <a:cs typeface="WenQuanYi Micro Hei" charset="0"/>
                </a:rPr>
                <a:t>generated</a:t>
              </a:r>
              <a:endParaRPr lang="es-AR" dirty="0">
                <a:solidFill>
                  <a:srgbClr val="000000"/>
                </a:solidFill>
                <a:ea typeface="WenQuanYi Micro Hei" charset="0"/>
                <a:cs typeface="WenQuanYi Micro Hei" charset="0"/>
              </a:endParaRPr>
            </a:p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s-AR" dirty="0" err="1">
                  <a:solidFill>
                    <a:srgbClr val="000000"/>
                  </a:solidFill>
                  <a:ea typeface="WenQuanYi Micro Hei" charset="0"/>
                  <a:cs typeface="WenQuanYi Micro Hei" charset="0"/>
                </a:rPr>
                <a:t>moc</a:t>
              </a:r>
              <a:r>
                <a:rPr lang="es-AR" dirty="0">
                  <a:solidFill>
                    <a:srgbClr val="000000"/>
                  </a:solidFill>
                  <a:ea typeface="WenQuanYi Micro Hei" charset="0"/>
                  <a:cs typeface="WenQuanYi Micro Hei" charset="0"/>
                </a:rPr>
                <a:t>_*.</a:t>
              </a:r>
              <a:r>
                <a:rPr lang="es-AR" dirty="0" err="1">
                  <a:solidFill>
                    <a:srgbClr val="000000"/>
                  </a:solidFill>
                  <a:ea typeface="WenQuanYi Micro Hei" charset="0"/>
                  <a:cs typeface="WenQuanYi Micro Hei" charset="0"/>
                </a:rPr>
                <a:t>cpp</a:t>
              </a:r>
              <a:endParaRPr lang="es-AR" dirty="0">
                <a:solidFill>
                  <a:srgbClr val="000000"/>
                </a:solidFill>
                <a:ea typeface="WenQuanYi Micro Hei" charset="0"/>
                <a:cs typeface="WenQuanYi Micro Hei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095" y="2060"/>
              <a:ext cx="2077" cy="27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6167" rIns="90000" bIns="45000"/>
            <a:lstStyle/>
            <a:p>
              <a:pPr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s-AR" sz="2400" b="1" dirty="0" err="1">
                  <a:solidFill>
                    <a:schemeClr val="bg2">
                      <a:lumMod val="50000"/>
                    </a:schemeClr>
                  </a:solidFill>
                  <a:ea typeface="WenQuanYi Micro Hei" charset="0"/>
                  <a:cs typeface="WenQuanYi Micro Hei" charset="0"/>
                </a:rPr>
                <a:t>Qt</a:t>
              </a:r>
              <a:r>
                <a:rPr lang="es-AR" sz="2400" b="1" dirty="0">
                  <a:solidFill>
                    <a:schemeClr val="bg2">
                      <a:lumMod val="50000"/>
                    </a:schemeClr>
                  </a:solidFill>
                  <a:ea typeface="WenQuanYi Micro Hei" charset="0"/>
                  <a:cs typeface="WenQuanYi Micro Hei" charset="0"/>
                </a:rPr>
                <a:t> C++ </a:t>
              </a:r>
              <a:r>
                <a:rPr lang="es-AR" sz="2400" b="1" dirty="0" err="1">
                  <a:solidFill>
                    <a:schemeClr val="bg2">
                      <a:lumMod val="50000"/>
                    </a:schemeClr>
                  </a:solidFill>
                  <a:ea typeface="WenQuanYi Micro Hei" charset="0"/>
                  <a:cs typeface="WenQuanYi Micro Hei" charset="0"/>
                </a:rPr>
                <a:t>Build</a:t>
              </a:r>
              <a:r>
                <a:rPr lang="es-AR" sz="2400" b="1" dirty="0">
                  <a:solidFill>
                    <a:schemeClr val="bg2">
                      <a:lumMod val="50000"/>
                    </a:schemeClr>
                  </a:solidFill>
                  <a:ea typeface="WenQuanYi Micro Hei" charset="0"/>
                  <a:cs typeface="WenQuanYi Micro Hei" charset="0"/>
                </a:rPr>
                <a:t> </a:t>
              </a:r>
              <a:r>
                <a:rPr lang="es-AR" sz="2400" b="1" dirty="0" err="1">
                  <a:solidFill>
                    <a:schemeClr val="bg2">
                      <a:lumMod val="50000"/>
                    </a:schemeClr>
                  </a:solidFill>
                  <a:ea typeface="WenQuanYi Micro Hei" charset="0"/>
                  <a:cs typeface="WenQuanYi Micro Hei" charset="0"/>
                </a:rPr>
                <a:t>Process</a:t>
              </a:r>
              <a:endParaRPr lang="es-AR" sz="2400" b="1" dirty="0">
                <a:solidFill>
                  <a:schemeClr val="bg2">
                    <a:lumMod val="50000"/>
                  </a:schemeClr>
                </a:solidFill>
                <a:ea typeface="WenQuanYi Micro Hei" charset="0"/>
                <a:cs typeface="WenQuanYi Micro Hei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587" y="2676"/>
              <a:ext cx="10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1089" y="2901"/>
              <a:ext cx="0" cy="4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628" y="2676"/>
              <a:ext cx="10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106" y="3024"/>
              <a:ext cx="639" cy="2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pPr>
                <a:tabLst>
                  <a:tab pos="723900" algn="l"/>
                </a:tabLst>
              </a:pPr>
              <a:r>
                <a:rPr lang="es-AR">
                  <a:solidFill>
                    <a:srgbClr val="000000"/>
                  </a:solidFill>
                  <a:ea typeface="WenQuanYi Micro Hei" charset="0"/>
                  <a:cs typeface="WenQuanYi Micro Hei" charset="0"/>
                </a:rPr>
                <a:t>includes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701" y="2449"/>
              <a:ext cx="793" cy="2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0876" rIns="90000" bIns="45000"/>
            <a:lstStyle/>
            <a:p>
              <a:pPr>
                <a:tabLst>
                  <a:tab pos="723900" algn="l"/>
                </a:tabLst>
              </a:pPr>
              <a:r>
                <a:rPr lang="es-AR">
                  <a:solidFill>
                    <a:srgbClr val="000000"/>
                  </a:solidFill>
                  <a:ea typeface="WenQuanYi Micro Hei" charset="0"/>
                  <a:cs typeface="WenQuanYi Micro Hei" charset="0"/>
                </a:rPr>
                <a:t>compiles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855" y="2449"/>
              <a:ext cx="679" cy="2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0876" rIns="90000" bIns="45000"/>
            <a:lstStyle/>
            <a:p>
              <a:pPr>
                <a:tabLst>
                  <a:tab pos="723900" algn="l"/>
                </a:tabLst>
              </a:pPr>
              <a:r>
                <a:rPr lang="es-AR">
                  <a:solidFill>
                    <a:srgbClr val="000000"/>
                  </a:solidFill>
                  <a:ea typeface="WenQuanYi Micro Hei" charset="0"/>
                  <a:cs typeface="WenQuanYi Micro Hei" charset="0"/>
                </a:rPr>
                <a:t>links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587" y="3583"/>
              <a:ext cx="10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3129" y="2901"/>
              <a:ext cx="0" cy="4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129" y="3024"/>
              <a:ext cx="838" cy="2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0876" rIns="90000" bIns="45000"/>
            <a:lstStyle/>
            <a:p>
              <a:pPr>
                <a:tabLst>
                  <a:tab pos="723900" algn="l"/>
                </a:tabLst>
              </a:pPr>
              <a:r>
                <a:rPr lang="es-AR">
                  <a:solidFill>
                    <a:srgbClr val="000000"/>
                  </a:solidFill>
                  <a:ea typeface="WenQuanYi Micro Hei" charset="0"/>
                  <a:cs typeface="WenQuanYi Micro Hei" charset="0"/>
                </a:rPr>
                <a:t>compiles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814" y="3356"/>
              <a:ext cx="679" cy="2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60876" rIns="90000" bIns="45000"/>
            <a:lstStyle/>
            <a:p>
              <a:pPr>
                <a:tabLst>
                  <a:tab pos="723900" algn="l"/>
                </a:tabLst>
              </a:pPr>
              <a:r>
                <a:rPr lang="es-AR">
                  <a:solidFill>
                    <a:srgbClr val="000000"/>
                  </a:solidFill>
                  <a:ea typeface="WenQuanYi Micro Hei" charset="0"/>
                  <a:cs typeface="WenQuanYi Micro Hei" charset="0"/>
                </a:rPr>
                <a:t>mocs</a:t>
              </a:r>
            </a:p>
          </p:txBody>
        </p:sp>
      </p:grpSp>
      <p:sp>
        <p:nvSpPr>
          <p:cNvPr id="21" name="20 Rectángulo"/>
          <p:cNvSpPr/>
          <p:nvPr/>
        </p:nvSpPr>
        <p:spPr>
          <a:xfrm>
            <a:off x="1214414" y="5786454"/>
            <a:ext cx="75724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800" dirty="0" smtClean="0"/>
              <a:t>El </a:t>
            </a:r>
            <a:r>
              <a:rPr lang="es-AR" sz="2800" dirty="0" err="1" smtClean="0"/>
              <a:t>moc</a:t>
            </a:r>
            <a:r>
              <a:rPr lang="es-AR" sz="2800" dirty="0" smtClean="0"/>
              <a:t> busca esta información en los archivos de encabezado (</a:t>
            </a:r>
            <a:r>
              <a:rPr lang="es-AR" sz="2800" dirty="0" err="1" smtClean="0"/>
              <a:t>cpp</a:t>
            </a:r>
            <a:r>
              <a:rPr lang="es-AR" sz="2800" dirty="0" smtClean="0"/>
              <a:t> </a:t>
            </a:r>
            <a:r>
              <a:rPr lang="es-AR" sz="2800" dirty="0" err="1" smtClean="0"/>
              <a:t>header</a:t>
            </a:r>
            <a:r>
              <a:rPr lang="es-AR" sz="2800" dirty="0" smtClean="0"/>
              <a:t> files).</a:t>
            </a:r>
            <a:endParaRPr lang="es-AR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Meta Data II</a:t>
            </a:r>
            <a:endParaRPr lang="es-ES" dirty="0"/>
          </a:p>
        </p:txBody>
      </p:sp>
      <p:sp>
        <p:nvSpPr>
          <p:cNvPr id="4" name="Freeform 1"/>
          <p:cNvSpPr>
            <a:spLocks noChangeArrowheads="1"/>
          </p:cNvSpPr>
          <p:nvPr/>
        </p:nvSpPr>
        <p:spPr bwMode="auto">
          <a:xfrm>
            <a:off x="2071670" y="2000240"/>
            <a:ext cx="5578475" cy="4318000"/>
          </a:xfrm>
          <a:custGeom>
            <a:avLst/>
            <a:gdLst/>
            <a:ahLst/>
            <a:cxnLst>
              <a:cxn ang="0">
                <a:pos x="791" y="12"/>
              </a:cxn>
              <a:cxn ang="0">
                <a:pos x="15494" y="24"/>
              </a:cxn>
              <a:cxn ang="0">
                <a:pos x="15494" y="9246"/>
              </a:cxn>
              <a:cxn ang="0">
                <a:pos x="15348" y="11032"/>
              </a:cxn>
              <a:cxn ang="0">
                <a:pos x="14661" y="11995"/>
              </a:cxn>
              <a:cxn ang="0">
                <a:pos x="33" y="11950"/>
              </a:cxn>
              <a:cxn ang="0">
                <a:pos x="35" y="2249"/>
              </a:cxn>
              <a:cxn ang="0">
                <a:pos x="214" y="658"/>
              </a:cxn>
              <a:cxn ang="0">
                <a:pos x="791" y="12"/>
              </a:cxn>
            </a:cxnLst>
            <a:rect l="0" t="0" r="r" b="b"/>
            <a:pathLst>
              <a:path w="15497" h="11996">
                <a:moveTo>
                  <a:pt x="791" y="12"/>
                </a:moveTo>
                <a:cubicBezTo>
                  <a:pt x="791" y="12"/>
                  <a:pt x="12669" y="18"/>
                  <a:pt x="15494" y="24"/>
                </a:cubicBezTo>
                <a:cubicBezTo>
                  <a:pt x="15494" y="899"/>
                  <a:pt x="15494" y="8368"/>
                  <a:pt x="15494" y="9246"/>
                </a:cubicBezTo>
                <a:cubicBezTo>
                  <a:pt x="15477" y="10046"/>
                  <a:pt x="15496" y="10425"/>
                  <a:pt x="15348" y="11032"/>
                </a:cubicBezTo>
                <a:cubicBezTo>
                  <a:pt x="15132" y="11907"/>
                  <a:pt x="14922" y="11880"/>
                  <a:pt x="14661" y="11995"/>
                </a:cubicBezTo>
                <a:cubicBezTo>
                  <a:pt x="14389" y="11968"/>
                  <a:pt x="4909" y="11965"/>
                  <a:pt x="33" y="11950"/>
                </a:cubicBezTo>
                <a:cubicBezTo>
                  <a:pt x="30" y="10187"/>
                  <a:pt x="35" y="2432"/>
                  <a:pt x="35" y="2249"/>
                </a:cubicBezTo>
                <a:cubicBezTo>
                  <a:pt x="38" y="2059"/>
                  <a:pt x="0" y="1440"/>
                  <a:pt x="214" y="658"/>
                </a:cubicBezTo>
                <a:cubicBezTo>
                  <a:pt x="425" y="0"/>
                  <a:pt x="582" y="0"/>
                  <a:pt x="791" y="12"/>
                </a:cubicBezTo>
              </a:path>
            </a:pathLst>
          </a:custGeom>
          <a:noFill/>
          <a:ln w="1836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71538" y="1340768"/>
            <a:ext cx="8072462" cy="4899025"/>
          </a:xfrm>
          <a:prstGeom prst="rect">
            <a:avLst/>
          </a:prstGeom>
          <a:ln/>
        </p:spPr>
        <p:txBody>
          <a:bodyPr>
            <a:normAutofit/>
          </a:bodyPr>
          <a:lstStyle/>
          <a:p>
            <a:pPr marL="431800" marR="0" lvl="0" indent="-3238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s-A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¿Que busca el </a:t>
            </a:r>
            <a:r>
              <a:rPr kumimoji="0" lang="es-A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moc</a:t>
            </a:r>
            <a:r>
              <a:rPr kumimoji="0" lang="es-A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es-A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30445" y="2178040"/>
            <a:ext cx="5219700" cy="4057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50291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s-AR" sz="14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class</a:t>
            </a: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</a:t>
            </a:r>
            <a:r>
              <a:rPr lang="es-AR" sz="14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MyClass</a:t>
            </a: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: </a:t>
            </a:r>
            <a:r>
              <a:rPr lang="es-AR" sz="14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public</a:t>
            </a: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</a:t>
            </a:r>
            <a:r>
              <a:rPr lang="es-AR" sz="14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QObject</a:t>
            </a:r>
            <a:endParaRPr lang="es-AR" sz="14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{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   </a:t>
            </a:r>
            <a:r>
              <a:rPr lang="es-AR" sz="1400" b="1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Q_OBJECT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s-AR" sz="1400" b="1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   Q_CLASSINFO("</a:t>
            </a:r>
            <a:r>
              <a:rPr lang="es-AR" sz="1400" b="1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author</a:t>
            </a:r>
            <a:r>
              <a:rPr lang="es-AR" sz="1400" b="1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", "John </a:t>
            </a:r>
            <a:r>
              <a:rPr lang="es-AR" sz="1400" b="1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Doe</a:t>
            </a:r>
            <a:r>
              <a:rPr lang="es-AR" sz="1400" b="1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")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sz="14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s-AR" sz="14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public</a:t>
            </a: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: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   </a:t>
            </a:r>
            <a:r>
              <a:rPr lang="es-AR" sz="14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MyClass</a:t>
            </a: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(</a:t>
            </a:r>
            <a:r>
              <a:rPr lang="es-AR" sz="14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const</a:t>
            </a: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</a:t>
            </a:r>
            <a:r>
              <a:rPr lang="es-AR" sz="14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Foo</a:t>
            </a: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&amp;</a:t>
            </a:r>
            <a:r>
              <a:rPr lang="es-AR" sz="14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foo</a:t>
            </a: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, </a:t>
            </a:r>
            <a:r>
              <a:rPr lang="es-AR" sz="14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QObject</a:t>
            </a: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*</a:t>
            </a:r>
            <a:r>
              <a:rPr lang="es-AR" sz="14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parent</a:t>
            </a: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=0);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sz="14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   </a:t>
            </a:r>
            <a:r>
              <a:rPr lang="es-AR" sz="14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Foo</a:t>
            </a: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</a:t>
            </a:r>
            <a:r>
              <a:rPr lang="es-AR" sz="14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foo</a:t>
            </a: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() </a:t>
            </a:r>
            <a:r>
              <a:rPr lang="es-AR" sz="14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const</a:t>
            </a: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sz="14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s-AR" sz="14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public</a:t>
            </a: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</a:t>
            </a:r>
            <a:r>
              <a:rPr lang="es-AR" sz="1400" b="1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slots</a:t>
            </a: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: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   </a:t>
            </a:r>
            <a:r>
              <a:rPr lang="es-AR" sz="14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void</a:t>
            </a: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</a:t>
            </a:r>
            <a:r>
              <a:rPr lang="es-AR" sz="14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setFoo</a:t>
            </a: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( </a:t>
            </a:r>
            <a:r>
              <a:rPr lang="es-AR" sz="14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const</a:t>
            </a: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</a:t>
            </a:r>
            <a:r>
              <a:rPr lang="es-AR" sz="14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Foo</a:t>
            </a: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&amp;</a:t>
            </a:r>
            <a:r>
              <a:rPr lang="es-AR" sz="14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foo</a:t>
            </a: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sz="14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s-AR" sz="1400" b="1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signals</a:t>
            </a: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: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   </a:t>
            </a:r>
            <a:r>
              <a:rPr lang="es-AR" sz="14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void</a:t>
            </a: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</a:t>
            </a:r>
            <a:r>
              <a:rPr lang="es-AR" sz="14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fooChanged</a:t>
            </a: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( </a:t>
            </a:r>
            <a:r>
              <a:rPr lang="es-AR" sz="14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Foo</a:t>
            </a: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);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sz="14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s-AR" sz="14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private</a:t>
            </a: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: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   </a:t>
            </a:r>
            <a:r>
              <a:rPr lang="es-AR" sz="14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Foo</a:t>
            </a: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</a:t>
            </a:r>
            <a:r>
              <a:rPr lang="es-AR" sz="1400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m_foo</a:t>
            </a: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;</a:t>
            </a:r>
          </a:p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s-AR" sz="1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};</a:t>
            </a:r>
          </a:p>
        </p:txBody>
      </p:sp>
      <p:sp>
        <p:nvSpPr>
          <p:cNvPr id="7" name="Freeform 5"/>
          <p:cNvSpPr>
            <a:spLocks noChangeArrowheads="1"/>
          </p:cNvSpPr>
          <p:nvPr/>
        </p:nvSpPr>
        <p:spPr bwMode="auto">
          <a:xfrm>
            <a:off x="3571868" y="4714884"/>
            <a:ext cx="3421062" cy="360362"/>
          </a:xfrm>
          <a:custGeom>
            <a:avLst/>
            <a:gdLst/>
            <a:ahLst/>
            <a:cxnLst>
              <a:cxn ang="0">
                <a:pos x="9000" y="0"/>
              </a:cxn>
              <a:cxn ang="0">
                <a:pos x="0" y="1000"/>
              </a:cxn>
              <a:cxn ang="0">
                <a:pos x="9500" y="500"/>
              </a:cxn>
              <a:cxn ang="0">
                <a:pos x="9000" y="0"/>
              </a:cxn>
            </a:cxnLst>
            <a:rect l="0" t="0" r="r" b="b"/>
            <a:pathLst>
              <a:path w="9501" h="1001">
                <a:moveTo>
                  <a:pt x="9000" y="0"/>
                </a:moveTo>
                <a:lnTo>
                  <a:pt x="0" y="1000"/>
                </a:lnTo>
                <a:lnTo>
                  <a:pt x="9500" y="500"/>
                </a:lnTo>
                <a:lnTo>
                  <a:pt x="9000" y="0"/>
                </a:lnTo>
              </a:path>
            </a:pathLst>
          </a:cu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" name="Freeform 6"/>
          <p:cNvSpPr>
            <a:spLocks noChangeArrowheads="1"/>
          </p:cNvSpPr>
          <p:nvPr/>
        </p:nvSpPr>
        <p:spPr bwMode="auto">
          <a:xfrm>
            <a:off x="3929058" y="4286256"/>
            <a:ext cx="2700337" cy="180975"/>
          </a:xfrm>
          <a:custGeom>
            <a:avLst/>
            <a:gdLst/>
            <a:ahLst/>
            <a:cxnLst>
              <a:cxn ang="0">
                <a:pos x="7500" y="0"/>
              </a:cxn>
              <a:cxn ang="0">
                <a:pos x="0" y="200"/>
              </a:cxn>
              <a:cxn ang="0">
                <a:pos x="7500" y="500"/>
              </a:cxn>
              <a:cxn ang="0">
                <a:pos x="7500" y="0"/>
              </a:cxn>
            </a:cxnLst>
            <a:rect l="0" t="0" r="r" b="b"/>
            <a:pathLst>
              <a:path w="7501" h="501">
                <a:moveTo>
                  <a:pt x="7500" y="0"/>
                </a:moveTo>
                <a:lnTo>
                  <a:pt x="0" y="200"/>
                </a:lnTo>
                <a:lnTo>
                  <a:pt x="7500" y="500"/>
                </a:lnTo>
                <a:lnTo>
                  <a:pt x="7500" y="0"/>
                </a:lnTo>
              </a:path>
            </a:pathLst>
          </a:cu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6357950" y="4143380"/>
            <a:ext cx="2586055" cy="842987"/>
            <a:chOff x="4301" y="2834"/>
            <a:chExt cx="1892" cy="622"/>
          </a:xfrm>
        </p:grpSpPr>
        <p:sp>
          <p:nvSpPr>
            <p:cNvPr id="10" name="Freeform 8"/>
            <p:cNvSpPr>
              <a:spLocks noChangeArrowheads="1"/>
            </p:cNvSpPr>
            <p:nvPr/>
          </p:nvSpPr>
          <p:spPr bwMode="auto">
            <a:xfrm>
              <a:off x="4301" y="2834"/>
              <a:ext cx="1892" cy="622"/>
            </a:xfrm>
            <a:custGeom>
              <a:avLst/>
              <a:gdLst/>
              <a:ahLst/>
              <a:cxnLst>
                <a:cxn ang="0">
                  <a:pos x="827" y="4"/>
                </a:cxn>
                <a:cxn ang="0">
                  <a:pos x="8326" y="7"/>
                </a:cxn>
                <a:cxn ang="0">
                  <a:pos x="8340" y="1747"/>
                </a:cxn>
                <a:cxn ang="0">
                  <a:pos x="8187" y="2395"/>
                </a:cxn>
                <a:cxn ang="0">
                  <a:pos x="7469" y="2743"/>
                </a:cxn>
                <a:cxn ang="0">
                  <a:pos x="48" y="2727"/>
                </a:cxn>
                <a:cxn ang="0">
                  <a:pos x="37" y="814"/>
                </a:cxn>
                <a:cxn ang="0">
                  <a:pos x="223" y="238"/>
                </a:cxn>
                <a:cxn ang="0">
                  <a:pos x="827" y="4"/>
                </a:cxn>
              </a:cxnLst>
              <a:rect l="0" t="0" r="r" b="b"/>
              <a:pathLst>
                <a:path w="8343" h="2744">
                  <a:moveTo>
                    <a:pt x="827" y="4"/>
                  </a:moveTo>
                  <a:cubicBezTo>
                    <a:pt x="827" y="4"/>
                    <a:pt x="5374" y="5"/>
                    <a:pt x="8326" y="7"/>
                  </a:cubicBezTo>
                  <a:cubicBezTo>
                    <a:pt x="8326" y="323"/>
                    <a:pt x="8340" y="1429"/>
                    <a:pt x="8340" y="1747"/>
                  </a:cubicBezTo>
                  <a:cubicBezTo>
                    <a:pt x="8323" y="2037"/>
                    <a:pt x="8342" y="2174"/>
                    <a:pt x="8187" y="2395"/>
                  </a:cubicBezTo>
                  <a:cubicBezTo>
                    <a:pt x="7961" y="2711"/>
                    <a:pt x="7743" y="2701"/>
                    <a:pt x="7469" y="2743"/>
                  </a:cubicBezTo>
                  <a:cubicBezTo>
                    <a:pt x="7185" y="2733"/>
                    <a:pt x="38" y="2727"/>
                    <a:pt x="48" y="2727"/>
                  </a:cubicBezTo>
                  <a:cubicBezTo>
                    <a:pt x="57" y="2678"/>
                    <a:pt x="37" y="881"/>
                    <a:pt x="37" y="814"/>
                  </a:cubicBezTo>
                  <a:cubicBezTo>
                    <a:pt x="38" y="745"/>
                    <a:pt x="0" y="520"/>
                    <a:pt x="223" y="238"/>
                  </a:cubicBezTo>
                  <a:cubicBezTo>
                    <a:pt x="443" y="0"/>
                    <a:pt x="607" y="0"/>
                    <a:pt x="827" y="4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 rot="21600000">
              <a:off x="4301" y="2834"/>
              <a:ext cx="1892" cy="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000" tIns="69876" rIns="99000" bIns="54000" anchor="ctr" anchorCtr="1"/>
            <a:lstStyle/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s-AR" sz="1600" dirty="0" err="1">
                  <a:solidFill>
                    <a:srgbClr val="FFFFFF"/>
                  </a:solidFill>
                  <a:ea typeface="WenQuanYi Micro Hei" charset="0"/>
                  <a:cs typeface="WenQuanYi Micro Hei" charset="0"/>
                </a:rPr>
                <a:t>Qt</a:t>
              </a:r>
              <a:r>
                <a:rPr lang="es-AR" sz="1600" dirty="0">
                  <a:solidFill>
                    <a:srgbClr val="FFFFFF"/>
                  </a:solidFill>
                  <a:ea typeface="WenQuanYi Micro Hei" charset="0"/>
                  <a:cs typeface="WenQuanYi Micro Hei" charset="0"/>
                </a:rPr>
                <a:t> </a:t>
              </a:r>
              <a:r>
                <a:rPr lang="es-AR" sz="1600" dirty="0" err="1">
                  <a:solidFill>
                    <a:srgbClr val="FFFFFF"/>
                  </a:solidFill>
                  <a:ea typeface="WenQuanYi Micro Hei" charset="0"/>
                  <a:cs typeface="WenQuanYi Micro Hei" charset="0"/>
                </a:rPr>
                <a:t>keywords</a:t>
              </a:r>
              <a:endParaRPr lang="es-AR" sz="1600" dirty="0">
                <a:solidFill>
                  <a:srgbClr val="FFFFFF"/>
                </a:solidFill>
                <a:ea typeface="WenQuanYi Micro Hei" charset="0"/>
                <a:cs typeface="WenQuanYi Micro Hei" charset="0"/>
              </a:endParaRPr>
            </a:p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s-AR" sz="1600" dirty="0">
                  <a:solidFill>
                    <a:srgbClr val="FFFFFF"/>
                  </a:solidFill>
                  <a:ea typeface="WenQuanYi Micro Hei" charset="0"/>
                  <a:cs typeface="WenQuanYi Micro Hei" charset="0"/>
                </a:rPr>
                <a:t>(Interpretadas por el </a:t>
              </a:r>
              <a:r>
                <a:rPr lang="es-AR" sz="1600" dirty="0" err="1">
                  <a:solidFill>
                    <a:srgbClr val="FFFFFF"/>
                  </a:solidFill>
                  <a:ea typeface="WenQuanYi Micro Hei" charset="0"/>
                  <a:cs typeface="WenQuanYi Micro Hei" charset="0"/>
                </a:rPr>
                <a:t>moc</a:t>
              </a:r>
              <a:endParaRPr lang="es-AR" sz="1600" dirty="0">
                <a:solidFill>
                  <a:srgbClr val="FFFFFF"/>
                </a:solidFill>
                <a:ea typeface="WenQuanYi Micro Hei" charset="0"/>
                <a:cs typeface="WenQuanYi Micro Hei" charset="0"/>
              </a:endParaRPr>
            </a:p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s-AR" sz="1600" dirty="0">
                  <a:solidFill>
                    <a:srgbClr val="FFFFFF"/>
                  </a:solidFill>
                  <a:ea typeface="WenQuanYi Micro Hei" charset="0"/>
                  <a:cs typeface="WenQuanYi Micro Hei" charset="0"/>
                </a:rPr>
                <a:t>y traducidas a </a:t>
              </a:r>
              <a:r>
                <a:rPr lang="es-AR" sz="1600" dirty="0" err="1">
                  <a:solidFill>
                    <a:srgbClr val="FFFFFF"/>
                  </a:solidFill>
                  <a:ea typeface="WenQuanYi Micro Hei" charset="0"/>
                  <a:cs typeface="WenQuanYi Micro Hei" charset="0"/>
                </a:rPr>
                <a:t>Cpp</a:t>
              </a:r>
              <a:r>
                <a:rPr lang="es-AR" sz="1600" dirty="0">
                  <a:solidFill>
                    <a:srgbClr val="FFFFFF"/>
                  </a:solidFill>
                  <a:ea typeface="WenQuanYi Micro Hei" charset="0"/>
                  <a:cs typeface="WenQuanYi Micro Hei" charset="0"/>
                </a:rPr>
                <a:t> puro)</a:t>
              </a: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7462820" y="2536815"/>
            <a:ext cx="1466898" cy="892185"/>
            <a:chOff x="4871" y="1813"/>
            <a:chExt cx="1196" cy="634"/>
          </a:xfrm>
        </p:grpSpPr>
        <p:sp>
          <p:nvSpPr>
            <p:cNvPr id="13" name="Freeform 11"/>
            <p:cNvSpPr>
              <a:spLocks noChangeArrowheads="1"/>
            </p:cNvSpPr>
            <p:nvPr/>
          </p:nvSpPr>
          <p:spPr bwMode="auto">
            <a:xfrm>
              <a:off x="4871" y="1813"/>
              <a:ext cx="1197" cy="635"/>
            </a:xfrm>
            <a:custGeom>
              <a:avLst/>
              <a:gdLst/>
              <a:ahLst/>
              <a:cxnLst>
                <a:cxn ang="0">
                  <a:pos x="523" y="4"/>
                </a:cxn>
                <a:cxn ang="0">
                  <a:pos x="5269" y="7"/>
                </a:cxn>
                <a:cxn ang="0">
                  <a:pos x="5278" y="1782"/>
                </a:cxn>
                <a:cxn ang="0">
                  <a:pos x="5181" y="2443"/>
                </a:cxn>
                <a:cxn ang="0">
                  <a:pos x="4727" y="2798"/>
                </a:cxn>
                <a:cxn ang="0">
                  <a:pos x="30" y="2782"/>
                </a:cxn>
                <a:cxn ang="0">
                  <a:pos x="23" y="830"/>
                </a:cxn>
                <a:cxn ang="0">
                  <a:pos x="141" y="243"/>
                </a:cxn>
                <a:cxn ang="0">
                  <a:pos x="523" y="4"/>
                </a:cxn>
              </a:cxnLst>
              <a:rect l="0" t="0" r="r" b="b"/>
              <a:pathLst>
                <a:path w="5280" h="2799">
                  <a:moveTo>
                    <a:pt x="523" y="4"/>
                  </a:moveTo>
                  <a:cubicBezTo>
                    <a:pt x="523" y="4"/>
                    <a:pt x="3401" y="5"/>
                    <a:pt x="5269" y="7"/>
                  </a:cubicBezTo>
                  <a:cubicBezTo>
                    <a:pt x="5269" y="330"/>
                    <a:pt x="5278" y="1457"/>
                    <a:pt x="5278" y="1782"/>
                  </a:cubicBezTo>
                  <a:cubicBezTo>
                    <a:pt x="5267" y="2078"/>
                    <a:pt x="5279" y="2218"/>
                    <a:pt x="5181" y="2443"/>
                  </a:cubicBezTo>
                  <a:cubicBezTo>
                    <a:pt x="5038" y="2765"/>
                    <a:pt x="4900" y="2756"/>
                    <a:pt x="4727" y="2798"/>
                  </a:cubicBezTo>
                  <a:cubicBezTo>
                    <a:pt x="4547" y="2788"/>
                    <a:pt x="24" y="2782"/>
                    <a:pt x="30" y="2782"/>
                  </a:cubicBezTo>
                  <a:cubicBezTo>
                    <a:pt x="36" y="2732"/>
                    <a:pt x="23" y="898"/>
                    <a:pt x="23" y="830"/>
                  </a:cubicBezTo>
                  <a:cubicBezTo>
                    <a:pt x="24" y="760"/>
                    <a:pt x="0" y="531"/>
                    <a:pt x="141" y="243"/>
                  </a:cubicBezTo>
                  <a:cubicBezTo>
                    <a:pt x="280" y="0"/>
                    <a:pt x="384" y="0"/>
                    <a:pt x="523" y="4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 rot="21600000">
              <a:off x="4871" y="1813"/>
              <a:ext cx="1197" cy="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000" tIns="69876" rIns="99000" bIns="54000" anchor="ctr" anchorCtr="1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s-AR" dirty="0">
                  <a:solidFill>
                    <a:srgbClr val="FFFFFF"/>
                  </a:solidFill>
                  <a:ea typeface="WenQuanYi Micro Hei" charset="0"/>
                  <a:cs typeface="WenQuanYi Micro Hei" charset="0"/>
                </a:rPr>
                <a:t>Información</a:t>
              </a:r>
            </a:p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s-AR" dirty="0">
                  <a:solidFill>
                    <a:srgbClr val="FFFFFF"/>
                  </a:solidFill>
                  <a:ea typeface="WenQuanYi Micro Hei" charset="0"/>
                  <a:cs typeface="WenQuanYi Micro Hei" charset="0"/>
                </a:rPr>
                <a:t>general de la</a:t>
              </a:r>
            </a:p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s-AR" dirty="0">
                  <a:solidFill>
                    <a:srgbClr val="FFFFFF"/>
                  </a:solidFill>
                  <a:ea typeface="WenQuanYi Micro Hei" charset="0"/>
                  <a:cs typeface="WenQuanYi Micro Hei" charset="0"/>
                </a:rPr>
                <a:t>clase</a:t>
              </a:r>
            </a:p>
          </p:txBody>
        </p:sp>
      </p:grpSp>
      <p:sp>
        <p:nvSpPr>
          <p:cNvPr id="15" name="Freeform 13"/>
          <p:cNvSpPr>
            <a:spLocks noChangeArrowheads="1"/>
          </p:cNvSpPr>
          <p:nvPr/>
        </p:nvSpPr>
        <p:spPr bwMode="auto">
          <a:xfrm>
            <a:off x="2357422" y="2714620"/>
            <a:ext cx="647700" cy="180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00" y="200"/>
              </a:cxn>
              <a:cxn ang="0">
                <a:pos x="0" y="500"/>
              </a:cxn>
              <a:cxn ang="0">
                <a:pos x="0" y="0"/>
              </a:cxn>
            </a:cxnLst>
            <a:rect l="0" t="0" r="r" b="b"/>
            <a:pathLst>
              <a:path w="1801" h="501">
                <a:moveTo>
                  <a:pt x="0" y="0"/>
                </a:moveTo>
                <a:lnTo>
                  <a:pt x="1800" y="200"/>
                </a:lnTo>
                <a:lnTo>
                  <a:pt x="0" y="500"/>
                </a:lnTo>
                <a:lnTo>
                  <a:pt x="0" y="0"/>
                </a:lnTo>
              </a:path>
            </a:pathLst>
          </a:cu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500034" y="2143116"/>
            <a:ext cx="1905010" cy="1116011"/>
            <a:chOff x="350" y="1700"/>
            <a:chExt cx="1425" cy="748"/>
          </a:xfrm>
        </p:grpSpPr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350" y="1700"/>
              <a:ext cx="1425" cy="748"/>
            </a:xfrm>
            <a:custGeom>
              <a:avLst/>
              <a:gdLst/>
              <a:ahLst/>
              <a:cxnLst>
                <a:cxn ang="0">
                  <a:pos x="623" y="5"/>
                </a:cxn>
                <a:cxn ang="0">
                  <a:pos x="6273" y="8"/>
                </a:cxn>
                <a:cxn ang="0">
                  <a:pos x="6283" y="2101"/>
                </a:cxn>
                <a:cxn ang="0">
                  <a:pos x="6168" y="2880"/>
                </a:cxn>
                <a:cxn ang="0">
                  <a:pos x="5627" y="3298"/>
                </a:cxn>
                <a:cxn ang="0">
                  <a:pos x="37" y="3280"/>
                </a:cxn>
                <a:cxn ang="0">
                  <a:pos x="28" y="979"/>
                </a:cxn>
                <a:cxn ang="0">
                  <a:pos x="168" y="287"/>
                </a:cxn>
                <a:cxn ang="0">
                  <a:pos x="623" y="5"/>
                </a:cxn>
              </a:cxnLst>
              <a:rect l="0" t="0" r="r" b="b"/>
              <a:pathLst>
                <a:path w="6285" h="3299">
                  <a:moveTo>
                    <a:pt x="623" y="5"/>
                  </a:moveTo>
                  <a:cubicBezTo>
                    <a:pt x="623" y="5"/>
                    <a:pt x="4049" y="7"/>
                    <a:pt x="6273" y="8"/>
                  </a:cubicBezTo>
                  <a:cubicBezTo>
                    <a:pt x="6273" y="389"/>
                    <a:pt x="6283" y="1718"/>
                    <a:pt x="6283" y="2101"/>
                  </a:cubicBezTo>
                  <a:cubicBezTo>
                    <a:pt x="6270" y="2450"/>
                    <a:pt x="6284" y="2615"/>
                    <a:pt x="6168" y="2880"/>
                  </a:cubicBezTo>
                  <a:cubicBezTo>
                    <a:pt x="5998" y="3261"/>
                    <a:pt x="5833" y="3249"/>
                    <a:pt x="5627" y="3298"/>
                  </a:cubicBezTo>
                  <a:cubicBezTo>
                    <a:pt x="5413" y="3287"/>
                    <a:pt x="30" y="3280"/>
                    <a:pt x="37" y="3280"/>
                  </a:cubicBezTo>
                  <a:cubicBezTo>
                    <a:pt x="43" y="3221"/>
                    <a:pt x="28" y="1059"/>
                    <a:pt x="28" y="979"/>
                  </a:cubicBezTo>
                  <a:cubicBezTo>
                    <a:pt x="30" y="896"/>
                    <a:pt x="0" y="626"/>
                    <a:pt x="168" y="287"/>
                  </a:cubicBezTo>
                  <a:cubicBezTo>
                    <a:pt x="335" y="0"/>
                    <a:pt x="458" y="0"/>
                    <a:pt x="623" y="5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403" y="1796"/>
              <a:ext cx="1297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000" tIns="69876" rIns="99000" bIns="54000" anchor="ctr" anchorCtr="1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s-AR" sz="1600" dirty="0">
                  <a:solidFill>
                    <a:srgbClr val="FFFFFF"/>
                  </a:solidFill>
                  <a:ea typeface="WenQuanYi Micro Hei" charset="0"/>
                  <a:cs typeface="WenQuanYi Micro Hei" charset="0"/>
                </a:rPr>
                <a:t>La macro</a:t>
              </a:r>
            </a:p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s-AR" sz="1600" dirty="0">
                  <a:solidFill>
                    <a:srgbClr val="FFFFFF"/>
                  </a:solidFill>
                  <a:ea typeface="WenQuanYi Micro Hei" charset="0"/>
                  <a:cs typeface="WenQuanYi Micro Hei" charset="0"/>
                </a:rPr>
                <a:t>Q_OBJECT debe</a:t>
              </a:r>
            </a:p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s-AR" sz="1600" dirty="0">
                  <a:solidFill>
                    <a:srgbClr val="FFFFFF"/>
                  </a:solidFill>
                  <a:ea typeface="WenQuanYi Micro Hei" charset="0"/>
                  <a:cs typeface="WenQuanYi Micro Hei" charset="0"/>
                </a:rPr>
                <a:t>estar al principio</a:t>
              </a:r>
            </a:p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s-AR" dirty="0">
                  <a:solidFill>
                    <a:srgbClr val="FFFFFF"/>
                  </a:solidFill>
                  <a:ea typeface="WenQuanYi Micro Hei" charset="0"/>
                  <a:cs typeface="WenQuanYi Micro Hei" charset="0"/>
                </a:rPr>
                <a:t>del código.</a:t>
              </a:r>
            </a:p>
          </p:txBody>
        </p:sp>
      </p:grpSp>
      <p:sp>
        <p:nvSpPr>
          <p:cNvPr id="19" name="Freeform 17"/>
          <p:cNvSpPr>
            <a:spLocks noChangeArrowheads="1"/>
          </p:cNvSpPr>
          <p:nvPr/>
        </p:nvSpPr>
        <p:spPr bwMode="auto">
          <a:xfrm>
            <a:off x="5429256" y="1928802"/>
            <a:ext cx="720725" cy="360363"/>
          </a:xfrm>
          <a:custGeom>
            <a:avLst/>
            <a:gdLst/>
            <a:ahLst/>
            <a:cxnLst>
              <a:cxn ang="0">
                <a:pos x="1500" y="0"/>
              </a:cxn>
              <a:cxn ang="0">
                <a:pos x="0" y="1000"/>
              </a:cxn>
              <a:cxn ang="0">
                <a:pos x="2000" y="500"/>
              </a:cxn>
              <a:cxn ang="0">
                <a:pos x="1500" y="0"/>
              </a:cxn>
            </a:cxnLst>
            <a:rect l="0" t="0" r="r" b="b"/>
            <a:pathLst>
              <a:path w="2001" h="1001">
                <a:moveTo>
                  <a:pt x="1500" y="0"/>
                </a:moveTo>
                <a:lnTo>
                  <a:pt x="0" y="1000"/>
                </a:lnTo>
                <a:lnTo>
                  <a:pt x="2000" y="500"/>
                </a:lnTo>
                <a:lnTo>
                  <a:pt x="1500" y="0"/>
                </a:lnTo>
              </a:path>
            </a:pathLst>
          </a:cu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5857883" y="1428735"/>
            <a:ext cx="3071835" cy="785819"/>
            <a:chOff x="4073" y="1133"/>
            <a:chExt cx="2164" cy="454"/>
          </a:xfrm>
        </p:grpSpPr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4073" y="1133"/>
              <a:ext cx="2164" cy="454"/>
            </a:xfrm>
            <a:custGeom>
              <a:avLst/>
              <a:gdLst/>
              <a:ahLst/>
              <a:cxnLst>
                <a:cxn ang="0">
                  <a:pos x="945" y="3"/>
                </a:cxn>
                <a:cxn ang="0">
                  <a:pos x="9524" y="5"/>
                </a:cxn>
                <a:cxn ang="0">
                  <a:pos x="9540" y="1275"/>
                </a:cxn>
                <a:cxn ang="0">
                  <a:pos x="9365" y="1748"/>
                </a:cxn>
                <a:cxn ang="0">
                  <a:pos x="8544" y="2002"/>
                </a:cxn>
                <a:cxn ang="0">
                  <a:pos x="55" y="1991"/>
                </a:cxn>
                <a:cxn ang="0">
                  <a:pos x="41" y="594"/>
                </a:cxn>
                <a:cxn ang="0">
                  <a:pos x="254" y="174"/>
                </a:cxn>
                <a:cxn ang="0">
                  <a:pos x="945" y="3"/>
                </a:cxn>
              </a:cxnLst>
              <a:rect l="0" t="0" r="r" b="b"/>
              <a:pathLst>
                <a:path w="9543" h="2003">
                  <a:moveTo>
                    <a:pt x="945" y="3"/>
                  </a:moveTo>
                  <a:cubicBezTo>
                    <a:pt x="945" y="3"/>
                    <a:pt x="6147" y="4"/>
                    <a:pt x="9524" y="5"/>
                  </a:cubicBezTo>
                  <a:cubicBezTo>
                    <a:pt x="9524" y="236"/>
                    <a:pt x="9540" y="1043"/>
                    <a:pt x="9540" y="1275"/>
                  </a:cubicBezTo>
                  <a:cubicBezTo>
                    <a:pt x="9520" y="1487"/>
                    <a:pt x="9542" y="1587"/>
                    <a:pt x="9365" y="1748"/>
                  </a:cubicBezTo>
                  <a:cubicBezTo>
                    <a:pt x="9107" y="1979"/>
                    <a:pt x="8856" y="1972"/>
                    <a:pt x="8544" y="2002"/>
                  </a:cubicBezTo>
                  <a:cubicBezTo>
                    <a:pt x="8218" y="1995"/>
                    <a:pt x="44" y="1991"/>
                    <a:pt x="55" y="1991"/>
                  </a:cubicBezTo>
                  <a:cubicBezTo>
                    <a:pt x="65" y="1955"/>
                    <a:pt x="41" y="643"/>
                    <a:pt x="41" y="594"/>
                  </a:cubicBezTo>
                  <a:cubicBezTo>
                    <a:pt x="44" y="544"/>
                    <a:pt x="0" y="380"/>
                    <a:pt x="254" y="174"/>
                  </a:cubicBezTo>
                  <a:cubicBezTo>
                    <a:pt x="507" y="0"/>
                    <a:pt x="695" y="0"/>
                    <a:pt x="945" y="3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4073" y="1133"/>
              <a:ext cx="193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000" tIns="69876" rIns="99000" bIns="54000" anchor="ctr" anchorCtr="1"/>
            <a:lstStyle/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s-AR" dirty="0">
                  <a:solidFill>
                    <a:srgbClr val="FFFFFF"/>
                  </a:solidFill>
                  <a:ea typeface="WenQuanYi Micro Hei" charset="0"/>
                  <a:cs typeface="WenQuanYi Micro Hei" charset="0"/>
                </a:rPr>
                <a:t>Debemos asegurarnos de</a:t>
              </a:r>
            </a:p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s-AR" dirty="0">
                  <a:solidFill>
                    <a:srgbClr val="FFFFFF"/>
                  </a:solidFill>
                  <a:ea typeface="WenQuanYi Micro Hei" charset="0"/>
                  <a:cs typeface="WenQuanYi Micro Hei" charset="0"/>
                </a:rPr>
                <a:t>heredar de </a:t>
              </a:r>
              <a:r>
                <a:rPr lang="es-AR" dirty="0" err="1">
                  <a:solidFill>
                    <a:srgbClr val="FFFFFF"/>
                  </a:solidFill>
                  <a:ea typeface="WenQuanYi Micro Hei" charset="0"/>
                  <a:cs typeface="WenQuanYi Micro Hei" charset="0"/>
                </a:rPr>
                <a:t>QObject</a:t>
              </a:r>
              <a:endParaRPr lang="es-AR" dirty="0">
                <a:solidFill>
                  <a:srgbClr val="FFFFFF"/>
                </a:solidFill>
                <a:ea typeface="WenQuanYi Micro Hei" charset="0"/>
                <a:cs typeface="WenQuanYi Micro Hei" charset="0"/>
              </a:endParaRPr>
            </a:p>
          </p:txBody>
        </p:sp>
      </p:grpSp>
      <p:sp>
        <p:nvSpPr>
          <p:cNvPr id="23" name="Freeform 21"/>
          <p:cNvSpPr>
            <a:spLocks noChangeArrowheads="1"/>
          </p:cNvSpPr>
          <p:nvPr/>
        </p:nvSpPr>
        <p:spPr bwMode="auto">
          <a:xfrm>
            <a:off x="6429388" y="2857496"/>
            <a:ext cx="1081087" cy="180975"/>
          </a:xfrm>
          <a:custGeom>
            <a:avLst/>
            <a:gdLst/>
            <a:ahLst/>
            <a:cxnLst>
              <a:cxn ang="0">
                <a:pos x="3000" y="0"/>
              </a:cxn>
              <a:cxn ang="0">
                <a:pos x="0" y="200"/>
              </a:cxn>
              <a:cxn ang="0">
                <a:pos x="3000" y="500"/>
              </a:cxn>
              <a:cxn ang="0">
                <a:pos x="3000" y="0"/>
              </a:cxn>
            </a:cxnLst>
            <a:rect l="0" t="0" r="r" b="b"/>
            <a:pathLst>
              <a:path w="3001" h="501">
                <a:moveTo>
                  <a:pt x="3000" y="0"/>
                </a:moveTo>
                <a:lnTo>
                  <a:pt x="0" y="200"/>
                </a:lnTo>
                <a:lnTo>
                  <a:pt x="3000" y="500"/>
                </a:lnTo>
                <a:lnTo>
                  <a:pt x="3000" y="0"/>
                </a:lnTo>
              </a:path>
            </a:pathLst>
          </a:cu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Jerarquía de Clases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57290" y="1447800"/>
            <a:ext cx="7576398" cy="5124472"/>
          </a:xfrm>
        </p:spPr>
        <p:txBody>
          <a:bodyPr>
            <a:normAutofit lnSpcReduction="10000"/>
          </a:bodyPr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 smtClean="0"/>
              <a:t>QObjects</a:t>
            </a:r>
            <a:endParaRPr lang="es-AR" sz="2400" dirty="0" smtClean="0"/>
          </a:p>
          <a:p>
            <a:pPr marL="863600" lvl="1" indent="-323850">
              <a:buSzPct val="45000"/>
              <a:buFont typeface="Wingdings" pitchFamily="2" charset="2"/>
              <a:buChar char="q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smtClean="0"/>
              <a:t>Es la base de casi todos las clases de </a:t>
            </a:r>
            <a:r>
              <a:rPr lang="es-AR" sz="2400" dirty="0" err="1" smtClean="0"/>
              <a:t>Qt</a:t>
            </a:r>
            <a:endParaRPr lang="es-AR" sz="2400" dirty="0" smtClean="0"/>
          </a:p>
          <a:p>
            <a:pPr marL="863600" lvl="1" indent="-323850">
              <a:buSzPct val="45000"/>
              <a:buFont typeface="Wingdings" pitchFamily="2" charset="2"/>
              <a:buChar char="q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smtClean="0"/>
              <a:t>Nos da un montón de servicios:</a:t>
            </a:r>
          </a:p>
          <a:p>
            <a:pPr marL="1295400" lvl="2" indent="-287338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 smtClean="0"/>
              <a:t>Signals</a:t>
            </a:r>
            <a:r>
              <a:rPr lang="es-AR" sz="2200" dirty="0" smtClean="0"/>
              <a:t> &amp; Slots</a:t>
            </a:r>
          </a:p>
          <a:p>
            <a:pPr marL="1295400" lvl="2" indent="-287338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 smtClean="0"/>
              <a:t>Properties</a:t>
            </a:r>
            <a:endParaRPr lang="es-AR" sz="2200" dirty="0" smtClean="0"/>
          </a:p>
          <a:p>
            <a:pPr marL="1295400" lvl="2" indent="-287338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 smtClean="0"/>
              <a:t>Event</a:t>
            </a:r>
            <a:r>
              <a:rPr lang="es-AR" sz="2200" dirty="0" smtClean="0"/>
              <a:t> </a:t>
            </a:r>
            <a:r>
              <a:rPr lang="es-AR" sz="2200" dirty="0" err="1" smtClean="0"/>
              <a:t>handling</a:t>
            </a:r>
            <a:endParaRPr lang="es-AR" sz="2200" dirty="0" smtClean="0"/>
          </a:p>
          <a:p>
            <a:pPr marL="1295400" lvl="2" indent="-287338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err="1" smtClean="0"/>
              <a:t>Memory</a:t>
            </a:r>
            <a:r>
              <a:rPr lang="es-AR" sz="2200" dirty="0" smtClean="0"/>
              <a:t> Management</a:t>
            </a:r>
          </a:p>
          <a:p>
            <a:pPr marL="1295400" lvl="2" indent="-287338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smtClean="0"/>
              <a:t>etc...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err="1" smtClean="0"/>
              <a:t>Qwidgets</a:t>
            </a:r>
            <a:endParaRPr lang="es-AR" sz="2400" dirty="0" smtClean="0"/>
          </a:p>
          <a:p>
            <a:pPr marL="863600" lvl="1" indent="-323850">
              <a:buSzPct val="45000"/>
              <a:buFont typeface="Wingdings" pitchFamily="2" charset="2"/>
              <a:buChar char="q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smtClean="0"/>
              <a:t>Agrega a </a:t>
            </a:r>
            <a:r>
              <a:rPr lang="es-AR" sz="2400" dirty="0" err="1" smtClean="0"/>
              <a:t>QObjects</a:t>
            </a:r>
            <a:r>
              <a:rPr lang="es-AR" sz="2400" dirty="0" smtClean="0"/>
              <a:t> la representación visual</a:t>
            </a:r>
          </a:p>
          <a:p>
            <a:pPr marL="863600" lvl="1" indent="-323850">
              <a:buSzPct val="45000"/>
              <a:buFont typeface="Wingdings" pitchFamily="2" charset="2"/>
              <a:buChar char="q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400" dirty="0" smtClean="0"/>
              <a:t>Derivada de </a:t>
            </a:r>
            <a:r>
              <a:rPr lang="es-AR" sz="2400" dirty="0" err="1" smtClean="0"/>
              <a:t>Qobjects</a:t>
            </a:r>
            <a:r>
              <a:rPr lang="es-AR" sz="2400" dirty="0" smtClean="0"/>
              <a:t> y además:</a:t>
            </a:r>
          </a:p>
          <a:p>
            <a:pPr marL="1295400" lvl="2" indent="-287338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smtClean="0"/>
              <a:t>Recibe eventos</a:t>
            </a:r>
          </a:p>
          <a:p>
            <a:pPr marL="1295400" lvl="2" indent="-287338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200" dirty="0" smtClean="0"/>
              <a:t>Se dibuja a si mismo en pantalla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err="1" smtClean="0"/>
              <a:t>Signals</a:t>
            </a:r>
            <a:r>
              <a:rPr lang="es-AR" dirty="0" smtClean="0"/>
              <a:t> &amp; Slots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</a:t>
            </a:r>
            <a:r>
              <a:rPr lang="es-ES" b="1" dirty="0" smtClean="0"/>
              <a:t>señal</a:t>
            </a:r>
            <a:r>
              <a:rPr lang="es-ES" dirty="0" smtClean="0"/>
              <a:t> es una notificación que un objeto emite cuándo cambia su estado de manera que podría interesarle a otros objetos. </a:t>
            </a:r>
          </a:p>
          <a:p>
            <a:r>
              <a:rPr lang="es-ES" dirty="0" smtClean="0"/>
              <a:t>Un </a:t>
            </a:r>
            <a:r>
              <a:rPr lang="es-ES" b="1" dirty="0" smtClean="0"/>
              <a:t>slot</a:t>
            </a:r>
            <a:r>
              <a:rPr lang="es-ES" dirty="0" smtClean="0"/>
              <a:t> es una función que se ejecuta cuándo una señal se emite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Conectando </a:t>
            </a:r>
            <a:r>
              <a:rPr lang="es-AR" dirty="0" err="1" smtClean="0"/>
              <a:t>Signals</a:t>
            </a:r>
            <a:r>
              <a:rPr lang="es-AR" dirty="0" smtClean="0"/>
              <a:t> con Slots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785926"/>
            <a:ext cx="7498080" cy="4462474"/>
          </a:xfrm>
        </p:spPr>
        <p:txBody>
          <a:bodyPr/>
          <a:lstStyle/>
          <a:p>
            <a:r>
              <a:rPr lang="es-ES" dirty="0" smtClean="0"/>
              <a:t>Por su nombre: Se debe nombrar a los Slots </a:t>
            </a:r>
            <a:r>
              <a:rPr lang="es-ES" i="1" dirty="0" err="1" smtClean="0"/>
              <a:t>on_widget_signal</a:t>
            </a:r>
            <a:r>
              <a:rPr lang="es-ES" i="1" dirty="0" smtClean="0"/>
              <a:t>. </a:t>
            </a:r>
            <a:r>
              <a:rPr lang="es-ES" dirty="0" smtClean="0"/>
              <a:t>Esta conexión se realiza cuando se llama al </a:t>
            </a:r>
            <a:r>
              <a:rPr lang="es-ES" dirty="0" err="1" smtClean="0"/>
              <a:t>setupUI</a:t>
            </a:r>
            <a:r>
              <a:rPr lang="es-ES" dirty="0" smtClean="0"/>
              <a:t>.</a:t>
            </a:r>
          </a:p>
          <a:p>
            <a:r>
              <a:rPr lang="es-ES" dirty="0" smtClean="0"/>
              <a:t>Con el método </a:t>
            </a:r>
            <a:r>
              <a:rPr lang="es-ES" dirty="0" err="1" smtClean="0"/>
              <a:t>connect</a:t>
            </a:r>
            <a:r>
              <a:rPr lang="es-ES" dirty="0" smtClean="0"/>
              <a:t>: </a:t>
            </a:r>
          </a:p>
          <a:p>
            <a:pPr>
              <a:buNone/>
            </a:pPr>
            <a:r>
              <a:rPr lang="es-ES" sz="2000" b="1" dirty="0" smtClean="0"/>
              <a:t>	</a:t>
            </a:r>
            <a:r>
              <a:rPr lang="es-ES" sz="2000" b="1" dirty="0" err="1" smtClean="0"/>
              <a:t>connect</a:t>
            </a:r>
            <a:r>
              <a:rPr lang="es-ES" sz="2000" dirty="0" smtClean="0"/>
              <a:t>( </a:t>
            </a:r>
            <a:r>
              <a:rPr lang="es-ES" sz="2000" dirty="0" err="1" smtClean="0"/>
              <a:t>QObject</a:t>
            </a:r>
            <a:r>
              <a:rPr lang="es-ES" sz="2000" dirty="0" smtClean="0"/>
              <a:t> *</a:t>
            </a:r>
            <a:r>
              <a:rPr lang="es-ES" sz="2000" b="1" dirty="0" smtClean="0"/>
              <a:t>emisor</a:t>
            </a:r>
            <a:r>
              <a:rPr lang="es-ES" sz="2000" dirty="0" smtClean="0"/>
              <a:t>,  </a:t>
            </a:r>
            <a:r>
              <a:rPr lang="es-ES" sz="2000" dirty="0" err="1" smtClean="0"/>
              <a:t>const</a:t>
            </a:r>
            <a:r>
              <a:rPr lang="es-ES" sz="2000" dirty="0" smtClean="0"/>
              <a:t> </a:t>
            </a:r>
            <a:r>
              <a:rPr lang="es-ES" sz="2000" dirty="0" err="1" smtClean="0"/>
              <a:t>char</a:t>
            </a:r>
            <a:r>
              <a:rPr lang="es-ES" sz="2000" dirty="0" smtClean="0"/>
              <a:t> *</a:t>
            </a:r>
            <a:r>
              <a:rPr lang="es-ES" sz="2000" b="1" dirty="0" err="1" smtClean="0"/>
              <a:t>signal</a:t>
            </a:r>
            <a:r>
              <a:rPr lang="es-ES" sz="2000" dirty="0" smtClean="0"/>
              <a:t>,  </a:t>
            </a:r>
            <a:r>
              <a:rPr lang="es-ES" sz="2000" dirty="0" err="1" smtClean="0"/>
              <a:t>QObject</a:t>
            </a:r>
            <a:r>
              <a:rPr lang="es-ES" sz="2000" dirty="0" smtClean="0"/>
              <a:t> 		*</a:t>
            </a:r>
            <a:r>
              <a:rPr lang="es-ES" sz="2000" b="1" dirty="0" smtClean="0"/>
              <a:t>receptor</a:t>
            </a:r>
            <a:r>
              <a:rPr lang="es-ES" sz="2000" dirty="0" smtClean="0"/>
              <a:t>,  </a:t>
            </a:r>
            <a:r>
              <a:rPr lang="es-ES" sz="2000" dirty="0" err="1" smtClean="0"/>
              <a:t>const</a:t>
            </a:r>
            <a:r>
              <a:rPr lang="es-ES" sz="2000" dirty="0" smtClean="0"/>
              <a:t> </a:t>
            </a:r>
            <a:r>
              <a:rPr lang="es-ES" sz="2000" dirty="0" err="1" smtClean="0"/>
              <a:t>char</a:t>
            </a:r>
            <a:r>
              <a:rPr lang="es-ES" sz="2000" dirty="0" smtClean="0"/>
              <a:t> *</a:t>
            </a:r>
            <a:r>
              <a:rPr lang="es-ES" sz="2000" b="1" dirty="0" smtClean="0"/>
              <a:t>slot</a:t>
            </a:r>
            <a:r>
              <a:rPr lang="es-ES" sz="2000" dirty="0" smtClean="0"/>
              <a:t> )</a:t>
            </a:r>
          </a:p>
          <a:p>
            <a:pPr>
              <a:buNone/>
            </a:pPr>
            <a:r>
              <a:rPr lang="es-ES" sz="2000" dirty="0" smtClean="0"/>
              <a:t>	</a:t>
            </a:r>
            <a:r>
              <a:rPr lang="es-ES" sz="2000" dirty="0" err="1" smtClean="0"/>
              <a:t>Ej</a:t>
            </a:r>
            <a:r>
              <a:rPr lang="es-ES" sz="2000" dirty="0" smtClean="0"/>
              <a:t>: </a:t>
            </a:r>
            <a:r>
              <a:rPr lang="es-ES" sz="2000" dirty="0" err="1" smtClean="0"/>
              <a:t>connect</a:t>
            </a:r>
            <a:r>
              <a:rPr lang="es-ES" sz="2000" dirty="0" smtClean="0"/>
              <a:t>(</a:t>
            </a:r>
            <a:r>
              <a:rPr lang="es-ES" sz="2000" dirty="0" err="1" smtClean="0"/>
              <a:t>botonCancelar</a:t>
            </a:r>
            <a:r>
              <a:rPr lang="es-ES" sz="2000" dirty="0" smtClean="0"/>
              <a:t>, SIGNAL(</a:t>
            </a:r>
            <a:r>
              <a:rPr lang="es-ES" sz="2000" dirty="0" err="1" smtClean="0"/>
              <a:t>clicked</a:t>
            </a:r>
            <a:r>
              <a:rPr lang="es-ES" sz="2000" dirty="0" smtClean="0"/>
              <a:t>()), </a:t>
            </a:r>
            <a:r>
              <a:rPr lang="es-ES" sz="2000" dirty="0" err="1" smtClean="0"/>
              <a:t>this</a:t>
            </a:r>
            <a:r>
              <a:rPr lang="es-ES" sz="2000" dirty="0" smtClean="0"/>
              <a:t>, SLOT(</a:t>
            </a:r>
            <a:r>
              <a:rPr lang="es-ES" sz="2000" dirty="0" err="1" smtClean="0"/>
              <a:t>close</a:t>
            </a:r>
            <a:r>
              <a:rPr lang="es-ES" sz="2000" dirty="0" smtClean="0"/>
              <a:t>()));</a:t>
            </a:r>
            <a:endParaRPr lang="es-E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593</TotalTime>
  <Words>893</Words>
  <Application>Microsoft Office PowerPoint</Application>
  <PresentationFormat>Presentación en pantalla (4:3)</PresentationFormat>
  <Paragraphs>185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Claridad</vt:lpstr>
      <vt:lpstr>Qt Creator</vt:lpstr>
      <vt:lpstr>¿Qué es QT?</vt:lpstr>
      <vt:lpstr>Extenciones de C++</vt:lpstr>
      <vt:lpstr>¿Por que Qt?</vt:lpstr>
      <vt:lpstr>Meta Data</vt:lpstr>
      <vt:lpstr>Meta Data II</vt:lpstr>
      <vt:lpstr>Jerarquía de Clases</vt:lpstr>
      <vt:lpstr>Signals &amp; Slots</vt:lpstr>
      <vt:lpstr>Conectando Signals con Slots</vt:lpstr>
      <vt:lpstr>Agregar un Slot</vt:lpstr>
      <vt:lpstr>Generando Signals &amp; Slot</vt:lpstr>
      <vt:lpstr>Generando Signals &amp; Slot</vt:lpstr>
      <vt:lpstr>Slots</vt:lpstr>
      <vt:lpstr>Creando una aplicación sencilla</vt:lpstr>
      <vt:lpstr>Partes de Código más relevantes</vt:lpstr>
      <vt:lpstr>Partes de Código más relevantes</vt:lpstr>
      <vt:lpstr>Partes de Código más relevantes</vt:lpstr>
      <vt:lpstr>CONTINUARÁ…</vt:lpstr>
    </vt:vector>
  </TitlesOfParts>
  <Company>Gabriel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Creator</dc:title>
  <dc:creator>Gabriel</dc:creator>
  <cp:lastModifiedBy>Marian</cp:lastModifiedBy>
  <cp:revision>45</cp:revision>
  <dcterms:created xsi:type="dcterms:W3CDTF">2011-09-12T14:50:25Z</dcterms:created>
  <dcterms:modified xsi:type="dcterms:W3CDTF">2017-10-26T14:08:51Z</dcterms:modified>
</cp:coreProperties>
</file>