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703" r:id="rId1"/>
  </p:sldMasterIdLst>
  <p:notesMasterIdLst>
    <p:notesMasterId r:id="rId36"/>
  </p:notesMasterIdLst>
  <p:sldIdLst>
    <p:sldId id="256" r:id="rId2"/>
    <p:sldId id="258" r:id="rId3"/>
    <p:sldId id="347" r:id="rId4"/>
    <p:sldId id="354" r:id="rId5"/>
    <p:sldId id="355" r:id="rId6"/>
    <p:sldId id="356" r:id="rId7"/>
    <p:sldId id="351" r:id="rId8"/>
    <p:sldId id="361" r:id="rId9"/>
    <p:sldId id="360" r:id="rId10"/>
    <p:sldId id="362" r:id="rId11"/>
    <p:sldId id="359" r:id="rId12"/>
    <p:sldId id="358" r:id="rId13"/>
    <p:sldId id="363" r:id="rId14"/>
    <p:sldId id="357" r:id="rId15"/>
    <p:sldId id="353" r:id="rId16"/>
    <p:sldId id="364" r:id="rId17"/>
    <p:sldId id="365" r:id="rId18"/>
    <p:sldId id="367" r:id="rId19"/>
    <p:sldId id="366" r:id="rId20"/>
    <p:sldId id="368" r:id="rId21"/>
    <p:sldId id="369" r:id="rId22"/>
    <p:sldId id="352" r:id="rId23"/>
    <p:sldId id="371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70" r:id="rId33"/>
    <p:sldId id="381" r:id="rId34"/>
    <p:sldId id="372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Crimson Text" panose="020B0604020202020204" charset="0"/>
      <p:regular r:id="rId38"/>
      <p:bold r:id="rId39"/>
      <p:italic r:id="rId40"/>
      <p:boldItalic r:id="rId41"/>
    </p:embeddedFont>
    <p:embeddedFont>
      <p:font typeface="Fira Code" panose="020B0809050000020004" pitchFamily="49" charset="0"/>
      <p:regular r:id="rId42"/>
      <p:bold r:id="rId43"/>
    </p:embeddedFont>
    <p:embeddedFont>
      <p:font typeface="Merriweather Light" panose="00000400000000000000" pitchFamily="2" charset="0"/>
      <p:regular r:id="rId44"/>
      <p:bold r:id="rId45"/>
      <p:italic r:id="rId46"/>
      <p:boldItalic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Vidaloka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F5"/>
    <a:srgbClr val="F5F2EE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A4E4D2-DD32-4D12-A24E-C38D13B64607}">
  <a:tblStyle styleId="{6CA4E4D2-DD32-4D12-A24E-C38D13B64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88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754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26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27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645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22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747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566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094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83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07aaa41fe9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07aaa41fe9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289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7aaa41fe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7aaa41fe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94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172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534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85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cc7554a049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cc7554a049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803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7aaa41fe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7aaa41fe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493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7aaa41fe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7aaa41fe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756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7aaa41fe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7aaa41fe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787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7aaa41fe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7aaa41fe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64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540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7aaa41fe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7aaa41fe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231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398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543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7aaa41fe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7aaa41fe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57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0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74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49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31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46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22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13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2" r:id="rId6"/>
    <p:sldLayoutId id="2147483663" r:id="rId7"/>
    <p:sldLayoutId id="2147483664" r:id="rId8"/>
    <p:sldLayoutId id="2147483668" r:id="rId9"/>
    <p:sldLayoutId id="2147483676" r:id="rId10"/>
    <p:sldLayoutId id="2147483677" r:id="rId11"/>
    <p:sldLayoutId id="2147483679" r:id="rId12"/>
    <p:sldLayoutId id="2147483696" r:id="rId13"/>
    <p:sldLayoutId id="2147483697" r:id="rId14"/>
    <p:sldLayoutId id="2147483698" r:id="rId15"/>
    <p:sldLayoutId id="214748369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Q-learning for</a:t>
            </a:r>
            <a:br>
              <a:rPr lang="en" dirty="0"/>
            </a:br>
            <a:r>
              <a:rPr lang="en" dirty="0"/>
              <a:t>LMDPs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Bachelor Degree Thesis</a:t>
            </a:r>
            <a:endParaRPr dirty="0"/>
          </a:p>
        </p:txBody>
      </p:sp>
      <p:sp>
        <p:nvSpPr>
          <p:cNvPr id="2" name="Google Shape;483;p59">
            <a:extLst>
              <a:ext uri="{FF2B5EF4-FFF2-40B4-BE49-F238E27FC236}">
                <a16:creationId xmlns:a16="http://schemas.microsoft.com/office/drawing/2014/main" id="{3C5C37A5-CFAE-45B6-FE89-4CD6773D6174}"/>
              </a:ext>
            </a:extLst>
          </p:cNvPr>
          <p:cNvSpPr txBox="1">
            <a:spLocks/>
          </p:cNvSpPr>
          <p:nvPr/>
        </p:nvSpPr>
        <p:spPr>
          <a:xfrm>
            <a:off x="130628" y="4066457"/>
            <a:ext cx="2386378" cy="70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</a:rPr>
              <a:t>Cristina Gálvez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err="1">
                <a:solidFill>
                  <a:schemeClr val="dk1"/>
                </a:solidFill>
              </a:rPr>
              <a:t>Universitat</a:t>
            </a:r>
            <a:r>
              <a:rPr lang="es-ES" sz="1200" dirty="0">
                <a:solidFill>
                  <a:schemeClr val="dk1"/>
                </a:solidFill>
              </a:rPr>
              <a:t> Pompeu </a:t>
            </a:r>
            <a:r>
              <a:rPr lang="es-ES" sz="1200" dirty="0" err="1">
                <a:solidFill>
                  <a:schemeClr val="dk1"/>
                </a:solidFill>
              </a:rPr>
              <a:t>Frabra</a:t>
            </a:r>
            <a:endParaRPr lang="es-ES" sz="1200" dirty="0">
              <a:solidFill>
                <a:schemeClr val="dk1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>
                <a:solidFill>
                  <a:schemeClr val="dk1"/>
                </a:solidFill>
              </a:rPr>
              <a:t>2023</a:t>
            </a:r>
            <a:endParaRPr lang="es-E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4;p66">
            <a:extLst>
              <a:ext uri="{FF2B5EF4-FFF2-40B4-BE49-F238E27FC236}">
                <a16:creationId xmlns:a16="http://schemas.microsoft.com/office/drawing/2014/main" id="{FE8DA7B8-0EFC-5576-2E4A-E40F2E38A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82867" y="512396"/>
            <a:ext cx="29782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Functions</a:t>
            </a:r>
            <a:endParaRPr dirty="0"/>
          </a:p>
        </p:txBody>
      </p:sp>
      <p:graphicFrame>
        <p:nvGraphicFramePr>
          <p:cNvPr id="19" name="Tabla 12">
            <a:extLst>
              <a:ext uri="{FF2B5EF4-FFF2-40B4-BE49-F238E27FC236}">
                <a16:creationId xmlns:a16="http://schemas.microsoft.com/office/drawing/2014/main" id="{0DD5FA91-90F5-2397-EB98-29B3B4F2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79255"/>
              </p:ext>
            </p:extLst>
          </p:nvPr>
        </p:nvGraphicFramePr>
        <p:xfrm>
          <a:off x="1584664" y="3242727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9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957ED97E-0CA9-B380-159C-F966F394732A}"/>
              </a:ext>
            </a:extLst>
          </p:cNvPr>
          <p:cNvSpPr txBox="1"/>
          <p:nvPr/>
        </p:nvSpPr>
        <p:spPr>
          <a:xfrm>
            <a:off x="3341947" y="1085096"/>
            <a:ext cx="246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Montserrat" panose="00000500000000000000" pitchFamily="2" charset="0"/>
              </a:rPr>
              <a:t>expected</a:t>
            </a:r>
            <a:r>
              <a:rPr lang="es-ES" dirty="0">
                <a:latin typeface="Montserrat" panose="00000500000000000000" pitchFamily="2" charset="0"/>
              </a:rPr>
              <a:t> total </a:t>
            </a:r>
            <a:r>
              <a:rPr lang="es-ES" dirty="0" err="1">
                <a:latin typeface="Montserrat" panose="00000500000000000000" pitchFamily="2" charset="0"/>
              </a:rPr>
              <a:t>reward</a:t>
            </a:r>
            <a:endParaRPr lang="es-ES" dirty="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155832ED-2C4C-3E4C-C232-8AF91705F946}"/>
                  </a:ext>
                </a:extLst>
              </p:cNvPr>
              <p:cNvSpPr/>
              <p:nvPr/>
            </p:nvSpPr>
            <p:spPr>
              <a:xfrm>
                <a:off x="1699260" y="1447938"/>
                <a:ext cx="1203960" cy="510540"/>
              </a:xfrm>
              <a:prstGeom prst="roundRect">
                <a:avLst>
                  <a:gd name="adj" fmla="val 688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-values</a:t>
                </a:r>
                <a:endParaRPr lang="es-ES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155832ED-2C4C-3E4C-C232-8AF91705F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260" y="1447938"/>
                <a:ext cx="1203960" cy="510540"/>
              </a:xfrm>
              <a:prstGeom prst="roundRect">
                <a:avLst>
                  <a:gd name="adj" fmla="val 6884"/>
                </a:avLst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62998F3F-E152-0FD1-C96C-B06CF9630A56}"/>
                  </a:ext>
                </a:extLst>
              </p:cNvPr>
              <p:cNvSpPr/>
              <p:nvPr/>
            </p:nvSpPr>
            <p:spPr>
              <a:xfrm>
                <a:off x="6240780" y="1447938"/>
                <a:ext cx="1203960" cy="510540"/>
              </a:xfrm>
              <a:prstGeom prst="roundRect">
                <a:avLst>
                  <a:gd name="adj" fmla="val 688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-values</a:t>
                </a:r>
                <a:endParaRPr lang="es-ES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62998F3F-E152-0FD1-C96C-B06CF9630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80" y="1447938"/>
                <a:ext cx="1203960" cy="510540"/>
              </a:xfrm>
              <a:prstGeom prst="roundRect">
                <a:avLst>
                  <a:gd name="adj" fmla="val 6884"/>
                </a:avLst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1F8E4FEF-CE04-1C62-5470-C2269345E775}"/>
              </a:ext>
            </a:extLst>
          </p:cNvPr>
          <p:cNvSpPr txBox="1"/>
          <p:nvPr/>
        </p:nvSpPr>
        <p:spPr>
          <a:xfrm>
            <a:off x="1791652" y="2029242"/>
            <a:ext cx="1019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00" dirty="0" err="1">
                <a:latin typeface="Montserrat" panose="00000500000000000000" pitchFamily="2" charset="0"/>
              </a:rPr>
              <a:t>for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each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state</a:t>
            </a:r>
            <a:endParaRPr lang="es-ES" sz="9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83B2BAD-D025-44C0-2146-283A9F8E9F63}"/>
              </a:ext>
            </a:extLst>
          </p:cNvPr>
          <p:cNvSpPr txBox="1"/>
          <p:nvPr/>
        </p:nvSpPr>
        <p:spPr>
          <a:xfrm>
            <a:off x="5886926" y="2023944"/>
            <a:ext cx="1911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00" dirty="0" err="1">
                <a:latin typeface="Montserrat" panose="00000500000000000000" pitchFamily="2" charset="0"/>
              </a:rPr>
              <a:t>for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each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state</a:t>
            </a:r>
            <a:r>
              <a:rPr lang="es-ES" sz="900" dirty="0">
                <a:latin typeface="Montserrat" panose="00000500000000000000" pitchFamily="2" charset="0"/>
              </a:rPr>
              <a:t> and </a:t>
            </a:r>
            <a:r>
              <a:rPr lang="es-ES" sz="900" dirty="0" err="1">
                <a:latin typeface="Montserrat" panose="00000500000000000000" pitchFamily="2" charset="0"/>
              </a:rPr>
              <a:t>action</a:t>
            </a:r>
            <a:endParaRPr lang="es-E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8786E48-B297-FC2D-5455-9C22D9DA8092}"/>
                  </a:ext>
                </a:extLst>
              </p:cNvPr>
              <p:cNvSpPr txBox="1"/>
              <p:nvPr/>
            </p:nvSpPr>
            <p:spPr>
              <a:xfrm>
                <a:off x="66674" y="2365590"/>
                <a:ext cx="4469129" cy="77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s-E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E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sSub>
                                        <m:sSubPr>
                                          <m:ctrlPr>
                                            <a:rPr lang="es-E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 ∈ </m:t>
                      </m:r>
                      <m:d>
                        <m:dPr>
                          <m:endChr m:val="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"/>
                          <m:endChr m:val="]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  <a:p>
                <a:pPr algn="ctr"/>
                <a:endParaRPr lang="es-ES" sz="12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8786E48-B297-FC2D-5455-9C22D9DA8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" y="2365590"/>
                <a:ext cx="4469129" cy="7716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Tabla 12">
            <a:extLst>
              <a:ext uri="{FF2B5EF4-FFF2-40B4-BE49-F238E27FC236}">
                <a16:creationId xmlns:a16="http://schemas.microsoft.com/office/drawing/2014/main" id="{0FFBECD5-B2D0-FCB1-5BDF-C327F0C3E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"/>
              </p:ext>
            </p:extLst>
          </p:nvPr>
        </p:nvGraphicFramePr>
        <p:xfrm>
          <a:off x="6126190" y="3242727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C9FA154A-69FF-5D24-7833-386FA3A482A5}"/>
                  </a:ext>
                </a:extLst>
              </p:cNvPr>
              <p:cNvSpPr txBox="1"/>
              <p:nvPr/>
            </p:nvSpPr>
            <p:spPr>
              <a:xfrm>
                <a:off x="4608200" y="2365590"/>
                <a:ext cx="4469129" cy="9562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s-E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E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sSub>
                                        <m:sSubPr>
                                          <m:ctrlPr>
                                            <a:rPr lang="es-E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 ∈ </m:t>
                      </m:r>
                      <m:d>
                        <m:dPr>
                          <m:endChr m:val="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"/>
                          <m:endChr m:val="]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1200" dirty="0"/>
              </a:p>
              <a:p>
                <a:pPr algn="ctr"/>
                <a:endParaRPr lang="es-ES" sz="1100" dirty="0"/>
              </a:p>
              <a:p>
                <a:pPr algn="ctr"/>
                <a:endParaRPr lang="es-ES" sz="11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C9FA154A-69FF-5D24-7833-386FA3A4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00" y="2365590"/>
                <a:ext cx="4469129" cy="956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0" name="Conector recto 639">
            <a:extLst>
              <a:ext uri="{FF2B5EF4-FFF2-40B4-BE49-F238E27FC236}">
                <a16:creationId xmlns:a16="http://schemas.microsoft.com/office/drawing/2014/main" id="{58ED80A9-3EB0-068C-3CC9-ECD53C4DA0DA}"/>
              </a:ext>
            </a:extLst>
          </p:cNvPr>
          <p:cNvCxnSpPr/>
          <p:nvPr/>
        </p:nvCxnSpPr>
        <p:spPr>
          <a:xfrm>
            <a:off x="6126190" y="3242727"/>
            <a:ext cx="1433148" cy="141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ector recto 645">
            <a:extLst>
              <a:ext uri="{FF2B5EF4-FFF2-40B4-BE49-F238E27FC236}">
                <a16:creationId xmlns:a16="http://schemas.microsoft.com/office/drawing/2014/main" id="{941F81E1-9C30-C96D-D136-D71447757B84}"/>
              </a:ext>
            </a:extLst>
          </p:cNvPr>
          <p:cNvCxnSpPr>
            <a:cxnSpLocks/>
          </p:cNvCxnSpPr>
          <p:nvPr/>
        </p:nvCxnSpPr>
        <p:spPr>
          <a:xfrm flipH="1">
            <a:off x="6126190" y="3227493"/>
            <a:ext cx="1433146" cy="14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ector recto 664">
            <a:extLst>
              <a:ext uri="{FF2B5EF4-FFF2-40B4-BE49-F238E27FC236}">
                <a16:creationId xmlns:a16="http://schemas.microsoft.com/office/drawing/2014/main" id="{A64D155C-CB8C-4C4A-5CBD-914FB2936D43}"/>
              </a:ext>
            </a:extLst>
          </p:cNvPr>
          <p:cNvCxnSpPr>
            <a:cxnSpLocks/>
            <a:endCxn id="37" idx="2"/>
          </p:cNvCxnSpPr>
          <p:nvPr/>
        </p:nvCxnSpPr>
        <p:spPr>
          <a:xfrm flipH="1">
            <a:off x="6842764" y="3954465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ector recto 667">
            <a:extLst>
              <a:ext uri="{FF2B5EF4-FFF2-40B4-BE49-F238E27FC236}">
                <a16:creationId xmlns:a16="http://schemas.microsoft.com/office/drawing/2014/main" id="{FE7FA6CA-FA1F-F184-96FC-5CF4A287A8F4}"/>
              </a:ext>
            </a:extLst>
          </p:cNvPr>
          <p:cNvCxnSpPr>
            <a:cxnSpLocks/>
          </p:cNvCxnSpPr>
          <p:nvPr/>
        </p:nvCxnSpPr>
        <p:spPr>
          <a:xfrm flipH="1">
            <a:off x="6126188" y="3227493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Conector recto 668">
            <a:extLst>
              <a:ext uri="{FF2B5EF4-FFF2-40B4-BE49-F238E27FC236}">
                <a16:creationId xmlns:a16="http://schemas.microsoft.com/office/drawing/2014/main" id="{810C4E1A-66CE-921C-5BBC-918A9E264FE3}"/>
              </a:ext>
            </a:extLst>
          </p:cNvPr>
          <p:cNvCxnSpPr>
            <a:cxnSpLocks/>
            <a:stCxn id="37" idx="1"/>
            <a:endCxn id="37" idx="2"/>
          </p:cNvCxnSpPr>
          <p:nvPr/>
        </p:nvCxnSpPr>
        <p:spPr>
          <a:xfrm>
            <a:off x="6126190" y="3949931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ector recto 671">
            <a:extLst>
              <a:ext uri="{FF2B5EF4-FFF2-40B4-BE49-F238E27FC236}">
                <a16:creationId xmlns:a16="http://schemas.microsoft.com/office/drawing/2014/main" id="{85649591-3F92-EDC8-A588-B16C6A14AA3F}"/>
              </a:ext>
            </a:extLst>
          </p:cNvPr>
          <p:cNvCxnSpPr>
            <a:cxnSpLocks/>
          </p:cNvCxnSpPr>
          <p:nvPr/>
        </p:nvCxnSpPr>
        <p:spPr>
          <a:xfrm>
            <a:off x="6842760" y="3242727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CuadroTexto 673">
            <a:extLst>
              <a:ext uri="{FF2B5EF4-FFF2-40B4-BE49-F238E27FC236}">
                <a16:creationId xmlns:a16="http://schemas.microsoft.com/office/drawing/2014/main" id="{399A0ADB-C8F3-861F-85F9-62F35AF8D21B}"/>
              </a:ext>
            </a:extLst>
          </p:cNvPr>
          <p:cNvSpPr txBox="1"/>
          <p:nvPr/>
        </p:nvSpPr>
        <p:spPr>
          <a:xfrm>
            <a:off x="6819896" y="3442440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675" name="CuadroTexto 674">
            <a:extLst>
              <a:ext uri="{FF2B5EF4-FFF2-40B4-BE49-F238E27FC236}">
                <a16:creationId xmlns:a16="http://schemas.microsoft.com/office/drawing/2014/main" id="{35CE2D51-EA7A-AEC3-9FB2-49CDE8F38834}"/>
              </a:ext>
            </a:extLst>
          </p:cNvPr>
          <p:cNvSpPr txBox="1"/>
          <p:nvPr/>
        </p:nvSpPr>
        <p:spPr>
          <a:xfrm>
            <a:off x="7266266" y="3442440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676" name="CuadroTexto 675">
            <a:extLst>
              <a:ext uri="{FF2B5EF4-FFF2-40B4-BE49-F238E27FC236}">
                <a16:creationId xmlns:a16="http://schemas.microsoft.com/office/drawing/2014/main" id="{82B1C633-F5E0-0173-EC47-6C4951EAEEFA}"/>
              </a:ext>
            </a:extLst>
          </p:cNvPr>
          <p:cNvSpPr txBox="1"/>
          <p:nvPr/>
        </p:nvSpPr>
        <p:spPr>
          <a:xfrm>
            <a:off x="7042933" y="3657388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677" name="CuadroTexto 676">
            <a:extLst>
              <a:ext uri="{FF2B5EF4-FFF2-40B4-BE49-F238E27FC236}">
                <a16:creationId xmlns:a16="http://schemas.microsoft.com/office/drawing/2014/main" id="{D4BC567C-B020-9311-8BCF-B4F2011DDEB2}"/>
              </a:ext>
            </a:extLst>
          </p:cNvPr>
          <p:cNvSpPr txBox="1"/>
          <p:nvPr/>
        </p:nvSpPr>
        <p:spPr>
          <a:xfrm>
            <a:off x="7042933" y="3227493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678" name="CuadroTexto 677">
            <a:extLst>
              <a:ext uri="{FF2B5EF4-FFF2-40B4-BE49-F238E27FC236}">
                <a16:creationId xmlns:a16="http://schemas.microsoft.com/office/drawing/2014/main" id="{F13F03A4-36B6-C40E-02B4-7404E928ACF5}"/>
              </a:ext>
            </a:extLst>
          </p:cNvPr>
          <p:cNvSpPr txBox="1"/>
          <p:nvPr/>
        </p:nvSpPr>
        <p:spPr>
          <a:xfrm>
            <a:off x="6819896" y="4149426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679" name="CuadroTexto 678">
            <a:extLst>
              <a:ext uri="{FF2B5EF4-FFF2-40B4-BE49-F238E27FC236}">
                <a16:creationId xmlns:a16="http://schemas.microsoft.com/office/drawing/2014/main" id="{D8FD1351-0195-E6C9-0512-F509855E8C44}"/>
              </a:ext>
            </a:extLst>
          </p:cNvPr>
          <p:cNvSpPr txBox="1"/>
          <p:nvPr/>
        </p:nvSpPr>
        <p:spPr>
          <a:xfrm>
            <a:off x="7266266" y="4149426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9</a:t>
            </a:r>
          </a:p>
        </p:txBody>
      </p:sp>
      <p:sp>
        <p:nvSpPr>
          <p:cNvPr id="680" name="CuadroTexto 679">
            <a:extLst>
              <a:ext uri="{FF2B5EF4-FFF2-40B4-BE49-F238E27FC236}">
                <a16:creationId xmlns:a16="http://schemas.microsoft.com/office/drawing/2014/main" id="{32F41ABF-0B0C-3D1D-30E1-D9651775D1FA}"/>
              </a:ext>
            </a:extLst>
          </p:cNvPr>
          <p:cNvSpPr txBox="1"/>
          <p:nvPr/>
        </p:nvSpPr>
        <p:spPr>
          <a:xfrm>
            <a:off x="7042933" y="436437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9</a:t>
            </a:r>
          </a:p>
        </p:txBody>
      </p:sp>
      <p:sp>
        <p:nvSpPr>
          <p:cNvPr id="681" name="CuadroTexto 680">
            <a:extLst>
              <a:ext uri="{FF2B5EF4-FFF2-40B4-BE49-F238E27FC236}">
                <a16:creationId xmlns:a16="http://schemas.microsoft.com/office/drawing/2014/main" id="{546497CD-512B-609B-A5AF-4ECDB61DC138}"/>
              </a:ext>
            </a:extLst>
          </p:cNvPr>
          <p:cNvSpPr txBox="1"/>
          <p:nvPr/>
        </p:nvSpPr>
        <p:spPr>
          <a:xfrm>
            <a:off x="6981371" y="3933394"/>
            <a:ext cx="446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10</a:t>
            </a:r>
          </a:p>
        </p:txBody>
      </p:sp>
      <p:sp>
        <p:nvSpPr>
          <p:cNvPr id="682" name="CuadroTexto 681">
            <a:extLst>
              <a:ext uri="{FF2B5EF4-FFF2-40B4-BE49-F238E27FC236}">
                <a16:creationId xmlns:a16="http://schemas.microsoft.com/office/drawing/2014/main" id="{8DA27E3A-73A5-007B-6C95-DA567ABD82A1}"/>
              </a:ext>
            </a:extLst>
          </p:cNvPr>
          <p:cNvSpPr txBox="1"/>
          <p:nvPr/>
        </p:nvSpPr>
        <p:spPr>
          <a:xfrm>
            <a:off x="6110935" y="3442440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9</a:t>
            </a:r>
          </a:p>
        </p:txBody>
      </p:sp>
      <p:sp>
        <p:nvSpPr>
          <p:cNvPr id="683" name="CuadroTexto 682">
            <a:extLst>
              <a:ext uri="{FF2B5EF4-FFF2-40B4-BE49-F238E27FC236}">
                <a16:creationId xmlns:a16="http://schemas.microsoft.com/office/drawing/2014/main" id="{000242C4-85B2-9CED-3C1C-DADFC8338159}"/>
              </a:ext>
            </a:extLst>
          </p:cNvPr>
          <p:cNvSpPr txBox="1"/>
          <p:nvPr/>
        </p:nvSpPr>
        <p:spPr>
          <a:xfrm>
            <a:off x="6499406" y="3442440"/>
            <a:ext cx="384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10</a:t>
            </a:r>
          </a:p>
        </p:txBody>
      </p:sp>
      <p:sp>
        <p:nvSpPr>
          <p:cNvPr id="684" name="CuadroTexto 683">
            <a:extLst>
              <a:ext uri="{FF2B5EF4-FFF2-40B4-BE49-F238E27FC236}">
                <a16:creationId xmlns:a16="http://schemas.microsoft.com/office/drawing/2014/main" id="{B4FC9A82-ABCE-943F-47E8-BE75F27A26A6}"/>
              </a:ext>
            </a:extLst>
          </p:cNvPr>
          <p:cNvSpPr txBox="1"/>
          <p:nvPr/>
        </p:nvSpPr>
        <p:spPr>
          <a:xfrm>
            <a:off x="6333972" y="3657388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685" name="CuadroTexto 684">
            <a:extLst>
              <a:ext uri="{FF2B5EF4-FFF2-40B4-BE49-F238E27FC236}">
                <a16:creationId xmlns:a16="http://schemas.microsoft.com/office/drawing/2014/main" id="{8377F2F7-0B79-A1F8-8BE6-496843C132D9}"/>
              </a:ext>
            </a:extLst>
          </p:cNvPr>
          <p:cNvSpPr txBox="1"/>
          <p:nvPr/>
        </p:nvSpPr>
        <p:spPr>
          <a:xfrm>
            <a:off x="6333972" y="3227493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9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686" name="CuadroTexto 685">
            <a:extLst>
              <a:ext uri="{FF2B5EF4-FFF2-40B4-BE49-F238E27FC236}">
                <a16:creationId xmlns:a16="http://schemas.microsoft.com/office/drawing/2014/main" id="{5C8C8DC2-218D-042F-AC76-C38192F1F137}"/>
              </a:ext>
            </a:extLst>
          </p:cNvPr>
          <p:cNvSpPr txBox="1"/>
          <p:nvPr/>
        </p:nvSpPr>
        <p:spPr>
          <a:xfrm>
            <a:off x="6110935" y="4149426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687" name="CuadroTexto 686">
            <a:extLst>
              <a:ext uri="{FF2B5EF4-FFF2-40B4-BE49-F238E27FC236}">
                <a16:creationId xmlns:a16="http://schemas.microsoft.com/office/drawing/2014/main" id="{728236C9-BBDF-33C4-0ED8-5A0E4BD52CBE}"/>
              </a:ext>
            </a:extLst>
          </p:cNvPr>
          <p:cNvSpPr txBox="1"/>
          <p:nvPr/>
        </p:nvSpPr>
        <p:spPr>
          <a:xfrm>
            <a:off x="6557305" y="4149426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9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688" name="CuadroTexto 687">
            <a:extLst>
              <a:ext uri="{FF2B5EF4-FFF2-40B4-BE49-F238E27FC236}">
                <a16:creationId xmlns:a16="http://schemas.microsoft.com/office/drawing/2014/main" id="{B8021AB2-E416-A324-C2AF-F83F359FE9C0}"/>
              </a:ext>
            </a:extLst>
          </p:cNvPr>
          <p:cNvSpPr txBox="1"/>
          <p:nvPr/>
        </p:nvSpPr>
        <p:spPr>
          <a:xfrm>
            <a:off x="6333972" y="436437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689" name="CuadroTexto 688">
            <a:extLst>
              <a:ext uri="{FF2B5EF4-FFF2-40B4-BE49-F238E27FC236}">
                <a16:creationId xmlns:a16="http://schemas.microsoft.com/office/drawing/2014/main" id="{3ECA0927-8416-7214-D31F-B81252E5B7F4}"/>
              </a:ext>
            </a:extLst>
          </p:cNvPr>
          <p:cNvSpPr txBox="1"/>
          <p:nvPr/>
        </p:nvSpPr>
        <p:spPr>
          <a:xfrm>
            <a:off x="6333972" y="3934479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9</a:t>
            </a:r>
            <a:endParaRPr lang="es-ES" sz="1400" dirty="0">
              <a:latin typeface="Montserrat" panose="00000500000000000000" pitchFamily="2" charset="0"/>
            </a:endParaRPr>
          </a:p>
        </p:txBody>
      </p:sp>
      <p:graphicFrame>
        <p:nvGraphicFramePr>
          <p:cNvPr id="690" name="Tabla 12">
            <a:extLst>
              <a:ext uri="{FF2B5EF4-FFF2-40B4-BE49-F238E27FC236}">
                <a16:creationId xmlns:a16="http://schemas.microsoft.com/office/drawing/2014/main" id="{748CB096-D4A1-CCA8-791D-F49F5A9F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54034"/>
              </p:ext>
            </p:extLst>
          </p:nvPr>
        </p:nvGraphicFramePr>
        <p:xfrm>
          <a:off x="4185134" y="3443929"/>
          <a:ext cx="846122" cy="852942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423061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423061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426471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426471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CuadroTexto 690">
                <a:extLst>
                  <a:ext uri="{FF2B5EF4-FFF2-40B4-BE49-F238E27FC236}">
                    <a16:creationId xmlns:a16="http://schemas.microsoft.com/office/drawing/2014/main" id="{93DB59ED-5943-44C4-7535-224C54B6515B}"/>
                  </a:ext>
                </a:extLst>
              </p:cNvPr>
              <p:cNvSpPr txBox="1"/>
              <p:nvPr/>
            </p:nvSpPr>
            <p:spPr>
              <a:xfrm>
                <a:off x="4098607" y="3143847"/>
                <a:ext cx="101917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 err="1">
                    <a:latin typeface="Montserrat" panose="00000500000000000000" pitchFamily="2" charset="0"/>
                  </a:rPr>
                  <a:t>for</a:t>
                </a:r>
                <a:r>
                  <a:rPr lang="es-ES" sz="9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ES" sz="900" dirty="0"/>
              </a:p>
            </p:txBody>
          </p:sp>
        </mc:Choice>
        <mc:Fallback xmlns="">
          <p:sp>
            <p:nvSpPr>
              <p:cNvPr id="691" name="CuadroTexto 690">
                <a:extLst>
                  <a:ext uri="{FF2B5EF4-FFF2-40B4-BE49-F238E27FC236}">
                    <a16:creationId xmlns:a16="http://schemas.microsoft.com/office/drawing/2014/main" id="{93DB59ED-5943-44C4-7535-224C54B65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07" y="3143847"/>
                <a:ext cx="1019175" cy="230832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2" name="Imagen 691" descr="Forma&#10;&#10;Descripción generada automáticamente con confianza baja">
            <a:extLst>
              <a:ext uri="{FF2B5EF4-FFF2-40B4-BE49-F238E27FC236}">
                <a16:creationId xmlns:a16="http://schemas.microsoft.com/office/drawing/2014/main" id="{870096E0-583D-C8DB-C45F-CBAE25735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8623" y="3578828"/>
            <a:ext cx="163830" cy="163830"/>
          </a:xfrm>
          <a:prstGeom prst="rect">
            <a:avLst/>
          </a:prstGeom>
        </p:spPr>
      </p:pic>
      <p:cxnSp>
        <p:nvCxnSpPr>
          <p:cNvPr id="694" name="Conector recto de flecha 693">
            <a:extLst>
              <a:ext uri="{FF2B5EF4-FFF2-40B4-BE49-F238E27FC236}">
                <a16:creationId xmlns:a16="http://schemas.microsoft.com/office/drawing/2014/main" id="{0B4BA31A-3114-8D6F-15E4-42CEE098FE14}"/>
              </a:ext>
            </a:extLst>
          </p:cNvPr>
          <p:cNvCxnSpPr>
            <a:cxnSpLocks/>
          </p:cNvCxnSpPr>
          <p:nvPr/>
        </p:nvCxnSpPr>
        <p:spPr>
          <a:xfrm flipV="1">
            <a:off x="4815915" y="3993216"/>
            <a:ext cx="0" cy="15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ector recto de flecha 699">
            <a:extLst>
              <a:ext uri="{FF2B5EF4-FFF2-40B4-BE49-F238E27FC236}">
                <a16:creationId xmlns:a16="http://schemas.microsoft.com/office/drawing/2014/main" id="{AB46153B-0E85-AF14-0377-8CBFF19432E2}"/>
              </a:ext>
            </a:extLst>
          </p:cNvPr>
          <p:cNvCxnSpPr>
            <a:cxnSpLocks/>
          </p:cNvCxnSpPr>
          <p:nvPr/>
        </p:nvCxnSpPr>
        <p:spPr>
          <a:xfrm>
            <a:off x="4327246" y="3662343"/>
            <a:ext cx="1719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ector recto de flecha 706">
            <a:extLst>
              <a:ext uri="{FF2B5EF4-FFF2-40B4-BE49-F238E27FC236}">
                <a16:creationId xmlns:a16="http://schemas.microsoft.com/office/drawing/2014/main" id="{FF742369-7B97-E844-E34E-E65B779AF26E}"/>
              </a:ext>
            </a:extLst>
          </p:cNvPr>
          <p:cNvCxnSpPr>
            <a:cxnSpLocks/>
          </p:cNvCxnSpPr>
          <p:nvPr/>
        </p:nvCxnSpPr>
        <p:spPr>
          <a:xfrm flipV="1">
            <a:off x="4405576" y="3993216"/>
            <a:ext cx="0" cy="15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674" grpId="0"/>
      <p:bldP spid="675" grpId="0"/>
      <p:bldP spid="676" grpId="0"/>
      <p:bldP spid="677" grpId="0"/>
      <p:bldP spid="678" grpId="0"/>
      <p:bldP spid="679" grpId="0"/>
      <p:bldP spid="680" grpId="0"/>
      <p:bldP spid="681" grpId="0"/>
      <p:bldP spid="682" grpId="0"/>
      <p:bldP spid="683" grpId="0"/>
      <p:bldP spid="684" grpId="0"/>
      <p:bldP spid="685" grpId="0"/>
      <p:bldP spid="686" grpId="0"/>
      <p:bldP spid="687" grpId="0"/>
      <p:bldP spid="688" grpId="0"/>
      <p:bldP spid="689" grpId="0"/>
      <p:bldP spid="6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Q-learning for MDPs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10F9A5C-095E-FD94-93B8-6A3F99F434BE}"/>
                  </a:ext>
                </a:extLst>
              </p:cNvPr>
              <p:cNvSpPr txBox="1"/>
              <p:nvPr/>
            </p:nvSpPr>
            <p:spPr>
              <a:xfrm>
                <a:off x="1422186" y="1586214"/>
                <a:ext cx="6284595" cy="476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s-E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sz="1600" i="0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s-E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E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sz="1600" i="0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s-E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s-E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sz="16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ES" sz="1600" i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E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s-E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E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s-ES" sz="1600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s-ES" sz="1600" i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10F9A5C-095E-FD94-93B8-6A3F99F43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6" y="1586214"/>
                <a:ext cx="6284595" cy="476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12">
            <a:extLst>
              <a:ext uri="{FF2B5EF4-FFF2-40B4-BE49-F238E27FC236}">
                <a16:creationId xmlns:a16="http://schemas.microsoft.com/office/drawing/2014/main" id="{566492C0-E786-C5CB-42FD-6C6E4EBFC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93355"/>
              </p:ext>
            </p:extLst>
          </p:nvPr>
        </p:nvGraphicFramePr>
        <p:xfrm>
          <a:off x="941840" y="2658565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E2C87A-33B0-224D-224F-271C3AF60955}"/>
              </a:ext>
            </a:extLst>
          </p:cNvPr>
          <p:cNvCxnSpPr/>
          <p:nvPr/>
        </p:nvCxnSpPr>
        <p:spPr>
          <a:xfrm>
            <a:off x="941840" y="2658565"/>
            <a:ext cx="1433148" cy="141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73FFDB0-67B1-194B-B471-F633C47E040B}"/>
              </a:ext>
            </a:extLst>
          </p:cNvPr>
          <p:cNvCxnSpPr>
            <a:cxnSpLocks/>
          </p:cNvCxnSpPr>
          <p:nvPr/>
        </p:nvCxnSpPr>
        <p:spPr>
          <a:xfrm flipH="1">
            <a:off x="941840" y="2643331"/>
            <a:ext cx="1433146" cy="14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C5D3927-71DE-B25C-A2D5-98CC0AC9A656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1658414" y="3370303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EC2036E-88A7-282D-ABA9-140DD2583F1D}"/>
              </a:ext>
            </a:extLst>
          </p:cNvPr>
          <p:cNvCxnSpPr>
            <a:cxnSpLocks/>
          </p:cNvCxnSpPr>
          <p:nvPr/>
        </p:nvCxnSpPr>
        <p:spPr>
          <a:xfrm flipH="1">
            <a:off x="941838" y="2643331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0B7E4DF-85C0-B6EE-F62F-27EC3FD76129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>
            <a:off x="941840" y="3365769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02B8745-30FA-7E87-1E9D-BA6E1D30B1D7}"/>
              </a:ext>
            </a:extLst>
          </p:cNvPr>
          <p:cNvCxnSpPr>
            <a:cxnSpLocks/>
          </p:cNvCxnSpPr>
          <p:nvPr/>
        </p:nvCxnSpPr>
        <p:spPr>
          <a:xfrm>
            <a:off x="1658410" y="2658565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98BAEA-245B-6ABF-6F3E-C24B1A205FCB}"/>
              </a:ext>
            </a:extLst>
          </p:cNvPr>
          <p:cNvSpPr txBox="1"/>
          <p:nvPr/>
        </p:nvSpPr>
        <p:spPr>
          <a:xfrm>
            <a:off x="1635546" y="2858278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4AB7EB-27D8-F2EB-1B03-3C6A5D74D7F4}"/>
              </a:ext>
            </a:extLst>
          </p:cNvPr>
          <p:cNvSpPr txBox="1"/>
          <p:nvPr/>
        </p:nvSpPr>
        <p:spPr>
          <a:xfrm>
            <a:off x="2081916" y="2858278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220E9F-1904-1906-C832-F3E90D113CAC}"/>
              </a:ext>
            </a:extLst>
          </p:cNvPr>
          <p:cNvSpPr txBox="1"/>
          <p:nvPr/>
        </p:nvSpPr>
        <p:spPr>
          <a:xfrm>
            <a:off x="1858583" y="3073226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075553-F64B-5C4F-B710-CD0585189CE5}"/>
              </a:ext>
            </a:extLst>
          </p:cNvPr>
          <p:cNvSpPr txBox="1"/>
          <p:nvPr/>
        </p:nvSpPr>
        <p:spPr>
          <a:xfrm>
            <a:off x="1858583" y="2643331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38BF02-55ED-5594-95E6-20D2A7808FF5}"/>
              </a:ext>
            </a:extLst>
          </p:cNvPr>
          <p:cNvSpPr txBox="1"/>
          <p:nvPr/>
        </p:nvSpPr>
        <p:spPr>
          <a:xfrm>
            <a:off x="1635546" y="356526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AECCCC-5052-D8A4-9920-FB08A22F1FAA}"/>
              </a:ext>
            </a:extLst>
          </p:cNvPr>
          <p:cNvSpPr txBox="1"/>
          <p:nvPr/>
        </p:nvSpPr>
        <p:spPr>
          <a:xfrm>
            <a:off x="2081916" y="356526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C571023-88E7-BAB7-CD95-7E576F0DFD1A}"/>
              </a:ext>
            </a:extLst>
          </p:cNvPr>
          <p:cNvSpPr txBox="1"/>
          <p:nvPr/>
        </p:nvSpPr>
        <p:spPr>
          <a:xfrm>
            <a:off x="1858583" y="3780212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809E43-55B9-946D-56A5-A352D0CC14DD}"/>
              </a:ext>
            </a:extLst>
          </p:cNvPr>
          <p:cNvSpPr txBox="1"/>
          <p:nvPr/>
        </p:nvSpPr>
        <p:spPr>
          <a:xfrm>
            <a:off x="1797021" y="3349232"/>
            <a:ext cx="446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86C3271-2D88-D022-3C59-CDE5953BCC45}"/>
              </a:ext>
            </a:extLst>
          </p:cNvPr>
          <p:cNvSpPr txBox="1"/>
          <p:nvPr/>
        </p:nvSpPr>
        <p:spPr>
          <a:xfrm>
            <a:off x="926585" y="2858278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B4A0A2-CB86-96F4-3AE5-56D0467FB73A}"/>
              </a:ext>
            </a:extLst>
          </p:cNvPr>
          <p:cNvSpPr txBox="1"/>
          <p:nvPr/>
        </p:nvSpPr>
        <p:spPr>
          <a:xfrm>
            <a:off x="1315056" y="2858278"/>
            <a:ext cx="384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C7A060F-F441-AB99-8E9D-249E771E2E15}"/>
              </a:ext>
            </a:extLst>
          </p:cNvPr>
          <p:cNvSpPr txBox="1"/>
          <p:nvPr/>
        </p:nvSpPr>
        <p:spPr>
          <a:xfrm>
            <a:off x="1149622" y="3073226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3D3A976-0DD5-5219-24E7-8AEE7438F8DE}"/>
              </a:ext>
            </a:extLst>
          </p:cNvPr>
          <p:cNvSpPr txBox="1"/>
          <p:nvPr/>
        </p:nvSpPr>
        <p:spPr>
          <a:xfrm>
            <a:off x="1149622" y="2643331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02DC8F9-D007-C8FC-1752-55E47EA6DC70}"/>
              </a:ext>
            </a:extLst>
          </p:cNvPr>
          <p:cNvSpPr txBox="1"/>
          <p:nvPr/>
        </p:nvSpPr>
        <p:spPr>
          <a:xfrm>
            <a:off x="926585" y="356526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C095CC-D309-0F87-FA07-BD4E6B0BA98F}"/>
              </a:ext>
            </a:extLst>
          </p:cNvPr>
          <p:cNvSpPr txBox="1"/>
          <p:nvPr/>
        </p:nvSpPr>
        <p:spPr>
          <a:xfrm>
            <a:off x="1372955" y="356526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986795-6056-64D8-7422-6FD7C1737FAC}"/>
              </a:ext>
            </a:extLst>
          </p:cNvPr>
          <p:cNvSpPr txBox="1"/>
          <p:nvPr/>
        </p:nvSpPr>
        <p:spPr>
          <a:xfrm>
            <a:off x="1149622" y="3780212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B5CD2B0-2B06-8A9F-A729-D0F25E15F996}"/>
              </a:ext>
            </a:extLst>
          </p:cNvPr>
          <p:cNvSpPr txBox="1"/>
          <p:nvPr/>
        </p:nvSpPr>
        <p:spPr>
          <a:xfrm>
            <a:off x="1149622" y="3350317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graphicFrame>
        <p:nvGraphicFramePr>
          <p:cNvPr id="27" name="Tabla 12">
            <a:extLst>
              <a:ext uri="{FF2B5EF4-FFF2-40B4-BE49-F238E27FC236}">
                <a16:creationId xmlns:a16="http://schemas.microsoft.com/office/drawing/2014/main" id="{74A5D3A7-65AD-ED34-57CC-C82C43EC4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25828"/>
              </p:ext>
            </p:extLst>
          </p:nvPr>
        </p:nvGraphicFramePr>
        <p:xfrm>
          <a:off x="3052282" y="2658565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259F06B-A028-7D5F-9B18-C124DF9B7BB7}"/>
              </a:ext>
            </a:extLst>
          </p:cNvPr>
          <p:cNvCxnSpPr/>
          <p:nvPr/>
        </p:nvCxnSpPr>
        <p:spPr>
          <a:xfrm>
            <a:off x="3052282" y="2658565"/>
            <a:ext cx="1433148" cy="141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DFA8884-FA2A-8204-2FD6-F013617FD97E}"/>
              </a:ext>
            </a:extLst>
          </p:cNvPr>
          <p:cNvCxnSpPr>
            <a:cxnSpLocks/>
          </p:cNvCxnSpPr>
          <p:nvPr/>
        </p:nvCxnSpPr>
        <p:spPr>
          <a:xfrm flipH="1">
            <a:off x="3052282" y="2643331"/>
            <a:ext cx="1433146" cy="14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EF6BB8C-0179-D6F5-E06B-BCCA5633E5B9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3768856" y="3370303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417873E-CB82-9E09-508E-A0605EA30495}"/>
              </a:ext>
            </a:extLst>
          </p:cNvPr>
          <p:cNvCxnSpPr>
            <a:cxnSpLocks/>
          </p:cNvCxnSpPr>
          <p:nvPr/>
        </p:nvCxnSpPr>
        <p:spPr>
          <a:xfrm flipH="1">
            <a:off x="3052280" y="2643331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96D4842-65F0-F735-8DF4-4D36631F781F}"/>
              </a:ext>
            </a:extLst>
          </p:cNvPr>
          <p:cNvCxnSpPr>
            <a:cxnSpLocks/>
            <a:stCxn id="27" idx="1"/>
            <a:endCxn id="27" idx="2"/>
          </p:cNvCxnSpPr>
          <p:nvPr/>
        </p:nvCxnSpPr>
        <p:spPr>
          <a:xfrm>
            <a:off x="3052282" y="3365769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F0F1C17-A8F6-0CCB-EC3D-55283902507C}"/>
              </a:ext>
            </a:extLst>
          </p:cNvPr>
          <p:cNvCxnSpPr>
            <a:cxnSpLocks/>
          </p:cNvCxnSpPr>
          <p:nvPr/>
        </p:nvCxnSpPr>
        <p:spPr>
          <a:xfrm>
            <a:off x="3768852" y="2658565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3ACED42-B9A1-2A23-CABC-DF93AAAFDED9}"/>
              </a:ext>
            </a:extLst>
          </p:cNvPr>
          <p:cNvSpPr txBox="1"/>
          <p:nvPr/>
        </p:nvSpPr>
        <p:spPr>
          <a:xfrm>
            <a:off x="3745988" y="2858278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A80BAC7-8633-C0A3-1EA0-40D6C87234DA}"/>
              </a:ext>
            </a:extLst>
          </p:cNvPr>
          <p:cNvSpPr txBox="1"/>
          <p:nvPr/>
        </p:nvSpPr>
        <p:spPr>
          <a:xfrm>
            <a:off x="4192358" y="2858278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3AF0F44-751A-104D-63EC-DA63D1ACE658}"/>
              </a:ext>
            </a:extLst>
          </p:cNvPr>
          <p:cNvSpPr txBox="1"/>
          <p:nvPr/>
        </p:nvSpPr>
        <p:spPr>
          <a:xfrm>
            <a:off x="3969025" y="3073226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DA29D09-4D8C-1BA0-CF94-A688C6EA2155}"/>
              </a:ext>
            </a:extLst>
          </p:cNvPr>
          <p:cNvSpPr txBox="1"/>
          <p:nvPr/>
        </p:nvSpPr>
        <p:spPr>
          <a:xfrm>
            <a:off x="3969025" y="2643331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5DD40E8-F6D9-F384-5917-AE8B2BBEF5F8}"/>
              </a:ext>
            </a:extLst>
          </p:cNvPr>
          <p:cNvSpPr txBox="1"/>
          <p:nvPr/>
        </p:nvSpPr>
        <p:spPr>
          <a:xfrm>
            <a:off x="3745988" y="356526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49456CF-97ED-F727-E7F7-B83863C2D551}"/>
              </a:ext>
            </a:extLst>
          </p:cNvPr>
          <p:cNvSpPr txBox="1"/>
          <p:nvPr/>
        </p:nvSpPr>
        <p:spPr>
          <a:xfrm>
            <a:off x="4192358" y="356526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8DE5A2-4558-4988-6F3A-2057893EA93D}"/>
              </a:ext>
            </a:extLst>
          </p:cNvPr>
          <p:cNvSpPr txBox="1"/>
          <p:nvPr/>
        </p:nvSpPr>
        <p:spPr>
          <a:xfrm>
            <a:off x="3969025" y="3780212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087375A-5A28-0CF0-61A6-306E32C4F77B}"/>
              </a:ext>
            </a:extLst>
          </p:cNvPr>
          <p:cNvSpPr txBox="1"/>
          <p:nvPr/>
        </p:nvSpPr>
        <p:spPr>
          <a:xfrm>
            <a:off x="3907463" y="3349232"/>
            <a:ext cx="446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4D5FA45-D9A6-1F3C-BDBA-811192BE1B89}"/>
              </a:ext>
            </a:extLst>
          </p:cNvPr>
          <p:cNvSpPr txBox="1"/>
          <p:nvPr/>
        </p:nvSpPr>
        <p:spPr>
          <a:xfrm>
            <a:off x="3037027" y="2858278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81F29D3-4A8B-932D-AC65-A643DD9582DE}"/>
              </a:ext>
            </a:extLst>
          </p:cNvPr>
          <p:cNvSpPr txBox="1"/>
          <p:nvPr/>
        </p:nvSpPr>
        <p:spPr>
          <a:xfrm>
            <a:off x="3425498" y="2858278"/>
            <a:ext cx="384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21EA2C1-4D2E-8C86-EEE1-9B22B7A78DB2}"/>
              </a:ext>
            </a:extLst>
          </p:cNvPr>
          <p:cNvSpPr txBox="1"/>
          <p:nvPr/>
        </p:nvSpPr>
        <p:spPr>
          <a:xfrm>
            <a:off x="3260064" y="3073226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9240DB7-CDBA-0D76-0A64-47A030ED67BC}"/>
              </a:ext>
            </a:extLst>
          </p:cNvPr>
          <p:cNvSpPr txBox="1"/>
          <p:nvPr/>
        </p:nvSpPr>
        <p:spPr>
          <a:xfrm>
            <a:off x="3153248" y="2643330"/>
            <a:ext cx="500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0.2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BA6562D-3D03-BAE6-CAC0-674342C06F63}"/>
              </a:ext>
            </a:extLst>
          </p:cNvPr>
          <p:cNvSpPr txBox="1"/>
          <p:nvPr/>
        </p:nvSpPr>
        <p:spPr>
          <a:xfrm>
            <a:off x="3037027" y="356526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1414CBE-3477-9024-EBBD-C5B1AF470FD9}"/>
              </a:ext>
            </a:extLst>
          </p:cNvPr>
          <p:cNvSpPr txBox="1"/>
          <p:nvPr/>
        </p:nvSpPr>
        <p:spPr>
          <a:xfrm>
            <a:off x="3483397" y="3565264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634BE61-3F02-D5A1-BC74-44D46FE3515E}"/>
              </a:ext>
            </a:extLst>
          </p:cNvPr>
          <p:cNvSpPr txBox="1"/>
          <p:nvPr/>
        </p:nvSpPr>
        <p:spPr>
          <a:xfrm>
            <a:off x="3260064" y="3780212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0A46EA4-70A5-48D5-77B1-CC14D7055A9B}"/>
              </a:ext>
            </a:extLst>
          </p:cNvPr>
          <p:cNvSpPr txBox="1"/>
          <p:nvPr/>
        </p:nvSpPr>
        <p:spPr>
          <a:xfrm>
            <a:off x="3191364" y="3349232"/>
            <a:ext cx="462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0.1</a:t>
            </a:r>
            <a:endParaRPr lang="es-ES" sz="1400" dirty="0">
              <a:latin typeface="Montserrat" panose="00000500000000000000" pitchFamily="2" charset="0"/>
            </a:endParaRPr>
          </a:p>
        </p:txBody>
      </p:sp>
      <p:graphicFrame>
        <p:nvGraphicFramePr>
          <p:cNvPr id="649" name="Tabla 12">
            <a:extLst>
              <a:ext uri="{FF2B5EF4-FFF2-40B4-BE49-F238E27FC236}">
                <a16:creationId xmlns:a16="http://schemas.microsoft.com/office/drawing/2014/main" id="{00B5AE9E-FF89-A055-46EC-C47D1A196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9473"/>
              </p:ext>
            </p:extLst>
          </p:nvPr>
        </p:nvGraphicFramePr>
        <p:xfrm>
          <a:off x="6682450" y="2646414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cxnSp>
        <p:nvCxnSpPr>
          <p:cNvPr id="650" name="Conector recto 649">
            <a:extLst>
              <a:ext uri="{FF2B5EF4-FFF2-40B4-BE49-F238E27FC236}">
                <a16:creationId xmlns:a16="http://schemas.microsoft.com/office/drawing/2014/main" id="{F149CB1D-417D-3BA2-7764-23F4F0510830}"/>
              </a:ext>
            </a:extLst>
          </p:cNvPr>
          <p:cNvCxnSpPr/>
          <p:nvPr/>
        </p:nvCxnSpPr>
        <p:spPr>
          <a:xfrm>
            <a:off x="6682450" y="2646414"/>
            <a:ext cx="1433148" cy="141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onector recto 650">
            <a:extLst>
              <a:ext uri="{FF2B5EF4-FFF2-40B4-BE49-F238E27FC236}">
                <a16:creationId xmlns:a16="http://schemas.microsoft.com/office/drawing/2014/main" id="{69063149-E695-39E3-3942-C3AD3A5FF51C}"/>
              </a:ext>
            </a:extLst>
          </p:cNvPr>
          <p:cNvCxnSpPr>
            <a:cxnSpLocks/>
          </p:cNvCxnSpPr>
          <p:nvPr/>
        </p:nvCxnSpPr>
        <p:spPr>
          <a:xfrm flipH="1">
            <a:off x="6682450" y="2631180"/>
            <a:ext cx="1433146" cy="14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ector recto 651">
            <a:extLst>
              <a:ext uri="{FF2B5EF4-FFF2-40B4-BE49-F238E27FC236}">
                <a16:creationId xmlns:a16="http://schemas.microsoft.com/office/drawing/2014/main" id="{22441359-D8AC-101A-F3DD-DF5349F0C4E3}"/>
              </a:ext>
            </a:extLst>
          </p:cNvPr>
          <p:cNvCxnSpPr>
            <a:cxnSpLocks/>
            <a:endCxn id="649" idx="2"/>
          </p:cNvCxnSpPr>
          <p:nvPr/>
        </p:nvCxnSpPr>
        <p:spPr>
          <a:xfrm flipH="1">
            <a:off x="7399024" y="3358152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Conector recto 652">
            <a:extLst>
              <a:ext uri="{FF2B5EF4-FFF2-40B4-BE49-F238E27FC236}">
                <a16:creationId xmlns:a16="http://schemas.microsoft.com/office/drawing/2014/main" id="{CE60A542-D22F-D2D2-D08A-1FF15CC0AC90}"/>
              </a:ext>
            </a:extLst>
          </p:cNvPr>
          <p:cNvCxnSpPr>
            <a:cxnSpLocks/>
          </p:cNvCxnSpPr>
          <p:nvPr/>
        </p:nvCxnSpPr>
        <p:spPr>
          <a:xfrm flipH="1">
            <a:off x="6682448" y="2631180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ector recto 653">
            <a:extLst>
              <a:ext uri="{FF2B5EF4-FFF2-40B4-BE49-F238E27FC236}">
                <a16:creationId xmlns:a16="http://schemas.microsoft.com/office/drawing/2014/main" id="{68E1D506-1FE3-A911-95AF-EE466C9EEB09}"/>
              </a:ext>
            </a:extLst>
          </p:cNvPr>
          <p:cNvCxnSpPr>
            <a:cxnSpLocks/>
            <a:stCxn id="649" idx="1"/>
            <a:endCxn id="649" idx="2"/>
          </p:cNvCxnSpPr>
          <p:nvPr/>
        </p:nvCxnSpPr>
        <p:spPr>
          <a:xfrm>
            <a:off x="6682450" y="3353618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ector recto 654">
            <a:extLst>
              <a:ext uri="{FF2B5EF4-FFF2-40B4-BE49-F238E27FC236}">
                <a16:creationId xmlns:a16="http://schemas.microsoft.com/office/drawing/2014/main" id="{B6AFC2C9-E1AA-8598-57BE-8C6EB8D92DDF}"/>
              </a:ext>
            </a:extLst>
          </p:cNvPr>
          <p:cNvCxnSpPr>
            <a:cxnSpLocks/>
          </p:cNvCxnSpPr>
          <p:nvPr/>
        </p:nvCxnSpPr>
        <p:spPr>
          <a:xfrm>
            <a:off x="7399020" y="2646414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CuadroTexto 655">
            <a:extLst>
              <a:ext uri="{FF2B5EF4-FFF2-40B4-BE49-F238E27FC236}">
                <a16:creationId xmlns:a16="http://schemas.microsoft.com/office/drawing/2014/main" id="{14135DF1-AE6B-367E-B883-F3639C96CA22}"/>
              </a:ext>
            </a:extLst>
          </p:cNvPr>
          <p:cNvSpPr txBox="1"/>
          <p:nvPr/>
        </p:nvSpPr>
        <p:spPr>
          <a:xfrm>
            <a:off x="7376156" y="2846127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657" name="CuadroTexto 656">
            <a:extLst>
              <a:ext uri="{FF2B5EF4-FFF2-40B4-BE49-F238E27FC236}">
                <a16:creationId xmlns:a16="http://schemas.microsoft.com/office/drawing/2014/main" id="{FD7AC1B9-CF69-DFE6-FD0B-67F981B94F50}"/>
              </a:ext>
            </a:extLst>
          </p:cNvPr>
          <p:cNvSpPr txBox="1"/>
          <p:nvPr/>
        </p:nvSpPr>
        <p:spPr>
          <a:xfrm>
            <a:off x="7822526" y="2846127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658" name="CuadroTexto 657">
            <a:extLst>
              <a:ext uri="{FF2B5EF4-FFF2-40B4-BE49-F238E27FC236}">
                <a16:creationId xmlns:a16="http://schemas.microsoft.com/office/drawing/2014/main" id="{657BAA2A-1134-DBB1-5E18-374E28A28B0F}"/>
              </a:ext>
            </a:extLst>
          </p:cNvPr>
          <p:cNvSpPr txBox="1"/>
          <p:nvPr/>
        </p:nvSpPr>
        <p:spPr>
          <a:xfrm>
            <a:off x="7599193" y="3061075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659" name="CuadroTexto 658">
            <a:extLst>
              <a:ext uri="{FF2B5EF4-FFF2-40B4-BE49-F238E27FC236}">
                <a16:creationId xmlns:a16="http://schemas.microsoft.com/office/drawing/2014/main" id="{5E5F150C-5A86-D806-7EA8-8B6C87A26DE3}"/>
              </a:ext>
            </a:extLst>
          </p:cNvPr>
          <p:cNvSpPr txBox="1"/>
          <p:nvPr/>
        </p:nvSpPr>
        <p:spPr>
          <a:xfrm>
            <a:off x="7599193" y="2631180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0</a:t>
            </a:r>
          </a:p>
        </p:txBody>
      </p:sp>
      <p:sp>
        <p:nvSpPr>
          <p:cNvPr id="660" name="CuadroTexto 659">
            <a:extLst>
              <a:ext uri="{FF2B5EF4-FFF2-40B4-BE49-F238E27FC236}">
                <a16:creationId xmlns:a16="http://schemas.microsoft.com/office/drawing/2014/main" id="{0B076FD3-D712-C122-2280-7CE4BCB72C15}"/>
              </a:ext>
            </a:extLst>
          </p:cNvPr>
          <p:cNvSpPr txBox="1"/>
          <p:nvPr/>
        </p:nvSpPr>
        <p:spPr>
          <a:xfrm>
            <a:off x="7376156" y="3553113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661" name="CuadroTexto 660">
            <a:extLst>
              <a:ext uri="{FF2B5EF4-FFF2-40B4-BE49-F238E27FC236}">
                <a16:creationId xmlns:a16="http://schemas.microsoft.com/office/drawing/2014/main" id="{34C57AD1-A8B7-96AC-F5DC-7AD34188DF85}"/>
              </a:ext>
            </a:extLst>
          </p:cNvPr>
          <p:cNvSpPr txBox="1"/>
          <p:nvPr/>
        </p:nvSpPr>
        <p:spPr>
          <a:xfrm>
            <a:off x="7822526" y="3553113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9</a:t>
            </a:r>
          </a:p>
        </p:txBody>
      </p:sp>
      <p:sp>
        <p:nvSpPr>
          <p:cNvPr id="662" name="CuadroTexto 661">
            <a:extLst>
              <a:ext uri="{FF2B5EF4-FFF2-40B4-BE49-F238E27FC236}">
                <a16:creationId xmlns:a16="http://schemas.microsoft.com/office/drawing/2014/main" id="{D0C0F607-AC7A-76E0-4CF9-6657B3B15216}"/>
              </a:ext>
            </a:extLst>
          </p:cNvPr>
          <p:cNvSpPr txBox="1"/>
          <p:nvPr/>
        </p:nvSpPr>
        <p:spPr>
          <a:xfrm>
            <a:off x="7599193" y="3768061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9</a:t>
            </a:r>
          </a:p>
        </p:txBody>
      </p:sp>
      <p:sp>
        <p:nvSpPr>
          <p:cNvPr id="663" name="CuadroTexto 662">
            <a:extLst>
              <a:ext uri="{FF2B5EF4-FFF2-40B4-BE49-F238E27FC236}">
                <a16:creationId xmlns:a16="http://schemas.microsoft.com/office/drawing/2014/main" id="{ED9048BA-73B9-0B3C-A31A-F231251845A5}"/>
              </a:ext>
            </a:extLst>
          </p:cNvPr>
          <p:cNvSpPr txBox="1"/>
          <p:nvPr/>
        </p:nvSpPr>
        <p:spPr>
          <a:xfrm>
            <a:off x="7537631" y="3337081"/>
            <a:ext cx="446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10</a:t>
            </a:r>
          </a:p>
        </p:txBody>
      </p:sp>
      <p:sp>
        <p:nvSpPr>
          <p:cNvPr id="664" name="CuadroTexto 663">
            <a:extLst>
              <a:ext uri="{FF2B5EF4-FFF2-40B4-BE49-F238E27FC236}">
                <a16:creationId xmlns:a16="http://schemas.microsoft.com/office/drawing/2014/main" id="{DE666A83-1ABB-BE19-6565-0E5B2B14EB48}"/>
              </a:ext>
            </a:extLst>
          </p:cNvPr>
          <p:cNvSpPr txBox="1"/>
          <p:nvPr/>
        </p:nvSpPr>
        <p:spPr>
          <a:xfrm>
            <a:off x="6667195" y="2846127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9</a:t>
            </a:r>
          </a:p>
        </p:txBody>
      </p:sp>
      <p:sp>
        <p:nvSpPr>
          <p:cNvPr id="665" name="CuadroTexto 664">
            <a:extLst>
              <a:ext uri="{FF2B5EF4-FFF2-40B4-BE49-F238E27FC236}">
                <a16:creationId xmlns:a16="http://schemas.microsoft.com/office/drawing/2014/main" id="{9B8DC6DF-4B7E-5402-EFE7-97245A9A09E8}"/>
              </a:ext>
            </a:extLst>
          </p:cNvPr>
          <p:cNvSpPr txBox="1"/>
          <p:nvPr/>
        </p:nvSpPr>
        <p:spPr>
          <a:xfrm>
            <a:off x="7055666" y="2846127"/>
            <a:ext cx="384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10</a:t>
            </a:r>
          </a:p>
        </p:txBody>
      </p:sp>
      <p:sp>
        <p:nvSpPr>
          <p:cNvPr id="666" name="CuadroTexto 665">
            <a:extLst>
              <a:ext uri="{FF2B5EF4-FFF2-40B4-BE49-F238E27FC236}">
                <a16:creationId xmlns:a16="http://schemas.microsoft.com/office/drawing/2014/main" id="{584436D6-3C0E-F989-B7CD-B86A0C4C7DDE}"/>
              </a:ext>
            </a:extLst>
          </p:cNvPr>
          <p:cNvSpPr txBox="1"/>
          <p:nvPr/>
        </p:nvSpPr>
        <p:spPr>
          <a:xfrm>
            <a:off x="6890232" y="3061075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667" name="CuadroTexto 666">
            <a:extLst>
              <a:ext uri="{FF2B5EF4-FFF2-40B4-BE49-F238E27FC236}">
                <a16:creationId xmlns:a16="http://schemas.microsoft.com/office/drawing/2014/main" id="{9CC26E48-C7D4-0703-C389-B0FA6132EE5F}"/>
              </a:ext>
            </a:extLst>
          </p:cNvPr>
          <p:cNvSpPr txBox="1"/>
          <p:nvPr/>
        </p:nvSpPr>
        <p:spPr>
          <a:xfrm>
            <a:off x="6890232" y="2631180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9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668" name="CuadroTexto 667">
            <a:extLst>
              <a:ext uri="{FF2B5EF4-FFF2-40B4-BE49-F238E27FC236}">
                <a16:creationId xmlns:a16="http://schemas.microsoft.com/office/drawing/2014/main" id="{28505A05-E83A-C882-88E8-5235558E2B0C}"/>
              </a:ext>
            </a:extLst>
          </p:cNvPr>
          <p:cNvSpPr txBox="1"/>
          <p:nvPr/>
        </p:nvSpPr>
        <p:spPr>
          <a:xfrm>
            <a:off x="6667195" y="3553113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669" name="CuadroTexto 668">
            <a:extLst>
              <a:ext uri="{FF2B5EF4-FFF2-40B4-BE49-F238E27FC236}">
                <a16:creationId xmlns:a16="http://schemas.microsoft.com/office/drawing/2014/main" id="{310B3D0E-EDA3-8677-D473-BD04E99ADCC5}"/>
              </a:ext>
            </a:extLst>
          </p:cNvPr>
          <p:cNvSpPr txBox="1"/>
          <p:nvPr/>
        </p:nvSpPr>
        <p:spPr>
          <a:xfrm>
            <a:off x="7113565" y="3553113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9</a:t>
            </a:r>
            <a:endParaRPr lang="es-ES" sz="1400" dirty="0">
              <a:latin typeface="Montserrat" panose="00000500000000000000" pitchFamily="2" charset="0"/>
            </a:endParaRPr>
          </a:p>
        </p:txBody>
      </p:sp>
      <p:sp>
        <p:nvSpPr>
          <p:cNvPr id="670" name="CuadroTexto 669">
            <a:extLst>
              <a:ext uri="{FF2B5EF4-FFF2-40B4-BE49-F238E27FC236}">
                <a16:creationId xmlns:a16="http://schemas.microsoft.com/office/drawing/2014/main" id="{48E35C83-C4FF-C83E-2910-BB9256A3CEA1}"/>
              </a:ext>
            </a:extLst>
          </p:cNvPr>
          <p:cNvSpPr txBox="1"/>
          <p:nvPr/>
        </p:nvSpPr>
        <p:spPr>
          <a:xfrm>
            <a:off x="6890232" y="3768061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671" name="CuadroTexto 670">
            <a:extLst>
              <a:ext uri="{FF2B5EF4-FFF2-40B4-BE49-F238E27FC236}">
                <a16:creationId xmlns:a16="http://schemas.microsoft.com/office/drawing/2014/main" id="{C616F759-E602-79CA-E985-148678620AC8}"/>
              </a:ext>
            </a:extLst>
          </p:cNvPr>
          <p:cNvSpPr txBox="1"/>
          <p:nvPr/>
        </p:nvSpPr>
        <p:spPr>
          <a:xfrm>
            <a:off x="6890232" y="3338166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9</a:t>
            </a:r>
            <a:endParaRPr lang="es-ES" sz="1400" dirty="0">
              <a:latin typeface="Montserrat" panose="00000500000000000000" pitchFamily="2" charset="0"/>
            </a:endParaRPr>
          </a:p>
        </p:txBody>
      </p:sp>
      <p:cxnSp>
        <p:nvCxnSpPr>
          <p:cNvPr id="692" name="Conector recto de flecha 691">
            <a:extLst>
              <a:ext uri="{FF2B5EF4-FFF2-40B4-BE49-F238E27FC236}">
                <a16:creationId xmlns:a16="http://schemas.microsoft.com/office/drawing/2014/main" id="{60ED6B72-43D1-2731-F71D-6FFBE24DD2BA}"/>
              </a:ext>
            </a:extLst>
          </p:cNvPr>
          <p:cNvCxnSpPr/>
          <p:nvPr/>
        </p:nvCxnSpPr>
        <p:spPr>
          <a:xfrm>
            <a:off x="2522220" y="333385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Conector recto de flecha 692">
            <a:extLst>
              <a:ext uri="{FF2B5EF4-FFF2-40B4-BE49-F238E27FC236}">
                <a16:creationId xmlns:a16="http://schemas.microsoft.com/office/drawing/2014/main" id="{8D56550F-D9AB-E8FB-F2BE-83AEB0797689}"/>
              </a:ext>
            </a:extLst>
          </p:cNvPr>
          <p:cNvCxnSpPr/>
          <p:nvPr/>
        </p:nvCxnSpPr>
        <p:spPr>
          <a:xfrm>
            <a:off x="4693920" y="3346001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recto de flecha 693">
            <a:extLst>
              <a:ext uri="{FF2B5EF4-FFF2-40B4-BE49-F238E27FC236}">
                <a16:creationId xmlns:a16="http://schemas.microsoft.com/office/drawing/2014/main" id="{61D40318-5854-3BFE-1482-3B99E0B560B6}"/>
              </a:ext>
            </a:extLst>
          </p:cNvPr>
          <p:cNvCxnSpPr/>
          <p:nvPr/>
        </p:nvCxnSpPr>
        <p:spPr>
          <a:xfrm>
            <a:off x="6080760" y="3346001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CuadroTexto 694">
            <a:extLst>
              <a:ext uri="{FF2B5EF4-FFF2-40B4-BE49-F238E27FC236}">
                <a16:creationId xmlns:a16="http://schemas.microsoft.com/office/drawing/2014/main" id="{DD1A43BC-3398-CE84-FD25-880B704B332C}"/>
              </a:ext>
            </a:extLst>
          </p:cNvPr>
          <p:cNvSpPr txBox="1"/>
          <p:nvPr/>
        </p:nvSpPr>
        <p:spPr>
          <a:xfrm>
            <a:off x="5413860" y="3214963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37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656" grpId="0"/>
      <p:bldP spid="657" grpId="0"/>
      <p:bldP spid="658" grpId="0"/>
      <p:bldP spid="659" grpId="0"/>
      <p:bldP spid="660" grpId="0"/>
      <p:bldP spid="661" grpId="0"/>
      <p:bldP spid="662" grpId="0"/>
      <p:bldP spid="663" grpId="0"/>
      <p:bldP spid="664" grpId="0"/>
      <p:bldP spid="665" grpId="0"/>
      <p:bldP spid="666" grpId="0"/>
      <p:bldP spid="667" grpId="0"/>
      <p:bldP spid="668" grpId="0"/>
      <p:bldP spid="669" grpId="0"/>
      <p:bldP spid="670" grpId="0"/>
      <p:bldP spid="671" grpId="0"/>
      <p:bldP spid="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4;p66">
            <a:extLst>
              <a:ext uri="{FF2B5EF4-FFF2-40B4-BE49-F238E27FC236}">
                <a16:creationId xmlns:a16="http://schemas.microsoft.com/office/drawing/2014/main" id="{6AD775D0-BC35-7829-E9EC-7A9830B26357}"/>
              </a:ext>
            </a:extLst>
          </p:cNvPr>
          <p:cNvSpPr txBox="1">
            <a:spLocks/>
          </p:cNvSpPr>
          <p:nvPr/>
        </p:nvSpPr>
        <p:spPr>
          <a:xfrm>
            <a:off x="1732050" y="445025"/>
            <a:ext cx="5679900" cy="108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ctr"/>
            <a:r>
              <a:rPr lang="en-GB" dirty="0"/>
              <a:t>Linearly-solvable 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ítulo 4">
                <a:extLst>
                  <a:ext uri="{FF2B5EF4-FFF2-40B4-BE49-F238E27FC236}">
                    <a16:creationId xmlns:a16="http://schemas.microsoft.com/office/drawing/2014/main" id="{8A422519-36E7-BEA7-40D2-8C97DA4E5F7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954880" y="1781060"/>
                <a:ext cx="3234240" cy="748780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𝒮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 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𝒫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 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s-ES" sz="3200" dirty="0">
                  <a:latin typeface="Montserrat" panose="000005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Subtítulo 4">
                <a:extLst>
                  <a:ext uri="{FF2B5EF4-FFF2-40B4-BE49-F238E27FC236}">
                    <a16:creationId xmlns:a16="http://schemas.microsoft.com/office/drawing/2014/main" id="{8A422519-36E7-BEA7-40D2-8C97DA4E5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54880" y="1781060"/>
                <a:ext cx="3234240" cy="7487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F342BB2-B386-018D-ED34-2035F2BC8662}"/>
              </a:ext>
            </a:extLst>
          </p:cNvPr>
          <p:cNvSpPr txBox="1"/>
          <p:nvPr/>
        </p:nvSpPr>
        <p:spPr>
          <a:xfrm>
            <a:off x="3194894" y="2684099"/>
            <a:ext cx="929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s</a:t>
            </a:r>
            <a:r>
              <a:rPr lang="en" dirty="0">
                <a:latin typeface="Montserrat" panose="00000500000000000000" pitchFamily="2" charset="0"/>
              </a:rPr>
              <a:t>tates</a:t>
            </a:r>
            <a:endParaRPr lang="es-ES" dirty="0">
              <a:latin typeface="Montserrat" panose="00000500000000000000" pitchFamily="2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6D37EC8-E1BE-E3BF-42AF-A9BA15112AF0}"/>
              </a:ext>
            </a:extLst>
          </p:cNvPr>
          <p:cNvCxnSpPr>
            <a:cxnSpLocks/>
          </p:cNvCxnSpPr>
          <p:nvPr/>
        </p:nvCxnSpPr>
        <p:spPr>
          <a:xfrm flipV="1">
            <a:off x="3721243" y="2415316"/>
            <a:ext cx="213361" cy="3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36EB530-66D3-F6A7-5671-9E9FD316F44E}"/>
                  </a:ext>
                </a:extLst>
              </p:cNvPr>
              <p:cNvSpPr txBox="1"/>
              <p:nvPr/>
            </p:nvSpPr>
            <p:spPr>
              <a:xfrm>
                <a:off x="4042732" y="2706804"/>
                <a:ext cx="1531943" cy="815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 err="1">
                    <a:latin typeface="Montserrat" panose="00000500000000000000" pitchFamily="2" charset="0"/>
                  </a:rPr>
                  <a:t>probability</a:t>
                </a:r>
                <a:r>
                  <a:rPr lang="es-ES" dirty="0">
                    <a:latin typeface="Montserrat" panose="00000500000000000000" pitchFamily="2" charset="0"/>
                  </a:rPr>
                  <a:t> </a:t>
                </a:r>
                <a:r>
                  <a:rPr lang="es-ES" dirty="0" err="1">
                    <a:latin typeface="Montserrat" panose="00000500000000000000" pitchFamily="2" charset="0"/>
                  </a:rPr>
                  <a:t>distribution</a:t>
                </a:r>
                <a:endParaRPr lang="es-ES" dirty="0">
                  <a:latin typeface="Montserrat" panose="00000500000000000000" pitchFamily="2" charset="0"/>
                </a:endParaRPr>
              </a:p>
              <a:p>
                <a:pPr algn="ctr"/>
                <a:endParaRPr lang="es-ES" sz="400" dirty="0">
                  <a:latin typeface="Montserrat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36EB530-66D3-F6A7-5671-9E9FD316F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32" y="2706804"/>
                <a:ext cx="1531943" cy="815608"/>
              </a:xfrm>
              <a:prstGeom prst="rect">
                <a:avLst/>
              </a:prstGeom>
              <a:blipFill>
                <a:blip r:embed="rId4"/>
                <a:stretch>
                  <a:fillRect t="-1493" b="-7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5775DB12-4EC1-DABF-8241-640AE9C7DE8D}"/>
              </a:ext>
            </a:extLst>
          </p:cNvPr>
          <p:cNvSpPr txBox="1"/>
          <p:nvPr/>
        </p:nvSpPr>
        <p:spPr>
          <a:xfrm>
            <a:off x="5206414" y="2548591"/>
            <a:ext cx="1340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Montserrat" panose="00000500000000000000" pitchFamily="2" charset="0"/>
              </a:rPr>
              <a:t>rewards</a:t>
            </a:r>
            <a:endParaRPr lang="es-ES" dirty="0">
              <a:latin typeface="Montserrat" panose="00000500000000000000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880E396-5984-27DD-01C4-53FD57036743}"/>
              </a:ext>
            </a:extLst>
          </p:cNvPr>
          <p:cNvCxnSpPr>
            <a:cxnSpLocks/>
          </p:cNvCxnSpPr>
          <p:nvPr/>
        </p:nvCxnSpPr>
        <p:spPr>
          <a:xfrm flipH="1" flipV="1">
            <a:off x="4435163" y="2415378"/>
            <a:ext cx="74250" cy="26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AA019A7-BE55-C771-6981-A020D1E686A7}"/>
              </a:ext>
            </a:extLst>
          </p:cNvPr>
          <p:cNvCxnSpPr>
            <a:cxnSpLocks/>
          </p:cNvCxnSpPr>
          <p:nvPr/>
        </p:nvCxnSpPr>
        <p:spPr>
          <a:xfrm flipH="1" flipV="1">
            <a:off x="5031401" y="2404615"/>
            <a:ext cx="364187" cy="2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3EAFA39-950C-AF14-E745-73F8F2F51F03}"/>
              </a:ext>
            </a:extLst>
          </p:cNvPr>
          <p:cNvSpPr/>
          <p:nvPr/>
        </p:nvSpPr>
        <p:spPr>
          <a:xfrm>
            <a:off x="1312754" y="3676516"/>
            <a:ext cx="1882140" cy="815608"/>
          </a:xfrm>
          <a:prstGeom prst="roundRect">
            <a:avLst>
              <a:gd name="adj" fmla="val 688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Deterministic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Problems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45DCC072-5F00-B353-8C2D-A96C9CDC0A3C}"/>
                  </a:ext>
                </a:extLst>
              </p:cNvPr>
              <p:cNvSpPr/>
              <p:nvPr/>
            </p:nvSpPr>
            <p:spPr>
              <a:xfrm>
                <a:off x="3630930" y="3676516"/>
                <a:ext cx="1882140" cy="815608"/>
              </a:xfrm>
              <a:prstGeom prst="roundRect">
                <a:avLst>
                  <a:gd name="adj" fmla="val 688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Transitions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a-IN" smtClean="0">
                          <a:solidFill>
                            <a:schemeClr val="tx1"/>
                          </a:solidFill>
                        </a:rPr>
                        <m:t>(</m:t>
                      </m:r>
                      <m:sSub>
                        <m:sSubPr>
                          <m:ctrlPr>
                            <a:rPr lang="ta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ta-IN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ta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or-IN" smtClean="0">
                          <a:solidFill>
                            <a:schemeClr val="tx1"/>
                          </a:solidFill>
                        </a:rPr>
                        <m:t>,</m:t>
                      </m:r>
                      <m:sSub>
                        <m:sSubPr>
                          <m:ctrlPr>
                            <a:rPr lang="ta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or-IN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45DCC072-5F00-B353-8C2D-A96C9CDC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30" y="3676516"/>
                <a:ext cx="1882140" cy="815608"/>
              </a:xfrm>
              <a:prstGeom prst="roundRect">
                <a:avLst>
                  <a:gd name="adj" fmla="val 6884"/>
                </a:avLst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3A88E36-8AF9-B273-7571-3D4D186E9710}"/>
              </a:ext>
            </a:extLst>
          </p:cNvPr>
          <p:cNvSpPr/>
          <p:nvPr/>
        </p:nvSpPr>
        <p:spPr>
          <a:xfrm>
            <a:off x="6053964" y="3733800"/>
            <a:ext cx="1882140" cy="701040"/>
          </a:xfrm>
          <a:prstGeom prst="roundRect">
            <a:avLst>
              <a:gd name="adj" fmla="val 688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Value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Functions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AEC3A1-9C66-4A9E-99AB-B0B6A0CB6746}"/>
              </a:ext>
            </a:extLst>
          </p:cNvPr>
          <p:cNvSpPr txBox="1"/>
          <p:nvPr/>
        </p:nvSpPr>
        <p:spPr>
          <a:xfrm>
            <a:off x="3276726" y="1377661"/>
            <a:ext cx="25905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 err="1">
                <a:latin typeface="Montserrat" panose="00000500000000000000" pitchFamily="2" charset="0"/>
              </a:rPr>
              <a:t>Implicit</a:t>
            </a:r>
            <a:r>
              <a:rPr lang="es-ES" sz="1600" dirty="0">
                <a:latin typeface="Montserrat" panose="00000500000000000000" pitchFamily="2" charset="0"/>
              </a:rPr>
              <a:t> </a:t>
            </a:r>
            <a:r>
              <a:rPr lang="es-ES" sz="1600" dirty="0" err="1">
                <a:latin typeface="Montserrat" panose="00000500000000000000" pitchFamily="2" charset="0"/>
              </a:rPr>
              <a:t>actions</a:t>
            </a:r>
            <a:r>
              <a:rPr lang="es-ES" sz="1600" dirty="0">
                <a:latin typeface="Montserrat" panose="00000500000000000000" pitchFamily="2" charset="0"/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698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4;p66">
            <a:extLst>
              <a:ext uri="{FF2B5EF4-FFF2-40B4-BE49-F238E27FC236}">
                <a16:creationId xmlns:a16="http://schemas.microsoft.com/office/drawing/2014/main" id="{FE8DA7B8-0EFC-5576-2E4A-E40F2E38A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82867" y="512396"/>
            <a:ext cx="29782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Functions</a:t>
            </a:r>
            <a:endParaRPr dirty="0"/>
          </a:p>
        </p:txBody>
      </p:sp>
      <p:graphicFrame>
        <p:nvGraphicFramePr>
          <p:cNvPr id="19" name="Tabla 12">
            <a:extLst>
              <a:ext uri="{FF2B5EF4-FFF2-40B4-BE49-F238E27FC236}">
                <a16:creationId xmlns:a16="http://schemas.microsoft.com/office/drawing/2014/main" id="{0DD5FA91-90F5-2397-EB98-29B3B4F2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7525"/>
              </p:ext>
            </p:extLst>
          </p:nvPr>
        </p:nvGraphicFramePr>
        <p:xfrm>
          <a:off x="6447442" y="2934303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9.52…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8.04…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9.52…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957ED97E-0CA9-B380-159C-F966F394732A}"/>
              </a:ext>
            </a:extLst>
          </p:cNvPr>
          <p:cNvSpPr txBox="1"/>
          <p:nvPr/>
        </p:nvSpPr>
        <p:spPr>
          <a:xfrm>
            <a:off x="3341947" y="1085096"/>
            <a:ext cx="246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Montserrat" panose="00000500000000000000" pitchFamily="2" charset="0"/>
              </a:rPr>
              <a:t>expected</a:t>
            </a:r>
            <a:r>
              <a:rPr lang="es-ES" dirty="0">
                <a:latin typeface="Montserrat" panose="00000500000000000000" pitchFamily="2" charset="0"/>
              </a:rPr>
              <a:t> total </a:t>
            </a:r>
            <a:r>
              <a:rPr lang="es-ES" dirty="0" err="1">
                <a:latin typeface="Montserrat" panose="00000500000000000000" pitchFamily="2" charset="0"/>
              </a:rPr>
              <a:t>reward</a:t>
            </a:r>
            <a:endParaRPr lang="es-ES" dirty="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155832ED-2C4C-3E4C-C232-8AF91705F946}"/>
                  </a:ext>
                </a:extLst>
              </p:cNvPr>
              <p:cNvSpPr/>
              <p:nvPr/>
            </p:nvSpPr>
            <p:spPr>
              <a:xfrm>
                <a:off x="2357935" y="1949654"/>
                <a:ext cx="1203960" cy="510540"/>
              </a:xfrm>
              <a:prstGeom prst="roundRect">
                <a:avLst>
                  <a:gd name="adj" fmla="val 688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-values</a:t>
                </a:r>
                <a:endParaRPr lang="es-ES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155832ED-2C4C-3E4C-C232-8AF91705F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35" y="1949654"/>
                <a:ext cx="1203960" cy="510540"/>
              </a:xfrm>
              <a:prstGeom prst="roundRect">
                <a:avLst>
                  <a:gd name="adj" fmla="val 6884"/>
                </a:avLst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1F8E4FEF-CE04-1C62-5470-C2269345E775}"/>
              </a:ext>
            </a:extLst>
          </p:cNvPr>
          <p:cNvSpPr txBox="1"/>
          <p:nvPr/>
        </p:nvSpPr>
        <p:spPr>
          <a:xfrm>
            <a:off x="2451504" y="2463570"/>
            <a:ext cx="10191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00" dirty="0" err="1">
                <a:latin typeface="Montserrat" panose="00000500000000000000" pitchFamily="2" charset="0"/>
              </a:rPr>
              <a:t>for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each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state</a:t>
            </a:r>
            <a:endParaRPr lang="es-E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8786E48-B297-FC2D-5455-9C22D9DA8092}"/>
                  </a:ext>
                </a:extLst>
              </p:cNvPr>
              <p:cNvSpPr txBox="1"/>
              <p:nvPr/>
            </p:nvSpPr>
            <p:spPr>
              <a:xfrm>
                <a:off x="725349" y="3437092"/>
                <a:ext cx="4469129" cy="77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s-E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s-E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ℛ</m:t>
                                      </m:r>
                                      <m:d>
                                        <m:dPr>
                                          <m:ctrlPr>
                                            <a:rPr lang="es-E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s-E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den>
                                      </m:f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func>
                                        <m:funcPr>
                                          <m:ctrlPr>
                                            <a:rPr lang="es-E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s-E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2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S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2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begChr m:val="|"/>
                                                      <m:endChr m:val=""/>
                                                      <m:ctrlPr>
                                                        <a:rPr lang="es-E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s-ES" sz="12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2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S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2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k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𝒫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s-E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E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2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S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2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begChr m:val="|"/>
                                                      <m:endChr m:val=""/>
                                                      <m:ctrlPr>
                                                        <a:rPr lang="es-E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s-ES" sz="12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2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S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2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k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ES" sz="1100" dirty="0"/>
              </a:p>
              <a:p>
                <a:pPr algn="ctr"/>
                <a:endParaRPr lang="es-ES" sz="11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8786E48-B297-FC2D-5455-9C22D9DA8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49" y="3437092"/>
                <a:ext cx="4469129" cy="771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90" name="Tabla 12">
            <a:extLst>
              <a:ext uri="{FF2B5EF4-FFF2-40B4-BE49-F238E27FC236}">
                <a16:creationId xmlns:a16="http://schemas.microsoft.com/office/drawing/2014/main" id="{748CB096-D4A1-CCA8-791D-F49F5A9F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51568"/>
              </p:ext>
            </p:extLst>
          </p:nvPr>
        </p:nvGraphicFramePr>
        <p:xfrm>
          <a:off x="6737834" y="1685807"/>
          <a:ext cx="846122" cy="852942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423061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423061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426471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426471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CuadroTexto 690">
                <a:extLst>
                  <a:ext uri="{FF2B5EF4-FFF2-40B4-BE49-F238E27FC236}">
                    <a16:creationId xmlns:a16="http://schemas.microsoft.com/office/drawing/2014/main" id="{93DB59ED-5943-44C4-7535-224C54B6515B}"/>
                  </a:ext>
                </a:extLst>
              </p:cNvPr>
              <p:cNvSpPr txBox="1"/>
              <p:nvPr/>
            </p:nvSpPr>
            <p:spPr>
              <a:xfrm>
                <a:off x="6651307" y="1385725"/>
                <a:ext cx="101917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900" dirty="0" err="1">
                    <a:latin typeface="Montserrat" panose="00000500000000000000" pitchFamily="2" charset="0"/>
                  </a:rPr>
                  <a:t>for</a:t>
                </a:r>
                <a:r>
                  <a:rPr lang="es-ES" sz="9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s-ES" sz="900" dirty="0"/>
              </a:p>
            </p:txBody>
          </p:sp>
        </mc:Choice>
        <mc:Fallback xmlns="">
          <p:sp>
            <p:nvSpPr>
              <p:cNvPr id="691" name="CuadroTexto 690">
                <a:extLst>
                  <a:ext uri="{FF2B5EF4-FFF2-40B4-BE49-F238E27FC236}">
                    <a16:creationId xmlns:a16="http://schemas.microsoft.com/office/drawing/2014/main" id="{93DB59ED-5943-44C4-7535-224C54B65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07" y="1385725"/>
                <a:ext cx="1019175" cy="230832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2" name="Imagen 691" descr="Forma&#10;&#10;Descripción generada automáticamente con confianza baja">
            <a:extLst>
              <a:ext uri="{FF2B5EF4-FFF2-40B4-BE49-F238E27FC236}">
                <a16:creationId xmlns:a16="http://schemas.microsoft.com/office/drawing/2014/main" id="{870096E0-583D-C8DB-C45F-CBAE25735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23" y="1820706"/>
            <a:ext cx="163830" cy="163830"/>
          </a:xfrm>
          <a:prstGeom prst="rect">
            <a:avLst/>
          </a:prstGeom>
        </p:spPr>
      </p:pic>
      <p:cxnSp>
        <p:nvCxnSpPr>
          <p:cNvPr id="694" name="Conector recto de flecha 693">
            <a:extLst>
              <a:ext uri="{FF2B5EF4-FFF2-40B4-BE49-F238E27FC236}">
                <a16:creationId xmlns:a16="http://schemas.microsoft.com/office/drawing/2014/main" id="{0B4BA31A-3114-8D6F-15E4-42CEE098FE14}"/>
              </a:ext>
            </a:extLst>
          </p:cNvPr>
          <p:cNvCxnSpPr>
            <a:cxnSpLocks/>
          </p:cNvCxnSpPr>
          <p:nvPr/>
        </p:nvCxnSpPr>
        <p:spPr>
          <a:xfrm flipV="1">
            <a:off x="7368615" y="2235094"/>
            <a:ext cx="0" cy="15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ector recto de flecha 699">
            <a:extLst>
              <a:ext uri="{FF2B5EF4-FFF2-40B4-BE49-F238E27FC236}">
                <a16:creationId xmlns:a16="http://schemas.microsoft.com/office/drawing/2014/main" id="{AB46153B-0E85-AF14-0377-8CBFF19432E2}"/>
              </a:ext>
            </a:extLst>
          </p:cNvPr>
          <p:cNvCxnSpPr>
            <a:cxnSpLocks/>
          </p:cNvCxnSpPr>
          <p:nvPr/>
        </p:nvCxnSpPr>
        <p:spPr>
          <a:xfrm>
            <a:off x="6879946" y="1904221"/>
            <a:ext cx="1719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ector recto de flecha 706">
            <a:extLst>
              <a:ext uri="{FF2B5EF4-FFF2-40B4-BE49-F238E27FC236}">
                <a16:creationId xmlns:a16="http://schemas.microsoft.com/office/drawing/2014/main" id="{FF742369-7B97-E844-E34E-E65B779AF26E}"/>
              </a:ext>
            </a:extLst>
          </p:cNvPr>
          <p:cNvCxnSpPr>
            <a:cxnSpLocks/>
          </p:cNvCxnSpPr>
          <p:nvPr/>
        </p:nvCxnSpPr>
        <p:spPr>
          <a:xfrm flipV="1">
            <a:off x="6958276" y="2235094"/>
            <a:ext cx="0" cy="15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A58FB8F-1960-BFDB-7C4F-D97DC53EB8B5}"/>
                  </a:ext>
                </a:extLst>
              </p:cNvPr>
              <p:cNvSpPr txBox="1"/>
              <p:nvPr/>
            </p:nvSpPr>
            <p:spPr>
              <a:xfrm>
                <a:off x="2156957" y="3032867"/>
                <a:ext cx="1605915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s-ES" i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A58FB8F-1960-BFDB-7C4F-D97DC53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57" y="3032867"/>
                <a:ext cx="1605915" cy="3222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42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9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Z-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LMDPs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BFB240C-5FB2-0BE8-7870-D7F0CDE253DB}"/>
                  </a:ext>
                </a:extLst>
              </p:cNvPr>
              <p:cNvSpPr txBox="1"/>
              <p:nvPr/>
            </p:nvSpPr>
            <p:spPr>
              <a:xfrm>
                <a:off x="1422186" y="1586214"/>
                <a:ext cx="6284595" cy="689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· </m:t>
                      </m:r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)·</m:t>
                          </m:r>
                          <m:acc>
                            <m:accPr>
                              <m:chr m:val="̂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BFB240C-5FB2-0BE8-7870-D7F0CDE2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6" y="1586214"/>
                <a:ext cx="6284595" cy="68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a 12">
            <a:extLst>
              <a:ext uri="{FF2B5EF4-FFF2-40B4-BE49-F238E27FC236}">
                <a16:creationId xmlns:a16="http://schemas.microsoft.com/office/drawing/2014/main" id="{879220F9-59C6-5825-FDF0-925E35A8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02326"/>
              </p:ext>
            </p:extLst>
          </p:nvPr>
        </p:nvGraphicFramePr>
        <p:xfrm>
          <a:off x="941840" y="2658565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graphicFrame>
        <p:nvGraphicFramePr>
          <p:cNvPr id="28" name="Tabla 12">
            <a:extLst>
              <a:ext uri="{FF2B5EF4-FFF2-40B4-BE49-F238E27FC236}">
                <a16:creationId xmlns:a16="http://schemas.microsoft.com/office/drawing/2014/main" id="{4CEE0C37-EE5D-737C-40FF-9538BFC51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81062"/>
              </p:ext>
            </p:extLst>
          </p:nvPr>
        </p:nvGraphicFramePr>
        <p:xfrm>
          <a:off x="3052282" y="2658565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Montserrat" panose="00000500000000000000" pitchFamily="2" charset="0"/>
                        </a:rPr>
                        <a:t>0.997…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0.93…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graphicFrame>
        <p:nvGraphicFramePr>
          <p:cNvPr id="51" name="Tabla 12">
            <a:extLst>
              <a:ext uri="{FF2B5EF4-FFF2-40B4-BE49-F238E27FC236}">
                <a16:creationId xmlns:a16="http://schemas.microsoft.com/office/drawing/2014/main" id="{C5DDF989-42DA-E38E-1923-D4A13DC8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17458"/>
              </p:ext>
            </p:extLst>
          </p:nvPr>
        </p:nvGraphicFramePr>
        <p:xfrm>
          <a:off x="6682450" y="2646414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0.58…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0.16…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0.58…</a:t>
                      </a: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cxnSp>
        <p:nvCxnSpPr>
          <p:cNvPr id="522" name="Conector recto de flecha 521">
            <a:extLst>
              <a:ext uri="{FF2B5EF4-FFF2-40B4-BE49-F238E27FC236}">
                <a16:creationId xmlns:a16="http://schemas.microsoft.com/office/drawing/2014/main" id="{A3B642C8-CED3-B0E4-C28F-CCB1A94F95F9}"/>
              </a:ext>
            </a:extLst>
          </p:cNvPr>
          <p:cNvCxnSpPr/>
          <p:nvPr/>
        </p:nvCxnSpPr>
        <p:spPr>
          <a:xfrm>
            <a:off x="2522220" y="333385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de flecha 522">
            <a:extLst>
              <a:ext uri="{FF2B5EF4-FFF2-40B4-BE49-F238E27FC236}">
                <a16:creationId xmlns:a16="http://schemas.microsoft.com/office/drawing/2014/main" id="{05B4CE81-D4AB-14C3-5396-35887D541FB2}"/>
              </a:ext>
            </a:extLst>
          </p:cNvPr>
          <p:cNvCxnSpPr/>
          <p:nvPr/>
        </p:nvCxnSpPr>
        <p:spPr>
          <a:xfrm>
            <a:off x="4693920" y="3346001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ector recto de flecha 523">
            <a:extLst>
              <a:ext uri="{FF2B5EF4-FFF2-40B4-BE49-F238E27FC236}">
                <a16:creationId xmlns:a16="http://schemas.microsoft.com/office/drawing/2014/main" id="{6AFE0042-40BD-5824-09F6-67B06B12BB22}"/>
              </a:ext>
            </a:extLst>
          </p:cNvPr>
          <p:cNvCxnSpPr/>
          <p:nvPr/>
        </p:nvCxnSpPr>
        <p:spPr>
          <a:xfrm>
            <a:off x="6080760" y="3346001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D7A3B723-F0E0-BCA8-FC3C-CDFCEDA6425F}"/>
              </a:ext>
            </a:extLst>
          </p:cNvPr>
          <p:cNvSpPr txBox="1"/>
          <p:nvPr/>
        </p:nvSpPr>
        <p:spPr>
          <a:xfrm>
            <a:off x="5413860" y="3214963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96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164793" y="1664892"/>
            <a:ext cx="6814414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05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Q-</a:t>
            </a:r>
            <a:r>
              <a:rPr lang="en" dirty="0"/>
              <a:t>values</a:t>
            </a:r>
            <a:endParaRPr dirty="0"/>
          </a:p>
        </p:txBody>
      </p:sp>
      <p:sp>
        <p:nvSpPr>
          <p:cNvPr id="1146" name="Google Shape;1146;p98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ES" dirty="0"/>
              <a:t>F</a:t>
            </a:r>
            <a:r>
              <a:rPr lang="en" dirty="0"/>
              <a:t>or each pair of state and action</a:t>
            </a:r>
            <a:endParaRPr dirty="0"/>
          </a:p>
        </p:txBody>
      </p:sp>
      <p:sp>
        <p:nvSpPr>
          <p:cNvPr id="1147" name="Google Shape;1147;p98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LMDPs</a:t>
            </a:r>
            <a:endParaRPr dirty="0"/>
          </a:p>
        </p:txBody>
      </p:sp>
      <p:sp>
        <p:nvSpPr>
          <p:cNvPr id="1148" name="Google Shape;1148;p98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More efficient computationally</a:t>
            </a:r>
            <a:endParaRPr dirty="0"/>
          </a:p>
        </p:txBody>
      </p:sp>
      <p:sp>
        <p:nvSpPr>
          <p:cNvPr id="1149" name="Google Shape;1149;p98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</a:t>
            </a:r>
            <a:r>
              <a:rPr lang="en" dirty="0"/>
              <a:t>xplicit actions</a:t>
            </a:r>
            <a:endParaRPr dirty="0"/>
          </a:p>
        </p:txBody>
      </p:sp>
      <p:sp>
        <p:nvSpPr>
          <p:cNvPr id="1150" name="Google Shape;1150;p98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As traditional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MDPs</a:t>
            </a:r>
          </a:p>
        </p:txBody>
      </p:sp>
      <p:sp>
        <p:nvSpPr>
          <p:cNvPr id="1151" name="Google Shape;1151;p98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1152" name="Google Shape;1152;p98"/>
          <p:cNvSpPr txBox="1">
            <a:spLocks noGrp="1"/>
          </p:cNvSpPr>
          <p:nvPr>
            <p:ph type="subTitle" idx="8"/>
          </p:nvPr>
        </p:nvSpPr>
        <p:spPr>
          <a:xfrm>
            <a:off x="1938800" y="3570932"/>
            <a:ext cx="2558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As opposed to Z-learning, no modelling required</a:t>
            </a:r>
            <a:endParaRPr dirty="0"/>
          </a:p>
        </p:txBody>
      </p:sp>
      <p:sp>
        <p:nvSpPr>
          <p:cNvPr id="1153" name="Google Shape;1153;p98"/>
          <p:cNvSpPr txBox="1">
            <a:spLocks noGrp="1"/>
          </p:cNvSpPr>
          <p:nvPr>
            <p:ph type="subTitle" idx="9"/>
          </p:nvPr>
        </p:nvSpPr>
        <p:spPr>
          <a:xfrm>
            <a:off x="4707607" y="3148526"/>
            <a:ext cx="2437062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Policy derivation</a:t>
            </a:r>
          </a:p>
        </p:txBody>
      </p:sp>
      <p:sp>
        <p:nvSpPr>
          <p:cNvPr id="1154" name="Google Shape;1154;p98"/>
          <p:cNvSpPr txBox="1">
            <a:spLocks noGrp="1"/>
          </p:cNvSpPr>
          <p:nvPr>
            <p:ph type="subTitle" idx="13"/>
          </p:nvPr>
        </p:nvSpPr>
        <p:spPr>
          <a:xfrm>
            <a:off x="4812947" y="3570932"/>
            <a:ext cx="22263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Optimal policy derived from q-values</a:t>
            </a:r>
            <a:endParaRPr dirty="0"/>
          </a:p>
        </p:txBody>
      </p:sp>
      <p:sp>
        <p:nvSpPr>
          <p:cNvPr id="1155" name="Google Shape;1155;p98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Q-learning for LMDPs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21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build="p"/>
      <p:bldP spid="1146" grpId="0" build="p"/>
      <p:bldP spid="1147" grpId="0" build="p"/>
      <p:bldP spid="1148" grpId="0" build="p"/>
      <p:bldP spid="1149" grpId="0" build="p"/>
      <p:bldP spid="1150" grpId="0" build="p"/>
      <p:bldP spid="1151" grpId="0" build="p"/>
      <p:bldP spid="1152" grpId="0" build="p"/>
      <p:bldP spid="1153" grpId="0" build="p"/>
      <p:bldP spid="115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4;p66">
            <a:extLst>
              <a:ext uri="{FF2B5EF4-FFF2-40B4-BE49-F238E27FC236}">
                <a16:creationId xmlns:a16="http://schemas.microsoft.com/office/drawing/2014/main" id="{6AD775D0-BC35-7829-E9EC-7A9830B26357}"/>
              </a:ext>
            </a:extLst>
          </p:cNvPr>
          <p:cNvSpPr txBox="1">
            <a:spLocks/>
          </p:cNvSpPr>
          <p:nvPr/>
        </p:nvSpPr>
        <p:spPr>
          <a:xfrm>
            <a:off x="1732050" y="445025"/>
            <a:ext cx="5679900" cy="108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ctr"/>
            <a:r>
              <a:rPr lang="en-GB" dirty="0"/>
              <a:t>Linearly-solvable Markov Decision Processes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3EAFA39-950C-AF14-E745-73F8F2F51F03}"/>
              </a:ext>
            </a:extLst>
          </p:cNvPr>
          <p:cNvSpPr/>
          <p:nvPr/>
        </p:nvSpPr>
        <p:spPr>
          <a:xfrm>
            <a:off x="1312754" y="3775646"/>
            <a:ext cx="1882140" cy="758324"/>
          </a:xfrm>
          <a:prstGeom prst="roundRect">
            <a:avLst>
              <a:gd name="adj" fmla="val 688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Deterministic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Problems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45DCC072-5F00-B353-8C2D-A96C9CDC0A3C}"/>
                  </a:ext>
                </a:extLst>
              </p:cNvPr>
              <p:cNvSpPr/>
              <p:nvPr/>
            </p:nvSpPr>
            <p:spPr>
              <a:xfrm>
                <a:off x="3630930" y="3775646"/>
                <a:ext cx="1882140" cy="758324"/>
              </a:xfrm>
              <a:prstGeom prst="roundRect">
                <a:avLst>
                  <a:gd name="adj" fmla="val 688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Transitions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a-IN" smtClean="0">
                          <a:solidFill>
                            <a:schemeClr val="tx1"/>
                          </a:solidFill>
                        </a:rPr>
                        <m:t>(</m:t>
                      </m:r>
                      <m:sSub>
                        <m:sSubPr>
                          <m:ctrlPr>
                            <a:rPr lang="ta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ta-IN" smtClean="0">
                          <a:solidFill>
                            <a:schemeClr val="tx1"/>
                          </a:solidFill>
                        </a:rPr>
                        <m:t>,</m:t>
                      </m:r>
                      <m:sSub>
                        <m:sSubPr>
                          <m:ctrlPr>
                            <a:rPr lang="ta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a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or-IN" smtClean="0">
                          <a:solidFill>
                            <a:schemeClr val="tx1"/>
                          </a:solidFill>
                        </a:rPr>
                        <m:t>,</m:t>
                      </m:r>
                      <m:sSub>
                        <m:sSubPr>
                          <m:ctrlPr>
                            <a:rPr lang="ta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or-IN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45DCC072-5F00-B353-8C2D-A96C9CDC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30" y="3775646"/>
                <a:ext cx="1882140" cy="758324"/>
              </a:xfrm>
              <a:prstGeom prst="roundRect">
                <a:avLst>
                  <a:gd name="adj" fmla="val 6884"/>
                </a:avLst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3A88E36-8AF9-B273-7571-3D4D186E9710}"/>
              </a:ext>
            </a:extLst>
          </p:cNvPr>
          <p:cNvSpPr/>
          <p:nvPr/>
        </p:nvSpPr>
        <p:spPr>
          <a:xfrm>
            <a:off x="6053964" y="3775646"/>
            <a:ext cx="1882140" cy="758324"/>
          </a:xfrm>
          <a:prstGeom prst="roundRect">
            <a:avLst>
              <a:gd name="adj" fmla="val 688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Q-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values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Montserrat" panose="00000500000000000000" pitchFamily="2" charset="0"/>
              </a:rPr>
              <a:t>pairs</a:t>
            </a:r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Montserrat" panose="00000500000000000000" pitchFamily="2" charset="0"/>
              </a:rPr>
              <a:t>state-action</a:t>
            </a:r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AEC3A1-9C66-4A9E-99AB-B0B6A0CB6746}"/>
              </a:ext>
            </a:extLst>
          </p:cNvPr>
          <p:cNvSpPr txBox="1"/>
          <p:nvPr/>
        </p:nvSpPr>
        <p:spPr>
          <a:xfrm>
            <a:off x="3276726" y="1377661"/>
            <a:ext cx="25905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 err="1">
                <a:latin typeface="Montserrat" panose="00000500000000000000" pitchFamily="2" charset="0"/>
              </a:rPr>
              <a:t>Explicit</a:t>
            </a:r>
            <a:r>
              <a:rPr lang="es-ES" sz="1600" dirty="0">
                <a:latin typeface="Montserrat" panose="00000500000000000000" pitchFamily="2" charset="0"/>
              </a:rPr>
              <a:t> </a:t>
            </a:r>
            <a:r>
              <a:rPr lang="es-ES" sz="1600" dirty="0" err="1">
                <a:latin typeface="Montserrat" panose="00000500000000000000" pitchFamily="2" charset="0"/>
              </a:rPr>
              <a:t>actions</a:t>
            </a:r>
            <a:r>
              <a:rPr lang="es-ES" sz="1600" dirty="0">
                <a:latin typeface="Montserrat" panose="00000500000000000000" pitchFamily="2" charset="0"/>
              </a:rPr>
              <a:t>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ubtítulo 4">
                <a:extLst>
                  <a:ext uri="{FF2B5EF4-FFF2-40B4-BE49-F238E27FC236}">
                    <a16:creationId xmlns:a16="http://schemas.microsoft.com/office/drawing/2014/main" id="{F497FC45-4F72-EDF5-25BA-D630C0F7E67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954880" y="1815142"/>
                <a:ext cx="3234240" cy="748780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𝒮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 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𝒜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 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𝒫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 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s-ES" sz="3200" dirty="0">
                  <a:latin typeface="Montserrat" panose="000005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Subtítulo 4">
                <a:extLst>
                  <a:ext uri="{FF2B5EF4-FFF2-40B4-BE49-F238E27FC236}">
                    <a16:creationId xmlns:a16="http://schemas.microsoft.com/office/drawing/2014/main" id="{F497FC45-4F72-EDF5-25BA-D630C0F7E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54880" y="1815142"/>
                <a:ext cx="3234240" cy="74878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8377FF18-DE09-A3C8-BB77-71B5B53EAA32}"/>
              </a:ext>
            </a:extLst>
          </p:cNvPr>
          <p:cNvSpPr txBox="1"/>
          <p:nvPr/>
        </p:nvSpPr>
        <p:spPr>
          <a:xfrm>
            <a:off x="2690293" y="2740015"/>
            <a:ext cx="929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s</a:t>
            </a:r>
            <a:r>
              <a:rPr lang="en" dirty="0">
                <a:latin typeface="Montserrat" panose="00000500000000000000" pitchFamily="2" charset="0"/>
              </a:rPr>
              <a:t>tates</a:t>
            </a:r>
            <a:endParaRPr lang="es-ES" dirty="0">
              <a:latin typeface="Montserrat" panose="00000500000000000000" pitchFamily="2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EC88798-7440-9DF9-B66C-B0664B0B03F1}"/>
              </a:ext>
            </a:extLst>
          </p:cNvPr>
          <p:cNvCxnSpPr>
            <a:cxnSpLocks/>
          </p:cNvCxnSpPr>
          <p:nvPr/>
        </p:nvCxnSpPr>
        <p:spPr>
          <a:xfrm flipV="1">
            <a:off x="3406140" y="2426762"/>
            <a:ext cx="213361" cy="3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C75631C-68C5-9DAD-104B-F4EB6861CACB}"/>
              </a:ext>
            </a:extLst>
          </p:cNvPr>
          <p:cNvSpPr txBox="1"/>
          <p:nvPr/>
        </p:nvSpPr>
        <p:spPr>
          <a:xfrm>
            <a:off x="3299893" y="3043858"/>
            <a:ext cx="929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Montserrat" panose="00000500000000000000" pitchFamily="2" charset="0"/>
              </a:rPr>
              <a:t>actions</a:t>
            </a:r>
            <a:endParaRPr lang="es-ES" dirty="0">
              <a:latin typeface="Montserrat" panose="00000500000000000000" pitchFamily="2" charset="0"/>
            </a:endParaRP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F40371D-4C53-75D0-4906-E2EFDCFAA28A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764497" y="2480102"/>
            <a:ext cx="306264" cy="56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BA4EE5F3-3290-5074-CA91-F687A4F39927}"/>
                  </a:ext>
                </a:extLst>
              </p:cNvPr>
              <p:cNvSpPr txBox="1"/>
              <p:nvPr/>
            </p:nvSpPr>
            <p:spPr>
              <a:xfrm>
                <a:off x="4215757" y="2761980"/>
                <a:ext cx="1531943" cy="815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 err="1">
                    <a:latin typeface="Montserrat" panose="00000500000000000000" pitchFamily="2" charset="0"/>
                  </a:rPr>
                  <a:t>probability</a:t>
                </a:r>
                <a:r>
                  <a:rPr lang="es-ES" dirty="0">
                    <a:latin typeface="Montserrat" panose="00000500000000000000" pitchFamily="2" charset="0"/>
                  </a:rPr>
                  <a:t> </a:t>
                </a:r>
                <a:r>
                  <a:rPr lang="es-ES" dirty="0" err="1">
                    <a:latin typeface="Montserrat" panose="00000500000000000000" pitchFamily="2" charset="0"/>
                  </a:rPr>
                  <a:t>distribution</a:t>
                </a:r>
                <a:endParaRPr lang="es-ES" dirty="0">
                  <a:latin typeface="Montserrat" panose="00000500000000000000" pitchFamily="2" charset="0"/>
                </a:endParaRPr>
              </a:p>
              <a:p>
                <a:pPr algn="ctr"/>
                <a:endParaRPr lang="es-ES" sz="400" dirty="0">
                  <a:latin typeface="Montserrat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BA4EE5F3-3290-5074-CA91-F687A4F39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57" y="2761980"/>
                <a:ext cx="1531943" cy="815608"/>
              </a:xfrm>
              <a:prstGeom prst="rect">
                <a:avLst/>
              </a:prstGeom>
              <a:blipFill>
                <a:blip r:embed="rId5"/>
                <a:stretch>
                  <a:fillRect t="-1493" b="-7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E1F6890E-08E6-CF2B-FCFF-7807777000C0}"/>
              </a:ext>
            </a:extLst>
          </p:cNvPr>
          <p:cNvSpPr txBox="1"/>
          <p:nvPr/>
        </p:nvSpPr>
        <p:spPr>
          <a:xfrm>
            <a:off x="5383513" y="2621041"/>
            <a:ext cx="1340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Montserrat" panose="00000500000000000000" pitchFamily="2" charset="0"/>
              </a:rPr>
              <a:t>rewards</a:t>
            </a:r>
            <a:endParaRPr lang="es-ES" dirty="0">
              <a:latin typeface="Montserrat" panose="00000500000000000000" pitchFamily="2" charset="0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2AC8C01-04E5-10A7-1068-4B330EE8E05A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4775636" y="2480102"/>
            <a:ext cx="206093" cy="28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3E6DC44-3326-2C5E-5571-CCAE3DBF1A8B}"/>
              </a:ext>
            </a:extLst>
          </p:cNvPr>
          <p:cNvCxnSpPr>
            <a:cxnSpLocks/>
          </p:cNvCxnSpPr>
          <p:nvPr/>
        </p:nvCxnSpPr>
        <p:spPr>
          <a:xfrm flipH="1" flipV="1">
            <a:off x="5383513" y="2426762"/>
            <a:ext cx="364187" cy="2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Q-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LMDPs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BFB240C-5FB2-0BE8-7870-D7F0CDE253DB}"/>
                  </a:ext>
                </a:extLst>
              </p:cNvPr>
              <p:cNvSpPr txBox="1"/>
              <p:nvPr/>
            </p:nvSpPr>
            <p:spPr>
              <a:xfrm>
                <a:off x="1422186" y="1586214"/>
                <a:ext cx="6284595" cy="717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s-ES" sz="16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BFB240C-5FB2-0BE8-7870-D7F0CDE2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6" y="1586214"/>
                <a:ext cx="6284595" cy="717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a 12">
            <a:extLst>
              <a:ext uri="{FF2B5EF4-FFF2-40B4-BE49-F238E27FC236}">
                <a16:creationId xmlns:a16="http://schemas.microsoft.com/office/drawing/2014/main" id="{A07D9633-104F-14A6-F8A0-4B0C217DB6B9}"/>
              </a:ext>
            </a:extLst>
          </p:cNvPr>
          <p:cNvGraphicFramePr>
            <a:graphicFrameLocks noGrp="1"/>
          </p:cNvGraphicFramePr>
          <p:nvPr/>
        </p:nvGraphicFramePr>
        <p:xfrm>
          <a:off x="941840" y="2658565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1F0D1FB-EFE5-C471-5C8F-8024B32215A5}"/>
              </a:ext>
            </a:extLst>
          </p:cNvPr>
          <p:cNvCxnSpPr/>
          <p:nvPr/>
        </p:nvCxnSpPr>
        <p:spPr>
          <a:xfrm>
            <a:off x="941840" y="2658565"/>
            <a:ext cx="1433148" cy="141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8D54359-F149-BED9-0E55-2D9E414BDE22}"/>
              </a:ext>
            </a:extLst>
          </p:cNvPr>
          <p:cNvCxnSpPr>
            <a:cxnSpLocks/>
          </p:cNvCxnSpPr>
          <p:nvPr/>
        </p:nvCxnSpPr>
        <p:spPr>
          <a:xfrm flipH="1">
            <a:off x="941840" y="2643331"/>
            <a:ext cx="1433146" cy="14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CDD0E6C-04E1-D7A5-D23A-FA610650BC55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1658414" y="3370303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C1AC0E2-68E5-E6A5-A26F-CF911E7CC962}"/>
              </a:ext>
            </a:extLst>
          </p:cNvPr>
          <p:cNvCxnSpPr>
            <a:cxnSpLocks/>
          </p:cNvCxnSpPr>
          <p:nvPr/>
        </p:nvCxnSpPr>
        <p:spPr>
          <a:xfrm flipH="1">
            <a:off x="941838" y="2643331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D1676BD-F9AD-90BE-1625-E1F918CFC7A2}"/>
              </a:ext>
            </a:extLst>
          </p:cNvPr>
          <p:cNvCxnSpPr>
            <a:cxnSpLocks/>
            <a:stCxn id="2" idx="1"/>
            <a:endCxn id="2" idx="2"/>
          </p:cNvCxnSpPr>
          <p:nvPr/>
        </p:nvCxnSpPr>
        <p:spPr>
          <a:xfrm>
            <a:off x="941840" y="3365769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050706C-9443-DCEF-AC66-ECE2F07CB8A9}"/>
              </a:ext>
            </a:extLst>
          </p:cNvPr>
          <p:cNvCxnSpPr>
            <a:cxnSpLocks/>
          </p:cNvCxnSpPr>
          <p:nvPr/>
        </p:nvCxnSpPr>
        <p:spPr>
          <a:xfrm>
            <a:off x="1658410" y="2658565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1BC603-D185-DD2B-BE62-FC3BE721848A}"/>
              </a:ext>
            </a:extLst>
          </p:cNvPr>
          <p:cNvSpPr txBox="1"/>
          <p:nvPr/>
        </p:nvSpPr>
        <p:spPr>
          <a:xfrm>
            <a:off x="1635546" y="2858278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10F73F-B71B-EF56-C713-8FF33FBB15CC}"/>
              </a:ext>
            </a:extLst>
          </p:cNvPr>
          <p:cNvSpPr txBox="1"/>
          <p:nvPr/>
        </p:nvSpPr>
        <p:spPr>
          <a:xfrm>
            <a:off x="2081916" y="2858278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292D79-F96F-FFEA-EC4C-45BFB7BAFF4A}"/>
              </a:ext>
            </a:extLst>
          </p:cNvPr>
          <p:cNvSpPr txBox="1"/>
          <p:nvPr/>
        </p:nvSpPr>
        <p:spPr>
          <a:xfrm>
            <a:off x="1858583" y="3073226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ED8378-A177-73E9-948E-CBB5EFD1706A}"/>
              </a:ext>
            </a:extLst>
          </p:cNvPr>
          <p:cNvSpPr txBox="1"/>
          <p:nvPr/>
        </p:nvSpPr>
        <p:spPr>
          <a:xfrm>
            <a:off x="1858583" y="2643331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8ADCDF-FA13-9CB0-DB8B-E570CB7BC8EE}"/>
              </a:ext>
            </a:extLst>
          </p:cNvPr>
          <p:cNvSpPr txBox="1"/>
          <p:nvPr/>
        </p:nvSpPr>
        <p:spPr>
          <a:xfrm>
            <a:off x="1635546" y="3565264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AD9A128-87C5-C81D-4C97-E95B70ADFE34}"/>
              </a:ext>
            </a:extLst>
          </p:cNvPr>
          <p:cNvSpPr txBox="1"/>
          <p:nvPr/>
        </p:nvSpPr>
        <p:spPr>
          <a:xfrm>
            <a:off x="2081916" y="3565264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E6EE56-4083-67DD-5250-769AAB940F35}"/>
              </a:ext>
            </a:extLst>
          </p:cNvPr>
          <p:cNvSpPr txBox="1"/>
          <p:nvPr/>
        </p:nvSpPr>
        <p:spPr>
          <a:xfrm>
            <a:off x="1858583" y="3780212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6682265-7168-E206-FE8B-4A3EF9841035}"/>
              </a:ext>
            </a:extLst>
          </p:cNvPr>
          <p:cNvSpPr txBox="1"/>
          <p:nvPr/>
        </p:nvSpPr>
        <p:spPr>
          <a:xfrm>
            <a:off x="1797021" y="3349232"/>
            <a:ext cx="446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42CA49-737F-41B7-6DC6-21FEEA034B59}"/>
              </a:ext>
            </a:extLst>
          </p:cNvPr>
          <p:cNvSpPr txBox="1"/>
          <p:nvPr/>
        </p:nvSpPr>
        <p:spPr>
          <a:xfrm>
            <a:off x="926585" y="2858278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F453FC3-E938-E77A-3F5B-51FA9EFA96E6}"/>
              </a:ext>
            </a:extLst>
          </p:cNvPr>
          <p:cNvSpPr txBox="1"/>
          <p:nvPr/>
        </p:nvSpPr>
        <p:spPr>
          <a:xfrm>
            <a:off x="1315056" y="2858278"/>
            <a:ext cx="384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151687A-9553-BA9C-9DD2-DA570C508975}"/>
              </a:ext>
            </a:extLst>
          </p:cNvPr>
          <p:cNvSpPr txBox="1"/>
          <p:nvPr/>
        </p:nvSpPr>
        <p:spPr>
          <a:xfrm>
            <a:off x="1149622" y="3073226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B162E42-171D-0880-BF16-EA7C24AA845B}"/>
              </a:ext>
            </a:extLst>
          </p:cNvPr>
          <p:cNvSpPr txBox="1"/>
          <p:nvPr/>
        </p:nvSpPr>
        <p:spPr>
          <a:xfrm>
            <a:off x="1149622" y="2643331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8A41EA-57C9-F6BB-6494-ACD947BE768B}"/>
              </a:ext>
            </a:extLst>
          </p:cNvPr>
          <p:cNvSpPr txBox="1"/>
          <p:nvPr/>
        </p:nvSpPr>
        <p:spPr>
          <a:xfrm>
            <a:off x="926585" y="3565264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320EFF1-F689-BE56-7EEC-AE8605037A96}"/>
              </a:ext>
            </a:extLst>
          </p:cNvPr>
          <p:cNvSpPr txBox="1"/>
          <p:nvPr/>
        </p:nvSpPr>
        <p:spPr>
          <a:xfrm>
            <a:off x="1372955" y="3565264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4F2D4C8-7F50-DE6A-EBFA-1616AA601845}"/>
              </a:ext>
            </a:extLst>
          </p:cNvPr>
          <p:cNvSpPr txBox="1"/>
          <p:nvPr/>
        </p:nvSpPr>
        <p:spPr>
          <a:xfrm>
            <a:off x="1149622" y="3780212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D4907D1-CD07-C2D3-4591-31CAAB84EB2F}"/>
              </a:ext>
            </a:extLst>
          </p:cNvPr>
          <p:cNvSpPr txBox="1"/>
          <p:nvPr/>
        </p:nvSpPr>
        <p:spPr>
          <a:xfrm>
            <a:off x="1149622" y="3350317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graphicFrame>
        <p:nvGraphicFramePr>
          <p:cNvPr id="27" name="Tabla 12">
            <a:extLst>
              <a:ext uri="{FF2B5EF4-FFF2-40B4-BE49-F238E27FC236}">
                <a16:creationId xmlns:a16="http://schemas.microsoft.com/office/drawing/2014/main" id="{202D9E51-06DF-F456-2CB2-C5D26E678DA9}"/>
              </a:ext>
            </a:extLst>
          </p:cNvPr>
          <p:cNvGraphicFramePr>
            <a:graphicFrameLocks noGrp="1"/>
          </p:cNvGraphicFramePr>
          <p:nvPr/>
        </p:nvGraphicFramePr>
        <p:xfrm>
          <a:off x="3052282" y="2658565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2928E13-83BD-4D02-A2F5-1F69427D6D07}"/>
              </a:ext>
            </a:extLst>
          </p:cNvPr>
          <p:cNvCxnSpPr/>
          <p:nvPr/>
        </p:nvCxnSpPr>
        <p:spPr>
          <a:xfrm>
            <a:off x="3052282" y="2658565"/>
            <a:ext cx="1433148" cy="141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934874C-A823-46B4-7742-072B57FD7CDB}"/>
              </a:ext>
            </a:extLst>
          </p:cNvPr>
          <p:cNvCxnSpPr>
            <a:cxnSpLocks/>
          </p:cNvCxnSpPr>
          <p:nvPr/>
        </p:nvCxnSpPr>
        <p:spPr>
          <a:xfrm flipH="1">
            <a:off x="3052282" y="2643331"/>
            <a:ext cx="1433146" cy="14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6CDF0EC-3B83-83B9-500C-11EDA691311A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3768856" y="3370303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C00C0AC-BC42-B5B1-68B6-E6C4C9C42370}"/>
              </a:ext>
            </a:extLst>
          </p:cNvPr>
          <p:cNvCxnSpPr>
            <a:cxnSpLocks/>
          </p:cNvCxnSpPr>
          <p:nvPr/>
        </p:nvCxnSpPr>
        <p:spPr>
          <a:xfrm flipH="1">
            <a:off x="3052280" y="2643331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4E4BF1-FBCE-3788-1143-537E99AFFE9F}"/>
              </a:ext>
            </a:extLst>
          </p:cNvPr>
          <p:cNvCxnSpPr>
            <a:cxnSpLocks/>
            <a:stCxn id="27" idx="1"/>
            <a:endCxn id="27" idx="2"/>
          </p:cNvCxnSpPr>
          <p:nvPr/>
        </p:nvCxnSpPr>
        <p:spPr>
          <a:xfrm>
            <a:off x="3052282" y="3365769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66FC5FB-9D4D-09A7-0206-0D536114C9CF}"/>
              </a:ext>
            </a:extLst>
          </p:cNvPr>
          <p:cNvCxnSpPr>
            <a:cxnSpLocks/>
          </p:cNvCxnSpPr>
          <p:nvPr/>
        </p:nvCxnSpPr>
        <p:spPr>
          <a:xfrm>
            <a:off x="3768852" y="2658565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101884-4C4D-1444-338E-5C6611E9FCE6}"/>
              </a:ext>
            </a:extLst>
          </p:cNvPr>
          <p:cNvSpPr txBox="1"/>
          <p:nvPr/>
        </p:nvSpPr>
        <p:spPr>
          <a:xfrm>
            <a:off x="3745988" y="2858278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978766F-1340-2CB4-0478-B7D4E45D4DE5}"/>
              </a:ext>
            </a:extLst>
          </p:cNvPr>
          <p:cNvSpPr txBox="1"/>
          <p:nvPr/>
        </p:nvSpPr>
        <p:spPr>
          <a:xfrm>
            <a:off x="4192358" y="2858278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51168C9-F5B2-02E3-AB86-4BA9AEA63405}"/>
              </a:ext>
            </a:extLst>
          </p:cNvPr>
          <p:cNvSpPr txBox="1"/>
          <p:nvPr/>
        </p:nvSpPr>
        <p:spPr>
          <a:xfrm>
            <a:off x="3969025" y="3073226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3582DD1-92FE-E93C-9AA0-B6858C994EAC}"/>
              </a:ext>
            </a:extLst>
          </p:cNvPr>
          <p:cNvSpPr txBox="1"/>
          <p:nvPr/>
        </p:nvSpPr>
        <p:spPr>
          <a:xfrm>
            <a:off x="3969025" y="2643331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E37863A-707F-AAAE-C6CC-AB99A402F5B2}"/>
              </a:ext>
            </a:extLst>
          </p:cNvPr>
          <p:cNvSpPr txBox="1"/>
          <p:nvPr/>
        </p:nvSpPr>
        <p:spPr>
          <a:xfrm>
            <a:off x="3745988" y="3565264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7BDB33B-8B65-EE0C-D8F1-BB3A1BA73989}"/>
              </a:ext>
            </a:extLst>
          </p:cNvPr>
          <p:cNvSpPr txBox="1"/>
          <p:nvPr/>
        </p:nvSpPr>
        <p:spPr>
          <a:xfrm>
            <a:off x="4192358" y="3565264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8203CBA-B013-A98D-11F2-7CB1DB1FCA5B}"/>
              </a:ext>
            </a:extLst>
          </p:cNvPr>
          <p:cNvSpPr txBox="1"/>
          <p:nvPr/>
        </p:nvSpPr>
        <p:spPr>
          <a:xfrm>
            <a:off x="3969025" y="3780212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4788C76-7165-BBDD-BBF7-E5CFC420683B}"/>
              </a:ext>
            </a:extLst>
          </p:cNvPr>
          <p:cNvSpPr txBox="1"/>
          <p:nvPr/>
        </p:nvSpPr>
        <p:spPr>
          <a:xfrm>
            <a:off x="3907463" y="3349232"/>
            <a:ext cx="446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5ABB19B-A67E-5BB4-AEA3-D3639269ABA0}"/>
              </a:ext>
            </a:extLst>
          </p:cNvPr>
          <p:cNvSpPr txBox="1"/>
          <p:nvPr/>
        </p:nvSpPr>
        <p:spPr>
          <a:xfrm>
            <a:off x="3037027" y="2858278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872EDB2-390B-566E-9F36-EC1197E5888A}"/>
              </a:ext>
            </a:extLst>
          </p:cNvPr>
          <p:cNvSpPr txBox="1"/>
          <p:nvPr/>
        </p:nvSpPr>
        <p:spPr>
          <a:xfrm>
            <a:off x="3303659" y="2865786"/>
            <a:ext cx="596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52CA6CF-6CDB-A178-CF79-F62016A1B45F}"/>
              </a:ext>
            </a:extLst>
          </p:cNvPr>
          <p:cNvSpPr txBox="1"/>
          <p:nvPr/>
        </p:nvSpPr>
        <p:spPr>
          <a:xfrm>
            <a:off x="3260064" y="3073226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03DCFD5-4EC4-0105-3F9A-61096A4ACA3C}"/>
              </a:ext>
            </a:extLst>
          </p:cNvPr>
          <p:cNvSpPr txBox="1"/>
          <p:nvPr/>
        </p:nvSpPr>
        <p:spPr>
          <a:xfrm>
            <a:off x="3115083" y="2643330"/>
            <a:ext cx="592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0.93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02310EC-FD10-8252-79C7-C0FE7B519153}"/>
              </a:ext>
            </a:extLst>
          </p:cNvPr>
          <p:cNvSpPr txBox="1"/>
          <p:nvPr/>
        </p:nvSpPr>
        <p:spPr>
          <a:xfrm>
            <a:off x="3037027" y="3565264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7096D8D-39C9-2AE3-DF42-539E0CEF4E33}"/>
              </a:ext>
            </a:extLst>
          </p:cNvPr>
          <p:cNvSpPr txBox="1"/>
          <p:nvPr/>
        </p:nvSpPr>
        <p:spPr>
          <a:xfrm>
            <a:off x="3483397" y="3565264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CCE0291-AB3F-3E63-9F84-FF591E247F92}"/>
              </a:ext>
            </a:extLst>
          </p:cNvPr>
          <p:cNvSpPr txBox="1"/>
          <p:nvPr/>
        </p:nvSpPr>
        <p:spPr>
          <a:xfrm>
            <a:off x="3260064" y="3780212"/>
            <a:ext cx="31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91591E3-FECF-C176-6F8E-FC74770DA626}"/>
              </a:ext>
            </a:extLst>
          </p:cNvPr>
          <p:cNvSpPr txBox="1"/>
          <p:nvPr/>
        </p:nvSpPr>
        <p:spPr>
          <a:xfrm>
            <a:off x="3112928" y="3349232"/>
            <a:ext cx="577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0.93</a:t>
            </a:r>
          </a:p>
        </p:txBody>
      </p:sp>
      <p:graphicFrame>
        <p:nvGraphicFramePr>
          <p:cNvPr id="52" name="Tabla 12">
            <a:extLst>
              <a:ext uri="{FF2B5EF4-FFF2-40B4-BE49-F238E27FC236}">
                <a16:creationId xmlns:a16="http://schemas.microsoft.com/office/drawing/2014/main" id="{46321B5A-6B1A-A7AC-E1E6-2C1005C62B14}"/>
              </a:ext>
            </a:extLst>
          </p:cNvPr>
          <p:cNvGraphicFramePr>
            <a:graphicFrameLocks noGrp="1"/>
          </p:cNvGraphicFramePr>
          <p:nvPr/>
        </p:nvGraphicFramePr>
        <p:xfrm>
          <a:off x="6682450" y="2646414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D15A020-246B-AEFE-C3F5-423C06A07C2E}"/>
              </a:ext>
            </a:extLst>
          </p:cNvPr>
          <p:cNvCxnSpPr/>
          <p:nvPr/>
        </p:nvCxnSpPr>
        <p:spPr>
          <a:xfrm>
            <a:off x="6682450" y="2646414"/>
            <a:ext cx="1433148" cy="141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791EEB2-FEBD-147E-1D73-3B583F83FF7D}"/>
              </a:ext>
            </a:extLst>
          </p:cNvPr>
          <p:cNvCxnSpPr>
            <a:cxnSpLocks/>
          </p:cNvCxnSpPr>
          <p:nvPr/>
        </p:nvCxnSpPr>
        <p:spPr>
          <a:xfrm flipH="1">
            <a:off x="6682450" y="2631180"/>
            <a:ext cx="1433146" cy="14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0798897-1748-DCFC-0FE7-083E82588687}"/>
              </a:ext>
            </a:extLst>
          </p:cNvPr>
          <p:cNvCxnSpPr>
            <a:cxnSpLocks/>
            <a:endCxn id="52" idx="2"/>
          </p:cNvCxnSpPr>
          <p:nvPr/>
        </p:nvCxnSpPr>
        <p:spPr>
          <a:xfrm flipH="1">
            <a:off x="7399024" y="3358152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FD26045-5551-94FC-FC61-7B6BEC2028E9}"/>
              </a:ext>
            </a:extLst>
          </p:cNvPr>
          <p:cNvCxnSpPr>
            <a:cxnSpLocks/>
          </p:cNvCxnSpPr>
          <p:nvPr/>
        </p:nvCxnSpPr>
        <p:spPr>
          <a:xfrm flipH="1">
            <a:off x="6682448" y="2631180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11CAF988-65E9-64F2-32EF-9FA449CE76B1}"/>
              </a:ext>
            </a:extLst>
          </p:cNvPr>
          <p:cNvCxnSpPr>
            <a:cxnSpLocks/>
            <a:stCxn id="52" idx="1"/>
            <a:endCxn id="52" idx="2"/>
          </p:cNvCxnSpPr>
          <p:nvPr/>
        </p:nvCxnSpPr>
        <p:spPr>
          <a:xfrm>
            <a:off x="6682450" y="3353618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6E9C727-3B7A-6F2E-5531-9AB0DA3AFC22}"/>
              </a:ext>
            </a:extLst>
          </p:cNvPr>
          <p:cNvCxnSpPr>
            <a:cxnSpLocks/>
          </p:cNvCxnSpPr>
          <p:nvPr/>
        </p:nvCxnSpPr>
        <p:spPr>
          <a:xfrm>
            <a:off x="7399020" y="2646414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9A01256-D3C3-0825-E9F2-72CAC9A6B925}"/>
              </a:ext>
            </a:extLst>
          </p:cNvPr>
          <p:cNvSpPr txBox="1"/>
          <p:nvPr/>
        </p:nvSpPr>
        <p:spPr>
          <a:xfrm>
            <a:off x="7376156" y="2846127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7E76607-5AC9-F87B-9EF8-FDB57AF09ACF}"/>
              </a:ext>
            </a:extLst>
          </p:cNvPr>
          <p:cNvSpPr txBox="1"/>
          <p:nvPr/>
        </p:nvSpPr>
        <p:spPr>
          <a:xfrm>
            <a:off x="7822526" y="2846127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9B3B4DC-C306-082B-2B4E-DBB9EDB2958E}"/>
              </a:ext>
            </a:extLst>
          </p:cNvPr>
          <p:cNvSpPr txBox="1"/>
          <p:nvPr/>
        </p:nvSpPr>
        <p:spPr>
          <a:xfrm>
            <a:off x="7599193" y="3061075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5A689900-D26E-40B3-362B-5AFEBFC2B861}"/>
              </a:ext>
            </a:extLst>
          </p:cNvPr>
          <p:cNvSpPr txBox="1"/>
          <p:nvPr/>
        </p:nvSpPr>
        <p:spPr>
          <a:xfrm>
            <a:off x="7599193" y="2631180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514" name="CuadroTexto 513">
            <a:extLst>
              <a:ext uri="{FF2B5EF4-FFF2-40B4-BE49-F238E27FC236}">
                <a16:creationId xmlns:a16="http://schemas.microsoft.com/office/drawing/2014/main" id="{2CCFDB8C-DFF1-3494-7B87-7574E1A784DF}"/>
              </a:ext>
            </a:extLst>
          </p:cNvPr>
          <p:cNvSpPr txBox="1"/>
          <p:nvPr/>
        </p:nvSpPr>
        <p:spPr>
          <a:xfrm>
            <a:off x="7537631" y="3337081"/>
            <a:ext cx="4463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515" name="CuadroTexto 514">
            <a:extLst>
              <a:ext uri="{FF2B5EF4-FFF2-40B4-BE49-F238E27FC236}">
                <a16:creationId xmlns:a16="http://schemas.microsoft.com/office/drawing/2014/main" id="{E8C8A1FF-2801-10E7-EC7C-0016C6F82638}"/>
              </a:ext>
            </a:extLst>
          </p:cNvPr>
          <p:cNvSpPr txBox="1"/>
          <p:nvPr/>
        </p:nvSpPr>
        <p:spPr>
          <a:xfrm>
            <a:off x="6598613" y="2846127"/>
            <a:ext cx="457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0.11</a:t>
            </a:r>
          </a:p>
        </p:txBody>
      </p:sp>
      <p:sp>
        <p:nvSpPr>
          <p:cNvPr id="516" name="CuadroTexto 515">
            <a:extLst>
              <a:ext uri="{FF2B5EF4-FFF2-40B4-BE49-F238E27FC236}">
                <a16:creationId xmlns:a16="http://schemas.microsoft.com/office/drawing/2014/main" id="{38C9DDB6-12A9-FE07-212C-0E35118E3CFD}"/>
              </a:ext>
            </a:extLst>
          </p:cNvPr>
          <p:cNvSpPr txBox="1"/>
          <p:nvPr/>
        </p:nvSpPr>
        <p:spPr>
          <a:xfrm>
            <a:off x="7055666" y="2846127"/>
            <a:ext cx="3848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517" name="CuadroTexto 516">
            <a:extLst>
              <a:ext uri="{FF2B5EF4-FFF2-40B4-BE49-F238E27FC236}">
                <a16:creationId xmlns:a16="http://schemas.microsoft.com/office/drawing/2014/main" id="{43FAF4AE-0A08-F9BB-773E-FD20AAE56364}"/>
              </a:ext>
            </a:extLst>
          </p:cNvPr>
          <p:cNvSpPr txBox="1"/>
          <p:nvPr/>
        </p:nvSpPr>
        <p:spPr>
          <a:xfrm>
            <a:off x="6745451" y="3061075"/>
            <a:ext cx="5697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0.02</a:t>
            </a:r>
          </a:p>
        </p:txBody>
      </p:sp>
      <p:sp>
        <p:nvSpPr>
          <p:cNvPr id="518" name="CuadroTexto 517">
            <a:extLst>
              <a:ext uri="{FF2B5EF4-FFF2-40B4-BE49-F238E27FC236}">
                <a16:creationId xmlns:a16="http://schemas.microsoft.com/office/drawing/2014/main" id="{EFF4148D-83BD-4478-B891-26D5F5203351}"/>
              </a:ext>
            </a:extLst>
          </p:cNvPr>
          <p:cNvSpPr txBox="1"/>
          <p:nvPr/>
        </p:nvSpPr>
        <p:spPr>
          <a:xfrm>
            <a:off x="6823250" y="2631180"/>
            <a:ext cx="4136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0.11</a:t>
            </a:r>
          </a:p>
        </p:txBody>
      </p:sp>
      <p:cxnSp>
        <p:nvCxnSpPr>
          <p:cNvPr id="527" name="Conector recto de flecha 526">
            <a:extLst>
              <a:ext uri="{FF2B5EF4-FFF2-40B4-BE49-F238E27FC236}">
                <a16:creationId xmlns:a16="http://schemas.microsoft.com/office/drawing/2014/main" id="{366037A2-FBEE-D5B0-F7AA-7995CDEDF2D0}"/>
              </a:ext>
            </a:extLst>
          </p:cNvPr>
          <p:cNvCxnSpPr/>
          <p:nvPr/>
        </p:nvCxnSpPr>
        <p:spPr>
          <a:xfrm>
            <a:off x="2522220" y="333385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ector recto de flecha 527">
            <a:extLst>
              <a:ext uri="{FF2B5EF4-FFF2-40B4-BE49-F238E27FC236}">
                <a16:creationId xmlns:a16="http://schemas.microsoft.com/office/drawing/2014/main" id="{FB7D502A-66F4-C397-309B-B7281221FD8E}"/>
              </a:ext>
            </a:extLst>
          </p:cNvPr>
          <p:cNvCxnSpPr/>
          <p:nvPr/>
        </p:nvCxnSpPr>
        <p:spPr>
          <a:xfrm>
            <a:off x="4693920" y="3346001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ector recto de flecha 528">
            <a:extLst>
              <a:ext uri="{FF2B5EF4-FFF2-40B4-BE49-F238E27FC236}">
                <a16:creationId xmlns:a16="http://schemas.microsoft.com/office/drawing/2014/main" id="{EAE7FE8D-2314-7399-7BF1-86CA1382AE09}"/>
              </a:ext>
            </a:extLst>
          </p:cNvPr>
          <p:cNvCxnSpPr/>
          <p:nvPr/>
        </p:nvCxnSpPr>
        <p:spPr>
          <a:xfrm>
            <a:off x="6080760" y="3346001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uadroTexto 529">
            <a:extLst>
              <a:ext uri="{FF2B5EF4-FFF2-40B4-BE49-F238E27FC236}">
                <a16:creationId xmlns:a16="http://schemas.microsoft.com/office/drawing/2014/main" id="{8E7617F6-4959-4E1E-07BD-17B38549D878}"/>
              </a:ext>
            </a:extLst>
          </p:cNvPr>
          <p:cNvSpPr txBox="1"/>
          <p:nvPr/>
        </p:nvSpPr>
        <p:spPr>
          <a:xfrm>
            <a:off x="5413860" y="3214963"/>
            <a:ext cx="316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Montserrat" panose="00000500000000000000" pitchFamily="2" charset="0"/>
              </a:rPr>
              <a:t>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604B9C-B618-3899-E955-E83F7D1C8D3A}"/>
              </a:ext>
            </a:extLst>
          </p:cNvPr>
          <p:cNvSpPr txBox="1"/>
          <p:nvPr/>
        </p:nvSpPr>
        <p:spPr>
          <a:xfrm>
            <a:off x="6792779" y="3361514"/>
            <a:ext cx="4136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0.11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9E3F2C9-5F48-C7F2-09DC-28A8C77247DC}"/>
              </a:ext>
            </a:extLst>
          </p:cNvPr>
          <p:cNvSpPr txBox="1"/>
          <p:nvPr/>
        </p:nvSpPr>
        <p:spPr>
          <a:xfrm>
            <a:off x="7041679" y="3575733"/>
            <a:ext cx="4136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0.11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323881B-7D96-EDAF-546A-39525D87DC53}"/>
              </a:ext>
            </a:extLst>
          </p:cNvPr>
          <p:cNvSpPr txBox="1"/>
          <p:nvPr/>
        </p:nvSpPr>
        <p:spPr>
          <a:xfrm>
            <a:off x="7762720" y="3591213"/>
            <a:ext cx="4136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0.11</a:t>
            </a:r>
          </a:p>
        </p:txBody>
      </p:sp>
      <p:sp>
        <p:nvSpPr>
          <p:cNvPr id="522" name="CuadroTexto 521">
            <a:extLst>
              <a:ext uri="{FF2B5EF4-FFF2-40B4-BE49-F238E27FC236}">
                <a16:creationId xmlns:a16="http://schemas.microsoft.com/office/drawing/2014/main" id="{5A2E1BE9-96D9-B121-4F5B-7C7EDE9CC3F6}"/>
              </a:ext>
            </a:extLst>
          </p:cNvPr>
          <p:cNvSpPr txBox="1"/>
          <p:nvPr/>
        </p:nvSpPr>
        <p:spPr>
          <a:xfrm>
            <a:off x="7555779" y="3798503"/>
            <a:ext cx="4136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0.11</a:t>
            </a:r>
          </a:p>
        </p:txBody>
      </p:sp>
      <p:sp>
        <p:nvSpPr>
          <p:cNvPr id="524" name="CuadroTexto 523">
            <a:extLst>
              <a:ext uri="{FF2B5EF4-FFF2-40B4-BE49-F238E27FC236}">
                <a16:creationId xmlns:a16="http://schemas.microsoft.com/office/drawing/2014/main" id="{D1D4D6F7-7FAC-1997-7D48-13CD3C2F0A71}"/>
              </a:ext>
            </a:extLst>
          </p:cNvPr>
          <p:cNvSpPr txBox="1"/>
          <p:nvPr/>
        </p:nvSpPr>
        <p:spPr>
          <a:xfrm>
            <a:off x="7270177" y="3574508"/>
            <a:ext cx="5697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0.02</a:t>
            </a:r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F168C18D-10AB-DDA0-27D1-F86EEF77EDCE}"/>
              </a:ext>
            </a:extLst>
          </p:cNvPr>
          <p:cNvSpPr txBox="1"/>
          <p:nvPr/>
        </p:nvSpPr>
        <p:spPr>
          <a:xfrm>
            <a:off x="6544236" y="3588566"/>
            <a:ext cx="5697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0.02</a:t>
            </a:r>
          </a:p>
        </p:txBody>
      </p:sp>
      <p:sp>
        <p:nvSpPr>
          <p:cNvPr id="531" name="CuadroTexto 530">
            <a:extLst>
              <a:ext uri="{FF2B5EF4-FFF2-40B4-BE49-F238E27FC236}">
                <a16:creationId xmlns:a16="http://schemas.microsoft.com/office/drawing/2014/main" id="{25D42435-2A2A-F572-A636-600E8EA54C6C}"/>
              </a:ext>
            </a:extLst>
          </p:cNvPr>
          <p:cNvSpPr txBox="1"/>
          <p:nvPr/>
        </p:nvSpPr>
        <p:spPr>
          <a:xfrm>
            <a:off x="6745211" y="3795700"/>
            <a:ext cx="5697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Montserrat" panose="00000500000000000000" pitchFamily="2" charset="0"/>
              </a:rPr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13215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9" grpId="0"/>
      <p:bldP spid="60" grpId="0"/>
      <p:bldP spid="61" grpId="0"/>
      <p:bldP spid="62" grpId="0"/>
      <p:bldP spid="514" grpId="0"/>
      <p:bldP spid="515" grpId="0"/>
      <p:bldP spid="516" grpId="0"/>
      <p:bldP spid="517" grpId="0"/>
      <p:bldP spid="518" grpId="0"/>
      <p:bldP spid="530" grpId="0"/>
      <p:bldP spid="5" grpId="0"/>
      <p:bldP spid="28" grpId="0"/>
      <p:bldP spid="51" grpId="0"/>
      <p:bldP spid="522" grpId="0"/>
      <p:bldP spid="524" grpId="0"/>
      <p:bldP spid="525" grpId="0"/>
      <p:bldP spid="5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Policy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BFB240C-5FB2-0BE8-7870-D7F0CDE253DB}"/>
                  </a:ext>
                </a:extLst>
              </p:cNvPr>
              <p:cNvSpPr txBox="1"/>
              <p:nvPr/>
            </p:nvSpPr>
            <p:spPr>
              <a:xfrm>
                <a:off x="4572000" y="3335824"/>
                <a:ext cx="3009900" cy="442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0.93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0.93+0.99+1+1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=0.23…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BFB240C-5FB2-0BE8-7870-D7F0CDE2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35824"/>
                <a:ext cx="3009900" cy="442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a 12">
            <a:extLst>
              <a:ext uri="{FF2B5EF4-FFF2-40B4-BE49-F238E27FC236}">
                <a16:creationId xmlns:a16="http://schemas.microsoft.com/office/drawing/2014/main" id="{202D9E51-06DF-F456-2CB2-C5D26E678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63358"/>
              </p:ext>
            </p:extLst>
          </p:nvPr>
        </p:nvGraphicFramePr>
        <p:xfrm>
          <a:off x="2323067" y="2977951"/>
          <a:ext cx="1433148" cy="1414408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16574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07204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Montserrat" panose="00000500000000000000" pitchFamily="2" charset="0"/>
                      </a:endParaRPr>
                    </a:p>
                  </a:txBody>
                  <a:tcPr marL="57831" marR="57831" marT="28916" marB="289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2928E13-83BD-4D02-A2F5-1F69427D6D07}"/>
              </a:ext>
            </a:extLst>
          </p:cNvPr>
          <p:cNvCxnSpPr>
            <a:cxnSpLocks/>
          </p:cNvCxnSpPr>
          <p:nvPr/>
        </p:nvCxnSpPr>
        <p:spPr>
          <a:xfrm>
            <a:off x="2323067" y="2977951"/>
            <a:ext cx="1433148" cy="141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934874C-A823-46B4-7742-072B57FD7CDB}"/>
              </a:ext>
            </a:extLst>
          </p:cNvPr>
          <p:cNvCxnSpPr>
            <a:cxnSpLocks/>
          </p:cNvCxnSpPr>
          <p:nvPr/>
        </p:nvCxnSpPr>
        <p:spPr>
          <a:xfrm flipH="1">
            <a:off x="2323067" y="2962717"/>
            <a:ext cx="1433146" cy="14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6CDF0EC-3B83-83B9-500C-11EDA691311A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3039641" y="3689689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C00C0AC-BC42-B5B1-68B6-E6C4C9C42370}"/>
              </a:ext>
            </a:extLst>
          </p:cNvPr>
          <p:cNvCxnSpPr>
            <a:cxnSpLocks/>
          </p:cNvCxnSpPr>
          <p:nvPr/>
        </p:nvCxnSpPr>
        <p:spPr>
          <a:xfrm flipH="1">
            <a:off x="2323065" y="2962717"/>
            <a:ext cx="716573" cy="70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4E4BF1-FBCE-3788-1143-537E99AFFE9F}"/>
              </a:ext>
            </a:extLst>
          </p:cNvPr>
          <p:cNvCxnSpPr>
            <a:cxnSpLocks/>
            <a:stCxn id="27" idx="1"/>
            <a:endCxn id="27" idx="2"/>
          </p:cNvCxnSpPr>
          <p:nvPr/>
        </p:nvCxnSpPr>
        <p:spPr>
          <a:xfrm>
            <a:off x="2323067" y="3685155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66FC5FB-9D4D-09A7-0206-0D536114C9CF}"/>
              </a:ext>
            </a:extLst>
          </p:cNvPr>
          <p:cNvCxnSpPr>
            <a:cxnSpLocks/>
          </p:cNvCxnSpPr>
          <p:nvPr/>
        </p:nvCxnSpPr>
        <p:spPr>
          <a:xfrm>
            <a:off x="3039637" y="2977951"/>
            <a:ext cx="716574" cy="70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8101884-4C4D-1444-338E-5C6611E9FCE6}"/>
              </a:ext>
            </a:extLst>
          </p:cNvPr>
          <p:cNvSpPr txBox="1">
            <a:spLocks/>
          </p:cNvSpPr>
          <p:nvPr/>
        </p:nvSpPr>
        <p:spPr>
          <a:xfrm>
            <a:off x="3016773" y="3177664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978766F-1340-2CB4-0478-B7D4E45D4DE5}"/>
              </a:ext>
            </a:extLst>
          </p:cNvPr>
          <p:cNvSpPr txBox="1">
            <a:spLocks/>
          </p:cNvSpPr>
          <p:nvPr/>
        </p:nvSpPr>
        <p:spPr>
          <a:xfrm>
            <a:off x="3463143" y="3177664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51168C9-F5B2-02E3-AB86-4BA9AEA63405}"/>
              </a:ext>
            </a:extLst>
          </p:cNvPr>
          <p:cNvSpPr txBox="1">
            <a:spLocks/>
          </p:cNvSpPr>
          <p:nvPr/>
        </p:nvSpPr>
        <p:spPr>
          <a:xfrm>
            <a:off x="3239810" y="3392612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3582DD1-92FE-E93C-9AA0-B6858C994EAC}"/>
              </a:ext>
            </a:extLst>
          </p:cNvPr>
          <p:cNvSpPr txBox="1">
            <a:spLocks/>
          </p:cNvSpPr>
          <p:nvPr/>
        </p:nvSpPr>
        <p:spPr>
          <a:xfrm>
            <a:off x="3239810" y="2962717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E37863A-707F-AAAE-C6CC-AB99A402F5B2}"/>
              </a:ext>
            </a:extLst>
          </p:cNvPr>
          <p:cNvSpPr txBox="1">
            <a:spLocks/>
          </p:cNvSpPr>
          <p:nvPr/>
        </p:nvSpPr>
        <p:spPr>
          <a:xfrm>
            <a:off x="3016773" y="3884650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7BDB33B-8B65-EE0C-D8F1-BB3A1BA73989}"/>
              </a:ext>
            </a:extLst>
          </p:cNvPr>
          <p:cNvSpPr txBox="1">
            <a:spLocks/>
          </p:cNvSpPr>
          <p:nvPr/>
        </p:nvSpPr>
        <p:spPr>
          <a:xfrm>
            <a:off x="3463143" y="3884650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8203CBA-B013-A98D-11F2-7CB1DB1FCA5B}"/>
              </a:ext>
            </a:extLst>
          </p:cNvPr>
          <p:cNvSpPr txBox="1">
            <a:spLocks/>
          </p:cNvSpPr>
          <p:nvPr/>
        </p:nvSpPr>
        <p:spPr>
          <a:xfrm>
            <a:off x="3239810" y="4099598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4788C76-7165-BBDD-BBF7-E5CFC420683B}"/>
              </a:ext>
            </a:extLst>
          </p:cNvPr>
          <p:cNvSpPr txBox="1">
            <a:spLocks/>
          </p:cNvSpPr>
          <p:nvPr/>
        </p:nvSpPr>
        <p:spPr>
          <a:xfrm>
            <a:off x="3178248" y="3668618"/>
            <a:ext cx="4463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5ABB19B-A67E-5BB4-AEA3-D3639269ABA0}"/>
              </a:ext>
            </a:extLst>
          </p:cNvPr>
          <p:cNvSpPr txBox="1">
            <a:spLocks/>
          </p:cNvSpPr>
          <p:nvPr/>
        </p:nvSpPr>
        <p:spPr>
          <a:xfrm>
            <a:off x="2307812" y="3177664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872EDB2-390B-566E-9F36-EC1197E5888A}"/>
              </a:ext>
            </a:extLst>
          </p:cNvPr>
          <p:cNvSpPr txBox="1">
            <a:spLocks/>
          </p:cNvSpPr>
          <p:nvPr/>
        </p:nvSpPr>
        <p:spPr>
          <a:xfrm>
            <a:off x="2574444" y="3185172"/>
            <a:ext cx="5960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0.99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52CA6CF-6CDB-A178-CF79-F62016A1B45F}"/>
              </a:ext>
            </a:extLst>
          </p:cNvPr>
          <p:cNvSpPr txBox="1">
            <a:spLocks/>
          </p:cNvSpPr>
          <p:nvPr/>
        </p:nvSpPr>
        <p:spPr>
          <a:xfrm>
            <a:off x="2530849" y="3392612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03DCFD5-4EC4-0105-3F9A-61096A4ACA3C}"/>
              </a:ext>
            </a:extLst>
          </p:cNvPr>
          <p:cNvSpPr txBox="1">
            <a:spLocks/>
          </p:cNvSpPr>
          <p:nvPr/>
        </p:nvSpPr>
        <p:spPr>
          <a:xfrm>
            <a:off x="2385868" y="2962716"/>
            <a:ext cx="5924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0.93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02310EC-FD10-8252-79C7-C0FE7B519153}"/>
              </a:ext>
            </a:extLst>
          </p:cNvPr>
          <p:cNvSpPr txBox="1">
            <a:spLocks/>
          </p:cNvSpPr>
          <p:nvPr/>
        </p:nvSpPr>
        <p:spPr>
          <a:xfrm>
            <a:off x="2307812" y="3884650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7096D8D-39C9-2AE3-DF42-539E0CEF4E33}"/>
              </a:ext>
            </a:extLst>
          </p:cNvPr>
          <p:cNvSpPr txBox="1">
            <a:spLocks/>
          </p:cNvSpPr>
          <p:nvPr/>
        </p:nvSpPr>
        <p:spPr>
          <a:xfrm>
            <a:off x="2754182" y="3884650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CCE0291-AB3F-3E63-9F84-FF591E247F92}"/>
              </a:ext>
            </a:extLst>
          </p:cNvPr>
          <p:cNvSpPr txBox="1">
            <a:spLocks/>
          </p:cNvSpPr>
          <p:nvPr/>
        </p:nvSpPr>
        <p:spPr>
          <a:xfrm>
            <a:off x="2530849" y="4099598"/>
            <a:ext cx="316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91591E3-FECF-C176-6F8E-FC74770DA626}"/>
              </a:ext>
            </a:extLst>
          </p:cNvPr>
          <p:cNvSpPr txBox="1">
            <a:spLocks/>
          </p:cNvSpPr>
          <p:nvPr/>
        </p:nvSpPr>
        <p:spPr>
          <a:xfrm>
            <a:off x="2383713" y="3668618"/>
            <a:ext cx="5774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0.93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CuadroTexto 536">
                <a:extLst>
                  <a:ext uri="{FF2B5EF4-FFF2-40B4-BE49-F238E27FC236}">
                    <a16:creationId xmlns:a16="http://schemas.microsoft.com/office/drawing/2014/main" id="{BDB3C995-FA87-8AA9-2F70-4F4110F1FAA7}"/>
                  </a:ext>
                </a:extLst>
              </p:cNvPr>
              <p:cNvSpPr txBox="1"/>
              <p:nvPr/>
            </p:nvSpPr>
            <p:spPr>
              <a:xfrm>
                <a:off x="4382860" y="2977951"/>
                <a:ext cx="13321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latin typeface="Montserrat" panose="00000500000000000000" pitchFamily="2" charset="0"/>
                  </a:rPr>
                  <a:t>At </a:t>
                </a:r>
                <a:r>
                  <a:rPr lang="es-ES" dirty="0" err="1">
                    <a:latin typeface="Montserrat" panose="00000500000000000000" pitchFamily="2" charset="0"/>
                  </a:rPr>
                  <a:t>state</a:t>
                </a:r>
                <a:r>
                  <a:rPr lang="es-ES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537" name="CuadroTexto 536">
                <a:extLst>
                  <a:ext uri="{FF2B5EF4-FFF2-40B4-BE49-F238E27FC236}">
                    <a16:creationId xmlns:a16="http://schemas.microsoft.com/office/drawing/2014/main" id="{BDB3C995-FA87-8AA9-2F70-4F4110F1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60" y="2977951"/>
                <a:ext cx="1332139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CuadroTexto 537">
                <a:extLst>
                  <a:ext uri="{FF2B5EF4-FFF2-40B4-BE49-F238E27FC236}">
                    <a16:creationId xmlns:a16="http://schemas.microsoft.com/office/drawing/2014/main" id="{3B8543AE-C4CC-4668-078A-9281DCC3A37E}"/>
                  </a:ext>
                </a:extLst>
              </p:cNvPr>
              <p:cNvSpPr txBox="1"/>
              <p:nvPr/>
            </p:nvSpPr>
            <p:spPr>
              <a:xfrm>
                <a:off x="1517436" y="1313906"/>
                <a:ext cx="6284595" cy="85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d>
                            <m:d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538" name="CuadroTexto 537">
                <a:extLst>
                  <a:ext uri="{FF2B5EF4-FFF2-40B4-BE49-F238E27FC236}">
                    <a16:creationId xmlns:a16="http://schemas.microsoft.com/office/drawing/2014/main" id="{3B8543AE-C4CC-4668-078A-9281DCC3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36" y="1313906"/>
                <a:ext cx="6284595" cy="851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CuadroTexto 539">
                <a:extLst>
                  <a:ext uri="{FF2B5EF4-FFF2-40B4-BE49-F238E27FC236}">
                    <a16:creationId xmlns:a16="http://schemas.microsoft.com/office/drawing/2014/main" id="{2BF654D8-BBA9-DC8B-2625-6651E0830BC4}"/>
                  </a:ext>
                </a:extLst>
              </p:cNvPr>
              <p:cNvSpPr txBox="1"/>
              <p:nvPr/>
            </p:nvSpPr>
            <p:spPr>
              <a:xfrm>
                <a:off x="7117080" y="3794182"/>
                <a:ext cx="174498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1100" dirty="0" err="1">
                    <a:latin typeface="Montserrat" panose="00000500000000000000" pitchFamily="2" charset="0"/>
                  </a:rPr>
                  <a:t>probability</a:t>
                </a:r>
                <a:r>
                  <a:rPr lang="es-ES" sz="1100" dirty="0">
                    <a:latin typeface="Montserrat" panose="00000500000000000000" pitchFamily="2" charset="0"/>
                  </a:rPr>
                  <a:t> </a:t>
                </a:r>
                <a:r>
                  <a:rPr lang="es-ES" sz="1100" dirty="0" err="1">
                    <a:latin typeface="Montserrat" panose="00000500000000000000" pitchFamily="2" charset="0"/>
                  </a:rPr>
                  <a:t>of</a:t>
                </a:r>
                <a:r>
                  <a:rPr lang="es-ES" sz="1100" dirty="0">
                    <a:latin typeface="Montserrat" panose="00000500000000000000" pitchFamily="2" charset="0"/>
                  </a:rPr>
                  <a:t> </a:t>
                </a:r>
                <a:r>
                  <a:rPr lang="es-ES" sz="1100" dirty="0" err="1">
                    <a:latin typeface="Montserrat" panose="00000500000000000000" pitchFamily="2" charset="0"/>
                  </a:rPr>
                  <a:t>choosing</a:t>
                </a:r>
                <a:r>
                  <a:rPr lang="es-ES" sz="11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100" i="1" dirty="0">
                    <a:latin typeface="Cambria Math" panose="02040503050406030204" pitchFamily="18" charset="0"/>
                  </a:rPr>
                  <a:t> </a:t>
                </a:r>
                <a:r>
                  <a:rPr lang="es-ES" sz="1100" dirty="0">
                    <a:latin typeface="Montserrat" panose="00000500000000000000" pitchFamily="2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1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s-E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100" dirty="0"/>
                  <a:t> </a:t>
                </a:r>
              </a:p>
            </p:txBody>
          </p:sp>
        </mc:Choice>
        <mc:Fallback xmlns="">
          <p:sp>
            <p:nvSpPr>
              <p:cNvPr id="540" name="CuadroTexto 539">
                <a:extLst>
                  <a:ext uri="{FF2B5EF4-FFF2-40B4-BE49-F238E27FC236}">
                    <a16:creationId xmlns:a16="http://schemas.microsoft.com/office/drawing/2014/main" id="{2BF654D8-BBA9-DC8B-2625-6651E083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80" y="3794182"/>
                <a:ext cx="1744980" cy="430887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Conector recto de flecha 541">
            <a:extLst>
              <a:ext uri="{FF2B5EF4-FFF2-40B4-BE49-F238E27FC236}">
                <a16:creationId xmlns:a16="http://schemas.microsoft.com/office/drawing/2014/main" id="{1D2FD1BD-FAF7-8266-02CE-73E1D7383A3E}"/>
              </a:ext>
            </a:extLst>
          </p:cNvPr>
          <p:cNvCxnSpPr>
            <a:cxnSpLocks/>
          </p:cNvCxnSpPr>
          <p:nvPr/>
        </p:nvCxnSpPr>
        <p:spPr>
          <a:xfrm flipH="1" flipV="1">
            <a:off x="7277100" y="3713030"/>
            <a:ext cx="134850" cy="16230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A5DF804-D5EA-23CF-F20C-3F07586ED239}"/>
              </a:ext>
            </a:extLst>
          </p:cNvPr>
          <p:cNvCxnSpPr/>
          <p:nvPr/>
        </p:nvCxnSpPr>
        <p:spPr>
          <a:xfrm>
            <a:off x="2978316" y="2542755"/>
            <a:ext cx="3504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37" grpId="0"/>
      <p:bldP spid="5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4813446" y="2249754"/>
            <a:ext cx="2861207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MDPs and LMDPs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Q-learning and Z-learning</a:t>
            </a: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345960" y="2262450"/>
            <a:ext cx="3104579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Reinforcement Learning and Sequential De</a:t>
            </a:r>
            <a:r>
              <a:rPr lang="es-ES" dirty="0"/>
              <a:t>cis</a:t>
            </a:r>
            <a:r>
              <a:rPr lang="en" dirty="0"/>
              <a:t>ion Problems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4813447" y="4036125"/>
            <a:ext cx="2861206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and comparisson of the methods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</a:t>
            </a:r>
            <a:endParaRPr dirty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Q-learning for LMDPs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2894DD4-6C76-77D4-793A-55B1A4D6C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60" y="1062315"/>
            <a:ext cx="184731" cy="3693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sz="1800"/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C40D3D00-C205-6016-0456-954C270F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73" y="1246981"/>
            <a:ext cx="7493004" cy="2834204"/>
          </a:xfrm>
          <a:prstGeom prst="roundRect">
            <a:avLst>
              <a:gd name="adj" fmla="val 3495"/>
            </a:avLst>
          </a:prstGeom>
          <a:solidFill>
            <a:srgbClr val="F9F7F5"/>
          </a:solidFill>
          <a:ln w="12700">
            <a:solidFill>
              <a:schemeClr val="bg1">
                <a:lumMod val="2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Q-learning for LMDPs</a:t>
            </a:r>
            <a:endParaRPr kumimoji="0" lang="en-GB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initialize Q[s, a] = 1 for all s and a</a:t>
            </a:r>
            <a:endParaRPr kumimoji="0" lang="en-GB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for each episode:</a:t>
            </a:r>
            <a:endParaRPr kumimoji="0" lang="en-GB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reset environment </a:t>
            </a:r>
            <a:r>
              <a:rPr kumimoji="0" lang="en-GB" altLang="es-E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</a:t>
            </a:r>
            <a:r>
              <a:rPr kumimoji="0" lang="en-GB" altLang="es-ES" sz="105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s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0</a:t>
            </a:r>
            <a:endParaRPr kumimoji="0" lang="en-GB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for each time-step:</a:t>
            </a:r>
            <a:endParaRPr kumimoji="0" lang="en-GB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a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</a:t>
            </a:r>
            <a:r>
              <a:rPr kumimoji="0" lang="en-GB" altLang="es-E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choose_action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(Q, </a:t>
            </a:r>
            <a:r>
              <a:rPr kumimoji="0" lang="en-GB" altLang="es-E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</a:t>
            </a:r>
            <a:r>
              <a:rPr kumimoji="0" lang="en-GB" altLang="es-ES" sz="105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)</a:t>
            </a:r>
            <a:endParaRPr kumimoji="0" lang="en-GB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r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t+1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, s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t+1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</a:t>
            </a:r>
            <a:r>
              <a:rPr kumimoji="0" lang="en-GB" altLang="es-E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perform_transition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(a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)</a:t>
            </a:r>
            <a:endParaRPr kumimoji="0" lang="en-GB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Q[</a:t>
            </a:r>
            <a:r>
              <a:rPr kumimoji="0" lang="en-GB" altLang="es-E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</a:t>
            </a:r>
            <a:r>
              <a:rPr kumimoji="0" lang="en-GB" altLang="es-ES" sz="105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,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a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]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=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(1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-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α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)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*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Q[</a:t>
            </a:r>
            <a:r>
              <a:rPr kumimoji="0" lang="en-GB" altLang="es-E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</a:t>
            </a:r>
            <a:r>
              <a:rPr kumimoji="0" lang="en-GB" altLang="es-ES" sz="105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, a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]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+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α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/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A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*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exp(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η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r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t+1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)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*</a:t>
            </a:r>
            <a:r>
              <a:rPr kumimoji="0" lang="en-GB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sum(Q[s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t+1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])</a:t>
            </a:r>
            <a:endParaRPr kumimoji="0" lang="en-GB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if s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t+1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is terminal:</a:t>
            </a:r>
            <a:endParaRPr kumimoji="0" lang="en-GB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	end episode</a:t>
            </a:r>
            <a:endParaRPr kumimoji="0" lang="en-GB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			</a:t>
            </a:r>
            <a:r>
              <a:rPr kumimoji="0" lang="en-GB" altLang="es-E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s</a:t>
            </a:r>
            <a:r>
              <a:rPr kumimoji="0" lang="en-GB" altLang="es-ES" sz="105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</a:t>
            </a:r>
            <a:r>
              <a:rPr kumimoji="0" lang="en-GB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 = s</a:t>
            </a:r>
            <a:r>
              <a:rPr kumimoji="0" lang="en-GB" altLang="es-ES" sz="105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Fira Code" panose="020B0809050000020004" pitchFamily="49" charset="0"/>
              </a:rPr>
              <a:t>t+1</a:t>
            </a:r>
            <a:endParaRPr kumimoji="0" lang="en-GB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0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0"/>
          <p:cNvSpPr txBox="1">
            <a:spLocks noGrp="1"/>
          </p:cNvSpPr>
          <p:nvPr>
            <p:ph type="subTitle" idx="1"/>
          </p:nvPr>
        </p:nvSpPr>
        <p:spPr>
          <a:xfrm>
            <a:off x="4827260" y="167861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Flexibility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06" name="Google Shape;906;p90"/>
          <p:cNvSpPr txBox="1">
            <a:spLocks noGrp="1"/>
          </p:cNvSpPr>
          <p:nvPr>
            <p:ph type="subTitle" idx="2"/>
          </p:nvPr>
        </p:nvSpPr>
        <p:spPr>
          <a:xfrm>
            <a:off x="4827260" y="209480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Learns from experience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07" name="Google Shape;907;p90"/>
          <p:cNvSpPr txBox="1">
            <a:spLocks noGrp="1"/>
          </p:cNvSpPr>
          <p:nvPr>
            <p:ph type="subTitle" idx="3"/>
          </p:nvPr>
        </p:nvSpPr>
        <p:spPr>
          <a:xfrm>
            <a:off x="2004858" y="1678459"/>
            <a:ext cx="2681715" cy="644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Discrete Problems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08" name="Google Shape;908;p90"/>
          <p:cNvSpPr txBox="1">
            <a:spLocks noGrp="1"/>
          </p:cNvSpPr>
          <p:nvPr>
            <p:ph type="subTitle" idx="4"/>
          </p:nvPr>
        </p:nvSpPr>
        <p:spPr>
          <a:xfrm>
            <a:off x="2160021" y="2085729"/>
            <a:ext cx="2325862" cy="830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It works best, because of the deterministic property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Characteristics</a:t>
            </a:r>
            <a:endParaRPr dirty="0"/>
          </a:p>
        </p:txBody>
      </p:sp>
      <p:sp>
        <p:nvSpPr>
          <p:cNvPr id="912" name="Google Shape;912;p90"/>
          <p:cNvSpPr txBox="1">
            <a:spLocks noGrp="1"/>
          </p:cNvSpPr>
          <p:nvPr>
            <p:ph type="subTitle" idx="7"/>
          </p:nvPr>
        </p:nvSpPr>
        <p:spPr>
          <a:xfrm>
            <a:off x="4827260" y="338351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Convergence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3" name="Google Shape;913;p90"/>
          <p:cNvSpPr txBox="1">
            <a:spLocks noGrp="1"/>
          </p:cNvSpPr>
          <p:nvPr>
            <p:ph type="subTitle" idx="8"/>
          </p:nvPr>
        </p:nvSpPr>
        <p:spPr>
          <a:xfrm>
            <a:off x="4611986" y="3827511"/>
            <a:ext cx="2555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For all discrete deterministic problems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(no proved)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914" name="Google Shape;914;p90"/>
          <p:cNvSpPr txBox="1">
            <a:spLocks noGrp="1"/>
          </p:cNvSpPr>
          <p:nvPr>
            <p:ph type="subTitle" idx="9"/>
          </p:nvPr>
        </p:nvSpPr>
        <p:spPr>
          <a:xfrm>
            <a:off x="2271285" y="338351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No Modelling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5" name="Google Shape;915;p90"/>
          <p:cNvSpPr txBox="1">
            <a:spLocks noGrp="1"/>
          </p:cNvSpPr>
          <p:nvPr>
            <p:ph type="subTitle" idx="13"/>
          </p:nvPr>
        </p:nvSpPr>
        <p:spPr>
          <a:xfrm>
            <a:off x="2271385" y="379970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No need to know the inner workings of the problem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" name="Google Shape;6504;p142">
            <a:extLst>
              <a:ext uri="{FF2B5EF4-FFF2-40B4-BE49-F238E27FC236}">
                <a16:creationId xmlns:a16="http://schemas.microsoft.com/office/drawing/2014/main" id="{60BDB132-58DC-59A9-FC29-CB1E581AD1AD}"/>
              </a:ext>
            </a:extLst>
          </p:cNvPr>
          <p:cNvGrpSpPr/>
          <p:nvPr/>
        </p:nvGrpSpPr>
        <p:grpSpPr>
          <a:xfrm>
            <a:off x="5719861" y="1378975"/>
            <a:ext cx="340573" cy="339271"/>
            <a:chOff x="2085450" y="842250"/>
            <a:chExt cx="483700" cy="481850"/>
          </a:xfrm>
          <a:solidFill>
            <a:schemeClr val="accent2"/>
          </a:solidFill>
        </p:grpSpPr>
        <p:sp>
          <p:nvSpPr>
            <p:cNvPr id="11" name="Google Shape;6505;p142">
              <a:extLst>
                <a:ext uri="{FF2B5EF4-FFF2-40B4-BE49-F238E27FC236}">
                  <a16:creationId xmlns:a16="http://schemas.microsoft.com/office/drawing/2014/main" id="{A7F5EE40-7B89-3CB4-64A1-A79DBC5B4571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6506;p142">
              <a:extLst>
                <a:ext uri="{FF2B5EF4-FFF2-40B4-BE49-F238E27FC236}">
                  <a16:creationId xmlns:a16="http://schemas.microsoft.com/office/drawing/2014/main" id="{A8684229-4CB9-CEE2-2723-0E7FE6F37585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6507;p142">
              <a:extLst>
                <a:ext uri="{FF2B5EF4-FFF2-40B4-BE49-F238E27FC236}">
                  <a16:creationId xmlns:a16="http://schemas.microsoft.com/office/drawing/2014/main" id="{0581FB01-A9DC-96B0-8630-1F79A4B3F66A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oogle Shape;6603;p142">
            <a:extLst>
              <a:ext uri="{FF2B5EF4-FFF2-40B4-BE49-F238E27FC236}">
                <a16:creationId xmlns:a16="http://schemas.microsoft.com/office/drawing/2014/main" id="{0909C79A-7A3A-AF78-D927-0EE37317AFB5}"/>
              </a:ext>
            </a:extLst>
          </p:cNvPr>
          <p:cNvGrpSpPr/>
          <p:nvPr/>
        </p:nvGrpSpPr>
        <p:grpSpPr>
          <a:xfrm>
            <a:off x="3163322" y="1376498"/>
            <a:ext cx="339306" cy="298186"/>
            <a:chOff x="2085450" y="2057100"/>
            <a:chExt cx="481900" cy="423500"/>
          </a:xfrm>
          <a:solidFill>
            <a:schemeClr val="accent2"/>
          </a:solidFill>
        </p:grpSpPr>
        <p:sp>
          <p:nvSpPr>
            <p:cNvPr id="15" name="Google Shape;6604;p142">
              <a:extLst>
                <a:ext uri="{FF2B5EF4-FFF2-40B4-BE49-F238E27FC236}">
                  <a16:creationId xmlns:a16="http://schemas.microsoft.com/office/drawing/2014/main" id="{0DDCCB59-8DC5-D9E0-D6AB-F79667910E5C}"/>
                </a:ext>
              </a:extLst>
            </p:cNvPr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6605;p142">
              <a:extLst>
                <a:ext uri="{FF2B5EF4-FFF2-40B4-BE49-F238E27FC236}">
                  <a16:creationId xmlns:a16="http://schemas.microsoft.com/office/drawing/2014/main" id="{68E93F86-EE43-5616-4E6A-10107456D3BB}"/>
                </a:ext>
              </a:extLst>
            </p:cNvPr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606;p142">
              <a:extLst>
                <a:ext uri="{FF2B5EF4-FFF2-40B4-BE49-F238E27FC236}">
                  <a16:creationId xmlns:a16="http://schemas.microsoft.com/office/drawing/2014/main" id="{D1D2E902-C954-911A-37FD-67405D02E31C}"/>
                </a:ext>
              </a:extLst>
            </p:cNvPr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6729;p142">
            <a:extLst>
              <a:ext uri="{FF2B5EF4-FFF2-40B4-BE49-F238E27FC236}">
                <a16:creationId xmlns:a16="http://schemas.microsoft.com/office/drawing/2014/main" id="{4A3199F9-4F7A-A16B-2BA7-FB41479D0B94}"/>
              </a:ext>
            </a:extLst>
          </p:cNvPr>
          <p:cNvGrpSpPr/>
          <p:nvPr/>
        </p:nvGrpSpPr>
        <p:grpSpPr>
          <a:xfrm>
            <a:off x="3172541" y="3030896"/>
            <a:ext cx="346347" cy="339623"/>
            <a:chOff x="1490050" y="3805975"/>
            <a:chExt cx="491900" cy="482350"/>
          </a:xfrm>
          <a:solidFill>
            <a:schemeClr val="accent2"/>
          </a:solidFill>
        </p:grpSpPr>
        <p:sp>
          <p:nvSpPr>
            <p:cNvPr id="22" name="Google Shape;6730;p142">
              <a:extLst>
                <a:ext uri="{FF2B5EF4-FFF2-40B4-BE49-F238E27FC236}">
                  <a16:creationId xmlns:a16="http://schemas.microsoft.com/office/drawing/2014/main" id="{571A24E2-F089-FE28-A61B-637397D7FC1A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731;p142">
              <a:extLst>
                <a:ext uri="{FF2B5EF4-FFF2-40B4-BE49-F238E27FC236}">
                  <a16:creationId xmlns:a16="http://schemas.microsoft.com/office/drawing/2014/main" id="{731AD332-912B-8F62-F480-5E3CF96586DE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6732;p142">
              <a:extLst>
                <a:ext uri="{FF2B5EF4-FFF2-40B4-BE49-F238E27FC236}">
                  <a16:creationId xmlns:a16="http://schemas.microsoft.com/office/drawing/2014/main" id="{531A2391-BFF0-D193-2A81-3C2FC94B7599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5" name="Google Shape;6733;p142">
              <a:extLst>
                <a:ext uri="{FF2B5EF4-FFF2-40B4-BE49-F238E27FC236}">
                  <a16:creationId xmlns:a16="http://schemas.microsoft.com/office/drawing/2014/main" id="{91CD1A8D-6FD0-458F-56A6-C42CEE8CAAC4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6618;p142">
            <a:extLst>
              <a:ext uri="{FF2B5EF4-FFF2-40B4-BE49-F238E27FC236}">
                <a16:creationId xmlns:a16="http://schemas.microsoft.com/office/drawing/2014/main" id="{B59EAD4F-93C1-D824-1E6F-3602C5FC3EDD}"/>
              </a:ext>
            </a:extLst>
          </p:cNvPr>
          <p:cNvGrpSpPr/>
          <p:nvPr/>
        </p:nvGrpSpPr>
        <p:grpSpPr>
          <a:xfrm>
            <a:off x="5719861" y="3028832"/>
            <a:ext cx="292078" cy="339253"/>
            <a:chOff x="4492800" y="2027925"/>
            <a:chExt cx="414825" cy="481825"/>
          </a:xfrm>
          <a:solidFill>
            <a:schemeClr val="accent2"/>
          </a:solidFill>
        </p:grpSpPr>
        <p:sp>
          <p:nvSpPr>
            <p:cNvPr id="27" name="Google Shape;6619;p142">
              <a:extLst>
                <a:ext uri="{FF2B5EF4-FFF2-40B4-BE49-F238E27FC236}">
                  <a16:creationId xmlns:a16="http://schemas.microsoft.com/office/drawing/2014/main" id="{51296BCA-A2A9-F10B-7AAE-F802A0DBCDF9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620;p142">
              <a:extLst>
                <a:ext uri="{FF2B5EF4-FFF2-40B4-BE49-F238E27FC236}">
                  <a16:creationId xmlns:a16="http://schemas.microsoft.com/office/drawing/2014/main" id="{F38B8DC1-0F5F-47E9-2EAF-1E3497333447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6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" grpId="0" build="p"/>
      <p:bldP spid="906" grpId="0" build="p"/>
      <p:bldP spid="907" grpId="0" build="p"/>
      <p:bldP spid="908" grpId="0" build="p"/>
      <p:bldP spid="912" grpId="0" build="p"/>
      <p:bldP spid="913" grpId="0" build="p"/>
      <p:bldP spid="914" grpId="0" build="p"/>
      <p:bldP spid="9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164793" y="1664892"/>
            <a:ext cx="6814414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6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9"/>
          <p:cNvSpPr txBox="1">
            <a:spLocks noGrp="1"/>
          </p:cNvSpPr>
          <p:nvPr>
            <p:ph type="title"/>
          </p:nvPr>
        </p:nvSpPr>
        <p:spPr>
          <a:xfrm>
            <a:off x="1244250" y="53646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endParaRPr dirty="0"/>
          </a:p>
        </p:txBody>
      </p:sp>
      <p:sp>
        <p:nvSpPr>
          <p:cNvPr id="879" name="Google Shape;879;p89"/>
          <p:cNvSpPr txBox="1">
            <a:spLocks noGrp="1"/>
          </p:cNvSpPr>
          <p:nvPr>
            <p:ph type="subTitle" idx="1"/>
          </p:nvPr>
        </p:nvSpPr>
        <p:spPr>
          <a:xfrm>
            <a:off x="3508949" y="3248455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Notebooks</a:t>
            </a:r>
            <a:endParaRPr dirty="0"/>
          </a:p>
        </p:txBody>
      </p:sp>
      <p:sp>
        <p:nvSpPr>
          <p:cNvPr id="881" name="Google Shape;881;p89"/>
          <p:cNvSpPr txBox="1">
            <a:spLocks noGrp="1"/>
          </p:cNvSpPr>
          <p:nvPr>
            <p:ph type="subTitle" idx="3"/>
          </p:nvPr>
        </p:nvSpPr>
        <p:spPr>
          <a:xfrm>
            <a:off x="949619" y="3248455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883" name="Google Shape;883;p89"/>
          <p:cNvSpPr txBox="1">
            <a:spLocks noGrp="1"/>
          </p:cNvSpPr>
          <p:nvPr>
            <p:ph type="subTitle" idx="5"/>
          </p:nvPr>
        </p:nvSpPr>
        <p:spPr>
          <a:xfrm>
            <a:off x="6064875" y="3253010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Gymnasium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70F04C-876D-D4F3-2E43-17313073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27" y="1744980"/>
            <a:ext cx="994483" cy="10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61D15E-2ACA-A0A1-BFA0-C31EE0A2E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57" y="1712433"/>
            <a:ext cx="994483" cy="11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ymnasium Documentation">
            <a:extLst>
              <a:ext uri="{FF2B5EF4-FFF2-40B4-BE49-F238E27FC236}">
                <a16:creationId xmlns:a16="http://schemas.microsoft.com/office/drawing/2014/main" id="{33004722-7E26-B640-D56C-846E3B63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375" y1="44063" x2="29375" y2="44063"/>
                        <a14:foregroundMark x1="37344" y1="52969" x2="37344" y2="52969"/>
                        <a14:foregroundMark x1="43984" y1="49063" x2="43984" y2="49063"/>
                        <a14:foregroundMark x1="44922" y1="46563" x2="44922" y2="46563"/>
                        <a14:foregroundMark x1="52891" y1="48438" x2="52891" y2="48438"/>
                        <a14:foregroundMark x1="62422" y1="49063" x2="62422" y2="49063"/>
                        <a14:foregroundMark x1="66172" y1="52344" x2="66172" y2="52344"/>
                        <a14:foregroundMark x1="70625" y1="51719" x2="70625" y2="51719"/>
                        <a14:foregroundMark x1="70313" y1="41563" x2="70313" y2="41563"/>
                        <a14:foregroundMark x1="73828" y1="55469" x2="73828" y2="55469"/>
                        <a14:foregroundMark x1="83984" y1="50313" x2="83984" y2="50313"/>
                        <a14:foregroundMark x1="87422" y1="48750" x2="87422" y2="48750"/>
                        <a14:foregroundMark x1="77031" y1="52188" x2="77031" y2="52188"/>
                        <a14:foregroundMark x1="21797" y1="47188" x2="21797" y2="47188"/>
                        <a14:foregroundMark x1="20703" y1="39219" x2="20703" y2="39219"/>
                        <a14:foregroundMark x1="17500" y1="56875" x2="17500" y2="56875"/>
                        <a14:foregroundMark x1="13125" y1="45469" x2="13125" y2="45469"/>
                        <a14:foregroundMark x1="21172" y1="49688" x2="21172" y2="49688"/>
                        <a14:foregroundMark x1="21953" y1="51250" x2="21953" y2="51250"/>
                        <a14:backgroundMark x1="61094" y1="55469" x2="61094" y2="55469"/>
                        <a14:backgroundMark x1="16406" y1="54219" x2="16406" y2="54219"/>
                        <a14:backgroundMark x1="13516" y1="50313" x2="13516" y2="50313"/>
                        <a14:backgroundMark x1="16406" y1="42813" x2="16406" y2="42813"/>
                        <a14:backgroundMark x1="18594" y1="47188" x2="18594" y2="47188"/>
                        <a14:backgroundMark x1="22422" y1="50313" x2="22422" y2="50313"/>
                        <a14:backgroundMark x1="20469" y1="52969" x2="20469" y2="52969"/>
                        <a14:backgroundMark x1="20469" y1="59219" x2="20469" y2="59219"/>
                        <a14:backgroundMark x1="17031" y1="58594" x2="17031" y2="58594"/>
                        <a14:backgroundMark x1="20469" y1="42813" x2="20469" y2="42813"/>
                        <a14:backgroundMark x1="18906" y1="44688" x2="18906" y2="44688"/>
                        <a14:backgroundMark x1="18438" y1="50000" x2="18438" y2="50000"/>
                        <a14:backgroundMark x1="21328" y1="46250" x2="21328" y2="46250"/>
                        <a14:backgroundMark x1="15313" y1="46563" x2="15313" y2="46563"/>
                        <a14:backgroundMark x1="18281" y1="56250" x2="18281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30" y="1743045"/>
            <a:ext cx="2183190" cy="109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0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Domains</a:t>
            </a:r>
            <a:endParaRPr dirty="0"/>
          </a:p>
        </p:txBody>
      </p:sp>
      <p:pic>
        <p:nvPicPr>
          <p:cNvPr id="4" name="Imagen 3" descr="Figure 1: Frozen Lake environment&#10;">
            <a:extLst>
              <a:ext uri="{FF2B5EF4-FFF2-40B4-BE49-F238E27FC236}">
                <a16:creationId xmlns:a16="http://schemas.microsoft.com/office/drawing/2014/main" id="{08F99A00-D02B-9598-846D-076AAA2C27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" t="1534" b="768"/>
          <a:stretch/>
        </p:blipFill>
        <p:spPr bwMode="auto">
          <a:xfrm>
            <a:off x="1048108" y="1509132"/>
            <a:ext cx="1760483" cy="1760483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 descr="Imagen que contiene biombo, juego, edificio&#10;&#10;Descripción generada automáticamente">
            <a:extLst>
              <a:ext uri="{FF2B5EF4-FFF2-40B4-BE49-F238E27FC236}">
                <a16:creationId xmlns:a16="http://schemas.microsoft.com/office/drawing/2014/main" id="{493DB6F8-C411-1DA2-5763-7EF29384F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7" t="2112" r="2223" b="1437"/>
          <a:stretch/>
        </p:blipFill>
        <p:spPr bwMode="auto">
          <a:xfrm>
            <a:off x="3766749" y="1756012"/>
            <a:ext cx="1387475" cy="1395730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 descr="Imagen que contiene juego, biombo, texto, edificio&#10;&#10;Descripción generada automáticamente">
            <a:extLst>
              <a:ext uri="{FF2B5EF4-FFF2-40B4-BE49-F238E27FC236}">
                <a16:creationId xmlns:a16="http://schemas.microsoft.com/office/drawing/2014/main" id="{D8F26DC8-2D8E-1244-4DE9-959AD20EA7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0" t="2277" r="1394" b="1536"/>
          <a:stretch/>
        </p:blipFill>
        <p:spPr bwMode="auto">
          <a:xfrm>
            <a:off x="5459194" y="1756012"/>
            <a:ext cx="1392555" cy="1397635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 descr="Imagen que contiene juego, biombo, edificio&#10;&#10;Descripción generada automáticamente">
            <a:extLst>
              <a:ext uri="{FF2B5EF4-FFF2-40B4-BE49-F238E27FC236}">
                <a16:creationId xmlns:a16="http://schemas.microsoft.com/office/drawing/2014/main" id="{19470780-BCD2-1982-0769-CEBC073BF1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34" t="2502" r="1123" b="262"/>
          <a:stretch/>
        </p:blipFill>
        <p:spPr bwMode="auto">
          <a:xfrm>
            <a:off x="7156719" y="1756012"/>
            <a:ext cx="1384300" cy="1384300"/>
          </a:xfrm>
          <a:prstGeom prst="rect">
            <a:avLst/>
          </a:prstGeom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Google Shape;511;p62">
            <a:extLst>
              <a:ext uri="{FF2B5EF4-FFF2-40B4-BE49-F238E27FC236}">
                <a16:creationId xmlns:a16="http://schemas.microsoft.com/office/drawing/2014/main" id="{7ED44B87-8836-99AA-ECD4-56B02A7134AB}"/>
              </a:ext>
            </a:extLst>
          </p:cNvPr>
          <p:cNvSpPr txBox="1">
            <a:spLocks/>
          </p:cNvSpPr>
          <p:nvPr/>
        </p:nvSpPr>
        <p:spPr>
          <a:xfrm>
            <a:off x="760149" y="3556742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dirty="0"/>
              <a:t>Frozen Lake</a:t>
            </a:r>
          </a:p>
        </p:txBody>
      </p:sp>
      <p:sp>
        <p:nvSpPr>
          <p:cNvPr id="9" name="Google Shape;512;p62">
            <a:extLst>
              <a:ext uri="{FF2B5EF4-FFF2-40B4-BE49-F238E27FC236}">
                <a16:creationId xmlns:a16="http://schemas.microsoft.com/office/drawing/2014/main" id="{EA10E634-72C2-3E94-1E3D-66ED610714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72993" y="3151742"/>
            <a:ext cx="974986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1</a:t>
            </a:r>
            <a:endParaRPr dirty="0"/>
          </a:p>
        </p:txBody>
      </p:sp>
      <p:sp>
        <p:nvSpPr>
          <p:cNvPr id="10" name="Google Shape;511;p62">
            <a:extLst>
              <a:ext uri="{FF2B5EF4-FFF2-40B4-BE49-F238E27FC236}">
                <a16:creationId xmlns:a16="http://schemas.microsoft.com/office/drawing/2014/main" id="{7092FF4D-8BE6-447F-A789-D0DCD9C129E5}"/>
              </a:ext>
            </a:extLst>
          </p:cNvPr>
          <p:cNvSpPr txBox="1">
            <a:spLocks/>
          </p:cNvSpPr>
          <p:nvPr/>
        </p:nvSpPr>
        <p:spPr>
          <a:xfrm>
            <a:off x="4879253" y="3569390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s-ES" dirty="0" err="1"/>
              <a:t>Sokoban</a:t>
            </a:r>
            <a:endParaRPr lang="es-ES" dirty="0"/>
          </a:p>
        </p:txBody>
      </p:sp>
      <p:sp>
        <p:nvSpPr>
          <p:cNvPr id="11" name="Google Shape;512;p62">
            <a:extLst>
              <a:ext uri="{FF2B5EF4-FFF2-40B4-BE49-F238E27FC236}">
                <a16:creationId xmlns:a16="http://schemas.microsoft.com/office/drawing/2014/main" id="{FF12519A-1B88-34A9-C221-3C38D16411FB}"/>
              </a:ext>
            </a:extLst>
          </p:cNvPr>
          <p:cNvSpPr txBox="1">
            <a:spLocks/>
          </p:cNvSpPr>
          <p:nvPr/>
        </p:nvSpPr>
        <p:spPr>
          <a:xfrm>
            <a:off x="5667978" y="3151742"/>
            <a:ext cx="974986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s-ES" dirty="0" err="1"/>
              <a:t>Level</a:t>
            </a:r>
            <a:r>
              <a:rPr lang="es-ES" dirty="0"/>
              <a:t> 2</a:t>
            </a:r>
          </a:p>
        </p:txBody>
      </p:sp>
      <p:sp>
        <p:nvSpPr>
          <p:cNvPr id="12" name="Google Shape;512;p62">
            <a:extLst>
              <a:ext uri="{FF2B5EF4-FFF2-40B4-BE49-F238E27FC236}">
                <a16:creationId xmlns:a16="http://schemas.microsoft.com/office/drawing/2014/main" id="{42737BE8-5D14-E6BB-0E29-F8C4F87463D6}"/>
              </a:ext>
            </a:extLst>
          </p:cNvPr>
          <p:cNvSpPr txBox="1">
            <a:spLocks/>
          </p:cNvSpPr>
          <p:nvPr/>
        </p:nvSpPr>
        <p:spPr>
          <a:xfrm>
            <a:off x="7361376" y="3151742"/>
            <a:ext cx="974986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s-ES" dirty="0" err="1"/>
              <a:t>Level</a:t>
            </a:r>
            <a:r>
              <a:rPr lang="es-E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9326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93"/>
          <p:cNvSpPr txBox="1">
            <a:spLocks noGrp="1"/>
          </p:cNvSpPr>
          <p:nvPr>
            <p:ph type="title"/>
          </p:nvPr>
        </p:nvSpPr>
        <p:spPr>
          <a:xfrm>
            <a:off x="2358078" y="569305"/>
            <a:ext cx="4427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Comparisson of Methods</a:t>
            </a:r>
            <a:endParaRPr dirty="0"/>
          </a:p>
        </p:txBody>
      </p:sp>
      <p:sp>
        <p:nvSpPr>
          <p:cNvPr id="3" name="Google Shape;511;p62">
            <a:extLst>
              <a:ext uri="{FF2B5EF4-FFF2-40B4-BE49-F238E27FC236}">
                <a16:creationId xmlns:a16="http://schemas.microsoft.com/office/drawing/2014/main" id="{73DF316F-E73A-56BE-09BA-E9178E47F7BF}"/>
              </a:ext>
            </a:extLst>
          </p:cNvPr>
          <p:cNvSpPr txBox="1">
            <a:spLocks/>
          </p:cNvSpPr>
          <p:nvPr/>
        </p:nvSpPr>
        <p:spPr>
          <a:xfrm>
            <a:off x="3244484" y="1631362"/>
            <a:ext cx="2655031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GB" sz="2000" dirty="0"/>
              <a:t>Over Training</a:t>
            </a:r>
          </a:p>
        </p:txBody>
      </p:sp>
      <p:sp>
        <p:nvSpPr>
          <p:cNvPr id="4" name="Google Shape;512;p62">
            <a:extLst>
              <a:ext uri="{FF2B5EF4-FFF2-40B4-BE49-F238E27FC236}">
                <a16:creationId xmlns:a16="http://schemas.microsoft.com/office/drawing/2014/main" id="{BCC5F44F-C786-E7EC-3494-438B26CF68BE}"/>
              </a:ext>
            </a:extLst>
          </p:cNvPr>
          <p:cNvSpPr txBox="1">
            <a:spLocks/>
          </p:cNvSpPr>
          <p:nvPr/>
        </p:nvSpPr>
        <p:spPr>
          <a:xfrm>
            <a:off x="3403799" y="2036362"/>
            <a:ext cx="2336400" cy="1137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Total Reward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Execution Time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Convergence</a:t>
            </a:r>
          </a:p>
        </p:txBody>
      </p:sp>
      <p:sp>
        <p:nvSpPr>
          <p:cNvPr id="5" name="Google Shape;511;p62">
            <a:extLst>
              <a:ext uri="{FF2B5EF4-FFF2-40B4-BE49-F238E27FC236}">
                <a16:creationId xmlns:a16="http://schemas.microsoft.com/office/drawing/2014/main" id="{B9069767-5839-EFAA-7051-FBD435C9141A}"/>
              </a:ext>
            </a:extLst>
          </p:cNvPr>
          <p:cNvSpPr txBox="1">
            <a:spLocks/>
          </p:cNvSpPr>
          <p:nvPr/>
        </p:nvSpPr>
        <p:spPr>
          <a:xfrm>
            <a:off x="3135090" y="3278026"/>
            <a:ext cx="2873818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GB" sz="2000" dirty="0"/>
              <a:t>Over Resulting Policies</a:t>
            </a:r>
          </a:p>
        </p:txBody>
      </p:sp>
      <p:sp>
        <p:nvSpPr>
          <p:cNvPr id="6" name="Google Shape;512;p62">
            <a:extLst>
              <a:ext uri="{FF2B5EF4-FFF2-40B4-BE49-F238E27FC236}">
                <a16:creationId xmlns:a16="http://schemas.microsoft.com/office/drawing/2014/main" id="{9FCB9B9A-DAB6-5B7C-6655-22D50AEB633C}"/>
              </a:ext>
            </a:extLst>
          </p:cNvPr>
          <p:cNvSpPr txBox="1">
            <a:spLocks/>
          </p:cNvSpPr>
          <p:nvPr/>
        </p:nvSpPr>
        <p:spPr>
          <a:xfrm>
            <a:off x="3403799" y="3683026"/>
            <a:ext cx="2336400" cy="444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Total Reward</a:t>
            </a:r>
          </a:p>
        </p:txBody>
      </p:sp>
    </p:spTree>
    <p:extLst>
      <p:ext uri="{BB962C8B-B14F-4D97-AF65-F5344CB8AC3E}">
        <p14:creationId xmlns:p14="http://schemas.microsoft.com/office/powerpoint/2010/main" val="2965501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>
            <a:spLocks noGrp="1"/>
          </p:cNvSpPr>
          <p:nvPr>
            <p:ph type="subTitle" idx="4"/>
          </p:nvPr>
        </p:nvSpPr>
        <p:spPr>
          <a:xfrm>
            <a:off x="3409069" y="928604"/>
            <a:ext cx="2325862" cy="409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Over Training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Reward</a:t>
            </a:r>
            <a:endParaRPr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D8C5D8-EA24-3E76-3748-B25596FC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A4C79AE-AF84-98D6-5CD5-20D44E11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1472749"/>
            <a:ext cx="33591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C6BF6CD7-19EE-BC57-1527-14B54615B2F9}"/>
                  </a:ext>
                </a:extLst>
              </p:cNvPr>
              <p:cNvSpPr txBox="1"/>
              <p:nvPr/>
            </p:nvSpPr>
            <p:spPr>
              <a:xfrm>
                <a:off x="2165195" y="4314034"/>
                <a:ext cx="48136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s-ES" sz="1000" b="0" i="1" u="none" strike="noStrike" cap="none" normalizeH="0" baseline="0" dirty="0" bmk="_Toc13762848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ontserrat" panose="00000500000000000000" pitchFamily="2" charset="0"/>
                    <a:ea typeface="Times New Roman" panose="02020603050405020304" pitchFamily="18" charset="0"/>
                  </a:rPr>
                  <a:t>Scores comparison for Frozen Lake with </a:t>
                </a:r>
                <a14:m>
                  <m:oMath xmlns:m="http://schemas.openxmlformats.org/officeDocument/2006/math">
                    <m:r>
                      <a:rPr kumimoji="0" lang="el-GR" altLang="es-ES" sz="1000" b="0" i="1" u="none" strike="noStrike" cap="none" normalizeH="0" baseline="0" dirty="0" smtClean="0" bmk="_Toc13762848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𝛼</m:t>
                    </m:r>
                    <m:r>
                      <a:rPr kumimoji="0" lang="en-US" altLang="es-ES" sz="1000" b="0" i="1" u="none" strike="noStrike" cap="none" normalizeH="0" baseline="0" dirty="0" smtClean="0" bmk="_Toc13762848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kumimoji="0" lang="en-US" altLang="es-ES" sz="1000" b="0" i="1" u="none" strike="noStrike" cap="none" normalizeH="0" baseline="0" dirty="0" bmk="_Toc13762848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0.1</m:t>
                    </m:r>
                  </m:oMath>
                </a14:m>
                <a:endParaRPr kumimoji="0" lang="en-U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C6BF6CD7-19EE-BC57-1527-14B54615B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95" y="4314034"/>
                <a:ext cx="4813610" cy="246221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163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>
            <a:spLocks noGrp="1"/>
          </p:cNvSpPr>
          <p:nvPr>
            <p:ph type="subTitle" idx="4"/>
          </p:nvPr>
        </p:nvSpPr>
        <p:spPr>
          <a:xfrm>
            <a:off x="3409069" y="928604"/>
            <a:ext cx="2325862" cy="409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Over Training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Reward</a:t>
            </a:r>
            <a:endParaRPr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D8C5D8-EA24-3E76-3748-B25596FC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6E0D7A5-F4BC-1EA6-81CE-289EE21F5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82" y="1493520"/>
            <a:ext cx="2978949" cy="2453082"/>
          </a:xfrm>
          <a:prstGeom prst="rect">
            <a:avLst/>
          </a:prstGeom>
        </p:spPr>
      </p:pic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D1559BE-73E8-60F8-AAD4-0DACAC5D4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69" y="1493520"/>
            <a:ext cx="2978949" cy="2453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E2B14F-F6E5-6B02-5C5E-BC4925B4580B}"/>
                  </a:ext>
                </a:extLst>
              </p:cNvPr>
              <p:cNvSpPr txBox="1"/>
              <p:nvPr/>
            </p:nvSpPr>
            <p:spPr>
              <a:xfrm>
                <a:off x="2165195" y="4091785"/>
                <a:ext cx="48136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s-ES" sz="1000" b="0" i="1" u="none" strike="noStrike" cap="none" normalizeH="0" baseline="0" dirty="0" bmk="_Toc13762848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ontserrat" panose="00000500000000000000" pitchFamily="2" charset="0"/>
                    <a:ea typeface="Times New Roman" panose="02020603050405020304" pitchFamily="18" charset="0"/>
                  </a:rPr>
                  <a:t>Scores comparison for </a:t>
                </a:r>
                <a:r>
                  <a:rPr lang="en-US" altLang="es-ES" sz="1000" i="1" dirty="0" bmk="_Toc137628481">
                    <a:solidFill>
                      <a:schemeClr val="tx1"/>
                    </a:solidFill>
                    <a:latin typeface="Montserrat" panose="00000500000000000000" pitchFamily="2" charset="0"/>
                    <a:ea typeface="Times New Roman" panose="02020603050405020304" pitchFamily="18" charset="0"/>
                  </a:rPr>
                  <a:t>Sokoban levels 2 and 3,</a:t>
                </a:r>
                <a:r>
                  <a:rPr kumimoji="0" lang="en-US" altLang="es-ES" sz="1000" b="0" i="1" u="none" strike="noStrike" cap="none" normalizeH="0" baseline="0" dirty="0" bmk="_Toc13762848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ontserrat" panose="00000500000000000000" pitchFamily="2" charset="0"/>
                    <a:ea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l-GR" altLang="es-ES" sz="1000" b="0" i="1" u="none" strike="noStrike" cap="none" normalizeH="0" baseline="0" dirty="0" smtClean="0" bmk="_Toc13762848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𝛼</m:t>
                    </m:r>
                    <m:r>
                      <a:rPr kumimoji="0" lang="en-US" altLang="es-ES" sz="1000" b="0" i="1" u="none" strike="noStrike" cap="none" normalizeH="0" baseline="0" dirty="0" smtClean="0" bmk="_Toc13762848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kumimoji="0" lang="en-US" altLang="es-ES" sz="1000" b="0" i="1" u="none" strike="noStrike" cap="none" normalizeH="0" baseline="0" dirty="0" bmk="_Toc13762848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0.1</m:t>
                    </m:r>
                  </m:oMath>
                </a14:m>
                <a:endParaRPr kumimoji="0" lang="en-US" altLang="es-E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E2B14F-F6E5-6B02-5C5E-BC4925B45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195" y="4091785"/>
                <a:ext cx="4813610" cy="246221"/>
              </a:xfrm>
              <a:prstGeom prst="rect">
                <a:avLst/>
              </a:prstGeom>
              <a:blipFill>
                <a:blip r:embed="rId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27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>
            <a:spLocks noGrp="1"/>
          </p:cNvSpPr>
          <p:nvPr>
            <p:ph type="subTitle" idx="4"/>
          </p:nvPr>
        </p:nvSpPr>
        <p:spPr>
          <a:xfrm>
            <a:off x="3409069" y="928604"/>
            <a:ext cx="2325862" cy="409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Over Training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Execution Time</a:t>
            </a:r>
            <a:endParaRPr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D8C5D8-EA24-3E76-3748-B25596FC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6BF6CD7-19EE-BC57-1527-14B54615B2F9}"/>
              </a:ext>
            </a:extLst>
          </p:cNvPr>
          <p:cNvSpPr txBox="1"/>
          <p:nvPr/>
        </p:nvSpPr>
        <p:spPr>
          <a:xfrm>
            <a:off x="2165195" y="4537475"/>
            <a:ext cx="48136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s-ES" sz="1000" i="1" dirty="0" bmk="_Toc137628481">
                <a:solidFill>
                  <a:schemeClr val="tx1"/>
                </a:solidFill>
                <a:latin typeface="Montserrat" panose="00000500000000000000" pitchFamily="2" charset="0"/>
                <a:ea typeface="Times New Roman" panose="02020603050405020304" pitchFamily="18" charset="0"/>
              </a:rPr>
              <a:t>Execution time per step in Frozen Lake and Sokoban level 2</a:t>
            </a:r>
            <a:endParaRPr kumimoji="0" lang="en-U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Imagen 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24AD76B-27FA-E204-79C1-24375B0D6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80" y="1337658"/>
            <a:ext cx="2584450" cy="3126740"/>
          </a:xfrm>
          <a:prstGeom prst="rect">
            <a:avLst/>
          </a:prstGeom>
        </p:spPr>
      </p:pic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6CEF7866-EE48-9FE4-CB83-9D0B08847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02" y="1337658"/>
            <a:ext cx="2583815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79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>
            <a:spLocks noGrp="1"/>
          </p:cNvSpPr>
          <p:nvPr>
            <p:ph type="subTitle" idx="4"/>
          </p:nvPr>
        </p:nvSpPr>
        <p:spPr>
          <a:xfrm>
            <a:off x="3409069" y="928604"/>
            <a:ext cx="2325862" cy="409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Over Training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Execution Time</a:t>
            </a:r>
            <a:endParaRPr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D8C5D8-EA24-3E76-3748-B25596FC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6BF6CD7-19EE-BC57-1527-14B54615B2F9}"/>
              </a:ext>
            </a:extLst>
          </p:cNvPr>
          <p:cNvSpPr txBox="1"/>
          <p:nvPr/>
        </p:nvSpPr>
        <p:spPr>
          <a:xfrm>
            <a:off x="2165195" y="4440833"/>
            <a:ext cx="48136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s-ES" sz="1000" i="1" dirty="0" bmk="_Toc137628481">
                <a:solidFill>
                  <a:schemeClr val="tx1"/>
                </a:solidFill>
                <a:latin typeface="Montserrat" panose="00000500000000000000" pitchFamily="2" charset="0"/>
                <a:ea typeface="Times New Roman" panose="02020603050405020304" pitchFamily="18" charset="0"/>
              </a:rPr>
              <a:t>Execution time distribution per section for Sokoban level 2</a:t>
            </a:r>
            <a:endParaRPr kumimoji="0" lang="en-U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C25EB40-0A59-3266-2790-1D6AEB1B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80" y="1354072"/>
            <a:ext cx="3876040" cy="29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164793" y="1664892"/>
            <a:ext cx="6814414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346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>
            <a:spLocks noGrp="1"/>
          </p:cNvSpPr>
          <p:nvPr>
            <p:ph type="subTitle" idx="4"/>
          </p:nvPr>
        </p:nvSpPr>
        <p:spPr>
          <a:xfrm>
            <a:off x="3409069" y="928604"/>
            <a:ext cx="2325862" cy="409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Over Training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Convergence</a:t>
            </a:r>
            <a:endParaRPr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ED8C5D8-EA24-3E76-3748-B25596FC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6BF6CD7-19EE-BC57-1527-14B54615B2F9}"/>
              </a:ext>
            </a:extLst>
          </p:cNvPr>
          <p:cNvSpPr txBox="1"/>
          <p:nvPr/>
        </p:nvSpPr>
        <p:spPr>
          <a:xfrm>
            <a:off x="2165194" y="3946137"/>
            <a:ext cx="48136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s-ES" sz="1000" i="1" dirty="0" bmk="_Toc137628481">
                <a:solidFill>
                  <a:schemeClr val="tx1"/>
                </a:solidFill>
                <a:latin typeface="Montserrat" panose="00000500000000000000" pitchFamily="2" charset="0"/>
                <a:ea typeface="Times New Roman" panose="02020603050405020304" pitchFamily="18" charset="0"/>
              </a:rPr>
              <a:t>Convergence rate for Sokoban level 2</a:t>
            </a:r>
            <a:endParaRPr kumimoji="0" lang="en-U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867EA62-0950-4571-601F-F83053DEC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75" y="1544524"/>
            <a:ext cx="6320449" cy="22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4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08;p90">
            <a:extLst>
              <a:ext uri="{FF2B5EF4-FFF2-40B4-BE49-F238E27FC236}">
                <a16:creationId xmlns:a16="http://schemas.microsoft.com/office/drawing/2014/main" id="{265CC532-9B4C-4912-C8D0-7953C70C1402}"/>
              </a:ext>
            </a:extLst>
          </p:cNvPr>
          <p:cNvSpPr txBox="1">
            <a:spLocks/>
          </p:cNvSpPr>
          <p:nvPr/>
        </p:nvSpPr>
        <p:spPr>
          <a:xfrm>
            <a:off x="3409069" y="928604"/>
            <a:ext cx="2325862" cy="409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Over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Resulting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Policies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911;p90">
            <a:extLst>
              <a:ext uri="{FF2B5EF4-FFF2-40B4-BE49-F238E27FC236}">
                <a16:creationId xmlns:a16="http://schemas.microsoft.com/office/drawing/2014/main" id="{EB6BE837-D270-8B4B-412E-3325C49F07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Reward</a:t>
            </a:r>
            <a:endParaRPr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CB50AC-BC30-ADE1-1C6C-33E9E74A15B7}"/>
              </a:ext>
            </a:extLst>
          </p:cNvPr>
          <p:cNvSpPr/>
          <p:nvPr/>
        </p:nvSpPr>
        <p:spPr>
          <a:xfrm>
            <a:off x="1160392" y="2274506"/>
            <a:ext cx="1882140" cy="758324"/>
          </a:xfrm>
          <a:prstGeom prst="roundRect">
            <a:avLst>
              <a:gd name="adj" fmla="val 688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Q-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learning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MDPs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894506E-E164-DEF8-1418-CB4F6DDBABCA}"/>
              </a:ext>
            </a:extLst>
          </p:cNvPr>
          <p:cNvSpPr/>
          <p:nvPr/>
        </p:nvSpPr>
        <p:spPr>
          <a:xfrm>
            <a:off x="6101468" y="2274506"/>
            <a:ext cx="1882140" cy="758324"/>
          </a:xfrm>
          <a:prstGeom prst="roundRect">
            <a:avLst>
              <a:gd name="adj" fmla="val 688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Z-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learning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LMDPs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25C55A-D122-D8E4-14F3-92F4F4ABFDC6}"/>
              </a:ext>
            </a:extLst>
          </p:cNvPr>
          <p:cNvSpPr/>
          <p:nvPr/>
        </p:nvSpPr>
        <p:spPr>
          <a:xfrm>
            <a:off x="3630930" y="2263012"/>
            <a:ext cx="1882140" cy="758324"/>
          </a:xfrm>
          <a:prstGeom prst="roundRect">
            <a:avLst>
              <a:gd name="adj" fmla="val 688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Q-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learning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for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LMDPs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8F9595-B426-AA6A-3A94-0032224BFF83}"/>
              </a:ext>
            </a:extLst>
          </p:cNvPr>
          <p:cNvSpPr txBox="1"/>
          <p:nvPr/>
        </p:nvSpPr>
        <p:spPr>
          <a:xfrm>
            <a:off x="5663640" y="248828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ontserrat" panose="00000500000000000000" pitchFamily="2" charset="0"/>
              </a:rPr>
              <a:t>=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3CD504-9911-A866-6474-1CD9CB60F08E}"/>
              </a:ext>
            </a:extLst>
          </p:cNvPr>
          <p:cNvSpPr txBox="1"/>
          <p:nvPr/>
        </p:nvSpPr>
        <p:spPr>
          <a:xfrm>
            <a:off x="3193102" y="248828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Montserrat" panose="00000500000000000000" pitchFamily="2" charset="0"/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3491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164793" y="1664892"/>
            <a:ext cx="6814414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955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0"/>
          <p:cNvSpPr txBox="1">
            <a:spLocks noGrp="1"/>
          </p:cNvSpPr>
          <p:nvPr>
            <p:ph type="subTitle" idx="1"/>
          </p:nvPr>
        </p:nvSpPr>
        <p:spPr>
          <a:xfrm>
            <a:off x="3517313" y="202151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LMDPs</a:t>
            </a:r>
            <a:endParaRPr sz="2000" dirty="0"/>
          </a:p>
        </p:txBody>
      </p:sp>
      <p:sp>
        <p:nvSpPr>
          <p:cNvPr id="907" name="Google Shape;907;p90"/>
          <p:cNvSpPr txBox="1">
            <a:spLocks noGrp="1"/>
          </p:cNvSpPr>
          <p:nvPr>
            <p:ph type="subTitle" idx="3"/>
          </p:nvPr>
        </p:nvSpPr>
        <p:spPr>
          <a:xfrm>
            <a:off x="781545" y="2021511"/>
            <a:ext cx="2555874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Explicit Actions</a:t>
            </a:r>
            <a:endParaRPr sz="2000" dirty="0"/>
          </a:p>
        </p:txBody>
      </p:sp>
      <p:sp>
        <p:nvSpPr>
          <p:cNvPr id="909" name="Google Shape;909;p90"/>
          <p:cNvSpPr txBox="1">
            <a:spLocks noGrp="1"/>
          </p:cNvSpPr>
          <p:nvPr>
            <p:ph type="subTitle" idx="5"/>
          </p:nvPr>
        </p:nvSpPr>
        <p:spPr>
          <a:xfrm>
            <a:off x="6073188" y="202151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Performance</a:t>
            </a:r>
            <a:endParaRPr sz="2000" dirty="0"/>
          </a:p>
        </p:txBody>
      </p:sp>
      <p:sp>
        <p:nvSpPr>
          <p:cNvPr id="911" name="Google Shape;911;p9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Q-learning for LMDPs</a:t>
            </a:r>
            <a:endParaRPr dirty="0"/>
          </a:p>
        </p:txBody>
      </p:sp>
      <p:sp>
        <p:nvSpPr>
          <p:cNvPr id="912" name="Google Shape;912;p90"/>
          <p:cNvSpPr txBox="1">
            <a:spLocks noGrp="1"/>
          </p:cNvSpPr>
          <p:nvPr>
            <p:ph type="subTitle" idx="7"/>
          </p:nvPr>
        </p:nvSpPr>
        <p:spPr>
          <a:xfrm>
            <a:off x="3298674" y="3490191"/>
            <a:ext cx="2555875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Implementation</a:t>
            </a:r>
            <a:endParaRPr sz="2000" dirty="0"/>
          </a:p>
        </p:txBody>
      </p:sp>
      <p:sp>
        <p:nvSpPr>
          <p:cNvPr id="914" name="Google Shape;914;p90"/>
          <p:cNvSpPr txBox="1">
            <a:spLocks noGrp="1"/>
          </p:cNvSpPr>
          <p:nvPr>
            <p:ph type="subTitle" idx="9"/>
          </p:nvPr>
        </p:nvSpPr>
        <p:spPr>
          <a:xfrm>
            <a:off x="961338" y="349019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Modelling</a:t>
            </a:r>
            <a:endParaRPr sz="2000" dirty="0"/>
          </a:p>
        </p:txBody>
      </p:sp>
      <p:sp>
        <p:nvSpPr>
          <p:cNvPr id="916" name="Google Shape;916;p90"/>
          <p:cNvSpPr txBox="1">
            <a:spLocks noGrp="1"/>
          </p:cNvSpPr>
          <p:nvPr>
            <p:ph type="subTitle" idx="14"/>
          </p:nvPr>
        </p:nvSpPr>
        <p:spPr>
          <a:xfrm>
            <a:off x="6073188" y="349019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Convergence</a:t>
            </a:r>
            <a:endParaRPr sz="2000" dirty="0"/>
          </a:p>
        </p:txBody>
      </p:sp>
      <p:grpSp>
        <p:nvGrpSpPr>
          <p:cNvPr id="14" name="Google Shape;9270;p148">
            <a:extLst>
              <a:ext uri="{FF2B5EF4-FFF2-40B4-BE49-F238E27FC236}">
                <a16:creationId xmlns:a16="http://schemas.microsoft.com/office/drawing/2014/main" id="{90BAC10D-1DAC-30F7-F2C7-5FF12A1B70A9}"/>
              </a:ext>
            </a:extLst>
          </p:cNvPr>
          <p:cNvGrpSpPr/>
          <p:nvPr/>
        </p:nvGrpSpPr>
        <p:grpSpPr>
          <a:xfrm>
            <a:off x="4416390" y="1679203"/>
            <a:ext cx="339253" cy="321832"/>
            <a:chOff x="-6696925" y="3272575"/>
            <a:chExt cx="307200" cy="291425"/>
          </a:xfrm>
          <a:solidFill>
            <a:schemeClr val="accent2"/>
          </a:solidFill>
        </p:grpSpPr>
        <p:sp>
          <p:nvSpPr>
            <p:cNvPr id="15" name="Google Shape;9271;p148">
              <a:extLst>
                <a:ext uri="{FF2B5EF4-FFF2-40B4-BE49-F238E27FC236}">
                  <a16:creationId xmlns:a16="http://schemas.microsoft.com/office/drawing/2014/main" id="{0D61531A-96A4-C62B-E154-0246274B033E}"/>
                </a:ext>
              </a:extLst>
            </p:cNvPr>
            <p:cNvSpPr/>
            <p:nvPr/>
          </p:nvSpPr>
          <p:spPr>
            <a:xfrm>
              <a:off x="-6696925" y="3371400"/>
              <a:ext cx="220575" cy="192600"/>
            </a:xfrm>
            <a:custGeom>
              <a:avLst/>
              <a:gdLst/>
              <a:ahLst/>
              <a:cxnLst/>
              <a:rect l="l" t="t" r="r" b="b"/>
              <a:pathLst>
                <a:path w="8823" h="7704" extrusionOk="0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72;p148">
              <a:extLst>
                <a:ext uri="{FF2B5EF4-FFF2-40B4-BE49-F238E27FC236}">
                  <a16:creationId xmlns:a16="http://schemas.microsoft.com/office/drawing/2014/main" id="{27080BCC-E445-5633-4AB1-C84F31C91043}"/>
                </a:ext>
              </a:extLst>
            </p:cNvPr>
            <p:cNvSpPr/>
            <p:nvPr/>
          </p:nvSpPr>
          <p:spPr>
            <a:xfrm>
              <a:off x="-6621300" y="3272575"/>
              <a:ext cx="231575" cy="194950"/>
            </a:xfrm>
            <a:custGeom>
              <a:avLst/>
              <a:gdLst/>
              <a:ahLst/>
              <a:cxnLst/>
              <a:rect l="l" t="t" r="r" b="b"/>
              <a:pathLst>
                <a:path w="9263" h="7798" extrusionOk="0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6584;p142">
            <a:extLst>
              <a:ext uri="{FF2B5EF4-FFF2-40B4-BE49-F238E27FC236}">
                <a16:creationId xmlns:a16="http://schemas.microsoft.com/office/drawing/2014/main" id="{17AE2E79-215F-4993-84FE-A9AE38F63A52}"/>
              </a:ext>
            </a:extLst>
          </p:cNvPr>
          <p:cNvGrpSpPr/>
          <p:nvPr/>
        </p:nvGrpSpPr>
        <p:grpSpPr>
          <a:xfrm>
            <a:off x="1888192" y="1674538"/>
            <a:ext cx="342580" cy="339271"/>
            <a:chOff x="5049725" y="1435050"/>
            <a:chExt cx="486550" cy="481850"/>
          </a:xfrm>
          <a:solidFill>
            <a:schemeClr val="accent2"/>
          </a:solidFill>
        </p:grpSpPr>
        <p:sp>
          <p:nvSpPr>
            <p:cNvPr id="31" name="Google Shape;6585;p142">
              <a:extLst>
                <a:ext uri="{FF2B5EF4-FFF2-40B4-BE49-F238E27FC236}">
                  <a16:creationId xmlns:a16="http://schemas.microsoft.com/office/drawing/2014/main" id="{0D8D0B98-710D-76D5-2A33-7E1051E5C08B}"/>
                </a:ext>
              </a:extLst>
            </p:cNvPr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6586;p142">
              <a:extLst>
                <a:ext uri="{FF2B5EF4-FFF2-40B4-BE49-F238E27FC236}">
                  <a16:creationId xmlns:a16="http://schemas.microsoft.com/office/drawing/2014/main" id="{3DB9FA7C-51B9-819E-7A8E-0CD3057A8AC7}"/>
                </a:ext>
              </a:extLst>
            </p:cNvPr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6587;p142">
              <a:extLst>
                <a:ext uri="{FF2B5EF4-FFF2-40B4-BE49-F238E27FC236}">
                  <a16:creationId xmlns:a16="http://schemas.microsoft.com/office/drawing/2014/main" id="{78E1CB49-499C-C6CC-6833-28ADDAD7041F}"/>
                </a:ext>
              </a:extLst>
            </p:cNvPr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6588;p142">
              <a:extLst>
                <a:ext uri="{FF2B5EF4-FFF2-40B4-BE49-F238E27FC236}">
                  <a16:creationId xmlns:a16="http://schemas.microsoft.com/office/drawing/2014/main" id="{D90A3324-78C8-38C0-E7FD-BF5A1599D7C0}"/>
                </a:ext>
              </a:extLst>
            </p:cNvPr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" name="Google Shape;6613;p142">
            <a:extLst>
              <a:ext uri="{FF2B5EF4-FFF2-40B4-BE49-F238E27FC236}">
                <a16:creationId xmlns:a16="http://schemas.microsoft.com/office/drawing/2014/main" id="{B09F1314-5FA3-F6CE-876E-0B9E7D7BC774}"/>
              </a:ext>
            </a:extLst>
          </p:cNvPr>
          <p:cNvGrpSpPr/>
          <p:nvPr/>
        </p:nvGrpSpPr>
        <p:grpSpPr>
          <a:xfrm>
            <a:off x="6983726" y="1727058"/>
            <a:ext cx="300503" cy="290897"/>
            <a:chOff x="3357325" y="2093500"/>
            <a:chExt cx="311525" cy="322825"/>
          </a:xfrm>
          <a:solidFill>
            <a:schemeClr val="accent2"/>
          </a:solidFill>
        </p:grpSpPr>
        <p:sp>
          <p:nvSpPr>
            <p:cNvPr id="36" name="Google Shape;6614;p142">
              <a:extLst>
                <a:ext uri="{FF2B5EF4-FFF2-40B4-BE49-F238E27FC236}">
                  <a16:creationId xmlns:a16="http://schemas.microsoft.com/office/drawing/2014/main" id="{21F2613E-2DBF-6185-4265-9B7EE8D7F86C}"/>
                </a:ext>
              </a:extLst>
            </p:cNvPr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6615;p142">
              <a:extLst>
                <a:ext uri="{FF2B5EF4-FFF2-40B4-BE49-F238E27FC236}">
                  <a16:creationId xmlns:a16="http://schemas.microsoft.com/office/drawing/2014/main" id="{C26BF4B2-C97F-BF74-3B84-B445B3CE2BD1}"/>
                </a:ext>
              </a:extLst>
            </p:cNvPr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6616;p142">
              <a:extLst>
                <a:ext uri="{FF2B5EF4-FFF2-40B4-BE49-F238E27FC236}">
                  <a16:creationId xmlns:a16="http://schemas.microsoft.com/office/drawing/2014/main" id="{C4868098-8B50-CA0D-F307-4D713C73CC92}"/>
                </a:ext>
              </a:extLst>
            </p:cNvPr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" name="Google Shape;6873;p143">
            <a:extLst>
              <a:ext uri="{FF2B5EF4-FFF2-40B4-BE49-F238E27FC236}">
                <a16:creationId xmlns:a16="http://schemas.microsoft.com/office/drawing/2014/main" id="{13557847-BA3A-B8A7-3863-EE274A7D12E6}"/>
              </a:ext>
            </a:extLst>
          </p:cNvPr>
          <p:cNvGrpSpPr/>
          <p:nvPr/>
        </p:nvGrpSpPr>
        <p:grpSpPr>
          <a:xfrm>
            <a:off x="6947604" y="3119282"/>
            <a:ext cx="372749" cy="370909"/>
            <a:chOff x="-42994575" y="3950300"/>
            <a:chExt cx="319025" cy="317450"/>
          </a:xfrm>
          <a:solidFill>
            <a:schemeClr val="accent2"/>
          </a:solidFill>
        </p:grpSpPr>
        <p:sp>
          <p:nvSpPr>
            <p:cNvPr id="47" name="Google Shape;6874;p143">
              <a:extLst>
                <a:ext uri="{FF2B5EF4-FFF2-40B4-BE49-F238E27FC236}">
                  <a16:creationId xmlns:a16="http://schemas.microsoft.com/office/drawing/2014/main" id="{491C98ED-3A19-9E12-C8A2-EB49066DAFD8}"/>
                </a:ext>
              </a:extLst>
            </p:cNvPr>
            <p:cNvSpPr/>
            <p:nvPr/>
          </p:nvSpPr>
          <p:spPr>
            <a:xfrm>
              <a:off x="-42930775" y="4225200"/>
              <a:ext cx="191425" cy="42550"/>
            </a:xfrm>
            <a:custGeom>
              <a:avLst/>
              <a:gdLst/>
              <a:ahLst/>
              <a:cxnLst/>
              <a:rect l="l" t="t" r="r" b="b"/>
              <a:pathLst>
                <a:path w="7657" h="1702" extrusionOk="0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75;p143">
              <a:extLst>
                <a:ext uri="{FF2B5EF4-FFF2-40B4-BE49-F238E27FC236}">
                  <a16:creationId xmlns:a16="http://schemas.microsoft.com/office/drawing/2014/main" id="{2765D4C0-5422-E38E-05DD-2AF0699D6E2F}"/>
                </a:ext>
              </a:extLst>
            </p:cNvPr>
            <p:cNvSpPr/>
            <p:nvPr/>
          </p:nvSpPr>
          <p:spPr>
            <a:xfrm>
              <a:off x="-42908725" y="4163750"/>
              <a:ext cx="148900" cy="42550"/>
            </a:xfrm>
            <a:custGeom>
              <a:avLst/>
              <a:gdLst/>
              <a:ahLst/>
              <a:cxnLst/>
              <a:rect l="l" t="t" r="r" b="b"/>
              <a:pathLst>
                <a:path w="5956" h="1702" extrusionOk="0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76;p143">
              <a:extLst>
                <a:ext uri="{FF2B5EF4-FFF2-40B4-BE49-F238E27FC236}">
                  <a16:creationId xmlns:a16="http://schemas.microsoft.com/office/drawing/2014/main" id="{0C258D9E-12EB-85CF-0AEA-6BB2C648CCEB}"/>
                </a:ext>
              </a:extLst>
            </p:cNvPr>
            <p:cNvSpPr/>
            <p:nvPr/>
          </p:nvSpPr>
          <p:spPr>
            <a:xfrm>
              <a:off x="-42994575" y="3950300"/>
              <a:ext cx="319025" cy="211125"/>
            </a:xfrm>
            <a:custGeom>
              <a:avLst/>
              <a:gdLst/>
              <a:ahLst/>
              <a:cxnLst/>
              <a:rect l="l" t="t" r="r" b="b"/>
              <a:pathLst>
                <a:path w="12761" h="8445" extrusionOk="0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6904;p143">
            <a:extLst>
              <a:ext uri="{FF2B5EF4-FFF2-40B4-BE49-F238E27FC236}">
                <a16:creationId xmlns:a16="http://schemas.microsoft.com/office/drawing/2014/main" id="{1C299638-BB1A-57F2-8B91-58E0240E1920}"/>
              </a:ext>
            </a:extLst>
          </p:cNvPr>
          <p:cNvGrpSpPr/>
          <p:nvPr/>
        </p:nvGrpSpPr>
        <p:grpSpPr>
          <a:xfrm>
            <a:off x="4388148" y="3180799"/>
            <a:ext cx="376926" cy="370324"/>
            <a:chOff x="-40748275" y="3238700"/>
            <a:chExt cx="322600" cy="316950"/>
          </a:xfrm>
          <a:solidFill>
            <a:schemeClr val="accent2"/>
          </a:solidFill>
        </p:grpSpPr>
        <p:sp>
          <p:nvSpPr>
            <p:cNvPr id="56" name="Google Shape;6905;p143">
              <a:extLst>
                <a:ext uri="{FF2B5EF4-FFF2-40B4-BE49-F238E27FC236}">
                  <a16:creationId xmlns:a16="http://schemas.microsoft.com/office/drawing/2014/main" id="{254E101B-4BA4-27E9-27BD-73D94DD3D0CA}"/>
                </a:ext>
              </a:extLst>
            </p:cNvPr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06;p143">
              <a:extLst>
                <a:ext uri="{FF2B5EF4-FFF2-40B4-BE49-F238E27FC236}">
                  <a16:creationId xmlns:a16="http://schemas.microsoft.com/office/drawing/2014/main" id="{46F4E131-6285-E516-1C23-03EEF3CE831B}"/>
                </a:ext>
              </a:extLst>
            </p:cNvPr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07;p143">
              <a:extLst>
                <a:ext uri="{FF2B5EF4-FFF2-40B4-BE49-F238E27FC236}">
                  <a16:creationId xmlns:a16="http://schemas.microsoft.com/office/drawing/2014/main" id="{BD8D3FCF-3BB5-A703-8EFB-4EA4580A328A}"/>
                </a:ext>
              </a:extLst>
            </p:cNvPr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08;p143">
              <a:extLst>
                <a:ext uri="{FF2B5EF4-FFF2-40B4-BE49-F238E27FC236}">
                  <a16:creationId xmlns:a16="http://schemas.microsoft.com/office/drawing/2014/main" id="{BDF94467-78B7-4CF8-8959-08C6ABF6DA89}"/>
                </a:ext>
              </a:extLst>
            </p:cNvPr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09;p143">
              <a:extLst>
                <a:ext uri="{FF2B5EF4-FFF2-40B4-BE49-F238E27FC236}">
                  <a16:creationId xmlns:a16="http://schemas.microsoft.com/office/drawing/2014/main" id="{9E584333-4E50-29A8-A3EB-A52A69E3263B}"/>
                </a:ext>
              </a:extLst>
            </p:cNvPr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10;p143">
              <a:extLst>
                <a:ext uri="{FF2B5EF4-FFF2-40B4-BE49-F238E27FC236}">
                  <a16:creationId xmlns:a16="http://schemas.microsoft.com/office/drawing/2014/main" id="{41750A8F-CBBE-77DC-FDDB-E37B1432D171}"/>
                </a:ext>
              </a:extLst>
            </p:cNvPr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976;p143">
            <a:extLst>
              <a:ext uri="{FF2B5EF4-FFF2-40B4-BE49-F238E27FC236}">
                <a16:creationId xmlns:a16="http://schemas.microsoft.com/office/drawing/2014/main" id="{B774FD6C-47A6-ECCF-E4BB-0E467409AD78}"/>
              </a:ext>
            </a:extLst>
          </p:cNvPr>
          <p:cNvSpPr/>
          <p:nvPr/>
        </p:nvSpPr>
        <p:spPr>
          <a:xfrm>
            <a:off x="1873575" y="3179864"/>
            <a:ext cx="371814" cy="369302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6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" grpId="0" build="p"/>
      <p:bldP spid="907" grpId="0" build="p"/>
      <p:bldP spid="909" grpId="0" build="p"/>
      <p:bldP spid="912" grpId="0" build="p"/>
      <p:bldP spid="914" grpId="0" build="p"/>
      <p:bldP spid="916" grpId="0" build="p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2375268" y="1367712"/>
            <a:ext cx="4393464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Questions &amp; Doubts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65314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5294651" y="772051"/>
            <a:ext cx="3341422" cy="3336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ts val="4000"/>
              </a:lnSpc>
            </a:pPr>
            <a:r>
              <a:rPr lang="en" dirty="0"/>
              <a:t>Reinforcement Learning</a:t>
            </a:r>
            <a:br>
              <a:rPr lang="en" dirty="0"/>
            </a:br>
            <a:r>
              <a:rPr lang="en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deals with</a:t>
            </a:r>
            <a:br>
              <a:rPr lang="en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dirty="0"/>
              <a:t>Sequential De</a:t>
            </a:r>
            <a:r>
              <a:rPr lang="es-ES" dirty="0"/>
              <a:t>cis</a:t>
            </a:r>
            <a:r>
              <a:rPr lang="en" dirty="0"/>
              <a:t>ion-Making Problems</a:t>
            </a:r>
            <a:br>
              <a:rPr lang="en" dirty="0"/>
            </a:br>
            <a:endParaRPr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1655120" y="892130"/>
            <a:ext cx="1733057" cy="724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Artificial Intelligence</a:t>
            </a:r>
            <a:endParaRPr sz="1800" dirty="0"/>
          </a:p>
        </p:txBody>
      </p:sp>
      <p:sp>
        <p:nvSpPr>
          <p:cNvPr id="4" name="Google Shape;541;p64">
            <a:extLst>
              <a:ext uri="{FF2B5EF4-FFF2-40B4-BE49-F238E27FC236}">
                <a16:creationId xmlns:a16="http://schemas.microsoft.com/office/drawing/2014/main" id="{97CC5615-A95F-F3EE-FEFF-549584598659}"/>
              </a:ext>
            </a:extLst>
          </p:cNvPr>
          <p:cNvSpPr txBox="1">
            <a:spLocks/>
          </p:cNvSpPr>
          <p:nvPr/>
        </p:nvSpPr>
        <p:spPr>
          <a:xfrm>
            <a:off x="1655119" y="2028452"/>
            <a:ext cx="1733057" cy="72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s-ES" sz="1600" dirty="0"/>
              <a:t>Machine </a:t>
            </a:r>
            <a:r>
              <a:rPr lang="en-GB" sz="1600" dirty="0"/>
              <a:t>Learning</a:t>
            </a:r>
          </a:p>
        </p:txBody>
      </p:sp>
      <p:sp>
        <p:nvSpPr>
          <p:cNvPr id="5" name="Google Shape;541;p64">
            <a:extLst>
              <a:ext uri="{FF2B5EF4-FFF2-40B4-BE49-F238E27FC236}">
                <a16:creationId xmlns:a16="http://schemas.microsoft.com/office/drawing/2014/main" id="{E041F2FE-1320-032C-E0D0-3CC1D69264D1}"/>
              </a:ext>
            </a:extLst>
          </p:cNvPr>
          <p:cNvSpPr txBox="1">
            <a:spLocks/>
          </p:cNvSpPr>
          <p:nvPr/>
        </p:nvSpPr>
        <p:spPr>
          <a:xfrm>
            <a:off x="172925" y="3164774"/>
            <a:ext cx="1605152" cy="72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GB" sz="1600" dirty="0"/>
              <a:t>Supervised Learning</a:t>
            </a:r>
          </a:p>
        </p:txBody>
      </p:sp>
      <p:sp>
        <p:nvSpPr>
          <p:cNvPr id="6" name="Google Shape;541;p64">
            <a:extLst>
              <a:ext uri="{FF2B5EF4-FFF2-40B4-BE49-F238E27FC236}">
                <a16:creationId xmlns:a16="http://schemas.microsoft.com/office/drawing/2014/main" id="{8A8C154C-DFDE-75DE-4808-6F85422CBE94}"/>
              </a:ext>
            </a:extLst>
          </p:cNvPr>
          <p:cNvSpPr txBox="1">
            <a:spLocks/>
          </p:cNvSpPr>
          <p:nvPr/>
        </p:nvSpPr>
        <p:spPr>
          <a:xfrm>
            <a:off x="1723157" y="3164774"/>
            <a:ext cx="1605152" cy="72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GB" sz="1600" dirty="0"/>
              <a:t>Unsupervised Learning</a:t>
            </a:r>
          </a:p>
        </p:txBody>
      </p:sp>
      <p:sp>
        <p:nvSpPr>
          <p:cNvPr id="7" name="Google Shape;541;p64">
            <a:extLst>
              <a:ext uri="{FF2B5EF4-FFF2-40B4-BE49-F238E27FC236}">
                <a16:creationId xmlns:a16="http://schemas.microsoft.com/office/drawing/2014/main" id="{8351BF07-DACA-ABB7-66AF-234C89F4D25A}"/>
              </a:ext>
            </a:extLst>
          </p:cNvPr>
          <p:cNvSpPr txBox="1">
            <a:spLocks/>
          </p:cNvSpPr>
          <p:nvPr/>
        </p:nvSpPr>
        <p:spPr>
          <a:xfrm>
            <a:off x="3328309" y="3164774"/>
            <a:ext cx="1861948" cy="72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GB" sz="1600" b="1" dirty="0"/>
              <a:t>Reinforcement Learning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C556026-8235-E635-9217-2A03D755EC83}"/>
              </a:ext>
            </a:extLst>
          </p:cNvPr>
          <p:cNvCxnSpPr>
            <a:stCxn id="541" idx="2"/>
            <a:endCxn id="4" idx="0"/>
          </p:cNvCxnSpPr>
          <p:nvPr/>
        </p:nvCxnSpPr>
        <p:spPr>
          <a:xfrm flipH="1">
            <a:off x="2521648" y="1616528"/>
            <a:ext cx="1" cy="4119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461E925-98CB-B413-A28D-6DD6B29E710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21648" y="2752850"/>
            <a:ext cx="4085" cy="4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53F715A-EE61-3924-4457-B451823BCA6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975501" y="2752850"/>
            <a:ext cx="1008420" cy="4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68B4555-A559-D543-FA4B-4A4B7BA4D4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63460" y="2752850"/>
            <a:ext cx="1195823" cy="4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541;p64">
            <a:extLst>
              <a:ext uri="{FF2B5EF4-FFF2-40B4-BE49-F238E27FC236}">
                <a16:creationId xmlns:a16="http://schemas.microsoft.com/office/drawing/2014/main" id="{C35A8FFD-6E8E-40F1-D08F-8CC62566ADC7}"/>
              </a:ext>
            </a:extLst>
          </p:cNvPr>
          <p:cNvSpPr txBox="1">
            <a:spLocks/>
          </p:cNvSpPr>
          <p:nvPr/>
        </p:nvSpPr>
        <p:spPr>
          <a:xfrm>
            <a:off x="3328309" y="2028452"/>
            <a:ext cx="844202" cy="4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GB" sz="1600" dirty="0"/>
              <a:t>…</a:t>
            </a:r>
          </a:p>
        </p:txBody>
      </p:sp>
      <p:sp>
        <p:nvSpPr>
          <p:cNvPr id="25" name="Google Shape;541;p64">
            <a:extLst>
              <a:ext uri="{FF2B5EF4-FFF2-40B4-BE49-F238E27FC236}">
                <a16:creationId xmlns:a16="http://schemas.microsoft.com/office/drawing/2014/main" id="{8587F679-F3D4-9E8E-997C-A8CD3ACD2BC3}"/>
              </a:ext>
            </a:extLst>
          </p:cNvPr>
          <p:cNvSpPr txBox="1">
            <a:spLocks/>
          </p:cNvSpPr>
          <p:nvPr/>
        </p:nvSpPr>
        <p:spPr>
          <a:xfrm>
            <a:off x="831393" y="2028452"/>
            <a:ext cx="844202" cy="4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GB" sz="1600" dirty="0"/>
              <a:t>…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71FBD6F-AB8C-0249-BBE2-FAFF95E0FB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253494" y="1616528"/>
            <a:ext cx="952675" cy="4119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DBC0AF3-C7C1-93AA-8204-C8DBD0254C0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885787" y="1616528"/>
            <a:ext cx="864623" cy="4119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08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FABBA2A1-7B5D-8214-D51E-A6FC25E7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41501"/>
              </p:ext>
            </p:extLst>
          </p:nvPr>
        </p:nvGraphicFramePr>
        <p:xfrm>
          <a:off x="842587" y="1411634"/>
          <a:ext cx="2876547" cy="2838933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958849">
                  <a:extLst>
                    <a:ext uri="{9D8B030D-6E8A-4147-A177-3AD203B41FA5}">
                      <a16:colId xmlns:a16="http://schemas.microsoft.com/office/drawing/2014/main" val="1474062851"/>
                    </a:ext>
                  </a:extLst>
                </a:gridCol>
                <a:gridCol w="958849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958849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946311"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77384" marR="77384" marT="38692" marB="38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7384" marR="77384" marT="38692" marB="38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77384" marR="77384" marT="38692" marB="38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469473"/>
                  </a:ext>
                </a:extLst>
              </a:tr>
              <a:tr h="946311"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77384" marR="77384" marT="38692" marB="38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77384" marR="77384" marT="38692" marB="38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77384" marR="77384" marT="38692" marB="38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946311"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7384" marR="77384" marT="38692" marB="38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77384" marR="77384" marT="38692" marB="38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77384" marR="77384" marT="38692" marB="38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1197534" y="485847"/>
            <a:ext cx="67489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Sequential Decision-Making Problems</a:t>
            </a:r>
            <a:endParaRPr dirty="0"/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2EC7ED87-698A-1201-3F48-537EEB02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00" y="2563012"/>
            <a:ext cx="527142" cy="527142"/>
          </a:xfrm>
          <a:prstGeom prst="rect">
            <a:avLst/>
          </a:prstGeom>
        </p:spPr>
      </p:pic>
      <p:sp>
        <p:nvSpPr>
          <p:cNvPr id="15" name="Flecha: hacia arriba 14">
            <a:extLst>
              <a:ext uri="{FF2B5EF4-FFF2-40B4-BE49-F238E27FC236}">
                <a16:creationId xmlns:a16="http://schemas.microsoft.com/office/drawing/2014/main" id="{3A0EBCEB-2C76-CE5C-2C89-209D0653911F}"/>
              </a:ext>
            </a:extLst>
          </p:cNvPr>
          <p:cNvSpPr/>
          <p:nvPr/>
        </p:nvSpPr>
        <p:spPr>
          <a:xfrm>
            <a:off x="1275156" y="2228903"/>
            <a:ext cx="102811" cy="19319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6BB5D74F-6CA5-DC7F-41D3-1525E27282FE}"/>
              </a:ext>
            </a:extLst>
          </p:cNvPr>
          <p:cNvSpPr/>
          <p:nvPr/>
        </p:nvSpPr>
        <p:spPr>
          <a:xfrm rot="5400000">
            <a:off x="1770149" y="2729985"/>
            <a:ext cx="102811" cy="19319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3FA1C2A5-6957-DEFB-13EE-B2DDBE30A11D}"/>
              </a:ext>
            </a:extLst>
          </p:cNvPr>
          <p:cNvSpPr/>
          <p:nvPr/>
        </p:nvSpPr>
        <p:spPr>
          <a:xfrm rot="10800000">
            <a:off x="1275156" y="3239367"/>
            <a:ext cx="102811" cy="19319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 descr="Forma&#10;&#10;Descripción generada automáticamente con confianza baja">
            <a:extLst>
              <a:ext uri="{FF2B5EF4-FFF2-40B4-BE49-F238E27FC236}">
                <a16:creationId xmlns:a16="http://schemas.microsoft.com/office/drawing/2014/main" id="{8908D095-2EF8-112C-17B8-8026994FC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961" y="1725565"/>
            <a:ext cx="315506" cy="315506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98ABBDBB-A378-B3BE-C285-1CD53253186C}"/>
              </a:ext>
            </a:extLst>
          </p:cNvPr>
          <p:cNvSpPr/>
          <p:nvPr/>
        </p:nvSpPr>
        <p:spPr>
          <a:xfrm>
            <a:off x="5021035" y="1543050"/>
            <a:ext cx="604157" cy="6041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baseline="-250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1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02CD70C-A9B5-3D00-E373-396D4ECF5217}"/>
              </a:ext>
            </a:extLst>
          </p:cNvPr>
          <p:cNvSpPr/>
          <p:nvPr/>
        </p:nvSpPr>
        <p:spPr>
          <a:xfrm>
            <a:off x="5021035" y="2502323"/>
            <a:ext cx="604157" cy="60415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baseline="-250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4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E519AFB-8D64-1A27-AE67-7960FEBFC439}"/>
              </a:ext>
            </a:extLst>
          </p:cNvPr>
          <p:cNvCxnSpPr>
            <a:stCxn id="26" idx="0"/>
            <a:endCxn id="23" idx="4"/>
          </p:cNvCxnSpPr>
          <p:nvPr/>
        </p:nvCxnSpPr>
        <p:spPr>
          <a:xfrm flipV="1">
            <a:off x="5323114" y="2147207"/>
            <a:ext cx="0" cy="35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A126D28-6864-A57D-14E7-118403681284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625192" y="2804401"/>
            <a:ext cx="394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98DF4F6-581C-BC07-6688-2AE8BF6DDBB8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323114" y="3106480"/>
            <a:ext cx="0" cy="35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8774A680-8926-0527-BC9C-7531F5BE1048}"/>
              </a:ext>
            </a:extLst>
          </p:cNvPr>
          <p:cNvCxnSpPr>
            <a:cxnSpLocks/>
            <a:stCxn id="26" idx="2"/>
            <a:endCxn id="26" idx="3"/>
          </p:cNvCxnSpPr>
          <p:nvPr/>
        </p:nvCxnSpPr>
        <p:spPr>
          <a:xfrm rot="10800000" flipH="1" flipV="1">
            <a:off x="5021034" y="2804401"/>
            <a:ext cx="88477" cy="213601"/>
          </a:xfrm>
          <a:prstGeom prst="curvedConnector4">
            <a:avLst>
              <a:gd name="adj1" fmla="val -221462"/>
              <a:gd name="adj2" fmla="val 160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B92C8760-511B-0D01-DBEA-C7715D459DBF}"/>
              </a:ext>
            </a:extLst>
          </p:cNvPr>
          <p:cNvSpPr/>
          <p:nvPr/>
        </p:nvSpPr>
        <p:spPr>
          <a:xfrm>
            <a:off x="6017077" y="1547101"/>
            <a:ext cx="604157" cy="6041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baseline="-250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2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13EC876-A115-CE96-7FB6-4F2BBC26E2D0}"/>
              </a:ext>
            </a:extLst>
          </p:cNvPr>
          <p:cNvSpPr/>
          <p:nvPr/>
        </p:nvSpPr>
        <p:spPr>
          <a:xfrm>
            <a:off x="7018563" y="1543050"/>
            <a:ext cx="604157" cy="604157"/>
          </a:xfrm>
          <a:prstGeom prst="ellipse">
            <a:avLst/>
          </a:prstGeom>
          <a:noFill/>
          <a:ln w="1270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baseline="-250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3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CDD0543-F65A-4A15-B92D-2D37A381B95F}"/>
              </a:ext>
            </a:extLst>
          </p:cNvPr>
          <p:cNvSpPr/>
          <p:nvPr/>
        </p:nvSpPr>
        <p:spPr>
          <a:xfrm>
            <a:off x="6017077" y="2502320"/>
            <a:ext cx="604157" cy="6041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baseline="-250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5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4CDF1B75-9C07-0B8D-93A1-43703C71C2A6}"/>
              </a:ext>
            </a:extLst>
          </p:cNvPr>
          <p:cNvSpPr/>
          <p:nvPr/>
        </p:nvSpPr>
        <p:spPr>
          <a:xfrm>
            <a:off x="7018563" y="2502320"/>
            <a:ext cx="604157" cy="6041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baseline="-250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6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2CFB664-84BB-7EBC-E006-CACD9CBDF886}"/>
              </a:ext>
            </a:extLst>
          </p:cNvPr>
          <p:cNvSpPr/>
          <p:nvPr/>
        </p:nvSpPr>
        <p:spPr>
          <a:xfrm>
            <a:off x="5021034" y="3465709"/>
            <a:ext cx="604157" cy="6041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baseline="-250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7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3E8CFB40-5435-1B6F-DDDE-86411ABB436D}"/>
              </a:ext>
            </a:extLst>
          </p:cNvPr>
          <p:cNvSpPr/>
          <p:nvPr/>
        </p:nvSpPr>
        <p:spPr>
          <a:xfrm>
            <a:off x="6017076" y="3457541"/>
            <a:ext cx="604157" cy="6041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baseline="-250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8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763A1B8-9D79-80EF-68F9-157E0D957011}"/>
              </a:ext>
            </a:extLst>
          </p:cNvPr>
          <p:cNvSpPr/>
          <p:nvPr/>
        </p:nvSpPr>
        <p:spPr>
          <a:xfrm>
            <a:off x="7013115" y="3457541"/>
            <a:ext cx="604157" cy="60415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baseline="-250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9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15C02B5-821B-A940-D3D9-0BEAA602A585}"/>
              </a:ext>
            </a:extLst>
          </p:cNvPr>
          <p:cNvSpPr txBox="1"/>
          <p:nvPr/>
        </p:nvSpPr>
        <p:spPr>
          <a:xfrm>
            <a:off x="5257798" y="2163503"/>
            <a:ext cx="367393" cy="32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</a:t>
            </a:r>
            <a:r>
              <a:rPr lang="es-ES" baseline="-250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1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B4B8EAB-D112-4D96-9E42-3F09591AA2F4}"/>
              </a:ext>
            </a:extLst>
          </p:cNvPr>
          <p:cNvSpPr txBox="1"/>
          <p:nvPr/>
        </p:nvSpPr>
        <p:spPr>
          <a:xfrm>
            <a:off x="5585064" y="2749940"/>
            <a:ext cx="367393" cy="32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</a:t>
            </a:r>
            <a:r>
              <a:rPr lang="es-ES" baseline="-250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2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576" name="CuadroTexto 575">
            <a:extLst>
              <a:ext uri="{FF2B5EF4-FFF2-40B4-BE49-F238E27FC236}">
                <a16:creationId xmlns:a16="http://schemas.microsoft.com/office/drawing/2014/main" id="{FF55782C-AB92-FE62-E56B-054E063910C5}"/>
              </a:ext>
            </a:extLst>
          </p:cNvPr>
          <p:cNvSpPr txBox="1"/>
          <p:nvPr/>
        </p:nvSpPr>
        <p:spPr>
          <a:xfrm>
            <a:off x="5262572" y="3085307"/>
            <a:ext cx="367393" cy="32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</a:t>
            </a:r>
            <a:r>
              <a:rPr lang="es-ES" baseline="-250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3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577" name="CuadroTexto 576">
            <a:extLst>
              <a:ext uri="{FF2B5EF4-FFF2-40B4-BE49-F238E27FC236}">
                <a16:creationId xmlns:a16="http://schemas.microsoft.com/office/drawing/2014/main" id="{A3B4610F-0498-908A-AB45-1EC890637803}"/>
              </a:ext>
            </a:extLst>
          </p:cNvPr>
          <p:cNvSpPr txBox="1"/>
          <p:nvPr/>
        </p:nvSpPr>
        <p:spPr>
          <a:xfrm>
            <a:off x="4566583" y="2559529"/>
            <a:ext cx="367393" cy="32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</a:t>
            </a:r>
            <a:r>
              <a:rPr lang="es-ES" baseline="-250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4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2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/>
      <p:bldP spid="63" grpId="0"/>
      <p:bldP spid="576" grpId="0"/>
      <p:bldP spid="5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3465227" y="465922"/>
            <a:ext cx="2213544" cy="1011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Transitions</a:t>
            </a:r>
            <a:r>
              <a:rPr lang="es-ES" dirty="0"/>
              <a:t> &amp; </a:t>
            </a:r>
            <a:r>
              <a:rPr lang="es-ES" dirty="0" err="1"/>
              <a:t>Rewards</a:t>
            </a:r>
            <a:endParaRPr dirty="0"/>
          </a:p>
        </p:txBody>
      </p:sp>
      <p:graphicFrame>
        <p:nvGraphicFramePr>
          <p:cNvPr id="4" name="Tabla 12">
            <a:extLst>
              <a:ext uri="{FF2B5EF4-FFF2-40B4-BE49-F238E27FC236}">
                <a16:creationId xmlns:a16="http://schemas.microsoft.com/office/drawing/2014/main" id="{F6894A28-E208-DFC3-C45A-A656AEAF1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8352"/>
              </p:ext>
            </p:extLst>
          </p:nvPr>
        </p:nvGraphicFramePr>
        <p:xfrm>
          <a:off x="5240455" y="1904394"/>
          <a:ext cx="2165976" cy="2137653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721992">
                  <a:extLst>
                    <a:ext uri="{9D8B030D-6E8A-4147-A177-3AD203B41FA5}">
                      <a16:colId xmlns:a16="http://schemas.microsoft.com/office/drawing/2014/main" val="1474062851"/>
                    </a:ext>
                  </a:extLst>
                </a:gridCol>
                <a:gridCol w="721992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721992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71255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-1</a:t>
                      </a:r>
                    </a:p>
                  </a:txBody>
                  <a:tcPr marL="58268" marR="58268" marT="29134" marB="2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-1</a:t>
                      </a:r>
                    </a:p>
                  </a:txBody>
                  <a:tcPr marL="58268" marR="58268" marT="29134" marB="2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58268" marR="58268" marT="29134" marB="2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469473"/>
                  </a:ext>
                </a:extLst>
              </a:tr>
              <a:tr h="71255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-1</a:t>
                      </a:r>
                    </a:p>
                  </a:txBody>
                  <a:tcPr marL="58268" marR="58268" marT="29134" marB="2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-1</a:t>
                      </a:r>
                    </a:p>
                  </a:txBody>
                  <a:tcPr marL="58268" marR="58268" marT="29134" marB="2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-1</a:t>
                      </a:r>
                    </a:p>
                  </a:txBody>
                  <a:tcPr marL="58268" marR="58268" marT="29134" marB="2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71255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-1</a:t>
                      </a:r>
                    </a:p>
                  </a:txBody>
                  <a:tcPr marL="58268" marR="58268" marT="29134" marB="2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-1</a:t>
                      </a:r>
                    </a:p>
                  </a:txBody>
                  <a:tcPr marL="58268" marR="58268" marT="29134" marB="2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-1</a:t>
                      </a:r>
                    </a:p>
                  </a:txBody>
                  <a:tcPr marL="58268" marR="58268" marT="29134" marB="2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BC50747C-1C65-6FB9-62F3-E4E85317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75" y="1992086"/>
            <a:ext cx="142064" cy="14206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B6334C7-ACBF-8EC6-0D75-2AA29AB11C3E}"/>
              </a:ext>
            </a:extLst>
          </p:cNvPr>
          <p:cNvSpPr/>
          <p:nvPr/>
        </p:nvSpPr>
        <p:spPr>
          <a:xfrm>
            <a:off x="1639598" y="2517566"/>
            <a:ext cx="780320" cy="78032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sz="1800" baseline="-250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1</a:t>
            </a:r>
            <a:endParaRPr lang="es-ES" sz="1800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0ADD5C5-FA13-ECFF-1426-29FC122B7DA2}"/>
              </a:ext>
            </a:extLst>
          </p:cNvPr>
          <p:cNvSpPr/>
          <p:nvPr/>
        </p:nvSpPr>
        <p:spPr>
          <a:xfrm>
            <a:off x="3511318" y="2520075"/>
            <a:ext cx="780320" cy="78032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S</a:t>
            </a:r>
            <a:r>
              <a:rPr lang="es-ES" sz="1800" baseline="-250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2</a:t>
            </a:r>
            <a:endParaRPr lang="es-ES" sz="1800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BC2639-F689-55B3-B589-51D873C999C4}"/>
              </a:ext>
            </a:extLst>
          </p:cNvPr>
          <p:cNvSpPr txBox="1"/>
          <p:nvPr/>
        </p:nvSpPr>
        <p:spPr>
          <a:xfrm>
            <a:off x="2672999" y="2909147"/>
            <a:ext cx="474519" cy="41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</a:t>
            </a:r>
            <a:r>
              <a:rPr lang="es-ES" baseline="-250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2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770D1F1-EBC1-4B9E-E927-DC01EDCB7E3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9918" y="2907726"/>
            <a:ext cx="1091400" cy="2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cadillo: ovalado 10">
            <a:extLst>
              <a:ext uri="{FF2B5EF4-FFF2-40B4-BE49-F238E27FC236}">
                <a16:creationId xmlns:a16="http://schemas.microsoft.com/office/drawing/2014/main" id="{1FB8CAF1-1CE2-A886-4521-F06683D64231}"/>
              </a:ext>
            </a:extLst>
          </p:cNvPr>
          <p:cNvSpPr/>
          <p:nvPr/>
        </p:nvSpPr>
        <p:spPr>
          <a:xfrm>
            <a:off x="2783718" y="2028014"/>
            <a:ext cx="727600" cy="578084"/>
          </a:xfrm>
          <a:prstGeom prst="wedgeEllipseCallout">
            <a:avLst>
              <a:gd name="adj1" fmla="val -24523"/>
              <a:gd name="adj2" fmla="val 10080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270" algn="ctr">
              <a:lnSpc>
                <a:spcPct val="115000"/>
              </a:lnSpc>
              <a:spcAft>
                <a:spcPts val="1000"/>
              </a:spcAft>
            </a:pPr>
            <a:r>
              <a:rPr lang="es-ES" sz="1200" dirty="0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+</a:t>
            </a:r>
            <a:r>
              <a:rPr lang="es-ES" dirty="0" err="1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r</a:t>
            </a:r>
            <a:r>
              <a:rPr lang="es-ES" baseline="-25000" dirty="0" err="1"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</a:t>
            </a:r>
            <a:endParaRPr lang="es-ES" dirty="0"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9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164793" y="1664892"/>
            <a:ext cx="6814414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8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4;p66">
            <a:extLst>
              <a:ext uri="{FF2B5EF4-FFF2-40B4-BE49-F238E27FC236}">
                <a16:creationId xmlns:a16="http://schemas.microsoft.com/office/drawing/2014/main" id="{FE8DA7B8-0EFC-5576-2E4A-E40F2E38A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335" y="508900"/>
            <a:ext cx="24513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Policies</a:t>
            </a:r>
            <a:endParaRPr dirty="0"/>
          </a:p>
        </p:txBody>
      </p:sp>
      <p:graphicFrame>
        <p:nvGraphicFramePr>
          <p:cNvPr id="5" name="Tabla 12">
            <a:extLst>
              <a:ext uri="{FF2B5EF4-FFF2-40B4-BE49-F238E27FC236}">
                <a16:creationId xmlns:a16="http://schemas.microsoft.com/office/drawing/2014/main" id="{C844265F-4D7B-0A3B-912D-58D49962F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28936"/>
              </p:ext>
            </p:extLst>
          </p:nvPr>
        </p:nvGraphicFramePr>
        <p:xfrm>
          <a:off x="1152526" y="1663094"/>
          <a:ext cx="2876547" cy="2838933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958849">
                  <a:extLst>
                    <a:ext uri="{9D8B030D-6E8A-4147-A177-3AD203B41FA5}">
                      <a16:colId xmlns:a16="http://schemas.microsoft.com/office/drawing/2014/main" val="1474062851"/>
                    </a:ext>
                  </a:extLst>
                </a:gridCol>
                <a:gridCol w="958849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958849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946311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469473"/>
                  </a:ext>
                </a:extLst>
              </a:tr>
              <a:tr h="946311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946311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31560F0D-EF20-A834-E50B-9298B747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85" y="1969769"/>
            <a:ext cx="327661" cy="32766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B651366-8628-71B7-AA03-068F8B772552}"/>
              </a:ext>
            </a:extLst>
          </p:cNvPr>
          <p:cNvCxnSpPr>
            <a:cxnSpLocks/>
          </p:cNvCxnSpPr>
          <p:nvPr/>
        </p:nvCxnSpPr>
        <p:spPr>
          <a:xfrm>
            <a:off x="1485900" y="2133600"/>
            <a:ext cx="335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177115B-BEBA-F875-EFF6-3AC189734FD5}"/>
              </a:ext>
            </a:extLst>
          </p:cNvPr>
          <p:cNvCxnSpPr>
            <a:cxnSpLocks/>
          </p:cNvCxnSpPr>
          <p:nvPr/>
        </p:nvCxnSpPr>
        <p:spPr>
          <a:xfrm>
            <a:off x="1485900" y="3063240"/>
            <a:ext cx="335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D9C6D24-A89D-B6FB-2217-599EE144182F}"/>
              </a:ext>
            </a:extLst>
          </p:cNvPr>
          <p:cNvCxnSpPr>
            <a:cxnSpLocks/>
          </p:cNvCxnSpPr>
          <p:nvPr/>
        </p:nvCxnSpPr>
        <p:spPr>
          <a:xfrm>
            <a:off x="2423160" y="2133600"/>
            <a:ext cx="3352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94EE0B0-8C9E-BBCA-287C-9C0D41C89D57}"/>
              </a:ext>
            </a:extLst>
          </p:cNvPr>
          <p:cNvCxnSpPr>
            <a:cxnSpLocks/>
          </p:cNvCxnSpPr>
          <p:nvPr/>
        </p:nvCxnSpPr>
        <p:spPr>
          <a:xfrm flipV="1">
            <a:off x="3543300" y="2899410"/>
            <a:ext cx="0" cy="327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D6A5782-DD41-C304-66DA-6A4FA0A1998C}"/>
              </a:ext>
            </a:extLst>
          </p:cNvPr>
          <p:cNvCxnSpPr>
            <a:cxnSpLocks/>
          </p:cNvCxnSpPr>
          <p:nvPr/>
        </p:nvCxnSpPr>
        <p:spPr>
          <a:xfrm flipV="1">
            <a:off x="3543300" y="3844290"/>
            <a:ext cx="0" cy="327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6B16E27-52DB-F2E0-EDE1-186808B4DF5F}"/>
              </a:ext>
            </a:extLst>
          </p:cNvPr>
          <p:cNvCxnSpPr>
            <a:cxnSpLocks/>
          </p:cNvCxnSpPr>
          <p:nvPr/>
        </p:nvCxnSpPr>
        <p:spPr>
          <a:xfrm flipV="1">
            <a:off x="2598420" y="2899410"/>
            <a:ext cx="0" cy="327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C6A4C5F-6A18-7FBD-E604-CEBC73CEDC8B}"/>
              </a:ext>
            </a:extLst>
          </p:cNvPr>
          <p:cNvCxnSpPr>
            <a:cxnSpLocks/>
          </p:cNvCxnSpPr>
          <p:nvPr/>
        </p:nvCxnSpPr>
        <p:spPr>
          <a:xfrm flipV="1">
            <a:off x="2613660" y="3844290"/>
            <a:ext cx="0" cy="327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9B1BD8-3519-ACF8-7A0E-3DAC7FC5EC8D}"/>
              </a:ext>
            </a:extLst>
          </p:cNvPr>
          <p:cNvCxnSpPr>
            <a:cxnSpLocks/>
          </p:cNvCxnSpPr>
          <p:nvPr/>
        </p:nvCxnSpPr>
        <p:spPr>
          <a:xfrm flipV="1">
            <a:off x="1661160" y="3844290"/>
            <a:ext cx="0" cy="327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2">
            <a:extLst>
              <a:ext uri="{FF2B5EF4-FFF2-40B4-BE49-F238E27FC236}">
                <a16:creationId xmlns:a16="http://schemas.microsoft.com/office/drawing/2014/main" id="{0DD5FA91-90F5-2397-EB98-29B3B4F2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06494"/>
              </p:ext>
            </p:extLst>
          </p:nvPr>
        </p:nvGraphicFramePr>
        <p:xfrm>
          <a:off x="5114929" y="1663094"/>
          <a:ext cx="2876547" cy="2838933"/>
        </p:xfrm>
        <a:graphic>
          <a:graphicData uri="http://schemas.openxmlformats.org/drawingml/2006/table">
            <a:tbl>
              <a:tblPr firstRow="1" bandRow="1">
                <a:tableStyleId>{6CA4E4D2-DD32-4D12-A24E-C38D13B64607}</a:tableStyleId>
              </a:tblPr>
              <a:tblGrid>
                <a:gridCol w="958849">
                  <a:extLst>
                    <a:ext uri="{9D8B030D-6E8A-4147-A177-3AD203B41FA5}">
                      <a16:colId xmlns:a16="http://schemas.microsoft.com/office/drawing/2014/main" val="1474062851"/>
                    </a:ext>
                  </a:extLst>
                </a:gridCol>
                <a:gridCol w="958849">
                  <a:extLst>
                    <a:ext uri="{9D8B030D-6E8A-4147-A177-3AD203B41FA5}">
                      <a16:colId xmlns:a16="http://schemas.microsoft.com/office/drawing/2014/main" val="2622824010"/>
                    </a:ext>
                  </a:extLst>
                </a:gridCol>
                <a:gridCol w="958849">
                  <a:extLst>
                    <a:ext uri="{9D8B030D-6E8A-4147-A177-3AD203B41FA5}">
                      <a16:colId xmlns:a16="http://schemas.microsoft.com/office/drawing/2014/main" val="992453349"/>
                    </a:ext>
                  </a:extLst>
                </a:gridCol>
              </a:tblGrid>
              <a:tr h="946311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469473"/>
                  </a:ext>
                </a:extLst>
              </a:tr>
              <a:tr h="946311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55101"/>
                  </a:ext>
                </a:extLst>
              </a:tr>
              <a:tr h="946311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Montserrat" panose="00000500000000000000" pitchFamily="2" charset="0"/>
                      </a:endParaRPr>
                    </a:p>
                  </a:txBody>
                  <a:tcPr marL="77384" marR="77384" marT="38692" marB="386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47253"/>
                  </a:ext>
                </a:extLst>
              </a:tr>
            </a:tbl>
          </a:graphicData>
        </a:graphic>
      </p:graphicFrame>
      <p:pic>
        <p:nvPicPr>
          <p:cNvPr id="20" name="Imagen 19" descr="Forma&#10;&#10;Descripción generada automáticamente con confianza baja">
            <a:extLst>
              <a:ext uri="{FF2B5EF4-FFF2-40B4-BE49-F238E27FC236}">
                <a16:creationId xmlns:a16="http://schemas.microsoft.com/office/drawing/2014/main" id="{E46A91CC-CC7A-F08C-3C04-8A8AFF28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88" y="1969769"/>
            <a:ext cx="327661" cy="32766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0B3048C8-914A-9BAB-913B-22F89B73C0C2}"/>
              </a:ext>
            </a:extLst>
          </p:cNvPr>
          <p:cNvSpPr txBox="1"/>
          <p:nvPr/>
        </p:nvSpPr>
        <p:spPr>
          <a:xfrm>
            <a:off x="1829232" y="1243032"/>
            <a:ext cx="1568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>
                <a:latin typeface="Montserrat" panose="00000500000000000000" pitchFamily="2" charset="0"/>
              </a:rPr>
              <a:t>Deterministic</a:t>
            </a:r>
            <a:endParaRPr lang="es-ES" dirty="0">
              <a:latin typeface="Montserrat" panose="00000500000000000000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357822F-5D43-2013-28BB-2D2747973B47}"/>
              </a:ext>
            </a:extLst>
          </p:cNvPr>
          <p:cNvSpPr txBox="1"/>
          <p:nvPr/>
        </p:nvSpPr>
        <p:spPr>
          <a:xfrm>
            <a:off x="5853027" y="1243032"/>
            <a:ext cx="1400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dirty="0">
                <a:latin typeface="Montserrat" panose="00000500000000000000" pitchFamily="2" charset="0"/>
              </a:rPr>
              <a:t>Stochastic</a:t>
            </a:r>
            <a:endParaRPr lang="es-ES" dirty="0">
              <a:latin typeface="Montserrat" panose="00000500000000000000" pitchFamily="2" charset="0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94A84E60-34BF-48F2-FACF-10F0716574EA}"/>
              </a:ext>
            </a:extLst>
          </p:cNvPr>
          <p:cNvGrpSpPr/>
          <p:nvPr/>
        </p:nvGrpSpPr>
        <p:grpSpPr>
          <a:xfrm>
            <a:off x="5369790" y="1895473"/>
            <a:ext cx="457200" cy="476251"/>
            <a:chOff x="5988165" y="605349"/>
            <a:chExt cx="457200" cy="476251"/>
          </a:xfrm>
        </p:grpSpPr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FE95BFF9-DA99-5168-B0AB-730BA8EBE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765" y="605349"/>
              <a:ext cx="0" cy="47625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B3702065-3D72-03A7-BD84-01627583E0D1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65" y="839064"/>
              <a:ext cx="457200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45963BA-0EBB-ABD5-DD8B-076ACB91D24F}"/>
              </a:ext>
            </a:extLst>
          </p:cNvPr>
          <p:cNvGrpSpPr/>
          <p:nvPr/>
        </p:nvGrpSpPr>
        <p:grpSpPr>
          <a:xfrm>
            <a:off x="6310451" y="1895473"/>
            <a:ext cx="457200" cy="476251"/>
            <a:chOff x="5988165" y="605349"/>
            <a:chExt cx="457200" cy="476251"/>
          </a:xfrm>
        </p:grpSpPr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F1E1DF20-7819-A6EC-B1E1-07F38EF26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765" y="605349"/>
              <a:ext cx="0" cy="47625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3A2E2B38-2811-DDCC-F303-1F51540555B1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65" y="839064"/>
              <a:ext cx="457200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6B34453-2637-7183-281B-F69A6A6EF05E}"/>
              </a:ext>
            </a:extLst>
          </p:cNvPr>
          <p:cNvGrpSpPr/>
          <p:nvPr/>
        </p:nvGrpSpPr>
        <p:grpSpPr>
          <a:xfrm>
            <a:off x="5369790" y="2843766"/>
            <a:ext cx="457200" cy="476251"/>
            <a:chOff x="5988165" y="605349"/>
            <a:chExt cx="457200" cy="476251"/>
          </a:xfrm>
        </p:grpSpPr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4EAECC1E-5113-B83D-0545-BF328BB94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765" y="605349"/>
              <a:ext cx="0" cy="47625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091B69CC-7D1F-E169-20F3-421D31F37205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65" y="839064"/>
              <a:ext cx="457200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7A0B24C-95DC-BF03-E514-4DD088150D73}"/>
              </a:ext>
            </a:extLst>
          </p:cNvPr>
          <p:cNvGrpSpPr/>
          <p:nvPr/>
        </p:nvGrpSpPr>
        <p:grpSpPr>
          <a:xfrm>
            <a:off x="6324601" y="2837818"/>
            <a:ext cx="457200" cy="476251"/>
            <a:chOff x="5988165" y="605349"/>
            <a:chExt cx="457200" cy="476251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2A7B840-B3CA-D76C-8C91-121EFF325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765" y="605349"/>
              <a:ext cx="0" cy="47625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9405CB6D-9D43-E186-7086-77E0A82AE69F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65" y="839064"/>
              <a:ext cx="457200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854AE97F-8BE8-77CC-DCFD-F713F15935CB}"/>
              </a:ext>
            </a:extLst>
          </p:cNvPr>
          <p:cNvGrpSpPr/>
          <p:nvPr/>
        </p:nvGrpSpPr>
        <p:grpSpPr>
          <a:xfrm>
            <a:off x="7265262" y="2825114"/>
            <a:ext cx="457200" cy="476251"/>
            <a:chOff x="5988165" y="605349"/>
            <a:chExt cx="457200" cy="476251"/>
          </a:xfrm>
        </p:grpSpPr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DE8239CD-CFFF-CBEF-145E-33847EFA6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765" y="605349"/>
              <a:ext cx="0" cy="47625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42ADBD73-982D-0ED2-347E-37ABB7CCF9BA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65" y="839064"/>
              <a:ext cx="457200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97DEE5A-96FA-6D81-D11E-9D30730DCCDA}"/>
              </a:ext>
            </a:extLst>
          </p:cNvPr>
          <p:cNvGrpSpPr/>
          <p:nvPr/>
        </p:nvGrpSpPr>
        <p:grpSpPr>
          <a:xfrm>
            <a:off x="5369790" y="3816224"/>
            <a:ext cx="457200" cy="476251"/>
            <a:chOff x="5988165" y="605349"/>
            <a:chExt cx="457200" cy="476251"/>
          </a:xfrm>
        </p:grpSpPr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8DC9AA70-6662-03C6-0703-40F638341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765" y="605349"/>
              <a:ext cx="0" cy="47625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9F3743A-1A8A-4CBC-E818-FDDFB51FA032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65" y="839064"/>
              <a:ext cx="457200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016645A0-81ED-EF9A-02A5-53812F1DDC66}"/>
              </a:ext>
            </a:extLst>
          </p:cNvPr>
          <p:cNvGrpSpPr/>
          <p:nvPr/>
        </p:nvGrpSpPr>
        <p:grpSpPr>
          <a:xfrm>
            <a:off x="6310451" y="3816224"/>
            <a:ext cx="457200" cy="476251"/>
            <a:chOff x="5988165" y="605349"/>
            <a:chExt cx="457200" cy="476251"/>
          </a:xfrm>
        </p:grpSpPr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2D24114B-73BF-DF58-0E8D-642110039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765" y="605349"/>
              <a:ext cx="0" cy="47625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20F01E0D-6554-3757-BE29-7FEDA9EE0FC5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65" y="839064"/>
              <a:ext cx="457200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2BA926F9-0A15-811B-B210-29A61991704B}"/>
              </a:ext>
            </a:extLst>
          </p:cNvPr>
          <p:cNvGrpSpPr/>
          <p:nvPr/>
        </p:nvGrpSpPr>
        <p:grpSpPr>
          <a:xfrm>
            <a:off x="7265262" y="3811813"/>
            <a:ext cx="457200" cy="476251"/>
            <a:chOff x="5988165" y="605349"/>
            <a:chExt cx="457200" cy="476251"/>
          </a:xfrm>
        </p:grpSpPr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5DCFD9D7-E123-2D6A-0E1E-15B52383E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765" y="605349"/>
              <a:ext cx="0" cy="476251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645675F8-9030-A25F-8447-31A587FBE8AB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65" y="839064"/>
              <a:ext cx="457200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1" name="CuadroTexto 640">
            <a:extLst>
              <a:ext uri="{FF2B5EF4-FFF2-40B4-BE49-F238E27FC236}">
                <a16:creationId xmlns:a16="http://schemas.microsoft.com/office/drawing/2014/main" id="{10632460-4CAD-D37B-644B-4740B49CADAA}"/>
              </a:ext>
            </a:extLst>
          </p:cNvPr>
          <p:cNvSpPr txBox="1"/>
          <p:nvPr/>
        </p:nvSpPr>
        <p:spPr>
          <a:xfrm>
            <a:off x="5757396" y="1988609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1</a:t>
            </a:r>
          </a:p>
        </p:txBody>
      </p:sp>
      <p:sp>
        <p:nvSpPr>
          <p:cNvPr id="642" name="CuadroTexto 641">
            <a:extLst>
              <a:ext uri="{FF2B5EF4-FFF2-40B4-BE49-F238E27FC236}">
                <a16:creationId xmlns:a16="http://schemas.microsoft.com/office/drawing/2014/main" id="{EC6917F5-7B56-521C-43B9-A0BF13C1BF82}"/>
              </a:ext>
            </a:extLst>
          </p:cNvPr>
          <p:cNvSpPr txBox="1"/>
          <p:nvPr/>
        </p:nvSpPr>
        <p:spPr>
          <a:xfrm>
            <a:off x="6698056" y="1988609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1</a:t>
            </a:r>
          </a:p>
        </p:txBody>
      </p:sp>
      <p:sp>
        <p:nvSpPr>
          <p:cNvPr id="643" name="CuadroTexto 642">
            <a:extLst>
              <a:ext uri="{FF2B5EF4-FFF2-40B4-BE49-F238E27FC236}">
                <a16:creationId xmlns:a16="http://schemas.microsoft.com/office/drawing/2014/main" id="{34120869-2946-72A0-31F4-CB49C103A127}"/>
              </a:ext>
            </a:extLst>
          </p:cNvPr>
          <p:cNvSpPr txBox="1"/>
          <p:nvPr/>
        </p:nvSpPr>
        <p:spPr>
          <a:xfrm>
            <a:off x="7351937" y="2617314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1</a:t>
            </a:r>
          </a:p>
        </p:txBody>
      </p:sp>
      <p:sp>
        <p:nvSpPr>
          <p:cNvPr id="644" name="CuadroTexto 643">
            <a:extLst>
              <a:ext uri="{FF2B5EF4-FFF2-40B4-BE49-F238E27FC236}">
                <a16:creationId xmlns:a16="http://schemas.microsoft.com/office/drawing/2014/main" id="{0541600D-E250-C67A-E43B-3F42BCA2B66D}"/>
              </a:ext>
            </a:extLst>
          </p:cNvPr>
          <p:cNvSpPr txBox="1"/>
          <p:nvPr/>
        </p:nvSpPr>
        <p:spPr>
          <a:xfrm>
            <a:off x="7351937" y="3570356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1</a:t>
            </a:r>
          </a:p>
        </p:txBody>
      </p:sp>
      <p:sp>
        <p:nvSpPr>
          <p:cNvPr id="645" name="CuadroTexto 644">
            <a:extLst>
              <a:ext uri="{FF2B5EF4-FFF2-40B4-BE49-F238E27FC236}">
                <a16:creationId xmlns:a16="http://schemas.microsoft.com/office/drawing/2014/main" id="{FAB708B9-498F-1086-7460-FFBA12761DE7}"/>
              </a:ext>
            </a:extLst>
          </p:cNvPr>
          <p:cNvSpPr txBox="1"/>
          <p:nvPr/>
        </p:nvSpPr>
        <p:spPr>
          <a:xfrm>
            <a:off x="5477293" y="1676132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47" name="CuadroTexto 646">
            <a:extLst>
              <a:ext uri="{FF2B5EF4-FFF2-40B4-BE49-F238E27FC236}">
                <a16:creationId xmlns:a16="http://schemas.microsoft.com/office/drawing/2014/main" id="{4D442D3F-70C3-4069-79DD-94002C32F053}"/>
              </a:ext>
            </a:extLst>
          </p:cNvPr>
          <p:cNvSpPr txBox="1"/>
          <p:nvPr/>
        </p:nvSpPr>
        <p:spPr>
          <a:xfrm>
            <a:off x="5174328" y="1988609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48" name="CuadroTexto 647">
            <a:extLst>
              <a:ext uri="{FF2B5EF4-FFF2-40B4-BE49-F238E27FC236}">
                <a16:creationId xmlns:a16="http://schemas.microsoft.com/office/drawing/2014/main" id="{5C8BCC1A-1A4E-6DAF-0B46-7E9051E31212}"/>
              </a:ext>
            </a:extLst>
          </p:cNvPr>
          <p:cNvSpPr txBox="1"/>
          <p:nvPr/>
        </p:nvSpPr>
        <p:spPr>
          <a:xfrm>
            <a:off x="5469595" y="2330724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49" name="CuadroTexto 648">
            <a:extLst>
              <a:ext uri="{FF2B5EF4-FFF2-40B4-BE49-F238E27FC236}">
                <a16:creationId xmlns:a16="http://schemas.microsoft.com/office/drawing/2014/main" id="{0BC58D74-52D8-593F-03E7-1A5C694728D8}"/>
              </a:ext>
            </a:extLst>
          </p:cNvPr>
          <p:cNvSpPr txBox="1"/>
          <p:nvPr/>
        </p:nvSpPr>
        <p:spPr>
          <a:xfrm>
            <a:off x="6411416" y="1700694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50" name="CuadroTexto 649">
            <a:extLst>
              <a:ext uri="{FF2B5EF4-FFF2-40B4-BE49-F238E27FC236}">
                <a16:creationId xmlns:a16="http://schemas.microsoft.com/office/drawing/2014/main" id="{18527DCA-5F27-BE28-4517-F827069DFD59}"/>
              </a:ext>
            </a:extLst>
          </p:cNvPr>
          <p:cNvSpPr txBox="1"/>
          <p:nvPr/>
        </p:nvSpPr>
        <p:spPr>
          <a:xfrm>
            <a:off x="6112943" y="1998383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51" name="CuadroTexto 650">
            <a:extLst>
              <a:ext uri="{FF2B5EF4-FFF2-40B4-BE49-F238E27FC236}">
                <a16:creationId xmlns:a16="http://schemas.microsoft.com/office/drawing/2014/main" id="{87CDD165-1832-DE00-C47A-3F0F2DA9A9DA}"/>
              </a:ext>
            </a:extLst>
          </p:cNvPr>
          <p:cNvSpPr txBox="1"/>
          <p:nvPr/>
        </p:nvSpPr>
        <p:spPr>
          <a:xfrm>
            <a:off x="6425566" y="2330724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52" name="CuadroTexto 651">
            <a:extLst>
              <a:ext uri="{FF2B5EF4-FFF2-40B4-BE49-F238E27FC236}">
                <a16:creationId xmlns:a16="http://schemas.microsoft.com/office/drawing/2014/main" id="{1A9E265C-2D4E-CBF0-C423-6B2E1EB11A08}"/>
              </a:ext>
            </a:extLst>
          </p:cNvPr>
          <p:cNvSpPr txBox="1"/>
          <p:nvPr/>
        </p:nvSpPr>
        <p:spPr>
          <a:xfrm>
            <a:off x="7658100" y="2928024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53" name="CuadroTexto 652">
            <a:extLst>
              <a:ext uri="{FF2B5EF4-FFF2-40B4-BE49-F238E27FC236}">
                <a16:creationId xmlns:a16="http://schemas.microsoft.com/office/drawing/2014/main" id="{A0ABE2D4-BBAF-2432-1975-B287A2D0B8ED}"/>
              </a:ext>
            </a:extLst>
          </p:cNvPr>
          <p:cNvSpPr txBox="1"/>
          <p:nvPr/>
        </p:nvSpPr>
        <p:spPr>
          <a:xfrm>
            <a:off x="7647967" y="3914723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54" name="CuadroTexto 653">
            <a:extLst>
              <a:ext uri="{FF2B5EF4-FFF2-40B4-BE49-F238E27FC236}">
                <a16:creationId xmlns:a16="http://schemas.microsoft.com/office/drawing/2014/main" id="{A27870D7-BE05-95AE-E5B6-423F33E109C2}"/>
              </a:ext>
            </a:extLst>
          </p:cNvPr>
          <p:cNvSpPr txBox="1"/>
          <p:nvPr/>
        </p:nvSpPr>
        <p:spPr>
          <a:xfrm>
            <a:off x="7072650" y="3914723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55" name="CuadroTexto 654">
            <a:extLst>
              <a:ext uri="{FF2B5EF4-FFF2-40B4-BE49-F238E27FC236}">
                <a16:creationId xmlns:a16="http://schemas.microsoft.com/office/drawing/2014/main" id="{F991F38E-256A-1523-3BDF-953068BAF298}"/>
              </a:ext>
            </a:extLst>
          </p:cNvPr>
          <p:cNvSpPr txBox="1"/>
          <p:nvPr/>
        </p:nvSpPr>
        <p:spPr>
          <a:xfrm>
            <a:off x="7074356" y="2923613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56" name="CuadroTexto 655">
            <a:extLst>
              <a:ext uri="{FF2B5EF4-FFF2-40B4-BE49-F238E27FC236}">
                <a16:creationId xmlns:a16="http://schemas.microsoft.com/office/drawing/2014/main" id="{9932C23C-503C-0DC9-2529-EEF2465919D0}"/>
              </a:ext>
            </a:extLst>
          </p:cNvPr>
          <p:cNvSpPr txBox="1"/>
          <p:nvPr/>
        </p:nvSpPr>
        <p:spPr>
          <a:xfrm>
            <a:off x="7367388" y="3277512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57" name="CuadroTexto 656">
            <a:extLst>
              <a:ext uri="{FF2B5EF4-FFF2-40B4-BE49-F238E27FC236}">
                <a16:creationId xmlns:a16="http://schemas.microsoft.com/office/drawing/2014/main" id="{46EE657A-37D0-425F-F947-C529CF72C20B}"/>
              </a:ext>
            </a:extLst>
          </p:cNvPr>
          <p:cNvSpPr txBox="1"/>
          <p:nvPr/>
        </p:nvSpPr>
        <p:spPr>
          <a:xfrm>
            <a:off x="7370925" y="4257610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60" name="CuadroTexto 659">
            <a:extLst>
              <a:ext uri="{FF2B5EF4-FFF2-40B4-BE49-F238E27FC236}">
                <a16:creationId xmlns:a16="http://schemas.microsoft.com/office/drawing/2014/main" id="{337483B0-AF12-A0DF-0EE9-BF67B25A0CE2}"/>
              </a:ext>
            </a:extLst>
          </p:cNvPr>
          <p:cNvSpPr txBox="1"/>
          <p:nvPr/>
        </p:nvSpPr>
        <p:spPr>
          <a:xfrm>
            <a:off x="6133011" y="2932210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61" name="CuadroTexto 660">
            <a:extLst>
              <a:ext uri="{FF2B5EF4-FFF2-40B4-BE49-F238E27FC236}">
                <a16:creationId xmlns:a16="http://schemas.microsoft.com/office/drawing/2014/main" id="{6296DF29-F4C3-4C14-A8B2-2F9D71E86E8D}"/>
              </a:ext>
            </a:extLst>
          </p:cNvPr>
          <p:cNvSpPr txBox="1"/>
          <p:nvPr/>
        </p:nvSpPr>
        <p:spPr>
          <a:xfrm>
            <a:off x="6431717" y="3277512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662" name="CuadroTexto 661">
            <a:extLst>
              <a:ext uri="{FF2B5EF4-FFF2-40B4-BE49-F238E27FC236}">
                <a16:creationId xmlns:a16="http://schemas.microsoft.com/office/drawing/2014/main" id="{BB317189-AF05-C397-55E6-3FEA08A90F13}"/>
              </a:ext>
            </a:extLst>
          </p:cNvPr>
          <p:cNvSpPr txBox="1"/>
          <p:nvPr/>
        </p:nvSpPr>
        <p:spPr>
          <a:xfrm>
            <a:off x="6705025" y="2932210"/>
            <a:ext cx="3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0.5</a:t>
            </a:r>
          </a:p>
        </p:txBody>
      </p:sp>
      <p:sp>
        <p:nvSpPr>
          <p:cNvPr id="663" name="CuadroTexto 662">
            <a:extLst>
              <a:ext uri="{FF2B5EF4-FFF2-40B4-BE49-F238E27FC236}">
                <a16:creationId xmlns:a16="http://schemas.microsoft.com/office/drawing/2014/main" id="{4E705337-92C8-274A-786A-A56A215F45D6}"/>
              </a:ext>
            </a:extLst>
          </p:cNvPr>
          <p:cNvSpPr txBox="1"/>
          <p:nvPr/>
        </p:nvSpPr>
        <p:spPr>
          <a:xfrm>
            <a:off x="6368212" y="2615778"/>
            <a:ext cx="3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0.5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1F03AC-7E64-F525-BE4B-04967CB4A877}"/>
              </a:ext>
            </a:extLst>
          </p:cNvPr>
          <p:cNvSpPr txBox="1"/>
          <p:nvPr/>
        </p:nvSpPr>
        <p:spPr>
          <a:xfrm>
            <a:off x="5174328" y="2937596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C960D6-7006-3571-C5DB-48EDCE8FECA3}"/>
              </a:ext>
            </a:extLst>
          </p:cNvPr>
          <p:cNvSpPr txBox="1"/>
          <p:nvPr/>
        </p:nvSpPr>
        <p:spPr>
          <a:xfrm>
            <a:off x="5473014" y="3273593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F7C04D-6DF7-2E78-F86A-FD0EDEA84A42}"/>
              </a:ext>
            </a:extLst>
          </p:cNvPr>
          <p:cNvSpPr txBox="1"/>
          <p:nvPr/>
        </p:nvSpPr>
        <p:spPr>
          <a:xfrm>
            <a:off x="5746322" y="2928291"/>
            <a:ext cx="3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0.5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E00E82-57DB-9478-F1F5-870C921BD80E}"/>
              </a:ext>
            </a:extLst>
          </p:cNvPr>
          <p:cNvSpPr txBox="1"/>
          <p:nvPr/>
        </p:nvSpPr>
        <p:spPr>
          <a:xfrm>
            <a:off x="5409509" y="2611859"/>
            <a:ext cx="3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0.5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3B60F1-A0BF-054C-FAFC-8E8318184FE7}"/>
              </a:ext>
            </a:extLst>
          </p:cNvPr>
          <p:cNvSpPr txBox="1"/>
          <p:nvPr/>
        </p:nvSpPr>
        <p:spPr>
          <a:xfrm>
            <a:off x="6103920" y="3902552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662DAA-48B2-E571-0E52-839C8E06D18D}"/>
              </a:ext>
            </a:extLst>
          </p:cNvPr>
          <p:cNvSpPr txBox="1"/>
          <p:nvPr/>
        </p:nvSpPr>
        <p:spPr>
          <a:xfrm>
            <a:off x="6415072" y="4247854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914C409-7262-19CE-F9EE-0E1F704FE034}"/>
              </a:ext>
            </a:extLst>
          </p:cNvPr>
          <p:cNvSpPr txBox="1"/>
          <p:nvPr/>
        </p:nvSpPr>
        <p:spPr>
          <a:xfrm>
            <a:off x="6688380" y="3902552"/>
            <a:ext cx="3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0.5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AC2BDED-27F0-1BCA-102F-7496F29AD633}"/>
              </a:ext>
            </a:extLst>
          </p:cNvPr>
          <p:cNvSpPr txBox="1"/>
          <p:nvPr/>
        </p:nvSpPr>
        <p:spPr>
          <a:xfrm>
            <a:off x="6351567" y="3586120"/>
            <a:ext cx="3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0.5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9E2D61D-9EED-4CFB-2AE7-229E2766D47A}"/>
              </a:ext>
            </a:extLst>
          </p:cNvPr>
          <p:cNvSpPr txBox="1"/>
          <p:nvPr/>
        </p:nvSpPr>
        <p:spPr>
          <a:xfrm>
            <a:off x="5169470" y="3914723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064F076-A173-FF28-477B-A87B790937B5}"/>
              </a:ext>
            </a:extLst>
          </p:cNvPr>
          <p:cNvSpPr txBox="1"/>
          <p:nvPr/>
        </p:nvSpPr>
        <p:spPr>
          <a:xfrm>
            <a:off x="5480985" y="4244414"/>
            <a:ext cx="2552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14CE552-8FC7-2CD6-1B62-01B3381B655B}"/>
              </a:ext>
            </a:extLst>
          </p:cNvPr>
          <p:cNvSpPr txBox="1"/>
          <p:nvPr/>
        </p:nvSpPr>
        <p:spPr>
          <a:xfrm>
            <a:off x="5754293" y="3899112"/>
            <a:ext cx="3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0.5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51EFCB-4036-9921-C4EC-AE0DB4F9B4FA}"/>
              </a:ext>
            </a:extLst>
          </p:cNvPr>
          <p:cNvSpPr txBox="1"/>
          <p:nvPr/>
        </p:nvSpPr>
        <p:spPr>
          <a:xfrm>
            <a:off x="5417480" y="3582680"/>
            <a:ext cx="3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54045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Markov De</a:t>
            </a:r>
            <a:r>
              <a:rPr lang="es-ES" dirty="0"/>
              <a:t>cis</a:t>
            </a:r>
            <a:r>
              <a:rPr lang="en" dirty="0"/>
              <a:t>ion Processes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ítulo 4">
                <a:extLst>
                  <a:ext uri="{FF2B5EF4-FFF2-40B4-BE49-F238E27FC236}">
                    <a16:creationId xmlns:a16="http://schemas.microsoft.com/office/drawing/2014/main" id="{9433E96C-7F60-C6CE-5CC9-19F3E36462A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954880" y="1339100"/>
                <a:ext cx="3234240" cy="748780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𝒮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 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𝒜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 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𝒫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 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ℛ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s-ES" sz="3200" dirty="0">
                  <a:latin typeface="Montserrat" panose="00000500000000000000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ubtítulo 4">
                <a:extLst>
                  <a:ext uri="{FF2B5EF4-FFF2-40B4-BE49-F238E27FC236}">
                    <a16:creationId xmlns:a16="http://schemas.microsoft.com/office/drawing/2014/main" id="{9433E96C-7F60-C6CE-5CC9-19F3E3646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954880" y="1339100"/>
                <a:ext cx="3234240" cy="7487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5131E1C-55D9-3364-155F-D8C1F04DA27A}"/>
              </a:ext>
            </a:extLst>
          </p:cNvPr>
          <p:cNvSpPr txBox="1"/>
          <p:nvPr/>
        </p:nvSpPr>
        <p:spPr>
          <a:xfrm>
            <a:off x="2690293" y="2263973"/>
            <a:ext cx="929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s</a:t>
            </a:r>
            <a:r>
              <a:rPr lang="en" dirty="0">
                <a:latin typeface="Montserrat" panose="00000500000000000000" pitchFamily="2" charset="0"/>
              </a:rPr>
              <a:t>tates</a:t>
            </a:r>
            <a:endParaRPr lang="es-ES" dirty="0">
              <a:latin typeface="Montserrat" panose="00000500000000000000" pitchFamily="2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B006253-1B2D-62A9-F8EE-02DD1685068A}"/>
              </a:ext>
            </a:extLst>
          </p:cNvPr>
          <p:cNvCxnSpPr>
            <a:cxnSpLocks/>
          </p:cNvCxnSpPr>
          <p:nvPr/>
        </p:nvCxnSpPr>
        <p:spPr>
          <a:xfrm flipV="1">
            <a:off x="3406140" y="1950720"/>
            <a:ext cx="213361" cy="3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8F3F42-CEDD-259F-21F8-5F6B0CAB9C82}"/>
              </a:ext>
            </a:extLst>
          </p:cNvPr>
          <p:cNvSpPr txBox="1"/>
          <p:nvPr/>
        </p:nvSpPr>
        <p:spPr>
          <a:xfrm>
            <a:off x="3299893" y="2567816"/>
            <a:ext cx="929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Montserrat" panose="00000500000000000000" pitchFamily="2" charset="0"/>
              </a:rPr>
              <a:t>actions</a:t>
            </a:r>
            <a:endParaRPr lang="es-ES" dirty="0">
              <a:latin typeface="Montserrat" panose="00000500000000000000" pitchFamily="2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5EEF71-1B50-137E-39F8-9AFADF1D777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764497" y="2004060"/>
            <a:ext cx="306264" cy="56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4B25141-89F5-A5D0-8D0A-D7ADE504A4BD}"/>
                  </a:ext>
                </a:extLst>
              </p:cNvPr>
              <p:cNvSpPr txBox="1"/>
              <p:nvPr/>
            </p:nvSpPr>
            <p:spPr>
              <a:xfrm>
                <a:off x="4215757" y="2285938"/>
                <a:ext cx="1531943" cy="815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 err="1">
                    <a:latin typeface="Montserrat" panose="00000500000000000000" pitchFamily="2" charset="0"/>
                  </a:rPr>
                  <a:t>probability</a:t>
                </a:r>
                <a:r>
                  <a:rPr lang="es-ES" dirty="0">
                    <a:latin typeface="Montserrat" panose="00000500000000000000" pitchFamily="2" charset="0"/>
                  </a:rPr>
                  <a:t> </a:t>
                </a:r>
                <a:r>
                  <a:rPr lang="es-ES" dirty="0" err="1">
                    <a:latin typeface="Montserrat" panose="00000500000000000000" pitchFamily="2" charset="0"/>
                  </a:rPr>
                  <a:t>distribution</a:t>
                </a:r>
                <a:endParaRPr lang="es-ES" dirty="0">
                  <a:latin typeface="Montserrat" panose="00000500000000000000" pitchFamily="2" charset="0"/>
                </a:endParaRPr>
              </a:p>
              <a:p>
                <a:pPr algn="ctr"/>
                <a:endParaRPr lang="es-ES" sz="400" dirty="0">
                  <a:latin typeface="Montserrat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4B25141-89F5-A5D0-8D0A-D7ADE504A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57" y="2285938"/>
                <a:ext cx="1531943" cy="815608"/>
              </a:xfrm>
              <a:prstGeom prst="rect">
                <a:avLst/>
              </a:prstGeom>
              <a:blipFill>
                <a:blip r:embed="rId4"/>
                <a:stretch>
                  <a:fillRect t="-1493" b="-7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C1F4E82C-3C1D-9156-CE6A-14E4B5DD3913}"/>
              </a:ext>
            </a:extLst>
          </p:cNvPr>
          <p:cNvSpPr txBox="1"/>
          <p:nvPr/>
        </p:nvSpPr>
        <p:spPr>
          <a:xfrm>
            <a:off x="5383513" y="2144999"/>
            <a:ext cx="1340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latin typeface="Montserrat" panose="00000500000000000000" pitchFamily="2" charset="0"/>
              </a:rPr>
              <a:t>rewards</a:t>
            </a:r>
            <a:endParaRPr lang="es-ES" dirty="0">
              <a:latin typeface="Montserrat" panose="00000500000000000000" pitchFamily="2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A43368A-B464-B0FE-03B2-0E1B43B8C21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775636" y="2004060"/>
            <a:ext cx="206093" cy="28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368C1DB-AAB6-1C02-1F4E-A3994831F0A5}"/>
              </a:ext>
            </a:extLst>
          </p:cNvPr>
          <p:cNvCxnSpPr>
            <a:cxnSpLocks/>
          </p:cNvCxnSpPr>
          <p:nvPr/>
        </p:nvCxnSpPr>
        <p:spPr>
          <a:xfrm flipH="1" flipV="1">
            <a:off x="5383513" y="1950720"/>
            <a:ext cx="364187" cy="22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98D7D8F-85FE-AAF4-5821-F6BBA411987E}"/>
              </a:ext>
            </a:extLst>
          </p:cNvPr>
          <p:cNvSpPr/>
          <p:nvPr/>
        </p:nvSpPr>
        <p:spPr>
          <a:xfrm>
            <a:off x="1257300" y="3657600"/>
            <a:ext cx="1882140" cy="701040"/>
          </a:xfrm>
          <a:prstGeom prst="roundRect">
            <a:avLst>
              <a:gd name="adj" fmla="val 688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Markov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Property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466B2AF5-4AF9-8715-52E0-5772EF91E70C}"/>
                  </a:ext>
                </a:extLst>
              </p:cNvPr>
              <p:cNvSpPr/>
              <p:nvPr/>
            </p:nvSpPr>
            <p:spPr>
              <a:xfrm>
                <a:off x="3630930" y="3600316"/>
                <a:ext cx="1882140" cy="815608"/>
              </a:xfrm>
              <a:prstGeom prst="roundRect">
                <a:avLst>
                  <a:gd name="adj" fmla="val 688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Transitions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a-IN" smtClean="0">
                          <a:solidFill>
                            <a:schemeClr val="tx1"/>
                          </a:solidFill>
                        </a:rPr>
                        <m:t>(</m:t>
                      </m:r>
                      <m:sSub>
                        <m:sSubPr>
                          <m:ctrlPr>
                            <a:rPr lang="ta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ta-IN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ta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ta-IN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ta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or-IN" smtClean="0">
                          <a:solidFill>
                            <a:schemeClr val="tx1"/>
                          </a:solidFill>
                        </a:rPr>
                        <m:t>,</m:t>
                      </m:r>
                      <m:sSub>
                        <m:sSubPr>
                          <m:ctrlPr>
                            <a:rPr lang="ta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or-IN" smtClean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466B2AF5-4AF9-8715-52E0-5772EF91E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30" y="3600316"/>
                <a:ext cx="1882140" cy="815608"/>
              </a:xfrm>
              <a:prstGeom prst="roundRect">
                <a:avLst>
                  <a:gd name="adj" fmla="val 6884"/>
                </a:avLst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AB4F120-19E1-E375-34EF-9D9255D465B1}"/>
              </a:ext>
            </a:extLst>
          </p:cNvPr>
          <p:cNvSpPr/>
          <p:nvPr/>
        </p:nvSpPr>
        <p:spPr>
          <a:xfrm>
            <a:off x="6053964" y="3657600"/>
            <a:ext cx="1882140" cy="701040"/>
          </a:xfrm>
          <a:prstGeom prst="roundRect">
            <a:avLst>
              <a:gd name="adj" fmla="val 688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Value</a:t>
            </a:r>
            <a:r>
              <a:rPr lang="es-E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Montserrat" panose="00000500000000000000" pitchFamily="2" charset="0"/>
              </a:rPr>
              <a:t>Functions</a:t>
            </a:r>
            <a:endParaRPr lang="es-E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896</Words>
  <Application>Microsoft Office PowerPoint</Application>
  <PresentationFormat>Presentación en pantalla (16:9)</PresentationFormat>
  <Paragraphs>395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Crimson Text</vt:lpstr>
      <vt:lpstr>Merriweather Light</vt:lpstr>
      <vt:lpstr>Vidaloka</vt:lpstr>
      <vt:lpstr>Arial</vt:lpstr>
      <vt:lpstr>Courier New</vt:lpstr>
      <vt:lpstr>Montserrat</vt:lpstr>
      <vt:lpstr>Fira Code</vt:lpstr>
      <vt:lpstr>Cambria Math</vt:lpstr>
      <vt:lpstr>Minimalist Business Slides XL by Slidesgo</vt:lpstr>
      <vt:lpstr>Q-learning for LMDPs</vt:lpstr>
      <vt:lpstr>Table of contents</vt:lpstr>
      <vt:lpstr>Introduction</vt:lpstr>
      <vt:lpstr>Reinforcement Learning deals with Sequential Decision-Making Problems </vt:lpstr>
      <vt:lpstr>Sequential Decision-Making Problems</vt:lpstr>
      <vt:lpstr>Transitions &amp; Rewards</vt:lpstr>
      <vt:lpstr>Background</vt:lpstr>
      <vt:lpstr>Policies</vt:lpstr>
      <vt:lpstr>Markov Decision Processes</vt:lpstr>
      <vt:lpstr>Value Functions</vt:lpstr>
      <vt:lpstr>Q-learning for MDPs</vt:lpstr>
      <vt:lpstr>Presentación de PowerPoint</vt:lpstr>
      <vt:lpstr>Value Functions</vt:lpstr>
      <vt:lpstr>Z-learning for LMDPs</vt:lpstr>
      <vt:lpstr>Contribution</vt:lpstr>
      <vt:lpstr>Q-learning for LMDPs</vt:lpstr>
      <vt:lpstr>Presentación de PowerPoint</vt:lpstr>
      <vt:lpstr>Q-learning for LMDPs</vt:lpstr>
      <vt:lpstr>Policy</vt:lpstr>
      <vt:lpstr>Algorithm</vt:lpstr>
      <vt:lpstr>Characteristics</vt:lpstr>
      <vt:lpstr>Results</vt:lpstr>
      <vt:lpstr>Framework</vt:lpstr>
      <vt:lpstr>Problem Domains</vt:lpstr>
      <vt:lpstr>Comparisson of Methods</vt:lpstr>
      <vt:lpstr>Total Reward</vt:lpstr>
      <vt:lpstr>Total Reward</vt:lpstr>
      <vt:lpstr>Execution Time</vt:lpstr>
      <vt:lpstr>Execution Time</vt:lpstr>
      <vt:lpstr>Convergence</vt:lpstr>
      <vt:lpstr>Total Reward</vt:lpstr>
      <vt:lpstr>Conclusions</vt:lpstr>
      <vt:lpstr>Q-learning for LMDPs</vt:lpstr>
      <vt:lpstr>Questions &amp; Doubts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for LMDPs</dc:title>
  <cp:lastModifiedBy>Cris Galvez</cp:lastModifiedBy>
  <cp:revision>8</cp:revision>
  <dcterms:modified xsi:type="dcterms:W3CDTF">2023-07-11T10:44:16Z</dcterms:modified>
</cp:coreProperties>
</file>