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0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2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2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60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1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7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52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8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15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11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7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9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D8897CAF-B01F-465E-8BDF-F99439453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45"/>
          <a:stretch/>
        </p:blipFill>
        <p:spPr>
          <a:xfrm>
            <a:off x="-3379268" y="10"/>
            <a:ext cx="10869390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89C013-23D9-49C7-9FD8-2AFE0FD57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r>
              <a:rPr lang="es-AR" sz="4200"/>
              <a:t>La enunciación en el Ámbito Académico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EA7F7D-F29D-4F43-B4D6-9AE119EF6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r>
              <a:rPr lang="es-AR" dirty="0"/>
              <a:t>El Informe: la Introducción</a:t>
            </a:r>
          </a:p>
        </p:txBody>
      </p:sp>
    </p:spTree>
    <p:extLst>
      <p:ext uri="{BB962C8B-B14F-4D97-AF65-F5344CB8AC3E}">
        <p14:creationId xmlns:p14="http://schemas.microsoft.com/office/powerpoint/2010/main" val="2039991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B95660-E229-4500-91D3-35A418D3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es-AR" sz="6000" dirty="0"/>
              <a:t>Introducción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6637122-7DD6-424E-B997-F9ED08C9E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03053"/>
            <a:ext cx="2994972" cy="299497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4313A8-3C44-48DB-AA5F-CCC8FCB9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/>
          <a:p>
            <a:r>
              <a:rPr lang="es-AR" sz="1800" dirty="0"/>
              <a:t>¿Qué tema/problema expone el estudio/ informe?</a:t>
            </a:r>
          </a:p>
          <a:p>
            <a:pPr marL="0" indent="0">
              <a:buNone/>
            </a:pPr>
            <a:endParaRPr lang="es-AR" sz="1800" dirty="0"/>
          </a:p>
          <a:p>
            <a:pPr marL="514350" indent="-514350">
              <a:buAutoNum type="arabicPeriod"/>
            </a:pPr>
            <a:r>
              <a:rPr lang="es-AR" sz="1800" dirty="0"/>
              <a:t>Presenta el tema</a:t>
            </a:r>
          </a:p>
          <a:p>
            <a:pPr marL="514350" indent="-514350">
              <a:buAutoNum type="arabicPeriod"/>
            </a:pPr>
            <a:r>
              <a:rPr lang="es-AR" sz="1800" dirty="0"/>
              <a:t>Presenta la relevancia del tema</a:t>
            </a:r>
          </a:p>
          <a:p>
            <a:pPr marL="514350" indent="-514350">
              <a:buAutoNum type="arabicPeriod"/>
            </a:pPr>
            <a:r>
              <a:rPr lang="es-AR" sz="1800" dirty="0"/>
              <a:t>Contextualiza el tema y sus problemas</a:t>
            </a:r>
          </a:p>
          <a:p>
            <a:pPr marL="514350" indent="-514350">
              <a:buAutoNum type="arabicPeriod"/>
            </a:pPr>
            <a:r>
              <a:rPr lang="es-AR" sz="1800" dirty="0"/>
              <a:t>Presenta, brevemente, los trabajos sobre el tema </a:t>
            </a:r>
          </a:p>
          <a:p>
            <a:pPr marL="514350" indent="-514350">
              <a:buAutoNum type="arabicPeriod"/>
            </a:pPr>
            <a:r>
              <a:rPr lang="es-AR" sz="1800" dirty="0"/>
              <a:t>Expone el objetivo del trabajo (comparar 2 textos teniendo en cuenta X y X tema/eje)</a:t>
            </a:r>
          </a:p>
          <a:p>
            <a:pPr marL="514350" indent="-514350">
              <a:buAutoNum type="arabicPeriod"/>
            </a:pPr>
            <a:endParaRPr lang="es-AR" sz="1800" dirty="0"/>
          </a:p>
          <a:p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2409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97ADBB-A117-4122-9DF7-D01B90B8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pPr algn="ctr"/>
            <a:r>
              <a:rPr lang="es-AR" sz="4600" dirty="0"/>
              <a:t>Características enunciativas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A8165B-CA6B-4793-9C98-85A9032D4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AR" sz="1800" dirty="0"/>
              <a:t>Despersonalización: suele predominar la 3° persona (objetividad)</a:t>
            </a:r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r>
              <a:rPr lang="es-AR" sz="1200" i="1" dirty="0"/>
              <a:t>Nota: ejemplo de Introducción&gt; página 12, Unidad 6</a:t>
            </a:r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endParaRPr lang="es-AR" sz="1800" dirty="0"/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2196BC0-9EC4-48BD-9E45-A4693EA62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502881"/>
              </p:ext>
            </p:extLst>
          </p:nvPr>
        </p:nvGraphicFramePr>
        <p:xfrm>
          <a:off x="279141" y="124470"/>
          <a:ext cx="5221627" cy="6724652"/>
        </p:xfrm>
        <a:graphic>
          <a:graphicData uri="http://schemas.openxmlformats.org/drawingml/2006/table">
            <a:tbl>
              <a:tblPr firstRow="1" firstCol="1" bandRow="1"/>
              <a:tblGrid>
                <a:gridCol w="1245098">
                  <a:extLst>
                    <a:ext uri="{9D8B030D-6E8A-4147-A177-3AD203B41FA5}">
                      <a16:colId xmlns:a16="http://schemas.microsoft.com/office/drawing/2014/main" val="3392806115"/>
                    </a:ext>
                  </a:extLst>
                </a:gridCol>
                <a:gridCol w="1223278">
                  <a:extLst>
                    <a:ext uri="{9D8B030D-6E8A-4147-A177-3AD203B41FA5}">
                      <a16:colId xmlns:a16="http://schemas.microsoft.com/office/drawing/2014/main" val="3312770010"/>
                    </a:ext>
                  </a:extLst>
                </a:gridCol>
                <a:gridCol w="1368746">
                  <a:extLst>
                    <a:ext uri="{9D8B030D-6E8A-4147-A177-3AD203B41FA5}">
                      <a16:colId xmlns:a16="http://schemas.microsoft.com/office/drawing/2014/main" val="1406924987"/>
                    </a:ext>
                  </a:extLst>
                </a:gridCol>
                <a:gridCol w="1384505">
                  <a:extLst>
                    <a:ext uri="{9D8B030D-6E8A-4147-A177-3AD203B41FA5}">
                      <a16:colId xmlns:a16="http://schemas.microsoft.com/office/drawing/2014/main" val="1325023362"/>
                    </a:ext>
                  </a:extLst>
                </a:gridCol>
              </a:tblGrid>
              <a:tr h="19932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Formas de (des) personalizació</a:t>
                      </a:r>
                      <a:r>
                        <a:rPr lang="es-ES" sz="1200" b="1" spc="7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s-A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86" marR="33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spc="7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“nosotros” de modesti</a:t>
                      </a:r>
                      <a:r>
                        <a:rPr lang="es-ES" sz="1200" spc="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s-A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86" marR="33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refiere a un autor individual atenuando el efecto que produciría el uso del “yo”</a:t>
                      </a:r>
                      <a:endParaRPr lang="es-A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86" marR="33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Ejemplos: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debemos sacar conclusiones definitivas…;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hemos visto, se observa una diferencia significativa entre…;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Vamos a dedicar las siguientes paginas a...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86" marR="33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14322"/>
                  </a:ext>
                </a:extLst>
              </a:tr>
              <a:tr h="959463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Formas de despersonalización</a:t>
                      </a:r>
                      <a:endParaRPr lang="es-A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86" marR="33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Metonimias</a:t>
                      </a:r>
                      <a:endParaRPr lang="es-A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86" marR="33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Presenta acciones o procesos como si fuesen independientes del autor</a:t>
                      </a:r>
                      <a:endParaRPr lang="es-A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86" marR="33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Ejemplos: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Estas páginas se</a:t>
                      </a: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proponen…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Este capítulo analiza...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86" marR="33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661549"/>
                  </a:ext>
                </a:extLst>
              </a:tr>
              <a:tr h="1049847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Nominalizaciones</a:t>
                      </a:r>
                      <a:endParaRPr lang="es-A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86" marR="33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Presenta acciones o procesos como si fuesen independientes del autor</a:t>
                      </a:r>
                      <a:endParaRPr lang="es-A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86" marR="33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Ejemplos: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Esta investigación concluye que… Este análisis demuestra que…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86" marR="33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115297"/>
                  </a:ext>
                </a:extLst>
              </a:tr>
              <a:tr h="1424574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Construcciones con “se”</a:t>
                      </a:r>
                      <a:endParaRPr lang="es-A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 en voz pasiva perifrástica</a:t>
                      </a:r>
                      <a:endParaRPr lang="es-A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86" marR="33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Presenta los aportes propios de un modo menos impositivo poniendo el foco en lo que se hizo y no en quién lo hizo</a:t>
                      </a:r>
                      <a:endParaRPr lang="es-A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86" marR="33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Ejemplos: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realizaron mediciones diariamente… Mediciones han sido realizadas diariamente…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86" marR="33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72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77736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237</Words>
  <Application>Microsoft Office PowerPoint</Application>
  <PresentationFormat>Panorámica</PresentationFormat>
  <Paragraphs>42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Univers</vt:lpstr>
      <vt:lpstr>GradientVTI</vt:lpstr>
      <vt:lpstr>La enunciación en el Ámbito Académico</vt:lpstr>
      <vt:lpstr>Introducción</vt:lpstr>
      <vt:lpstr>Características enunciativas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enunciación en el Ámbito Académico</dc:title>
  <dc:creator>Sil</dc:creator>
  <cp:lastModifiedBy>Sil</cp:lastModifiedBy>
  <cp:revision>2</cp:revision>
  <dcterms:created xsi:type="dcterms:W3CDTF">2020-06-08T14:15:57Z</dcterms:created>
  <dcterms:modified xsi:type="dcterms:W3CDTF">2020-06-08T14:20:36Z</dcterms:modified>
</cp:coreProperties>
</file>