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1DDA8-F2CF-410D-84B1-72A8EB39D60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AEA6FAE-2114-4155-9314-62840193A7AB}">
      <dgm:prSet/>
      <dgm:spPr/>
      <dgm:t>
        <a:bodyPr/>
        <a:lstStyle/>
        <a:p>
          <a:r>
            <a:rPr lang="es-AR"/>
            <a:t>Construir un texto explicativo (definición, reformulación, clasificación, ejemplificación)</a:t>
          </a:r>
          <a:endParaRPr lang="en-US"/>
        </a:p>
      </dgm:t>
    </dgm:pt>
    <dgm:pt modelId="{F621FF37-5277-4F36-B2FD-22135F30520B}" type="parTrans" cxnId="{85DDAA6C-7A12-4232-A932-43CD3ED6A9EE}">
      <dgm:prSet/>
      <dgm:spPr/>
      <dgm:t>
        <a:bodyPr/>
        <a:lstStyle/>
        <a:p>
          <a:endParaRPr lang="en-US"/>
        </a:p>
      </dgm:t>
    </dgm:pt>
    <dgm:pt modelId="{1914C0BE-F4C9-40F8-8153-34B74759B77F}" type="sibTrans" cxnId="{85DDAA6C-7A12-4232-A932-43CD3ED6A9EE}">
      <dgm:prSet/>
      <dgm:spPr/>
      <dgm:t>
        <a:bodyPr/>
        <a:lstStyle/>
        <a:p>
          <a:endParaRPr lang="en-US"/>
        </a:p>
      </dgm:t>
    </dgm:pt>
    <dgm:pt modelId="{022B82F5-1B83-4690-9895-821C72B36B7E}">
      <dgm:prSet/>
      <dgm:spPr/>
      <dgm:t>
        <a:bodyPr/>
        <a:lstStyle/>
        <a:p>
          <a:r>
            <a:rPr lang="es-AR"/>
            <a:t>Demostrar que se domina el tema (explicación y confrontación de fuentes)</a:t>
          </a:r>
          <a:endParaRPr lang="en-US"/>
        </a:p>
      </dgm:t>
    </dgm:pt>
    <dgm:pt modelId="{7972D795-E631-4189-9554-616EDD14985B}" type="parTrans" cxnId="{84E1EA8E-7339-4E1B-9825-8EF889960D53}">
      <dgm:prSet/>
      <dgm:spPr/>
      <dgm:t>
        <a:bodyPr/>
        <a:lstStyle/>
        <a:p>
          <a:endParaRPr lang="en-US"/>
        </a:p>
      </dgm:t>
    </dgm:pt>
    <dgm:pt modelId="{6F78A6A2-2D87-4CC0-9903-1765EB8913E5}" type="sibTrans" cxnId="{84E1EA8E-7339-4E1B-9825-8EF889960D53}">
      <dgm:prSet/>
      <dgm:spPr/>
      <dgm:t>
        <a:bodyPr/>
        <a:lstStyle/>
        <a:p>
          <a:endParaRPr lang="en-US"/>
        </a:p>
      </dgm:t>
    </dgm:pt>
    <dgm:pt modelId="{D9E56FE7-55CA-41C0-A381-77A6C6D653D6}">
      <dgm:prSet/>
      <dgm:spPr/>
      <dgm:t>
        <a:bodyPr/>
        <a:lstStyle/>
        <a:p>
          <a:r>
            <a:rPr lang="es-AR"/>
            <a:t>Confrontar las fuentes (similitudes o diferencias)</a:t>
          </a:r>
          <a:endParaRPr lang="en-US"/>
        </a:p>
      </dgm:t>
    </dgm:pt>
    <dgm:pt modelId="{C5F888C8-136A-4843-99B7-4C12A37824D2}" type="parTrans" cxnId="{14B2BFB7-77E0-4C83-ABB7-5857DCA38178}">
      <dgm:prSet/>
      <dgm:spPr/>
      <dgm:t>
        <a:bodyPr/>
        <a:lstStyle/>
        <a:p>
          <a:endParaRPr lang="en-US"/>
        </a:p>
      </dgm:t>
    </dgm:pt>
    <dgm:pt modelId="{4C7603B3-80B2-4686-BA96-5E0BF9B6DFC2}" type="sibTrans" cxnId="{14B2BFB7-77E0-4C83-ABB7-5857DCA38178}">
      <dgm:prSet/>
      <dgm:spPr/>
      <dgm:t>
        <a:bodyPr/>
        <a:lstStyle/>
        <a:p>
          <a:endParaRPr lang="en-US"/>
        </a:p>
      </dgm:t>
    </dgm:pt>
    <dgm:pt modelId="{89CCB5F8-EAFC-4EB2-A39C-0817EC830D99}">
      <dgm:prSet/>
      <dgm:spPr/>
      <dgm:t>
        <a:bodyPr/>
        <a:lstStyle/>
        <a:p>
          <a:r>
            <a:rPr lang="es-AR"/>
            <a:t>No incluir opinión personal</a:t>
          </a:r>
          <a:endParaRPr lang="en-US"/>
        </a:p>
      </dgm:t>
    </dgm:pt>
    <dgm:pt modelId="{F0BE6159-3527-4EEB-AE89-BA599C1116B5}" type="parTrans" cxnId="{90699F9F-E388-47D1-9F6C-5540AE31EE7C}">
      <dgm:prSet/>
      <dgm:spPr/>
      <dgm:t>
        <a:bodyPr/>
        <a:lstStyle/>
        <a:p>
          <a:endParaRPr lang="en-US"/>
        </a:p>
      </dgm:t>
    </dgm:pt>
    <dgm:pt modelId="{89B75FDB-5210-4710-8F02-4353F436061E}" type="sibTrans" cxnId="{90699F9F-E388-47D1-9F6C-5540AE31EE7C}">
      <dgm:prSet/>
      <dgm:spPr/>
      <dgm:t>
        <a:bodyPr/>
        <a:lstStyle/>
        <a:p>
          <a:endParaRPr lang="en-US"/>
        </a:p>
      </dgm:t>
    </dgm:pt>
    <dgm:pt modelId="{854283CF-BC91-4E46-AD5D-E4BE5322AC6F}">
      <dgm:prSet/>
      <dgm:spPr/>
      <dgm:t>
        <a:bodyPr/>
        <a:lstStyle/>
        <a:p>
          <a:r>
            <a:rPr lang="es-AR"/>
            <a:t>Reconocer los vínculos entre los dos textos que se confrontan o relacionan</a:t>
          </a:r>
          <a:endParaRPr lang="en-US"/>
        </a:p>
      </dgm:t>
    </dgm:pt>
    <dgm:pt modelId="{2A43891A-F845-4459-8989-51F6BE9A4EE0}" type="parTrans" cxnId="{761F59B6-9F79-4A2B-A129-F22B73A07B25}">
      <dgm:prSet/>
      <dgm:spPr/>
      <dgm:t>
        <a:bodyPr/>
        <a:lstStyle/>
        <a:p>
          <a:endParaRPr lang="en-US"/>
        </a:p>
      </dgm:t>
    </dgm:pt>
    <dgm:pt modelId="{BF5BFD74-A05F-4AAE-8E65-5E0443AAFE33}" type="sibTrans" cxnId="{761F59B6-9F79-4A2B-A129-F22B73A07B25}">
      <dgm:prSet/>
      <dgm:spPr/>
      <dgm:t>
        <a:bodyPr/>
        <a:lstStyle/>
        <a:p>
          <a:endParaRPr lang="en-US"/>
        </a:p>
      </dgm:t>
    </dgm:pt>
    <dgm:pt modelId="{5F471787-D69E-49D7-AC0D-06B4F7DD409A}" type="pres">
      <dgm:prSet presAssocID="{47D1DDA8-F2CF-410D-84B1-72A8EB39D601}" presName="vert0" presStyleCnt="0">
        <dgm:presLayoutVars>
          <dgm:dir/>
          <dgm:animOne val="branch"/>
          <dgm:animLvl val="lvl"/>
        </dgm:presLayoutVars>
      </dgm:prSet>
      <dgm:spPr/>
    </dgm:pt>
    <dgm:pt modelId="{837E5F34-65A8-4F56-BFAC-2B3F4CF95214}" type="pres">
      <dgm:prSet presAssocID="{4AEA6FAE-2114-4155-9314-62840193A7AB}" presName="thickLine" presStyleLbl="alignNode1" presStyleIdx="0" presStyleCnt="5"/>
      <dgm:spPr/>
    </dgm:pt>
    <dgm:pt modelId="{3523413C-64A4-45DC-9DCD-297ED09007AE}" type="pres">
      <dgm:prSet presAssocID="{4AEA6FAE-2114-4155-9314-62840193A7AB}" presName="horz1" presStyleCnt="0"/>
      <dgm:spPr/>
    </dgm:pt>
    <dgm:pt modelId="{E9C71495-8B0E-47A2-A74C-0DD306FB44D0}" type="pres">
      <dgm:prSet presAssocID="{4AEA6FAE-2114-4155-9314-62840193A7AB}" presName="tx1" presStyleLbl="revTx" presStyleIdx="0" presStyleCnt="5"/>
      <dgm:spPr/>
    </dgm:pt>
    <dgm:pt modelId="{5E7141F6-BA6E-4CE6-AF47-AD8AD644CE4D}" type="pres">
      <dgm:prSet presAssocID="{4AEA6FAE-2114-4155-9314-62840193A7AB}" presName="vert1" presStyleCnt="0"/>
      <dgm:spPr/>
    </dgm:pt>
    <dgm:pt modelId="{E412B392-A22E-4A66-BCC5-0EA7B63E3CCF}" type="pres">
      <dgm:prSet presAssocID="{022B82F5-1B83-4690-9895-821C72B36B7E}" presName="thickLine" presStyleLbl="alignNode1" presStyleIdx="1" presStyleCnt="5"/>
      <dgm:spPr/>
    </dgm:pt>
    <dgm:pt modelId="{735FFDA5-A787-49FA-80F6-5306E0D66707}" type="pres">
      <dgm:prSet presAssocID="{022B82F5-1B83-4690-9895-821C72B36B7E}" presName="horz1" presStyleCnt="0"/>
      <dgm:spPr/>
    </dgm:pt>
    <dgm:pt modelId="{EA99B8F8-59EC-4278-BB07-9A872FD8B3E3}" type="pres">
      <dgm:prSet presAssocID="{022B82F5-1B83-4690-9895-821C72B36B7E}" presName="tx1" presStyleLbl="revTx" presStyleIdx="1" presStyleCnt="5"/>
      <dgm:spPr/>
    </dgm:pt>
    <dgm:pt modelId="{5B8EA37C-5B9C-41AD-BBF4-1787698BAD21}" type="pres">
      <dgm:prSet presAssocID="{022B82F5-1B83-4690-9895-821C72B36B7E}" presName="vert1" presStyleCnt="0"/>
      <dgm:spPr/>
    </dgm:pt>
    <dgm:pt modelId="{B29EC6F6-A345-4A76-A3EF-63A19AECC13A}" type="pres">
      <dgm:prSet presAssocID="{D9E56FE7-55CA-41C0-A381-77A6C6D653D6}" presName="thickLine" presStyleLbl="alignNode1" presStyleIdx="2" presStyleCnt="5"/>
      <dgm:spPr/>
    </dgm:pt>
    <dgm:pt modelId="{8D8DFBD2-71CC-4D53-B396-960788083F38}" type="pres">
      <dgm:prSet presAssocID="{D9E56FE7-55CA-41C0-A381-77A6C6D653D6}" presName="horz1" presStyleCnt="0"/>
      <dgm:spPr/>
    </dgm:pt>
    <dgm:pt modelId="{E10EB769-D8E7-45CD-AA33-4A1C4F53BD94}" type="pres">
      <dgm:prSet presAssocID="{D9E56FE7-55CA-41C0-A381-77A6C6D653D6}" presName="tx1" presStyleLbl="revTx" presStyleIdx="2" presStyleCnt="5"/>
      <dgm:spPr/>
    </dgm:pt>
    <dgm:pt modelId="{03AEDD95-48DA-4512-BA09-7E5DF993B070}" type="pres">
      <dgm:prSet presAssocID="{D9E56FE7-55CA-41C0-A381-77A6C6D653D6}" presName="vert1" presStyleCnt="0"/>
      <dgm:spPr/>
    </dgm:pt>
    <dgm:pt modelId="{22286F2A-EDDE-4C46-81EB-ED844E14C65F}" type="pres">
      <dgm:prSet presAssocID="{89CCB5F8-EAFC-4EB2-A39C-0817EC830D99}" presName="thickLine" presStyleLbl="alignNode1" presStyleIdx="3" presStyleCnt="5"/>
      <dgm:spPr/>
    </dgm:pt>
    <dgm:pt modelId="{D85DBC9F-F271-460D-91CE-CB532A1AEA16}" type="pres">
      <dgm:prSet presAssocID="{89CCB5F8-EAFC-4EB2-A39C-0817EC830D99}" presName="horz1" presStyleCnt="0"/>
      <dgm:spPr/>
    </dgm:pt>
    <dgm:pt modelId="{9095FFE7-EED8-4AC0-9D23-158D7589919E}" type="pres">
      <dgm:prSet presAssocID="{89CCB5F8-EAFC-4EB2-A39C-0817EC830D99}" presName="tx1" presStyleLbl="revTx" presStyleIdx="3" presStyleCnt="5"/>
      <dgm:spPr/>
    </dgm:pt>
    <dgm:pt modelId="{21231A81-A607-4198-9C94-92ABBE1BCC51}" type="pres">
      <dgm:prSet presAssocID="{89CCB5F8-EAFC-4EB2-A39C-0817EC830D99}" presName="vert1" presStyleCnt="0"/>
      <dgm:spPr/>
    </dgm:pt>
    <dgm:pt modelId="{AC658DE2-5547-40C2-91A5-6D59DBB15F5A}" type="pres">
      <dgm:prSet presAssocID="{854283CF-BC91-4E46-AD5D-E4BE5322AC6F}" presName="thickLine" presStyleLbl="alignNode1" presStyleIdx="4" presStyleCnt="5"/>
      <dgm:spPr/>
    </dgm:pt>
    <dgm:pt modelId="{113313E4-DBAE-4E02-A833-A9919BA138CA}" type="pres">
      <dgm:prSet presAssocID="{854283CF-BC91-4E46-AD5D-E4BE5322AC6F}" presName="horz1" presStyleCnt="0"/>
      <dgm:spPr/>
    </dgm:pt>
    <dgm:pt modelId="{62191009-4FF4-4E76-B9E3-6097F5F64FFE}" type="pres">
      <dgm:prSet presAssocID="{854283CF-BC91-4E46-AD5D-E4BE5322AC6F}" presName="tx1" presStyleLbl="revTx" presStyleIdx="4" presStyleCnt="5"/>
      <dgm:spPr/>
    </dgm:pt>
    <dgm:pt modelId="{2D8BD686-09C0-4B9D-B5A7-CE628DF61064}" type="pres">
      <dgm:prSet presAssocID="{854283CF-BC91-4E46-AD5D-E4BE5322AC6F}" presName="vert1" presStyleCnt="0"/>
      <dgm:spPr/>
    </dgm:pt>
  </dgm:ptLst>
  <dgm:cxnLst>
    <dgm:cxn modelId="{1EEF042E-E2D0-451E-9B27-1F974A57FADA}" type="presOf" srcId="{D9E56FE7-55CA-41C0-A381-77A6C6D653D6}" destId="{E10EB769-D8E7-45CD-AA33-4A1C4F53BD94}" srcOrd="0" destOrd="0" presId="urn:microsoft.com/office/officeart/2008/layout/LinedList"/>
    <dgm:cxn modelId="{85DDAA6C-7A12-4232-A932-43CD3ED6A9EE}" srcId="{47D1DDA8-F2CF-410D-84B1-72A8EB39D601}" destId="{4AEA6FAE-2114-4155-9314-62840193A7AB}" srcOrd="0" destOrd="0" parTransId="{F621FF37-5277-4F36-B2FD-22135F30520B}" sibTransId="{1914C0BE-F4C9-40F8-8153-34B74759B77F}"/>
    <dgm:cxn modelId="{06247773-47B7-4792-A793-B2E8BCEF7D67}" type="presOf" srcId="{854283CF-BC91-4E46-AD5D-E4BE5322AC6F}" destId="{62191009-4FF4-4E76-B9E3-6097F5F64FFE}" srcOrd="0" destOrd="0" presId="urn:microsoft.com/office/officeart/2008/layout/LinedList"/>
    <dgm:cxn modelId="{92173656-C942-4A29-A238-95CE63E5A40F}" type="presOf" srcId="{47D1DDA8-F2CF-410D-84B1-72A8EB39D601}" destId="{5F471787-D69E-49D7-AC0D-06B4F7DD409A}" srcOrd="0" destOrd="0" presId="urn:microsoft.com/office/officeart/2008/layout/LinedList"/>
    <dgm:cxn modelId="{84E1EA8E-7339-4E1B-9825-8EF889960D53}" srcId="{47D1DDA8-F2CF-410D-84B1-72A8EB39D601}" destId="{022B82F5-1B83-4690-9895-821C72B36B7E}" srcOrd="1" destOrd="0" parTransId="{7972D795-E631-4189-9554-616EDD14985B}" sibTransId="{6F78A6A2-2D87-4CC0-9903-1765EB8913E5}"/>
    <dgm:cxn modelId="{A9AE5896-6EBB-47AA-983F-0FD9B9E93A23}" type="presOf" srcId="{022B82F5-1B83-4690-9895-821C72B36B7E}" destId="{EA99B8F8-59EC-4278-BB07-9A872FD8B3E3}" srcOrd="0" destOrd="0" presId="urn:microsoft.com/office/officeart/2008/layout/LinedList"/>
    <dgm:cxn modelId="{90699F9F-E388-47D1-9F6C-5540AE31EE7C}" srcId="{47D1DDA8-F2CF-410D-84B1-72A8EB39D601}" destId="{89CCB5F8-EAFC-4EB2-A39C-0817EC830D99}" srcOrd="3" destOrd="0" parTransId="{F0BE6159-3527-4EEB-AE89-BA599C1116B5}" sibTransId="{89B75FDB-5210-4710-8F02-4353F436061E}"/>
    <dgm:cxn modelId="{761F59B6-9F79-4A2B-A129-F22B73A07B25}" srcId="{47D1DDA8-F2CF-410D-84B1-72A8EB39D601}" destId="{854283CF-BC91-4E46-AD5D-E4BE5322AC6F}" srcOrd="4" destOrd="0" parTransId="{2A43891A-F845-4459-8989-51F6BE9A4EE0}" sibTransId="{BF5BFD74-A05F-4AAE-8E65-5E0443AAFE33}"/>
    <dgm:cxn modelId="{14B2BFB7-77E0-4C83-ABB7-5857DCA38178}" srcId="{47D1DDA8-F2CF-410D-84B1-72A8EB39D601}" destId="{D9E56FE7-55CA-41C0-A381-77A6C6D653D6}" srcOrd="2" destOrd="0" parTransId="{C5F888C8-136A-4843-99B7-4C12A37824D2}" sibTransId="{4C7603B3-80B2-4686-BA96-5E0BF9B6DFC2}"/>
    <dgm:cxn modelId="{593B81D5-F49C-4146-9DF0-949245B75BD7}" type="presOf" srcId="{4AEA6FAE-2114-4155-9314-62840193A7AB}" destId="{E9C71495-8B0E-47A2-A74C-0DD306FB44D0}" srcOrd="0" destOrd="0" presId="urn:microsoft.com/office/officeart/2008/layout/LinedList"/>
    <dgm:cxn modelId="{CA83D3F4-874C-432F-B944-30C846AD2148}" type="presOf" srcId="{89CCB5F8-EAFC-4EB2-A39C-0817EC830D99}" destId="{9095FFE7-EED8-4AC0-9D23-158D7589919E}" srcOrd="0" destOrd="0" presId="urn:microsoft.com/office/officeart/2008/layout/LinedList"/>
    <dgm:cxn modelId="{BE2A7C62-5067-48F1-9102-5C843C3E8FC7}" type="presParOf" srcId="{5F471787-D69E-49D7-AC0D-06B4F7DD409A}" destId="{837E5F34-65A8-4F56-BFAC-2B3F4CF95214}" srcOrd="0" destOrd="0" presId="urn:microsoft.com/office/officeart/2008/layout/LinedList"/>
    <dgm:cxn modelId="{8970FBBF-B04D-4424-9D01-DFB431DD1610}" type="presParOf" srcId="{5F471787-D69E-49D7-AC0D-06B4F7DD409A}" destId="{3523413C-64A4-45DC-9DCD-297ED09007AE}" srcOrd="1" destOrd="0" presId="urn:microsoft.com/office/officeart/2008/layout/LinedList"/>
    <dgm:cxn modelId="{74F39E8D-7FEC-4730-98B6-BDD87585C69A}" type="presParOf" srcId="{3523413C-64A4-45DC-9DCD-297ED09007AE}" destId="{E9C71495-8B0E-47A2-A74C-0DD306FB44D0}" srcOrd="0" destOrd="0" presId="urn:microsoft.com/office/officeart/2008/layout/LinedList"/>
    <dgm:cxn modelId="{269D94A4-BAD1-426C-8BB5-27187FA38BF6}" type="presParOf" srcId="{3523413C-64A4-45DC-9DCD-297ED09007AE}" destId="{5E7141F6-BA6E-4CE6-AF47-AD8AD644CE4D}" srcOrd="1" destOrd="0" presId="urn:microsoft.com/office/officeart/2008/layout/LinedList"/>
    <dgm:cxn modelId="{DCA14409-8845-4419-9BCB-B52904CDF884}" type="presParOf" srcId="{5F471787-D69E-49D7-AC0D-06B4F7DD409A}" destId="{E412B392-A22E-4A66-BCC5-0EA7B63E3CCF}" srcOrd="2" destOrd="0" presId="urn:microsoft.com/office/officeart/2008/layout/LinedList"/>
    <dgm:cxn modelId="{05E051CA-E767-4030-A295-7C70C41CCEF5}" type="presParOf" srcId="{5F471787-D69E-49D7-AC0D-06B4F7DD409A}" destId="{735FFDA5-A787-49FA-80F6-5306E0D66707}" srcOrd="3" destOrd="0" presId="urn:microsoft.com/office/officeart/2008/layout/LinedList"/>
    <dgm:cxn modelId="{3DC7FEC3-BC4D-42FE-9F2C-9F4E86AAFCB2}" type="presParOf" srcId="{735FFDA5-A787-49FA-80F6-5306E0D66707}" destId="{EA99B8F8-59EC-4278-BB07-9A872FD8B3E3}" srcOrd="0" destOrd="0" presId="urn:microsoft.com/office/officeart/2008/layout/LinedList"/>
    <dgm:cxn modelId="{6BD45C13-26D6-42A8-9CCC-9C8BF1A04217}" type="presParOf" srcId="{735FFDA5-A787-49FA-80F6-5306E0D66707}" destId="{5B8EA37C-5B9C-41AD-BBF4-1787698BAD21}" srcOrd="1" destOrd="0" presId="urn:microsoft.com/office/officeart/2008/layout/LinedList"/>
    <dgm:cxn modelId="{5CE75EB9-7707-4AA5-A9DD-28679C7DE4D3}" type="presParOf" srcId="{5F471787-D69E-49D7-AC0D-06B4F7DD409A}" destId="{B29EC6F6-A345-4A76-A3EF-63A19AECC13A}" srcOrd="4" destOrd="0" presId="urn:microsoft.com/office/officeart/2008/layout/LinedList"/>
    <dgm:cxn modelId="{4B00A100-2125-4940-B4D9-1E14FBD7C09E}" type="presParOf" srcId="{5F471787-D69E-49D7-AC0D-06B4F7DD409A}" destId="{8D8DFBD2-71CC-4D53-B396-960788083F38}" srcOrd="5" destOrd="0" presId="urn:microsoft.com/office/officeart/2008/layout/LinedList"/>
    <dgm:cxn modelId="{68F423DA-F50F-4807-B5E7-6EEB1257104A}" type="presParOf" srcId="{8D8DFBD2-71CC-4D53-B396-960788083F38}" destId="{E10EB769-D8E7-45CD-AA33-4A1C4F53BD94}" srcOrd="0" destOrd="0" presId="urn:microsoft.com/office/officeart/2008/layout/LinedList"/>
    <dgm:cxn modelId="{0047E59B-B07D-4B8B-A7D6-ADBE202117D0}" type="presParOf" srcId="{8D8DFBD2-71CC-4D53-B396-960788083F38}" destId="{03AEDD95-48DA-4512-BA09-7E5DF993B070}" srcOrd="1" destOrd="0" presId="urn:microsoft.com/office/officeart/2008/layout/LinedList"/>
    <dgm:cxn modelId="{80ADD835-922B-4361-981C-7D5D6A70EE41}" type="presParOf" srcId="{5F471787-D69E-49D7-AC0D-06B4F7DD409A}" destId="{22286F2A-EDDE-4C46-81EB-ED844E14C65F}" srcOrd="6" destOrd="0" presId="urn:microsoft.com/office/officeart/2008/layout/LinedList"/>
    <dgm:cxn modelId="{6CE90A28-A2E1-49F9-BC65-8C7B7E13C275}" type="presParOf" srcId="{5F471787-D69E-49D7-AC0D-06B4F7DD409A}" destId="{D85DBC9F-F271-460D-91CE-CB532A1AEA16}" srcOrd="7" destOrd="0" presId="urn:microsoft.com/office/officeart/2008/layout/LinedList"/>
    <dgm:cxn modelId="{DCDA9230-2117-49CD-800F-4782A2B1D39E}" type="presParOf" srcId="{D85DBC9F-F271-460D-91CE-CB532A1AEA16}" destId="{9095FFE7-EED8-4AC0-9D23-158D7589919E}" srcOrd="0" destOrd="0" presId="urn:microsoft.com/office/officeart/2008/layout/LinedList"/>
    <dgm:cxn modelId="{50A173CD-206C-41EF-8CE4-8E7C941FE2BB}" type="presParOf" srcId="{D85DBC9F-F271-460D-91CE-CB532A1AEA16}" destId="{21231A81-A607-4198-9C94-92ABBE1BCC51}" srcOrd="1" destOrd="0" presId="urn:microsoft.com/office/officeart/2008/layout/LinedList"/>
    <dgm:cxn modelId="{51B34D40-12D3-45A4-BA30-FD278256EB04}" type="presParOf" srcId="{5F471787-D69E-49D7-AC0D-06B4F7DD409A}" destId="{AC658DE2-5547-40C2-91A5-6D59DBB15F5A}" srcOrd="8" destOrd="0" presId="urn:microsoft.com/office/officeart/2008/layout/LinedList"/>
    <dgm:cxn modelId="{26D847B2-B9CF-4373-AD37-EEB4AB71D09E}" type="presParOf" srcId="{5F471787-D69E-49D7-AC0D-06B4F7DD409A}" destId="{113313E4-DBAE-4E02-A833-A9919BA138CA}" srcOrd="9" destOrd="0" presId="urn:microsoft.com/office/officeart/2008/layout/LinedList"/>
    <dgm:cxn modelId="{60339DFE-E408-4A3E-AFB4-ABCB588D266B}" type="presParOf" srcId="{113313E4-DBAE-4E02-A833-A9919BA138CA}" destId="{62191009-4FF4-4E76-B9E3-6097F5F64FFE}" srcOrd="0" destOrd="0" presId="urn:microsoft.com/office/officeart/2008/layout/LinedList"/>
    <dgm:cxn modelId="{5C1A2E67-6825-459D-8E46-0E5CF741B216}" type="presParOf" srcId="{113313E4-DBAE-4E02-A833-A9919BA138CA}" destId="{2D8BD686-09C0-4B9D-B5A7-CE628DF610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E5F34-65A8-4F56-BFAC-2B3F4CF95214}">
      <dsp:nvSpPr>
        <dsp:cNvPr id="0" name=""/>
        <dsp:cNvSpPr/>
      </dsp:nvSpPr>
      <dsp:spPr>
        <a:xfrm>
          <a:off x="0" y="682"/>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C71495-8B0E-47A2-A74C-0DD306FB44D0}">
      <dsp:nvSpPr>
        <dsp:cNvPr id="0" name=""/>
        <dsp:cNvSpPr/>
      </dsp:nvSpPr>
      <dsp:spPr>
        <a:xfrm>
          <a:off x="0" y="682"/>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Construir un texto explicativo (definición, reformulación, clasificación, ejemplificación)</a:t>
          </a:r>
          <a:endParaRPr lang="en-US" sz="2200" kern="1200"/>
        </a:p>
      </dsp:txBody>
      <dsp:txXfrm>
        <a:off x="0" y="682"/>
        <a:ext cx="6245265" cy="1117596"/>
      </dsp:txXfrm>
    </dsp:sp>
    <dsp:sp modelId="{E412B392-A22E-4A66-BCC5-0EA7B63E3CCF}">
      <dsp:nvSpPr>
        <dsp:cNvPr id="0" name=""/>
        <dsp:cNvSpPr/>
      </dsp:nvSpPr>
      <dsp:spPr>
        <a:xfrm>
          <a:off x="0" y="1118278"/>
          <a:ext cx="6245265" cy="0"/>
        </a:xfrm>
        <a:prstGeom prst="line">
          <a:avLst/>
        </a:prstGeom>
        <a:solidFill>
          <a:schemeClr val="accent2">
            <a:hueOff val="1540825"/>
            <a:satOff val="0"/>
            <a:lumOff val="4657"/>
            <a:alphaOff val="0"/>
          </a:schemeClr>
        </a:solidFill>
        <a:ln w="12700" cap="flat" cmpd="sng" algn="ctr">
          <a:solidFill>
            <a:schemeClr val="accent2">
              <a:hueOff val="1540825"/>
              <a:satOff val="0"/>
              <a:lumOff val="46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99B8F8-59EC-4278-BB07-9A872FD8B3E3}">
      <dsp:nvSpPr>
        <dsp:cNvPr id="0" name=""/>
        <dsp:cNvSpPr/>
      </dsp:nvSpPr>
      <dsp:spPr>
        <a:xfrm>
          <a:off x="0" y="1118278"/>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Demostrar que se domina el tema (explicación y confrontación de fuentes)</a:t>
          </a:r>
          <a:endParaRPr lang="en-US" sz="2200" kern="1200"/>
        </a:p>
      </dsp:txBody>
      <dsp:txXfrm>
        <a:off x="0" y="1118278"/>
        <a:ext cx="6245265" cy="1117596"/>
      </dsp:txXfrm>
    </dsp:sp>
    <dsp:sp modelId="{B29EC6F6-A345-4A76-A3EF-63A19AECC13A}">
      <dsp:nvSpPr>
        <dsp:cNvPr id="0" name=""/>
        <dsp:cNvSpPr/>
      </dsp:nvSpPr>
      <dsp:spPr>
        <a:xfrm>
          <a:off x="0" y="2235875"/>
          <a:ext cx="6245265" cy="0"/>
        </a:xfrm>
        <a:prstGeom prst="line">
          <a:avLst/>
        </a:prstGeom>
        <a:solidFill>
          <a:schemeClr val="accent2">
            <a:hueOff val="3081649"/>
            <a:satOff val="0"/>
            <a:lumOff val="9314"/>
            <a:alphaOff val="0"/>
          </a:schemeClr>
        </a:solidFill>
        <a:ln w="12700" cap="flat" cmpd="sng" algn="ctr">
          <a:solidFill>
            <a:schemeClr val="accent2">
              <a:hueOff val="3081649"/>
              <a:satOff val="0"/>
              <a:lumOff val="9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0EB769-D8E7-45CD-AA33-4A1C4F53BD94}">
      <dsp:nvSpPr>
        <dsp:cNvPr id="0" name=""/>
        <dsp:cNvSpPr/>
      </dsp:nvSpPr>
      <dsp:spPr>
        <a:xfrm>
          <a:off x="0" y="2235875"/>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Confrontar las fuentes (similitudes o diferencias)</a:t>
          </a:r>
          <a:endParaRPr lang="en-US" sz="2200" kern="1200"/>
        </a:p>
      </dsp:txBody>
      <dsp:txXfrm>
        <a:off x="0" y="2235875"/>
        <a:ext cx="6245265" cy="1117596"/>
      </dsp:txXfrm>
    </dsp:sp>
    <dsp:sp modelId="{22286F2A-EDDE-4C46-81EB-ED844E14C65F}">
      <dsp:nvSpPr>
        <dsp:cNvPr id="0" name=""/>
        <dsp:cNvSpPr/>
      </dsp:nvSpPr>
      <dsp:spPr>
        <a:xfrm>
          <a:off x="0" y="3353471"/>
          <a:ext cx="6245265" cy="0"/>
        </a:xfrm>
        <a:prstGeom prst="line">
          <a:avLst/>
        </a:prstGeom>
        <a:solidFill>
          <a:schemeClr val="accent2">
            <a:hueOff val="4622474"/>
            <a:satOff val="0"/>
            <a:lumOff val="13971"/>
            <a:alphaOff val="0"/>
          </a:schemeClr>
        </a:solidFill>
        <a:ln w="12700" cap="flat" cmpd="sng" algn="ctr">
          <a:solidFill>
            <a:schemeClr val="accent2">
              <a:hueOff val="4622474"/>
              <a:satOff val="0"/>
              <a:lumOff val="139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5FFE7-EED8-4AC0-9D23-158D7589919E}">
      <dsp:nvSpPr>
        <dsp:cNvPr id="0" name=""/>
        <dsp:cNvSpPr/>
      </dsp:nvSpPr>
      <dsp:spPr>
        <a:xfrm>
          <a:off x="0" y="3353471"/>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No incluir opinión personal</a:t>
          </a:r>
          <a:endParaRPr lang="en-US" sz="2200" kern="1200"/>
        </a:p>
      </dsp:txBody>
      <dsp:txXfrm>
        <a:off x="0" y="3353471"/>
        <a:ext cx="6245265" cy="1117596"/>
      </dsp:txXfrm>
    </dsp:sp>
    <dsp:sp modelId="{AC658DE2-5547-40C2-91A5-6D59DBB15F5A}">
      <dsp:nvSpPr>
        <dsp:cNvPr id="0" name=""/>
        <dsp:cNvSpPr/>
      </dsp:nvSpPr>
      <dsp:spPr>
        <a:xfrm>
          <a:off x="0" y="4471068"/>
          <a:ext cx="6245265" cy="0"/>
        </a:xfrm>
        <a:prstGeom prst="line">
          <a:avLst/>
        </a:prstGeom>
        <a:solidFill>
          <a:schemeClr val="accent2">
            <a:hueOff val="6163298"/>
            <a:satOff val="0"/>
            <a:lumOff val="18628"/>
            <a:alphaOff val="0"/>
          </a:schemeClr>
        </a:solidFill>
        <a:ln w="12700" cap="flat" cmpd="sng" algn="ctr">
          <a:solidFill>
            <a:schemeClr val="accent2">
              <a:hueOff val="6163298"/>
              <a:satOff val="0"/>
              <a:lumOff val="1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191009-4FF4-4E76-B9E3-6097F5F64FFE}">
      <dsp:nvSpPr>
        <dsp:cNvPr id="0" name=""/>
        <dsp:cNvSpPr/>
      </dsp:nvSpPr>
      <dsp:spPr>
        <a:xfrm>
          <a:off x="0" y="4471068"/>
          <a:ext cx="6245265" cy="111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AR" sz="2200" kern="1200"/>
            <a:t>Reconocer los vínculos entre los dos textos que se confrontan o relacionan</a:t>
          </a:r>
          <a:endParaRPr lang="en-US" sz="2200" kern="1200"/>
        </a:p>
      </dsp:txBody>
      <dsp:txXfrm>
        <a:off x="0" y="4471068"/>
        <a:ext cx="6245265" cy="11175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10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44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2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5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99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14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1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90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53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6/5/2020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83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6/5/2020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43206397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CF2DB70-9EDC-4F9F-B1B8-DD8DFE1C2BBB}"/>
              </a:ext>
            </a:extLst>
          </p:cNvPr>
          <p:cNvPicPr>
            <a:picLocks noChangeAspect="1"/>
          </p:cNvPicPr>
          <p:nvPr/>
        </p:nvPicPr>
        <p:blipFill rotWithShape="1">
          <a:blip r:embed="rId2"/>
          <a:srcRect t="14267" b="2090"/>
          <a:stretch/>
        </p:blipFill>
        <p:spPr>
          <a:xfrm>
            <a:off x="-2" y="10"/>
            <a:ext cx="12192002" cy="6857990"/>
          </a:xfrm>
          <a:prstGeom prst="rect">
            <a:avLst/>
          </a:prstGeom>
        </p:spPr>
      </p:pic>
      <p:sp>
        <p:nvSpPr>
          <p:cNvPr id="31" name="Rectangle 3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6FDA07F-E2DA-4E5A-83A8-027B852D7DB9}"/>
              </a:ext>
            </a:extLst>
          </p:cNvPr>
          <p:cNvSpPr>
            <a:spLocks noGrp="1"/>
          </p:cNvSpPr>
          <p:nvPr>
            <p:ph type="ctrTitle"/>
          </p:nvPr>
        </p:nvSpPr>
        <p:spPr>
          <a:xfrm>
            <a:off x="7848600" y="1122363"/>
            <a:ext cx="4023360" cy="2807208"/>
          </a:xfrm>
        </p:spPr>
        <p:txBody>
          <a:bodyPr anchor="b">
            <a:normAutofit/>
          </a:bodyPr>
          <a:lstStyle/>
          <a:p>
            <a:r>
              <a:rPr lang="es-AR" sz="4600" dirty="0">
                <a:solidFill>
                  <a:schemeClr val="bg1"/>
                </a:solidFill>
              </a:rPr>
              <a:t>El Informe de Lectura</a:t>
            </a:r>
          </a:p>
        </p:txBody>
      </p:sp>
    </p:spTree>
    <p:extLst>
      <p:ext uri="{BB962C8B-B14F-4D97-AF65-F5344CB8AC3E}">
        <p14:creationId xmlns:p14="http://schemas.microsoft.com/office/powerpoint/2010/main" val="38115007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85C5-FE4A-4210-830B-3A3B95EA2781}"/>
              </a:ext>
            </a:extLst>
          </p:cNvPr>
          <p:cNvSpPr>
            <a:spLocks noGrp="1"/>
          </p:cNvSpPr>
          <p:nvPr>
            <p:ph type="title"/>
          </p:nvPr>
        </p:nvSpPr>
        <p:spPr/>
        <p:txBody>
          <a:bodyPr/>
          <a:lstStyle/>
          <a:p>
            <a:r>
              <a:rPr lang="es-AR" dirty="0"/>
              <a:t>Por ejemplo: </a:t>
            </a:r>
          </a:p>
        </p:txBody>
      </p:sp>
      <p:sp>
        <p:nvSpPr>
          <p:cNvPr id="3" name="Marcador de contenido 2">
            <a:extLst>
              <a:ext uri="{FF2B5EF4-FFF2-40B4-BE49-F238E27FC236}">
                <a16:creationId xmlns:a16="http://schemas.microsoft.com/office/drawing/2014/main" id="{64515883-6E64-4BDC-9143-1B583C039590}"/>
              </a:ext>
            </a:extLst>
          </p:cNvPr>
          <p:cNvSpPr>
            <a:spLocks noGrp="1"/>
          </p:cNvSpPr>
          <p:nvPr>
            <p:ph idx="1"/>
          </p:nvPr>
        </p:nvSpPr>
        <p:spPr/>
        <p:txBody>
          <a:bodyPr>
            <a:normAutofit fontScale="77500" lnSpcReduction="20000"/>
          </a:bodyPr>
          <a:lstStyle/>
          <a:p>
            <a:pPr marL="0" indent="0" algn="just">
              <a:buNone/>
            </a:pPr>
            <a:r>
              <a:rPr lang="es-ES" b="1" dirty="0">
                <a:solidFill>
                  <a:srgbClr val="FF0000"/>
                </a:solidFill>
              </a:rPr>
              <a:t>En conclusión, ambas partes nos plantean </a:t>
            </a:r>
            <a:r>
              <a:rPr lang="es-ES" dirty="0"/>
              <a:t>los beneficios y los problemas del uso de las </a:t>
            </a:r>
            <a:r>
              <a:rPr lang="es-ES" dirty="0" err="1"/>
              <a:t>TICs</a:t>
            </a:r>
            <a:r>
              <a:rPr lang="es-ES" dirty="0"/>
              <a:t>: </a:t>
            </a:r>
            <a:r>
              <a:rPr lang="es-ES" b="1" dirty="0">
                <a:solidFill>
                  <a:srgbClr val="FF0000"/>
                </a:solidFill>
              </a:rPr>
              <a:t>por un lado, el informe de </a:t>
            </a:r>
            <a:r>
              <a:rPr lang="es-ES" dirty="0"/>
              <a:t>Jonhson &amp; Neves nos muestra que con ayuda de las Tics es posible disminuir los riesgos debidos al cambio climático, o bien adaptarnos a los mismos mediante el uso de estas tecnologías; </a:t>
            </a:r>
            <a:r>
              <a:rPr lang="es-ES" b="1" dirty="0">
                <a:solidFill>
                  <a:srgbClr val="FF0000"/>
                </a:solidFill>
              </a:rPr>
              <a:t>por el otro, el informe de </a:t>
            </a:r>
            <a:r>
              <a:rPr lang="es-ES" dirty="0"/>
              <a:t>CEPAL </a:t>
            </a:r>
            <a:r>
              <a:rPr lang="es-ES" b="1" dirty="0">
                <a:solidFill>
                  <a:srgbClr val="FF0000"/>
                </a:solidFill>
              </a:rPr>
              <a:t>afirma que </a:t>
            </a:r>
            <a:r>
              <a:rPr lang="es-ES" dirty="0"/>
              <a:t>la ampliación del uso de las mismas nos servirá para la prevención y atención de los desastres naturales o situaciones de emergencia planteando varios ejemplos de su utilización para disminuir los riesgos de impacto. </a:t>
            </a:r>
            <a:r>
              <a:rPr lang="es-ES" b="1" dirty="0">
                <a:solidFill>
                  <a:srgbClr val="FF0000"/>
                </a:solidFill>
              </a:rPr>
              <a:t>En contraposición a ambas</a:t>
            </a:r>
            <a:r>
              <a:rPr lang="es-ES" dirty="0"/>
              <a:t>, </a:t>
            </a:r>
            <a:r>
              <a:rPr lang="es-ES" dirty="0" err="1"/>
              <a:t>Greenpece</a:t>
            </a:r>
            <a:r>
              <a:rPr lang="es-ES" dirty="0"/>
              <a:t> </a:t>
            </a:r>
            <a:r>
              <a:rPr lang="es-ES" b="1" dirty="0">
                <a:solidFill>
                  <a:srgbClr val="FF0000"/>
                </a:solidFill>
              </a:rPr>
              <a:t>nos plantea </a:t>
            </a:r>
            <a:r>
              <a:rPr lang="es-ES" dirty="0"/>
              <a:t>su lucha y su objetivo de concientizar a las empresas para que se responsabilicen del producto durante todo su ciclo de vida partiendo, desde la extracción de la materia prima utilizada para su fabricación hasta la reutilización o disposición final de los materiales descartables que sean nocivos para el medio ambiente, así como también concientizar a los consumidores frente a la responsabilidad que tienen al desechar este tipo de tecnologías una vez que las consideran obsoletas.</a:t>
            </a:r>
            <a:endParaRPr lang="es-AR" dirty="0"/>
          </a:p>
          <a:p>
            <a:endParaRPr lang="es-AR" dirty="0"/>
          </a:p>
        </p:txBody>
      </p:sp>
    </p:spTree>
    <p:extLst>
      <p:ext uri="{BB962C8B-B14F-4D97-AF65-F5344CB8AC3E}">
        <p14:creationId xmlns:p14="http://schemas.microsoft.com/office/powerpoint/2010/main" val="165300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63E13-C8B8-4FC5-80E2-0EE1C2F4F237}"/>
              </a:ext>
            </a:extLst>
          </p:cNvPr>
          <p:cNvSpPr>
            <a:spLocks noGrp="1"/>
          </p:cNvSpPr>
          <p:nvPr>
            <p:ph type="title"/>
          </p:nvPr>
        </p:nvSpPr>
        <p:spPr/>
        <p:txBody>
          <a:bodyPr/>
          <a:lstStyle/>
          <a:p>
            <a:r>
              <a:rPr lang="es-AR" dirty="0"/>
              <a:t>Estructura. Bibliografía</a:t>
            </a:r>
          </a:p>
        </p:txBody>
      </p:sp>
      <p:sp>
        <p:nvSpPr>
          <p:cNvPr id="3" name="Marcador de contenido 2">
            <a:extLst>
              <a:ext uri="{FF2B5EF4-FFF2-40B4-BE49-F238E27FC236}">
                <a16:creationId xmlns:a16="http://schemas.microsoft.com/office/drawing/2014/main" id="{566B960F-3BBF-4E5A-931C-706383AA068A}"/>
              </a:ext>
            </a:extLst>
          </p:cNvPr>
          <p:cNvSpPr>
            <a:spLocks noGrp="1"/>
          </p:cNvSpPr>
          <p:nvPr>
            <p:ph idx="1"/>
          </p:nvPr>
        </p:nvSpPr>
        <p:spPr/>
        <p:txBody>
          <a:bodyPr>
            <a:normAutofit fontScale="70000" lnSpcReduction="20000"/>
          </a:bodyPr>
          <a:lstStyle/>
          <a:p>
            <a:pPr algn="just"/>
            <a:r>
              <a:rPr lang="es-ES" dirty="0"/>
              <a:t>En todo texto académico debe consignarse la bibliografía utilizada para su elaboración. No sólo por una cuestión de honestidad intelectual sino también para proveerle al destinatario un compendio para profundizar la investigación</a:t>
            </a:r>
          </a:p>
          <a:p>
            <a:pPr algn="just"/>
            <a:endParaRPr lang="es-ES" dirty="0"/>
          </a:p>
          <a:p>
            <a:pPr algn="just"/>
            <a:r>
              <a:rPr lang="es-ES" dirty="0"/>
              <a:t>Cada uno de los datos se coloca en un orden establecido, están separados por signos específicos y debe utilizarse la tipología requerida para que permiten reconocer qué dato de la publicación refiere: se usa exclusivamente el apellido (del nombre sólo aparecen las iniciales); el año de la publicación va inmediatamente después del apellido y entre paréntesis; el título de la publicación (libro o revista) va en cursiva; si tiene un subtítulo se separa del título con un punto; la editorial es introducida con dos puntos; el número de las páginas del artículo o capítulo se colocan al final.</a:t>
            </a:r>
          </a:p>
          <a:p>
            <a:pPr marL="0" indent="0" algn="just">
              <a:buNone/>
            </a:pPr>
            <a:endParaRPr lang="es-ES" dirty="0"/>
          </a:p>
          <a:p>
            <a:pPr marL="0" indent="0" algn="just">
              <a:buNone/>
            </a:pPr>
            <a:r>
              <a:rPr lang="es-ES" dirty="0"/>
              <a:t>(VER EL ORDEN ESTABLECIDO SEGÚN EL GÉNERO: PÁG. </a:t>
            </a:r>
            <a:r>
              <a:rPr lang="es-ES"/>
              <a:t>36 EN ADELANTE)</a:t>
            </a:r>
            <a:endParaRPr lang="es-AR" dirty="0"/>
          </a:p>
          <a:p>
            <a:pPr algn="just"/>
            <a:endParaRPr lang="es-AR" dirty="0"/>
          </a:p>
        </p:txBody>
      </p:sp>
    </p:spTree>
    <p:extLst>
      <p:ext uri="{BB962C8B-B14F-4D97-AF65-F5344CB8AC3E}">
        <p14:creationId xmlns:p14="http://schemas.microsoft.com/office/powerpoint/2010/main" val="375048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C0E62276-A296-4520-8062-37FC047B4523}"/>
              </a:ext>
            </a:extLst>
          </p:cNvPr>
          <p:cNvSpPr>
            <a:spLocks noGrp="1"/>
          </p:cNvSpPr>
          <p:nvPr>
            <p:ph type="title"/>
          </p:nvPr>
        </p:nvSpPr>
        <p:spPr>
          <a:xfrm>
            <a:off x="479394" y="1070800"/>
            <a:ext cx="3939688" cy="5583126"/>
          </a:xfrm>
        </p:spPr>
        <p:txBody>
          <a:bodyPr>
            <a:normAutofit/>
          </a:bodyPr>
          <a:lstStyle/>
          <a:p>
            <a:pPr algn="r"/>
            <a:r>
              <a:rPr lang="es-AR" sz="6100"/>
              <a:t>Objetivos en la escritura del Informe</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3B73A655-FFF4-4DF4-B88F-611495E5029A}"/>
              </a:ext>
            </a:extLst>
          </p:cNvPr>
          <p:cNvGraphicFramePr>
            <a:graphicFrameLocks noGrp="1"/>
          </p:cNvGraphicFramePr>
          <p:nvPr>
            <p:ph idx="1"/>
            <p:extLst>
              <p:ext uri="{D42A27DB-BD31-4B8C-83A1-F6EECF244321}">
                <p14:modId xmlns:p14="http://schemas.microsoft.com/office/powerpoint/2010/main" val="27505002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36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B53630-D673-4614-A08B-69A583BCEB1C}"/>
              </a:ext>
            </a:extLst>
          </p:cNvPr>
          <p:cNvSpPr>
            <a:spLocks noGrp="1"/>
          </p:cNvSpPr>
          <p:nvPr>
            <p:ph type="title"/>
          </p:nvPr>
        </p:nvSpPr>
        <p:spPr>
          <a:xfrm>
            <a:off x="803775" y="1106007"/>
            <a:ext cx="10550025" cy="1182927"/>
          </a:xfrm>
        </p:spPr>
        <p:txBody>
          <a:bodyPr anchor="b">
            <a:normAutofit/>
          </a:bodyPr>
          <a:lstStyle/>
          <a:p>
            <a:r>
              <a:rPr lang="es-AR" sz="6600"/>
              <a:t>Características. Portada </a:t>
            </a:r>
          </a:p>
        </p:txBody>
      </p:sp>
      <p:cxnSp>
        <p:nvCxnSpPr>
          <p:cNvPr id="19"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2147007A-E44B-42CC-81F8-5EAEF19EA289}"/>
              </a:ext>
            </a:extLst>
          </p:cNvPr>
          <p:cNvSpPr>
            <a:spLocks noGrp="1"/>
          </p:cNvSpPr>
          <p:nvPr>
            <p:ph idx="1"/>
          </p:nvPr>
        </p:nvSpPr>
        <p:spPr>
          <a:xfrm>
            <a:off x="803775" y="2598947"/>
            <a:ext cx="10550025" cy="3677348"/>
          </a:xfrm>
        </p:spPr>
        <p:txBody>
          <a:bodyPr anchor="t">
            <a:normAutofit/>
          </a:bodyPr>
          <a:lstStyle/>
          <a:p>
            <a:r>
              <a:rPr lang="es-ES" sz="1800"/>
              <a:t>Debe contener todos los datos necesarios para su reconocimiento institucional: la ocasión de la presentación (Monografía, Tesis, Congreso), el título del trabajo y la pertenencia institucional. </a:t>
            </a:r>
          </a:p>
          <a:p>
            <a:endParaRPr lang="es-ES" sz="1800"/>
          </a:p>
          <a:p>
            <a:r>
              <a:rPr lang="es-ES" sz="1800"/>
              <a:t>Constituye una hoja separada del cuerpo del trabajo escrito. En ella debe especificarse el nombre del alumno autor del informe junto a los datos académicos (Universidad, Departamento, Materia, Comisión, Cuatrimestre, etc.) y el título. Éste debe ser una frase descriptiva que enuncia el tema y/o problema o un concepto y un subtítulo que explique su abordaje. </a:t>
            </a:r>
          </a:p>
          <a:p>
            <a:endParaRPr lang="es-ES" sz="1800"/>
          </a:p>
          <a:p>
            <a:r>
              <a:rPr lang="es-ES" sz="1800"/>
              <a:t>Es importante que el título no sea demasiado general. Es recomendable destacar el título a través de recursos gráficos (fuente más grande, distinta tipografía, centrado en la hoja).</a:t>
            </a:r>
            <a:endParaRPr lang="es-AR" sz="1800"/>
          </a:p>
          <a:p>
            <a:endParaRPr lang="es-AR" sz="1800"/>
          </a:p>
        </p:txBody>
      </p:sp>
      <p:sp>
        <p:nvSpPr>
          <p:cNvPr id="2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54601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FD460-CD86-49A9-9082-D441723FDD67}"/>
              </a:ext>
            </a:extLst>
          </p:cNvPr>
          <p:cNvSpPr>
            <a:spLocks noGrp="1"/>
          </p:cNvSpPr>
          <p:nvPr>
            <p:ph type="title"/>
          </p:nvPr>
        </p:nvSpPr>
        <p:spPr/>
        <p:txBody>
          <a:bodyPr/>
          <a:lstStyle/>
          <a:p>
            <a:r>
              <a:rPr lang="es-AR" dirty="0"/>
              <a:t>Estructura. Introducción</a:t>
            </a:r>
          </a:p>
        </p:txBody>
      </p:sp>
      <p:sp>
        <p:nvSpPr>
          <p:cNvPr id="3" name="Marcador de contenido 2">
            <a:extLst>
              <a:ext uri="{FF2B5EF4-FFF2-40B4-BE49-F238E27FC236}">
                <a16:creationId xmlns:a16="http://schemas.microsoft.com/office/drawing/2014/main" id="{C608F5D8-8FA2-464F-99EC-C9CC4F4C0232}"/>
              </a:ext>
            </a:extLst>
          </p:cNvPr>
          <p:cNvSpPr>
            <a:spLocks noGrp="1"/>
          </p:cNvSpPr>
          <p:nvPr>
            <p:ph idx="1"/>
          </p:nvPr>
        </p:nvSpPr>
        <p:spPr/>
        <p:txBody>
          <a:bodyPr/>
          <a:lstStyle/>
          <a:p>
            <a:r>
              <a:rPr lang="es-AR" dirty="0"/>
              <a:t>Contextualización</a:t>
            </a:r>
          </a:p>
          <a:p>
            <a:r>
              <a:rPr lang="es-AR" dirty="0"/>
              <a:t>Presentación del texto (contenido y forma)</a:t>
            </a:r>
          </a:p>
          <a:p>
            <a:r>
              <a:rPr lang="es-AR" dirty="0"/>
              <a:t>La presentación del tema y conceptos</a:t>
            </a:r>
          </a:p>
          <a:p>
            <a:r>
              <a:rPr lang="es-AR" dirty="0"/>
              <a:t>Presentación del objetivo</a:t>
            </a:r>
          </a:p>
          <a:p>
            <a:r>
              <a:rPr lang="es-AR" dirty="0"/>
              <a:t>Presentación de las fuentes abordadas</a:t>
            </a:r>
          </a:p>
          <a:p>
            <a:r>
              <a:rPr lang="es-AR" dirty="0"/>
              <a:t>Especificar la estructura (usar ordenadores textuales)</a:t>
            </a:r>
          </a:p>
        </p:txBody>
      </p:sp>
    </p:spTree>
    <p:extLst>
      <p:ext uri="{BB962C8B-B14F-4D97-AF65-F5344CB8AC3E}">
        <p14:creationId xmlns:p14="http://schemas.microsoft.com/office/powerpoint/2010/main" val="117613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49C15-AAB4-44BB-B759-425359EF121B}"/>
              </a:ext>
            </a:extLst>
          </p:cNvPr>
          <p:cNvSpPr>
            <a:spLocks noGrp="1"/>
          </p:cNvSpPr>
          <p:nvPr>
            <p:ph type="title"/>
          </p:nvPr>
        </p:nvSpPr>
        <p:spPr/>
        <p:txBody>
          <a:bodyPr/>
          <a:lstStyle/>
          <a:p>
            <a:r>
              <a:rPr lang="es-AR" dirty="0"/>
              <a:t>Por ejemplo: </a:t>
            </a:r>
          </a:p>
        </p:txBody>
      </p:sp>
      <p:sp>
        <p:nvSpPr>
          <p:cNvPr id="3" name="Marcador de contenido 2">
            <a:extLst>
              <a:ext uri="{FF2B5EF4-FFF2-40B4-BE49-F238E27FC236}">
                <a16:creationId xmlns:a16="http://schemas.microsoft.com/office/drawing/2014/main" id="{E77ED47D-35C9-45C6-9656-5E740D8B357E}"/>
              </a:ext>
            </a:extLst>
          </p:cNvPr>
          <p:cNvSpPr>
            <a:spLocks noGrp="1"/>
          </p:cNvSpPr>
          <p:nvPr>
            <p:ph idx="1"/>
          </p:nvPr>
        </p:nvSpPr>
        <p:spPr>
          <a:xfrm>
            <a:off x="838200" y="1457739"/>
            <a:ext cx="10515600" cy="5035136"/>
          </a:xfrm>
        </p:spPr>
        <p:txBody>
          <a:bodyPr>
            <a:normAutofit fontScale="25000" lnSpcReduction="20000"/>
          </a:bodyPr>
          <a:lstStyle/>
          <a:p>
            <a:pPr marL="0" indent="0" algn="just">
              <a:lnSpc>
                <a:spcPct val="170000"/>
              </a:lnSpc>
              <a:spcBef>
                <a:spcPts val="0"/>
              </a:spcBef>
              <a:buNone/>
            </a:pPr>
            <a:r>
              <a:rPr lang="es-ES" sz="5500" b="1" dirty="0">
                <a:solidFill>
                  <a:srgbClr val="FF0000"/>
                </a:solidFill>
                <a:latin typeface="Arial" panose="020B0604020202020204" pitchFamily="34" charset="0"/>
                <a:cs typeface="Arial" panose="020B0604020202020204" pitchFamily="34" charset="0"/>
              </a:rPr>
              <a:t>Este informe abordará la relación entre </a:t>
            </a:r>
            <a:r>
              <a:rPr lang="es-ES" sz="5500" dirty="0">
                <a:latin typeface="Arial" panose="020B0604020202020204" pitchFamily="34" charset="0"/>
                <a:cs typeface="Arial" panose="020B0604020202020204" pitchFamily="34" charset="0"/>
              </a:rPr>
              <a:t>los medios de comunicación y la política en el marco del neoliberalismo y la globalización. </a:t>
            </a:r>
            <a:r>
              <a:rPr lang="es-ES" sz="5500" b="1" dirty="0">
                <a:solidFill>
                  <a:srgbClr val="FF0000"/>
                </a:solidFill>
                <a:latin typeface="Arial" panose="020B0604020202020204" pitchFamily="34" charset="0"/>
                <a:cs typeface="Arial" panose="020B0604020202020204" pitchFamily="34" charset="0"/>
              </a:rPr>
              <a:t>Tomará como fuente principal el texto de </a:t>
            </a:r>
            <a:r>
              <a:rPr lang="es-ES" sz="5500" dirty="0">
                <a:latin typeface="Arial" panose="020B0604020202020204" pitchFamily="34" charset="0"/>
                <a:cs typeface="Arial" panose="020B0604020202020204" pitchFamily="34" charset="0"/>
              </a:rPr>
              <a:t>Noam Chomsky – quien ha dedicado gran parte de su trabajo a estudiar el tema del déficit de democracia en la política contemporánea y se ha ocupado de mostrar los enfoques parciales, e incluso los engaños que hay detrás de las informaciones que brindan los medios de comunicación – “El control de los medios de comunicación”, que se inscribe en esa línea de interés y es parte de un discurso académico que el profesor ofreció a través de una videoconferencia en el año 1992, luego del enfrentamiento armado entre Estados Unidos e Irak, conocido como “Guerra del Golfo”. </a:t>
            </a:r>
            <a:r>
              <a:rPr lang="es-ES" sz="5500" b="1" dirty="0">
                <a:solidFill>
                  <a:srgbClr val="FF0000"/>
                </a:solidFill>
                <a:latin typeface="Arial" panose="020B0604020202020204" pitchFamily="34" charset="0"/>
                <a:cs typeface="Arial" panose="020B0604020202020204" pitchFamily="34" charset="0"/>
              </a:rPr>
              <a:t>En el texto, el profesor se plantea </a:t>
            </a:r>
            <a:r>
              <a:rPr lang="es-ES" sz="5500" dirty="0">
                <a:latin typeface="Arial" panose="020B0604020202020204" pitchFamily="34" charset="0"/>
                <a:cs typeface="Arial" panose="020B0604020202020204" pitchFamily="34" charset="0"/>
              </a:rPr>
              <a:t>la necesidad de tomar una decisión muy importante: en qué tipo de democracia queremos vivir y cómo deben ser los medios de comunicación. Su intención es contribuir al campo de la política, la sociología y la comunicación social y demostrar cómo la manipulación informativa atenta contra la democracia.</a:t>
            </a:r>
            <a:endParaRPr lang="es-AR" sz="5500" dirty="0">
              <a:latin typeface="Arial" panose="020B0604020202020204" pitchFamily="34" charset="0"/>
              <a:cs typeface="Arial" panose="020B0604020202020204" pitchFamily="34" charset="0"/>
            </a:endParaRPr>
          </a:p>
          <a:p>
            <a:pPr marL="0" indent="0" algn="just">
              <a:lnSpc>
                <a:spcPct val="170000"/>
              </a:lnSpc>
              <a:spcBef>
                <a:spcPts val="0"/>
              </a:spcBef>
              <a:buNone/>
            </a:pPr>
            <a:r>
              <a:rPr lang="es-ES" sz="5500" b="1" dirty="0">
                <a:solidFill>
                  <a:srgbClr val="FF0000"/>
                </a:solidFill>
                <a:latin typeface="Arial" panose="020B0604020202020204" pitchFamily="34" charset="0"/>
                <a:cs typeface="Arial" panose="020B0604020202020204" pitchFamily="34" charset="0"/>
              </a:rPr>
              <a:t>El informe presentará, en primer lugar, las ideas principales de </a:t>
            </a:r>
            <a:r>
              <a:rPr lang="es-ES" sz="5500" dirty="0">
                <a:latin typeface="Arial" panose="020B0604020202020204" pitchFamily="34" charset="0"/>
                <a:cs typeface="Arial" panose="020B0604020202020204" pitchFamily="34" charset="0"/>
              </a:rPr>
              <a:t>Chomsky. </a:t>
            </a:r>
            <a:r>
              <a:rPr lang="es-ES" sz="5500" b="1" dirty="0">
                <a:solidFill>
                  <a:srgbClr val="FF0000"/>
                </a:solidFill>
                <a:latin typeface="Arial" panose="020B0604020202020204" pitchFamily="34" charset="0"/>
                <a:cs typeface="Arial" panose="020B0604020202020204" pitchFamily="34" charset="0"/>
              </a:rPr>
              <a:t>A partir de ellas, desarrollará una reflexión sobre </a:t>
            </a:r>
            <a:r>
              <a:rPr lang="es-ES" sz="5500" dirty="0">
                <a:latin typeface="Arial" panose="020B0604020202020204" pitchFamily="34" charset="0"/>
                <a:cs typeface="Arial" panose="020B0604020202020204" pitchFamily="34" charset="0"/>
              </a:rPr>
              <a:t>la veracidad y la influencia que tiene la información que consumimos para mostrar su rol en la sociedad en la que vivimos.</a:t>
            </a:r>
            <a:endParaRPr lang="es-AR" sz="5500" dirty="0">
              <a:latin typeface="Arial" panose="020B0604020202020204" pitchFamily="34" charset="0"/>
              <a:cs typeface="Arial" panose="020B0604020202020204" pitchFamily="34" charset="0"/>
            </a:endParaRPr>
          </a:p>
          <a:p>
            <a:pPr marL="0" indent="0">
              <a:buNone/>
            </a:pPr>
            <a:endParaRPr lang="es-AR" dirty="0"/>
          </a:p>
        </p:txBody>
      </p:sp>
    </p:spTree>
    <p:extLst>
      <p:ext uri="{BB962C8B-B14F-4D97-AF65-F5344CB8AC3E}">
        <p14:creationId xmlns:p14="http://schemas.microsoft.com/office/powerpoint/2010/main" val="176482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68C61-97E7-4085-A3F4-04A67200A381}"/>
              </a:ext>
            </a:extLst>
          </p:cNvPr>
          <p:cNvSpPr>
            <a:spLocks noGrp="1"/>
          </p:cNvSpPr>
          <p:nvPr>
            <p:ph type="title"/>
          </p:nvPr>
        </p:nvSpPr>
        <p:spPr/>
        <p:txBody>
          <a:bodyPr/>
          <a:lstStyle/>
          <a:p>
            <a:r>
              <a:rPr lang="es-AR" dirty="0"/>
              <a:t>Estructura. Desarrollo (ejes)</a:t>
            </a:r>
          </a:p>
        </p:txBody>
      </p:sp>
      <p:sp>
        <p:nvSpPr>
          <p:cNvPr id="3" name="Marcador de contenido 2">
            <a:extLst>
              <a:ext uri="{FF2B5EF4-FFF2-40B4-BE49-F238E27FC236}">
                <a16:creationId xmlns:a16="http://schemas.microsoft.com/office/drawing/2014/main" id="{F6566148-232A-42E6-B042-35AA8A78C41F}"/>
              </a:ext>
            </a:extLst>
          </p:cNvPr>
          <p:cNvSpPr>
            <a:spLocks noGrp="1"/>
          </p:cNvSpPr>
          <p:nvPr>
            <p:ph idx="1"/>
          </p:nvPr>
        </p:nvSpPr>
        <p:spPr/>
        <p:txBody>
          <a:bodyPr>
            <a:normAutofit fontScale="92500"/>
          </a:bodyPr>
          <a:lstStyle/>
          <a:p>
            <a:r>
              <a:rPr lang="es-ES" dirty="0"/>
              <a:t>Se recuperan las posturas de los autores que se leyeron para explicarlas, analizarlas y compararlas entre sí y se explican los conceptos necesarios para el desarrollo del tema determinado. </a:t>
            </a:r>
          </a:p>
          <a:p>
            <a:r>
              <a:rPr lang="es-ES" dirty="0"/>
              <a:t>Esto implica una serie de operaciones de lectura específicas: reconocer los conceptos, contextualizarlos, relacionarlos con el tema y reconocer la intención global del texto, es decir, cómo está organizado el texto y en función de qué y cómo esto se conecta con su contexto de producción.</a:t>
            </a:r>
            <a:endParaRPr lang="es-AR" dirty="0"/>
          </a:p>
          <a:p>
            <a:r>
              <a:rPr lang="es-ES" dirty="0"/>
              <a:t>La recuperación de los textos leídos puede hacerse través de una cita directa o indirecta, es decir, parafraseándolos.</a:t>
            </a:r>
            <a:endParaRPr lang="es-AR" dirty="0"/>
          </a:p>
        </p:txBody>
      </p:sp>
    </p:spTree>
    <p:extLst>
      <p:ext uri="{BB962C8B-B14F-4D97-AF65-F5344CB8AC3E}">
        <p14:creationId xmlns:p14="http://schemas.microsoft.com/office/powerpoint/2010/main" val="14953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74616645-22E1-43E5-BF96-2212C7A35D32}"/>
              </a:ext>
            </a:extLst>
          </p:cNvPr>
          <p:cNvSpPr>
            <a:spLocks noGrp="1"/>
          </p:cNvSpPr>
          <p:nvPr>
            <p:ph type="title"/>
          </p:nvPr>
        </p:nvSpPr>
        <p:spPr>
          <a:xfrm>
            <a:off x="1245072" y="1289765"/>
            <a:ext cx="3651101" cy="4270963"/>
          </a:xfrm>
        </p:spPr>
        <p:txBody>
          <a:bodyPr anchor="ctr">
            <a:normAutofit/>
          </a:bodyPr>
          <a:lstStyle/>
          <a:p>
            <a:pPr algn="ctr"/>
            <a:r>
              <a:rPr lang="es-AR" sz="5000" dirty="0">
                <a:solidFill>
                  <a:schemeClr val="bg1"/>
                </a:solidFill>
              </a:rPr>
              <a:t>Recursos lingüísticos</a:t>
            </a:r>
            <a:endParaRPr lang="es-AR" sz="5000">
              <a:solidFill>
                <a:schemeClr val="bg1"/>
              </a:solidFill>
            </a:endParaRPr>
          </a:p>
        </p:txBody>
      </p:sp>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3" name="Marcador de contenido 2">
            <a:extLst>
              <a:ext uri="{FF2B5EF4-FFF2-40B4-BE49-F238E27FC236}">
                <a16:creationId xmlns:a16="http://schemas.microsoft.com/office/drawing/2014/main" id="{34CD4B63-17BF-4F0A-8E77-AE53C90D410B}"/>
              </a:ext>
            </a:extLst>
          </p:cNvPr>
          <p:cNvSpPr>
            <a:spLocks noGrp="1"/>
          </p:cNvSpPr>
          <p:nvPr>
            <p:ph idx="1"/>
          </p:nvPr>
        </p:nvSpPr>
        <p:spPr>
          <a:xfrm>
            <a:off x="6397039" y="381935"/>
            <a:ext cx="4685916" cy="5974415"/>
          </a:xfrm>
        </p:spPr>
        <p:txBody>
          <a:bodyPr anchor="ctr">
            <a:normAutofit/>
          </a:bodyPr>
          <a:lstStyle/>
          <a:p>
            <a:r>
              <a:rPr lang="es-AR" sz="1800"/>
              <a:t>Polifonía (recuperar las voces por medio de citas directas o indirectas refiriendo a los autores)</a:t>
            </a:r>
          </a:p>
          <a:p>
            <a:r>
              <a:rPr lang="es-AR" sz="1800"/>
              <a:t>Verbos de “decir”: </a:t>
            </a:r>
          </a:p>
          <a:p>
            <a:pPr marL="514350" indent="-514350">
              <a:buAutoNum type="alphaLcParenR"/>
            </a:pPr>
            <a:r>
              <a:rPr lang="es-ES" sz="1800"/>
              <a:t>El autor… plantea, declara, señala, afirma, explica, sostiene. </a:t>
            </a:r>
          </a:p>
          <a:p>
            <a:pPr marL="514350" indent="-514350">
              <a:buAutoNum type="alphaLcParenR"/>
            </a:pPr>
            <a:r>
              <a:rPr lang="es-ES" sz="1800"/>
              <a:t>También existen verbos de locución menos “neutros” como: advierte, sugiere, contesta, replica, objeta. </a:t>
            </a:r>
          </a:p>
          <a:p>
            <a:pPr marL="514350" indent="-514350">
              <a:buAutoNum type="alphaLcParenR"/>
            </a:pPr>
            <a:r>
              <a:rPr lang="es-ES" sz="1800"/>
              <a:t>Otras posibles operaciones que implican la recuperación del pensamiento de otro pueden ser: El autor… demuestra, descubre, revela, detecta, destaca, apunta, asevera, etc.</a:t>
            </a:r>
          </a:p>
          <a:p>
            <a:r>
              <a:rPr lang="es-ES" sz="1800"/>
              <a:t>Utilizar conectores y ordenadores textuales</a:t>
            </a:r>
            <a:endParaRPr lang="es-AR" sz="1800"/>
          </a:p>
          <a:p>
            <a:endParaRPr lang="es-AR" sz="1800"/>
          </a:p>
        </p:txBody>
      </p:sp>
      <p:sp>
        <p:nvSpPr>
          <p:cNvPr id="3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8" name="Straight Connector 3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35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AAE97-E8F6-46A4-BB50-0E99BDED9751}"/>
              </a:ext>
            </a:extLst>
          </p:cNvPr>
          <p:cNvSpPr>
            <a:spLocks noGrp="1"/>
          </p:cNvSpPr>
          <p:nvPr>
            <p:ph type="title"/>
          </p:nvPr>
        </p:nvSpPr>
        <p:spPr/>
        <p:txBody>
          <a:bodyPr/>
          <a:lstStyle/>
          <a:p>
            <a:r>
              <a:rPr lang="es-AR" dirty="0"/>
              <a:t>Por ejemplo: </a:t>
            </a:r>
          </a:p>
        </p:txBody>
      </p:sp>
      <p:sp>
        <p:nvSpPr>
          <p:cNvPr id="3" name="Marcador de contenido 2">
            <a:extLst>
              <a:ext uri="{FF2B5EF4-FFF2-40B4-BE49-F238E27FC236}">
                <a16:creationId xmlns:a16="http://schemas.microsoft.com/office/drawing/2014/main" id="{6E231314-D574-4680-8588-EF26C8348918}"/>
              </a:ext>
            </a:extLst>
          </p:cNvPr>
          <p:cNvSpPr>
            <a:spLocks noGrp="1"/>
          </p:cNvSpPr>
          <p:nvPr>
            <p:ph idx="1"/>
          </p:nvPr>
        </p:nvSpPr>
        <p:spPr/>
        <p:txBody>
          <a:bodyPr>
            <a:normAutofit fontScale="92500" lnSpcReduction="10000"/>
          </a:bodyPr>
          <a:lstStyle/>
          <a:p>
            <a:pPr marL="0" indent="0" algn="just">
              <a:buNone/>
            </a:pPr>
            <a:r>
              <a:rPr lang="es-ES" b="1" dirty="0">
                <a:solidFill>
                  <a:srgbClr val="FF0000"/>
                </a:solidFill>
              </a:rPr>
              <a:t>Reyes y </a:t>
            </a:r>
            <a:r>
              <a:rPr lang="es-ES" b="1" dirty="0" err="1">
                <a:solidFill>
                  <a:srgbClr val="FF0000"/>
                </a:solidFill>
              </a:rPr>
              <a:t>Rozowski</a:t>
            </a:r>
            <a:r>
              <a:rPr lang="es-ES" b="1" dirty="0">
                <a:solidFill>
                  <a:srgbClr val="FF0000"/>
                </a:solidFill>
              </a:rPr>
              <a:t> (2003) postulan que </a:t>
            </a:r>
            <a:r>
              <a:rPr lang="es-ES" dirty="0"/>
              <a:t>“no existe en la actualidad evidencia científica que respalde la teoría de que, asociado al consumo de alimentos modificados genéticamente se haya desarrollado alguna enfermedad o daño a largo plazo”. </a:t>
            </a:r>
            <a:r>
              <a:rPr lang="es-ES" b="1" dirty="0">
                <a:solidFill>
                  <a:srgbClr val="FF0000"/>
                </a:solidFill>
              </a:rPr>
              <a:t>Ellos señalan que</a:t>
            </a:r>
            <a:r>
              <a:rPr lang="es-ES" dirty="0"/>
              <a:t> los estudios que han dado resultados adversos sobre la salud están cuestionados en su metodología; no encuentran evidencia alguna de que los genes de microorganismos resistentes a antibióticos …</a:t>
            </a:r>
          </a:p>
          <a:p>
            <a:pPr marL="0" indent="0" algn="just">
              <a:buNone/>
            </a:pPr>
            <a:r>
              <a:rPr lang="es-ES" b="1" dirty="0" err="1">
                <a:solidFill>
                  <a:srgbClr val="FF0000"/>
                </a:solidFill>
              </a:rPr>
              <a:t>Alvaro</a:t>
            </a:r>
            <a:r>
              <a:rPr lang="es-ES" b="1" dirty="0">
                <a:solidFill>
                  <a:srgbClr val="FF0000"/>
                </a:solidFill>
              </a:rPr>
              <a:t> y </a:t>
            </a:r>
            <a:r>
              <a:rPr lang="es-ES" b="1" dirty="0" err="1">
                <a:solidFill>
                  <a:srgbClr val="FF0000"/>
                </a:solidFill>
              </a:rPr>
              <a:t>Reichman</a:t>
            </a:r>
            <a:r>
              <a:rPr lang="es-ES" b="1" dirty="0">
                <a:solidFill>
                  <a:srgbClr val="FF0000"/>
                </a:solidFill>
              </a:rPr>
              <a:t> (2000), en cambio, no consideran </a:t>
            </a:r>
            <a:r>
              <a:rPr lang="es-ES" dirty="0"/>
              <a:t>a los alimentos transgénicos seguros. </a:t>
            </a:r>
            <a:r>
              <a:rPr lang="es-ES" b="1" dirty="0">
                <a:solidFill>
                  <a:srgbClr val="FF0000"/>
                </a:solidFill>
              </a:rPr>
              <a:t>Advierten que </a:t>
            </a:r>
            <a:r>
              <a:rPr lang="es-ES" dirty="0"/>
              <a:t>éstos son causa de enfermedades como tumores, sarcomas y leucemia porque son capaces de reactivar genes eliminados en el laboratorio; </a:t>
            </a:r>
            <a:r>
              <a:rPr lang="es-ES" b="1" dirty="0">
                <a:solidFill>
                  <a:srgbClr val="FF0000"/>
                </a:solidFill>
              </a:rPr>
              <a:t>señalan que </a:t>
            </a:r>
            <a:r>
              <a:rPr lang="es-ES" dirty="0"/>
              <a:t>la OMS está en alerta por la aparición de sepas… </a:t>
            </a:r>
            <a:endParaRPr lang="es-AR" dirty="0"/>
          </a:p>
        </p:txBody>
      </p:sp>
    </p:spTree>
    <p:extLst>
      <p:ext uri="{BB962C8B-B14F-4D97-AF65-F5344CB8AC3E}">
        <p14:creationId xmlns:p14="http://schemas.microsoft.com/office/powerpoint/2010/main" val="120698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069F07-40BC-47B2-986F-FA6FDAD9DC75}"/>
              </a:ext>
            </a:extLst>
          </p:cNvPr>
          <p:cNvSpPr>
            <a:spLocks noGrp="1"/>
          </p:cNvSpPr>
          <p:nvPr>
            <p:ph type="title"/>
          </p:nvPr>
        </p:nvSpPr>
        <p:spPr/>
        <p:txBody>
          <a:bodyPr/>
          <a:lstStyle/>
          <a:p>
            <a:r>
              <a:rPr lang="es-AR" dirty="0"/>
              <a:t>Estructura. Conclusión</a:t>
            </a:r>
          </a:p>
        </p:txBody>
      </p:sp>
      <p:sp>
        <p:nvSpPr>
          <p:cNvPr id="3" name="Marcador de contenido 2">
            <a:extLst>
              <a:ext uri="{FF2B5EF4-FFF2-40B4-BE49-F238E27FC236}">
                <a16:creationId xmlns:a16="http://schemas.microsoft.com/office/drawing/2014/main" id="{73D80E9D-A3B8-4782-980E-5EE7B5099003}"/>
              </a:ext>
            </a:extLst>
          </p:cNvPr>
          <p:cNvSpPr>
            <a:spLocks noGrp="1"/>
          </p:cNvSpPr>
          <p:nvPr>
            <p:ph idx="1"/>
          </p:nvPr>
        </p:nvSpPr>
        <p:spPr/>
        <p:txBody>
          <a:bodyPr>
            <a:normAutofit lnSpcReduction="10000"/>
          </a:bodyPr>
          <a:lstStyle/>
          <a:p>
            <a:r>
              <a:rPr lang="es-ES" dirty="0"/>
              <a:t>Modo de revisión de lo leído que busca señalar y reforzar los puntos más importantes del Desarrollo. </a:t>
            </a:r>
          </a:p>
          <a:p>
            <a:r>
              <a:rPr lang="es-ES" dirty="0"/>
              <a:t>Constituye una síntesis y da el efecto de “</a:t>
            </a:r>
            <a:r>
              <a:rPr lang="es-ES" dirty="0" err="1"/>
              <a:t>conclusividad</a:t>
            </a:r>
            <a:r>
              <a:rPr lang="es-ES" dirty="0"/>
              <a:t>”</a:t>
            </a:r>
          </a:p>
          <a:p>
            <a:r>
              <a:rPr lang="es-ES" dirty="0"/>
              <a:t>Se utilizan verbos en pasado: “este Informe se </a:t>
            </a:r>
            <a:r>
              <a:rPr lang="es-ES" b="1" u="sng" dirty="0"/>
              <a:t>ocupó</a:t>
            </a:r>
            <a:r>
              <a:rPr lang="es-ES" dirty="0"/>
              <a:t> de….” “en este trabajo se </a:t>
            </a:r>
            <a:r>
              <a:rPr lang="es-ES" b="1" dirty="0"/>
              <a:t>especificaron</a:t>
            </a:r>
            <a:r>
              <a:rPr lang="es-ES" dirty="0"/>
              <a:t> las diferencias entre….”.</a:t>
            </a:r>
          </a:p>
          <a:p>
            <a:r>
              <a:rPr lang="es-ES" dirty="0" err="1"/>
              <a:t>Conetores</a:t>
            </a:r>
            <a:r>
              <a:rPr lang="es-ES" dirty="0"/>
              <a:t> o marcadores textuales conclusivos: en conclusión, en suma, etc.</a:t>
            </a:r>
          </a:p>
          <a:p>
            <a:r>
              <a:rPr lang="es-ES" dirty="0"/>
              <a:t>Se hace un resumen de las posturas (utilizar conectores)</a:t>
            </a:r>
          </a:p>
          <a:p>
            <a:r>
              <a:rPr lang="es-ES" dirty="0"/>
              <a:t>No hay opinión personal</a:t>
            </a:r>
            <a:endParaRPr lang="es-AR" dirty="0"/>
          </a:p>
        </p:txBody>
      </p:sp>
    </p:spTree>
    <p:extLst>
      <p:ext uri="{BB962C8B-B14F-4D97-AF65-F5344CB8AC3E}">
        <p14:creationId xmlns:p14="http://schemas.microsoft.com/office/powerpoint/2010/main" val="1880624382"/>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68</TotalTime>
  <Words>1250</Words>
  <Application>Microsoft Office PowerPoint</Application>
  <PresentationFormat>Panorámica</PresentationFormat>
  <Paragraphs>52</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Univers</vt:lpstr>
      <vt:lpstr>GradientVTI</vt:lpstr>
      <vt:lpstr>El Informe de Lectura</vt:lpstr>
      <vt:lpstr>Objetivos en la escritura del Informe</vt:lpstr>
      <vt:lpstr>Características. Portada </vt:lpstr>
      <vt:lpstr>Estructura. Introducción</vt:lpstr>
      <vt:lpstr>Por ejemplo: </vt:lpstr>
      <vt:lpstr>Estructura. Desarrollo (ejes)</vt:lpstr>
      <vt:lpstr>Recursos lingüísticos</vt:lpstr>
      <vt:lpstr>Por ejemplo: </vt:lpstr>
      <vt:lpstr>Estructura. Conclusión</vt:lpstr>
      <vt:lpstr>Por ejemplo: </vt:lpstr>
      <vt:lpstr>Estructura.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Informe de Lectura</dc:title>
  <dc:creator>Sil</dc:creator>
  <cp:lastModifiedBy>Sil</cp:lastModifiedBy>
  <cp:revision>5</cp:revision>
  <dcterms:created xsi:type="dcterms:W3CDTF">2020-06-05T16:18:27Z</dcterms:created>
  <dcterms:modified xsi:type="dcterms:W3CDTF">2020-06-05T17:32:12Z</dcterms:modified>
</cp:coreProperties>
</file>