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56" r:id="rId2"/>
    <p:sldId id="257" r:id="rId3"/>
    <p:sldId id="258" r:id="rId4"/>
    <p:sldId id="259" r:id="rId5"/>
    <p:sldId id="260" r:id="rId6"/>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8" d="100"/>
          <a:sy n="68" d="100"/>
        </p:scale>
        <p:origin x="84"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6/11/2020</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3419159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F40B7-36AB-4376-BE14-EF7004D79BB9}" type="datetime1">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508967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1600" y="762000"/>
            <a:ext cx="2362200" cy="5257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762000"/>
            <a:ext cx="8077200" cy="5257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87CAB8-DCAE-46A5-AADA-B3FAD11A54E0}" type="datetime1">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286089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6/11/2020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9507813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none"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6/11/2020</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dirty="0"/>
          </a:p>
        </p:txBody>
      </p:sp>
    </p:spTree>
    <p:extLst>
      <p:ext uri="{BB962C8B-B14F-4D97-AF65-F5344CB8AC3E}">
        <p14:creationId xmlns:p14="http://schemas.microsoft.com/office/powerpoint/2010/main" val="19540180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6/11/2020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7963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8A7F15D8-96D1-4781-BC50-CA8A088B2FE4}" type="datetime1">
              <a:rPr lang="en-US" smtClean="0"/>
              <a:t>6/11/2020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2438781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6/11/2020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946357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6/11/2020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4B7E4EF-A1BD-40F4-AB7B-04F084DD991D}" type="slidenum">
              <a:rPr lang="en-US" smtClean="0"/>
              <a:t>‹Nº›</a:t>
            </a:fld>
            <a:endParaRPr lang="en-US"/>
          </a:p>
        </p:txBody>
      </p:sp>
    </p:spTree>
    <p:extLst>
      <p:ext uri="{BB962C8B-B14F-4D97-AF65-F5344CB8AC3E}">
        <p14:creationId xmlns:p14="http://schemas.microsoft.com/office/powerpoint/2010/main" val="101272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6/11/2020</a:t>
            </a:fld>
            <a:endParaRPr lang="en-US"/>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37600277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6/11/2020</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‹Nº›</a:t>
            </a:fld>
            <a:endParaRPr lang="en-US"/>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0614810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F6FA2B21-3FCD-4721-B95C-427943F61125}" type="datetime1">
              <a:rPr lang="en-US" smtClean="0"/>
              <a:t>6/11/2020</a:t>
            </a:fld>
            <a:endParaRPr lang="en-US"/>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10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1000">
                <a:solidFill>
                  <a:schemeClr val="tx1">
                    <a:lumMod val="75000"/>
                    <a:lumOff val="25000"/>
                  </a:schemeClr>
                </a:solidFill>
              </a:defRPr>
            </a:lvl1pPr>
          </a:lstStyle>
          <a:p>
            <a:fld id="{34B7E4EF-A1BD-40F4-AB7B-04F084DD991D}" type="slidenum">
              <a:rPr lang="en-US" smtClean="0"/>
              <a:t>‹Nº›</a:t>
            </a:fld>
            <a:endParaRPr lang="en-US"/>
          </a:p>
        </p:txBody>
      </p:sp>
    </p:spTree>
    <p:extLst>
      <p:ext uri="{BB962C8B-B14F-4D97-AF65-F5344CB8AC3E}">
        <p14:creationId xmlns:p14="http://schemas.microsoft.com/office/powerpoint/2010/main" val="4290454576"/>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07" r:id="rId5"/>
    <p:sldLayoutId id="2147483702" r:id="rId6"/>
    <p:sldLayoutId id="2147483703" r:id="rId7"/>
    <p:sldLayoutId id="2147483704" r:id="rId8"/>
    <p:sldLayoutId id="2147483705" r:id="rId9"/>
    <p:sldLayoutId id="2147483706" r:id="rId10"/>
    <p:sldLayoutId id="2147483708" r:id="rId11"/>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00000"/>
        </a:lnSpc>
        <a:spcBef>
          <a:spcPts val="900"/>
        </a:spcBef>
        <a:spcAft>
          <a:spcPts val="0"/>
        </a:spcAft>
        <a:buClr>
          <a:schemeClr val="tx1">
            <a:lumMod val="85000"/>
            <a:lumOff val="15000"/>
          </a:schemeClr>
        </a:buClr>
        <a:buFont typeface="Garamond" pitchFamily="18" charset="0"/>
        <a:buChar char="◦"/>
        <a:defRPr sz="18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6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F9FFE17-DE95-4821-ACC1-B90C954492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a:extLst>
              <a:ext uri="{FF2B5EF4-FFF2-40B4-BE49-F238E27FC236}">
                <a16:creationId xmlns:a16="http://schemas.microsoft.com/office/drawing/2014/main" id="{03CF76AF-FF72-4430-A772-0584032902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684BFEDE-C5A1-4B01-AC69-E9BEAD9241F0}"/>
              </a:ext>
            </a:extLst>
          </p:cNvPr>
          <p:cNvSpPr>
            <a:spLocks noGrp="1"/>
          </p:cNvSpPr>
          <p:nvPr>
            <p:ph type="ctrTitle"/>
          </p:nvPr>
        </p:nvSpPr>
        <p:spPr>
          <a:xfrm>
            <a:off x="1771132" y="2091263"/>
            <a:ext cx="8649738" cy="2590800"/>
          </a:xfrm>
        </p:spPr>
        <p:txBody>
          <a:bodyPr>
            <a:normAutofit/>
          </a:bodyPr>
          <a:lstStyle/>
          <a:p>
            <a:r>
              <a:rPr lang="es-AR"/>
              <a:t>Comparación de Fuentes</a:t>
            </a:r>
            <a:endParaRPr lang="es-AR" dirty="0"/>
          </a:p>
        </p:txBody>
      </p:sp>
      <p:sp>
        <p:nvSpPr>
          <p:cNvPr id="16" name="Rectangle 12">
            <a:extLst>
              <a:ext uri="{FF2B5EF4-FFF2-40B4-BE49-F238E27FC236}">
                <a16:creationId xmlns:a16="http://schemas.microsoft.com/office/drawing/2014/main" id="{0B1C8180-2FDD-4202-8C45-4057CB1AB2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5" name="Straight Connector 14">
            <a:extLst>
              <a:ext uri="{FF2B5EF4-FFF2-40B4-BE49-F238E27FC236}">
                <a16:creationId xmlns:a16="http://schemas.microsoft.com/office/drawing/2014/main" id="{D6E86CC6-13EA-4A88-86AD-CF27BF52CC9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F80B441-4F7D-4B40-8A13-FED03A1F3A1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941820" y="1267730"/>
            <a:ext cx="0" cy="64008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70C7FD1A-44B1-4E4C-B0C9-A8103DCCDCC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50180" y="1913025"/>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6673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3"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ítulo 1">
            <a:extLst>
              <a:ext uri="{FF2B5EF4-FFF2-40B4-BE49-F238E27FC236}">
                <a16:creationId xmlns:a16="http://schemas.microsoft.com/office/drawing/2014/main" id="{0EFFDB4E-AD48-4184-9934-6147F1A5738D}"/>
              </a:ext>
            </a:extLst>
          </p:cNvPr>
          <p:cNvSpPr>
            <a:spLocks noGrp="1"/>
          </p:cNvSpPr>
          <p:nvPr>
            <p:ph type="title"/>
          </p:nvPr>
        </p:nvSpPr>
        <p:spPr>
          <a:xfrm>
            <a:off x="1175512" y="870132"/>
            <a:ext cx="9792208" cy="1527078"/>
          </a:xfrm>
        </p:spPr>
        <p:txBody>
          <a:bodyPr>
            <a:normAutofit/>
          </a:bodyPr>
          <a:lstStyle/>
          <a:p>
            <a:pPr algn="ctr"/>
            <a:r>
              <a:rPr lang="es-AR" dirty="0"/>
              <a:t>Habilidades </a:t>
            </a:r>
          </a:p>
        </p:txBody>
      </p:sp>
      <p:sp>
        <p:nvSpPr>
          <p:cNvPr id="3" name="Marcador de contenido 2">
            <a:extLst>
              <a:ext uri="{FF2B5EF4-FFF2-40B4-BE49-F238E27FC236}">
                <a16:creationId xmlns:a16="http://schemas.microsoft.com/office/drawing/2014/main" id="{16D1B229-36A0-4EB0-9D38-9F5E58F4C490}"/>
              </a:ext>
            </a:extLst>
          </p:cNvPr>
          <p:cNvSpPr>
            <a:spLocks noGrp="1"/>
          </p:cNvSpPr>
          <p:nvPr>
            <p:ph idx="1"/>
          </p:nvPr>
        </p:nvSpPr>
        <p:spPr>
          <a:xfrm>
            <a:off x="1175512" y="2557849"/>
            <a:ext cx="9792208" cy="3407862"/>
          </a:xfrm>
        </p:spPr>
        <p:txBody>
          <a:bodyPr>
            <a:normAutofit/>
          </a:bodyPr>
          <a:lstStyle/>
          <a:p>
            <a:r>
              <a:rPr lang="es-ES" dirty="0"/>
              <a:t>Desarrollar la habilidad de explicar y comparar textos supone una lectura atenta y profunda que debe ir acompañada de una redacción meditada y concisa</a:t>
            </a:r>
          </a:p>
          <a:p>
            <a:r>
              <a:rPr lang="es-ES" dirty="0"/>
              <a:t>Resulta necesario poner en juego la habilidad de explicar las ideas de los autores a los que se alude, reconociendo a la vez los puntos de contacto o  disenso entre los diversos textos que se toman como fuente de información.</a:t>
            </a:r>
          </a:p>
          <a:p>
            <a:r>
              <a:rPr lang="es-ES" dirty="0"/>
              <a:t>Quien investiga debe tomar como referencia indagaciones previas ya sea para profundizarlas, refutarlas o simplemente considerarlas como marco teórico. </a:t>
            </a:r>
          </a:p>
          <a:p>
            <a:r>
              <a:rPr lang="es-ES" dirty="0"/>
              <a:t>En la vida académica el poder dar cuenta de lo leído e interpretado es una habilidad inherente a la condición de estudiante y, es por ende, una actividad sometida a evaluación. </a:t>
            </a:r>
            <a:endParaRPr lang="es-AR" dirty="0"/>
          </a:p>
          <a:p>
            <a:endParaRPr lang="es-AR" dirty="0"/>
          </a:p>
          <a:p>
            <a:endParaRPr lang="es-AR" dirty="0"/>
          </a:p>
        </p:txBody>
      </p:sp>
    </p:spTree>
    <p:extLst>
      <p:ext uri="{BB962C8B-B14F-4D97-AF65-F5344CB8AC3E}">
        <p14:creationId xmlns:p14="http://schemas.microsoft.com/office/powerpoint/2010/main" val="2011133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ítulo 1">
            <a:extLst>
              <a:ext uri="{FF2B5EF4-FFF2-40B4-BE49-F238E27FC236}">
                <a16:creationId xmlns:a16="http://schemas.microsoft.com/office/drawing/2014/main" id="{184FA36E-98E2-4138-ABC6-D2797D28A0AF}"/>
              </a:ext>
            </a:extLst>
          </p:cNvPr>
          <p:cNvSpPr>
            <a:spLocks noGrp="1"/>
          </p:cNvSpPr>
          <p:nvPr>
            <p:ph type="title"/>
          </p:nvPr>
        </p:nvSpPr>
        <p:spPr>
          <a:xfrm>
            <a:off x="1175512" y="870132"/>
            <a:ext cx="9792208" cy="1527078"/>
          </a:xfrm>
        </p:spPr>
        <p:txBody>
          <a:bodyPr>
            <a:normAutofit/>
          </a:bodyPr>
          <a:lstStyle/>
          <a:p>
            <a:pPr algn="ctr"/>
            <a:r>
              <a:rPr lang="es-AR" dirty="0"/>
              <a:t>Objetivos</a:t>
            </a:r>
          </a:p>
        </p:txBody>
      </p:sp>
      <p:sp>
        <p:nvSpPr>
          <p:cNvPr id="3" name="Marcador de contenido 2">
            <a:extLst>
              <a:ext uri="{FF2B5EF4-FFF2-40B4-BE49-F238E27FC236}">
                <a16:creationId xmlns:a16="http://schemas.microsoft.com/office/drawing/2014/main" id="{739C4378-7150-4668-99CD-14B1BE844FED}"/>
              </a:ext>
            </a:extLst>
          </p:cNvPr>
          <p:cNvSpPr>
            <a:spLocks noGrp="1"/>
          </p:cNvSpPr>
          <p:nvPr>
            <p:ph idx="1"/>
          </p:nvPr>
        </p:nvSpPr>
        <p:spPr>
          <a:xfrm>
            <a:off x="1175512" y="2557849"/>
            <a:ext cx="9792208" cy="3407862"/>
          </a:xfrm>
        </p:spPr>
        <p:txBody>
          <a:bodyPr>
            <a:normAutofit/>
          </a:bodyPr>
          <a:lstStyle/>
          <a:p>
            <a:r>
              <a:rPr lang="es-ES" dirty="0"/>
              <a:t>Lograr que el estudiante pueda reconocer semejanzas y diferencias entre textos que abordan una temática común. </a:t>
            </a:r>
          </a:p>
          <a:p>
            <a:r>
              <a:rPr lang="es-ES" dirty="0"/>
              <a:t>Desarrollar cada una de las ideas y la explicación de por qué se reconocen como puntos de consenso o de disenso.</a:t>
            </a:r>
          </a:p>
          <a:p>
            <a:r>
              <a:rPr lang="es-ES" dirty="0"/>
              <a:t>Realizar un “entrecruzamiento” de datos para identificar la presencia de expresiones o términos semejantes e incluso, opuestos. </a:t>
            </a:r>
            <a:endParaRPr lang="es-AR" dirty="0"/>
          </a:p>
        </p:txBody>
      </p:sp>
    </p:spTree>
    <p:extLst>
      <p:ext uri="{BB962C8B-B14F-4D97-AF65-F5344CB8AC3E}">
        <p14:creationId xmlns:p14="http://schemas.microsoft.com/office/powerpoint/2010/main" val="277114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ED15573D-0E45-4691-B525-471152EC18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E448559-19A4-4252-8C27-54C1DA906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4696" y="237744"/>
            <a:ext cx="4419599"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9" name="Rectangle 18">
            <a:extLst>
              <a:ext uri="{FF2B5EF4-FFF2-40B4-BE49-F238E27FC236}">
                <a16:creationId xmlns:a16="http://schemas.microsoft.com/office/drawing/2014/main" id="{1B19C35E-4E30-4F1D-9FC2-F2FA6191E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819" y="466344"/>
            <a:ext cx="3959352" cy="5925312"/>
          </a:xfrm>
          <a:prstGeom prst="rect">
            <a:avLst/>
          </a:prstGeom>
          <a:noFill/>
          <a:ln w="6350" cap="sq" cmpd="sng" algn="ctr">
            <a:solidFill>
              <a:schemeClr val="tx1">
                <a:lumMod val="75000"/>
                <a:lumOff val="25000"/>
              </a:schemeClr>
            </a:solidFill>
            <a:prstDash val="solid"/>
            <a:miter lim="800000"/>
          </a:ln>
          <a:effectLst/>
        </p:spPr>
      </p:sp>
      <p:sp>
        <p:nvSpPr>
          <p:cNvPr id="2" name="Título 1">
            <a:extLst>
              <a:ext uri="{FF2B5EF4-FFF2-40B4-BE49-F238E27FC236}">
                <a16:creationId xmlns:a16="http://schemas.microsoft.com/office/drawing/2014/main" id="{8ED6080B-3E7A-4BB2-96E7-C01455F17360}"/>
              </a:ext>
            </a:extLst>
          </p:cNvPr>
          <p:cNvSpPr>
            <a:spLocks noGrp="1"/>
          </p:cNvSpPr>
          <p:nvPr>
            <p:ph type="title"/>
          </p:nvPr>
        </p:nvSpPr>
        <p:spPr>
          <a:xfrm>
            <a:off x="676240" y="875324"/>
            <a:ext cx="3536510" cy="5093520"/>
          </a:xfrm>
        </p:spPr>
        <p:txBody>
          <a:bodyPr>
            <a:normAutofit/>
          </a:bodyPr>
          <a:lstStyle/>
          <a:p>
            <a:pPr algn="ctr"/>
            <a:r>
              <a:rPr lang="es-AR" sz="4400">
                <a:solidFill>
                  <a:schemeClr val="tx1"/>
                </a:solidFill>
              </a:rPr>
              <a:t>Por ejemplo</a:t>
            </a:r>
          </a:p>
        </p:txBody>
      </p:sp>
      <p:sp>
        <p:nvSpPr>
          <p:cNvPr id="3" name="Marcador de contenido 2">
            <a:extLst>
              <a:ext uri="{FF2B5EF4-FFF2-40B4-BE49-F238E27FC236}">
                <a16:creationId xmlns:a16="http://schemas.microsoft.com/office/drawing/2014/main" id="{C4AF9B22-7244-428A-90F1-54212DDBAE54}"/>
              </a:ext>
            </a:extLst>
          </p:cNvPr>
          <p:cNvSpPr>
            <a:spLocks noGrp="1"/>
          </p:cNvSpPr>
          <p:nvPr>
            <p:ph idx="1"/>
          </p:nvPr>
        </p:nvSpPr>
        <p:spPr>
          <a:xfrm>
            <a:off x="5478124" y="559477"/>
            <a:ext cx="5647076" cy="5475563"/>
          </a:xfrm>
        </p:spPr>
        <p:txBody>
          <a:bodyPr anchor="ctr">
            <a:normAutofit/>
          </a:bodyPr>
          <a:lstStyle/>
          <a:p>
            <a:pPr marL="0" indent="0" algn="just">
              <a:buNone/>
            </a:pPr>
            <a:r>
              <a:rPr lang="es-ES" sz="2000" dirty="0"/>
              <a:t>Después de 1900, </a:t>
            </a:r>
            <a:r>
              <a:rPr lang="es-ES" sz="2000" dirty="0">
                <a:solidFill>
                  <a:srgbClr val="FF0000"/>
                </a:solidFill>
              </a:rPr>
              <a:t>Planck adoptó </a:t>
            </a:r>
            <a:r>
              <a:rPr lang="es-ES" sz="2000" dirty="0"/>
              <a:t>la interpretación estadística de la segunda ley de la termodinámica. Él relacionó dicha interpretación a la objetividad de los principios y a la aceptación de la realidad de los átomos. </a:t>
            </a:r>
            <a:r>
              <a:rPr lang="es-ES" sz="2000" dirty="0">
                <a:solidFill>
                  <a:srgbClr val="FF0000"/>
                </a:solidFill>
              </a:rPr>
              <a:t>Mach respondió </a:t>
            </a:r>
            <a:r>
              <a:rPr lang="es-ES" sz="2000" dirty="0"/>
              <a:t>que no era esencial para el físico asumir la realidad de los mismos. </a:t>
            </a:r>
            <a:r>
              <a:rPr lang="es-ES" sz="2000" dirty="0">
                <a:solidFill>
                  <a:srgbClr val="FF0000"/>
                </a:solidFill>
              </a:rPr>
              <a:t>Planck había señalado que </a:t>
            </a:r>
            <a:r>
              <a:rPr lang="es-ES" sz="2000" dirty="0"/>
              <a:t>los átomos “no son ni más ni menos reales que los cuerpos celestes, o los objetos terráqueos que nos rodean”. </a:t>
            </a:r>
            <a:r>
              <a:rPr lang="es-ES" sz="2000" dirty="0">
                <a:solidFill>
                  <a:srgbClr val="FF0000"/>
                </a:solidFill>
              </a:rPr>
              <a:t>Mach, por el </a:t>
            </a:r>
            <a:r>
              <a:rPr lang="es-ES" sz="2000" dirty="0"/>
              <a:t>contrario, creía que si concebimos a los átomos como meros átomos (es decir, sin adscribirles además realidad) no nos opondríamos al estado actual de la física. </a:t>
            </a:r>
            <a:r>
              <a:rPr lang="es-ES" sz="2000" dirty="0">
                <a:solidFill>
                  <a:srgbClr val="FF0000"/>
                </a:solidFill>
              </a:rPr>
              <a:t>Por lo tanto, la única diferencia radical entre ellos al respecto </a:t>
            </a:r>
            <a:r>
              <a:rPr lang="es-ES" sz="2000" dirty="0"/>
              <a:t>era la creencia en la realidad de los átomos, algo que Mach no suponía que era imprescindible para dar cuenta de todo lo que la física contemporánea proponía.</a:t>
            </a:r>
            <a:endParaRPr lang="es-AR" sz="2000" dirty="0"/>
          </a:p>
          <a:p>
            <a:endParaRPr lang="es-AR" sz="2000" dirty="0"/>
          </a:p>
        </p:txBody>
      </p:sp>
    </p:spTree>
    <p:extLst>
      <p:ext uri="{BB962C8B-B14F-4D97-AF65-F5344CB8AC3E}">
        <p14:creationId xmlns:p14="http://schemas.microsoft.com/office/powerpoint/2010/main" val="3034055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120F84-A866-4D9F-8B1C-9120A013D6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0" name="Rectangle 9">
            <a:extLst>
              <a:ext uri="{FF2B5EF4-FFF2-40B4-BE49-F238E27FC236}">
                <a16:creationId xmlns:a16="http://schemas.microsoft.com/office/drawing/2014/main" id="{252FEFEF-6AC0-46B6-AC09-11FC56196FA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0312" y="226665"/>
            <a:ext cx="11722608" cy="6382512"/>
          </a:xfrm>
          <a:prstGeom prst="rect">
            <a:avLst/>
          </a:prstGeom>
          <a:ln w="6350" cap="flat" cmpd="sng" algn="ctr">
            <a:noFill/>
            <a:prstDash val="solid"/>
          </a:ln>
          <a:effectLst>
            <a:softEdge rad="0"/>
          </a:effectLst>
        </p:spPr>
      </p:sp>
      <p:sp>
        <p:nvSpPr>
          <p:cNvPr id="2" name="Título 1">
            <a:extLst>
              <a:ext uri="{FF2B5EF4-FFF2-40B4-BE49-F238E27FC236}">
                <a16:creationId xmlns:a16="http://schemas.microsoft.com/office/drawing/2014/main" id="{B143D415-C4CF-4A0B-8517-16D8E2F4238E}"/>
              </a:ext>
            </a:extLst>
          </p:cNvPr>
          <p:cNvSpPr>
            <a:spLocks noGrp="1"/>
          </p:cNvSpPr>
          <p:nvPr>
            <p:ph type="title"/>
          </p:nvPr>
        </p:nvSpPr>
        <p:spPr>
          <a:xfrm>
            <a:off x="1175512" y="870132"/>
            <a:ext cx="9792208" cy="1527078"/>
          </a:xfrm>
        </p:spPr>
        <p:txBody>
          <a:bodyPr>
            <a:normAutofit/>
          </a:bodyPr>
          <a:lstStyle/>
          <a:p>
            <a:pPr algn="ctr"/>
            <a:r>
              <a:rPr lang="es-AR" dirty="0"/>
              <a:t>Coherencia textual</a:t>
            </a:r>
          </a:p>
        </p:txBody>
      </p:sp>
      <p:sp>
        <p:nvSpPr>
          <p:cNvPr id="3" name="Marcador de contenido 2">
            <a:extLst>
              <a:ext uri="{FF2B5EF4-FFF2-40B4-BE49-F238E27FC236}">
                <a16:creationId xmlns:a16="http://schemas.microsoft.com/office/drawing/2014/main" id="{CE70F82E-4368-4A7C-89F5-F9CBF589E280}"/>
              </a:ext>
            </a:extLst>
          </p:cNvPr>
          <p:cNvSpPr>
            <a:spLocks noGrp="1"/>
          </p:cNvSpPr>
          <p:nvPr>
            <p:ph idx="1"/>
          </p:nvPr>
        </p:nvSpPr>
        <p:spPr>
          <a:xfrm>
            <a:off x="1175512" y="2557849"/>
            <a:ext cx="9792208" cy="3407862"/>
          </a:xfrm>
        </p:spPr>
        <p:txBody>
          <a:bodyPr>
            <a:normAutofit lnSpcReduction="10000"/>
          </a:bodyPr>
          <a:lstStyle/>
          <a:p>
            <a:pPr lvl="0"/>
            <a:r>
              <a:rPr lang="es-ES" b="1" dirty="0"/>
              <a:t>Repetición</a:t>
            </a:r>
            <a:r>
              <a:rPr lang="es-ES" dirty="0"/>
              <a:t>: debe darse la repetición de ciertos términos de manera que se asegure el encadenamiento de las nuevas proposiciones con las anteriores. Para lograrlo, la lengua dispone de recursos como el uso de pronombres y la sustitución léxica (uso de sinónimos), entre otros. </a:t>
            </a:r>
            <a:endParaRPr lang="es-AR" dirty="0"/>
          </a:p>
          <a:p>
            <a:pPr lvl="0"/>
            <a:r>
              <a:rPr lang="es-ES" b="1" dirty="0"/>
              <a:t>Progresión:</a:t>
            </a:r>
            <a:r>
              <a:rPr lang="es-ES" dirty="0"/>
              <a:t> debe darse de manera sostenida el aporte de información nueva. Esto exige un delicado equilibrio entre la continuidad temática (repetición) y la progresión semántica (agregado de información nueva).</a:t>
            </a:r>
            <a:endParaRPr lang="es-AR" dirty="0"/>
          </a:p>
          <a:p>
            <a:pPr lvl="0"/>
            <a:r>
              <a:rPr lang="es-ES" b="1" dirty="0"/>
              <a:t>No-contradicción:</a:t>
            </a:r>
            <a:r>
              <a:rPr lang="es-ES" dirty="0"/>
              <a:t> es indispensable que no se introduzca un elemento de carácter semántico que contradiga un contenido que ya haya sido expuesto o que funcione como un presupuesto básico del texto en cuestión. </a:t>
            </a:r>
            <a:endParaRPr lang="es-AR" dirty="0"/>
          </a:p>
          <a:p>
            <a:pPr lvl="0"/>
            <a:r>
              <a:rPr lang="es-ES" b="1" dirty="0"/>
              <a:t>Relación:</a:t>
            </a:r>
            <a:r>
              <a:rPr lang="es-ES" dirty="0"/>
              <a:t> es necesario que los hechos a los que el texto hace referencia sean congruentes con el mundo en él representado.</a:t>
            </a:r>
            <a:endParaRPr lang="es-AR" dirty="0"/>
          </a:p>
          <a:p>
            <a:endParaRPr lang="es-AR" dirty="0"/>
          </a:p>
        </p:txBody>
      </p:sp>
    </p:spTree>
    <p:extLst>
      <p:ext uri="{BB962C8B-B14F-4D97-AF65-F5344CB8AC3E}">
        <p14:creationId xmlns:p14="http://schemas.microsoft.com/office/powerpoint/2010/main" val="35606361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AnalogousFromLightSeedRightStep">
      <a:dk1>
        <a:srgbClr val="000000"/>
      </a:dk1>
      <a:lt1>
        <a:srgbClr val="FFFFFF"/>
      </a:lt1>
      <a:dk2>
        <a:srgbClr val="333F23"/>
      </a:dk2>
      <a:lt2>
        <a:srgbClr val="E2E8E7"/>
      </a:lt2>
      <a:accent1>
        <a:srgbClr val="EB718C"/>
      </a:accent1>
      <a:accent2>
        <a:srgbClr val="E76E52"/>
      </a:accent2>
      <a:accent3>
        <a:srgbClr val="D99730"/>
      </a:accent3>
      <a:accent4>
        <a:srgbClr val="A6A93B"/>
      </a:accent4>
      <a:accent5>
        <a:srgbClr val="85B14D"/>
      </a:accent5>
      <a:accent6>
        <a:srgbClr val="4CB93A"/>
      </a:accent6>
      <a:hlink>
        <a:srgbClr val="568E82"/>
      </a:hlink>
      <a:folHlink>
        <a:srgbClr val="848484"/>
      </a:folHlink>
    </a:clrScheme>
    <a:fontScheme name="Savon">
      <a:majorFont>
        <a:latin typeface="Century Gothic"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docProps/app.xml><?xml version="1.0" encoding="utf-8"?>
<Properties xmlns="http://schemas.openxmlformats.org/officeDocument/2006/extended-properties" xmlns:vt="http://schemas.openxmlformats.org/officeDocument/2006/docPropsVTypes">
  <TotalTime>1</TotalTime>
  <Words>489</Words>
  <Application>Microsoft Office PowerPoint</Application>
  <PresentationFormat>Panorámica</PresentationFormat>
  <Paragraphs>17</Paragraphs>
  <Slides>5</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5</vt:i4>
      </vt:variant>
    </vt:vector>
  </HeadingPairs>
  <TitlesOfParts>
    <vt:vector size="9" baseType="lpstr">
      <vt:lpstr>Century Gothic</vt:lpstr>
      <vt:lpstr>Garamond</vt:lpstr>
      <vt:lpstr>Gill Sans MT</vt:lpstr>
      <vt:lpstr>SavonVTI</vt:lpstr>
      <vt:lpstr>Comparación de Fuentes</vt:lpstr>
      <vt:lpstr>Habilidades </vt:lpstr>
      <vt:lpstr>Objetivos</vt:lpstr>
      <vt:lpstr>Por ejemplo</vt:lpstr>
      <vt:lpstr>Coherencia textual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Comparación de Fuentes</dc:title>
  <dc:creator>Sil</dc:creator>
  <cp:lastModifiedBy>Sil</cp:lastModifiedBy>
  <cp:revision>2</cp:revision>
  <dcterms:created xsi:type="dcterms:W3CDTF">2020-06-11T17:38:41Z</dcterms:created>
  <dcterms:modified xsi:type="dcterms:W3CDTF">2020-06-11T17:40:19Z</dcterms:modified>
</cp:coreProperties>
</file>