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929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2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0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70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7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4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6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9/18/2020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9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8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0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i="1" kern="1200" cap="none" spc="-7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0B7CFDE-DB78-4BDF-9C43-B957CB4C1C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19888" b="35022"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AF5ABB-DB82-486A-B58D-9EF7AC17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s-AR" dirty="0"/>
              <a:t>La Intertextualidad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14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81B033-306E-418E-8A55-854C892D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s-AR" sz="4400">
                <a:solidFill>
                  <a:srgbClr val="FFFFFF"/>
                </a:solidFill>
              </a:rPr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F249A-2CE4-4625-B85D-ABA7012D3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rgbClr val="FFFFFF"/>
                </a:solidFill>
              </a:rPr>
              <a:t>Diálogo con otras teorías y autores que contribuye al desarrollo del conocimiento y permite a quien escribe o habla hacer evidente que maneja el conjunto de conocimientos propios de su área de estudio. </a:t>
            </a:r>
            <a:endParaRPr lang="es-AR" sz="2000" dirty="0">
              <a:solidFill>
                <a:srgbClr val="FFFFFF"/>
              </a:solidFill>
            </a:endParaRPr>
          </a:p>
          <a:p>
            <a:endParaRPr lang="es-A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7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E93D76-3554-4D6D-8B06-99E25D77D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s-AR" sz="4400">
                <a:solidFill>
                  <a:srgbClr val="FFFFFF"/>
                </a:solidFill>
              </a:rPr>
              <a:t>¿Cómo se presenta?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2670DC-7F91-4433-89BE-4708CE90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 dirty="0">
                <a:solidFill>
                  <a:srgbClr val="FFFFFF"/>
                </a:solidFill>
              </a:rPr>
              <a:t>Tanto en el caso de las citas textuales como en el de las reformulaciones se utilizan verbos que introducen las palabras de terceros, tales como </a:t>
            </a:r>
            <a:r>
              <a:rPr lang="es-ES" sz="2000" i="1" dirty="0">
                <a:solidFill>
                  <a:srgbClr val="FFFFFF"/>
                </a:solidFill>
              </a:rPr>
              <a:t>afirma</a:t>
            </a:r>
            <a:r>
              <a:rPr lang="es-ES" sz="2000" dirty="0">
                <a:solidFill>
                  <a:srgbClr val="FFFFFF"/>
                </a:solidFill>
              </a:rPr>
              <a:t>, </a:t>
            </a:r>
            <a:r>
              <a:rPr lang="es-ES" sz="2000" i="1" dirty="0">
                <a:solidFill>
                  <a:srgbClr val="FFFFFF"/>
                </a:solidFill>
              </a:rPr>
              <a:t>sostiene</a:t>
            </a:r>
            <a:r>
              <a:rPr lang="es-ES" sz="2000" dirty="0">
                <a:solidFill>
                  <a:srgbClr val="FFFFFF"/>
                </a:solidFill>
              </a:rPr>
              <a:t>, </a:t>
            </a:r>
            <a:r>
              <a:rPr lang="es-ES" sz="2000" i="1" dirty="0">
                <a:solidFill>
                  <a:srgbClr val="FFFFFF"/>
                </a:solidFill>
              </a:rPr>
              <a:t>dice</a:t>
            </a:r>
            <a:r>
              <a:rPr lang="es-ES" sz="2000" dirty="0">
                <a:solidFill>
                  <a:srgbClr val="FFFFFF"/>
                </a:solidFill>
              </a:rPr>
              <a:t>, </a:t>
            </a:r>
            <a:r>
              <a:rPr lang="es-ES" sz="2000" i="1" dirty="0">
                <a:solidFill>
                  <a:srgbClr val="FFFFFF"/>
                </a:solidFill>
              </a:rPr>
              <a:t>explica</a:t>
            </a:r>
            <a:r>
              <a:rPr lang="es-ES" sz="2000" dirty="0">
                <a:solidFill>
                  <a:srgbClr val="FFFFFF"/>
                </a:solidFill>
              </a:rPr>
              <a:t>, </a:t>
            </a:r>
            <a:r>
              <a:rPr lang="es-ES" sz="2000" i="1" dirty="0">
                <a:solidFill>
                  <a:srgbClr val="FFFFFF"/>
                </a:solidFill>
              </a:rPr>
              <a:t>manifiesta</a:t>
            </a:r>
            <a:r>
              <a:rPr lang="es-ES" sz="2000" dirty="0">
                <a:solidFill>
                  <a:srgbClr val="FFFFFF"/>
                </a:solidFill>
              </a:rPr>
              <a:t>. </a:t>
            </a:r>
            <a:endParaRPr lang="es-AR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4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69D298-4BC1-4B10-AAE7-75D2BF6E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s-AR" sz="4400">
                <a:solidFill>
                  <a:srgbClr val="FFFFFF"/>
                </a:solidFill>
              </a:rPr>
              <a:t>La reformulación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520BD-6EE9-4CD0-84E5-931B3AC36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s-AR" sz="2000"/>
              <a:t>No es “cortar y pegar”</a:t>
            </a:r>
          </a:p>
          <a:p>
            <a:pPr>
              <a:lnSpc>
                <a:spcPct val="100000"/>
              </a:lnSpc>
            </a:pPr>
            <a:r>
              <a:rPr lang="es-ES" sz="2000"/>
              <a:t>Se trata solo de una de las maneras que puede asumir la referencia a otro/s texto/s (recordar “estilo directo/estilo indirecto”)</a:t>
            </a:r>
          </a:p>
          <a:p>
            <a:pPr>
              <a:lnSpc>
                <a:spcPct val="100000"/>
              </a:lnSpc>
            </a:pPr>
            <a:r>
              <a:rPr lang="es-ES" sz="2000"/>
              <a:t> Suele utilizarse para aclarar, desarrollar o simplificar contenidos que puedan resultar de difícil comprensión o, como en el caso de un examen parcial, para hacer referencia a bibliografía cuya lectura será evaluada </a:t>
            </a:r>
          </a:p>
          <a:p>
            <a:pPr>
              <a:lnSpc>
                <a:spcPct val="100000"/>
              </a:lnSpc>
            </a:pPr>
            <a:r>
              <a:rPr lang="es-ES" sz="2000"/>
              <a:t>La reformulación supone una serie de operaciones (comprensión del sentido de aquello que se reformula, uso de términos equivalentes, conservación del sentido general) que son, desde luego, evaluadas</a:t>
            </a:r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83238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065FAA58-0EDC-412F-A5F8-01968BE60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DBA80B1-3B69-49C0-8AC9-716ABA57F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E1103-B264-49BE-BC2A-F4E40BD3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solidFill>
            <a:schemeClr val="accent1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B68E4D-84DF-41B0-A5D6-8D77F150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887" y="1185059"/>
            <a:ext cx="3491832" cy="4487882"/>
          </a:xfrm>
        </p:spPr>
        <p:txBody>
          <a:bodyPr>
            <a:normAutofit/>
          </a:bodyPr>
          <a:lstStyle/>
          <a:p>
            <a:pPr algn="ctr"/>
            <a:r>
              <a:rPr lang="es-AR" sz="4400" dirty="0">
                <a:solidFill>
                  <a:srgbClr val="FFFFFF"/>
                </a:solidFill>
              </a:rPr>
              <a:t>Contraste de fuentes. </a:t>
            </a:r>
            <a:r>
              <a:rPr lang="es-AR" sz="4400">
                <a:solidFill>
                  <a:srgbClr val="FFFFFF"/>
                </a:solidFill>
              </a:rPr>
              <a:t>Recomendaciones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A11B6-B538-4624-9628-98B823D76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3494" y="276008"/>
            <a:ext cx="6463060" cy="6305984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B1CB5B-67A5-45DB-B8E1-7A09A642E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842" y="438912"/>
            <a:ext cx="6132365" cy="598017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729ADE-8031-4E5D-93F1-5C6DEA34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36416"/>
            <a:ext cx="5178168" cy="4985169"/>
          </a:xfrm>
        </p:spPr>
        <p:txBody>
          <a:bodyPr anchor="ctr">
            <a:normAutofit/>
          </a:bodyPr>
          <a:lstStyle/>
          <a:p>
            <a:pPr lvl="0">
              <a:lnSpc>
                <a:spcPct val="100000"/>
              </a:lnSpc>
            </a:pPr>
            <a:r>
              <a:rPr lang="es-ES" sz="1600"/>
              <a:t>El eje de lectura que estructure la confrontación debe estar definido antes de comenzar la puesta por escrito y debe hacerse evidente.</a:t>
            </a:r>
            <a:endParaRPr lang="es-AR" sz="1600"/>
          </a:p>
          <a:p>
            <a:pPr lvl="0">
              <a:lnSpc>
                <a:spcPct val="100000"/>
              </a:lnSpc>
            </a:pPr>
            <a:r>
              <a:rPr lang="es-ES" sz="1600"/>
              <a:t>Las ideas centrales de cada texto deben ser reorganizadas en función de dicho eje.</a:t>
            </a:r>
            <a:endParaRPr lang="es-AR" sz="1600"/>
          </a:p>
          <a:p>
            <a:pPr lvl="0">
              <a:lnSpc>
                <a:spcPct val="100000"/>
              </a:lnSpc>
            </a:pPr>
            <a:r>
              <a:rPr lang="es-ES" sz="1600"/>
              <a:t>Las ideas deben exponerse siguiendo un orden jerárquico, no necesariamente el que les dio el autor.</a:t>
            </a:r>
            <a:endParaRPr lang="es-AR" sz="1600"/>
          </a:p>
          <a:p>
            <a:pPr lvl="0">
              <a:lnSpc>
                <a:spcPct val="100000"/>
              </a:lnSpc>
            </a:pPr>
            <a:r>
              <a:rPr lang="es-ES" sz="1600"/>
              <a:t>Deben utilizarse conectores para evidenciar tanto los puntos de acuerdo como de desacuerdo entre las ideas trabajadas.</a:t>
            </a:r>
            <a:endParaRPr lang="es-AR" sz="1600"/>
          </a:p>
          <a:p>
            <a:pPr lvl="0">
              <a:lnSpc>
                <a:spcPct val="100000"/>
              </a:lnSpc>
            </a:pPr>
            <a:r>
              <a:rPr lang="es-ES" sz="1600"/>
              <a:t>Deben respetarse las reglas de coherencia.</a:t>
            </a:r>
            <a:endParaRPr lang="es-AR" sz="1600"/>
          </a:p>
          <a:p>
            <a:pPr lvl="0">
              <a:lnSpc>
                <a:spcPct val="100000"/>
              </a:lnSpc>
            </a:pPr>
            <a:r>
              <a:rPr lang="es-ES" sz="1600"/>
              <a:t>No deben transcribirse segmentos extensos de los textos. Reformular o citar.</a:t>
            </a:r>
            <a:endParaRPr lang="es-AR" sz="1600"/>
          </a:p>
          <a:p>
            <a:pPr lvl="0">
              <a:lnSpc>
                <a:spcPct val="100000"/>
              </a:lnSpc>
            </a:pPr>
            <a:r>
              <a:rPr lang="es-ES" sz="1600"/>
              <a:t> En caso de citar, verificar que la cita quede bien integrada al texto, ya sea a través de una breve explicación o de su reformulación. De esta manera se evita el efecto “cortado y pegado”.</a:t>
            </a:r>
            <a:endParaRPr lang="es-AR" sz="1600"/>
          </a:p>
          <a:p>
            <a:pPr>
              <a:lnSpc>
                <a:spcPct val="100000"/>
              </a:lnSpc>
            </a:pPr>
            <a:endParaRPr lang="es-AR" sz="1600"/>
          </a:p>
        </p:txBody>
      </p:sp>
    </p:spTree>
    <p:extLst>
      <p:ext uri="{BB962C8B-B14F-4D97-AF65-F5344CB8AC3E}">
        <p14:creationId xmlns:p14="http://schemas.microsoft.com/office/powerpoint/2010/main" val="3625344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242B41"/>
      </a:dk2>
      <a:lt2>
        <a:srgbClr val="E8E2E4"/>
      </a:lt2>
      <a:accent1>
        <a:srgbClr val="31B680"/>
      </a:accent1>
      <a:accent2>
        <a:srgbClr val="24B1B2"/>
      </a:accent2>
      <a:accent3>
        <a:srgbClr val="3A94D6"/>
      </a:accent3>
      <a:accent4>
        <a:srgbClr val="364DC8"/>
      </a:accent4>
      <a:accent5>
        <a:srgbClr val="623AD6"/>
      </a:accent5>
      <a:accent6>
        <a:srgbClr val="9128C4"/>
      </a:accent6>
      <a:hlink>
        <a:srgbClr val="C34B7C"/>
      </a:hlink>
      <a:folHlink>
        <a:srgbClr val="7F7F7F"/>
      </a:folHlink>
    </a:clrScheme>
    <a:fontScheme name="Savon">
      <a:maj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oudy Old Style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Panorámica</PresentationFormat>
  <Paragraphs>18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Garamond</vt:lpstr>
      <vt:lpstr>Goudy Old Style</vt:lpstr>
      <vt:lpstr>SavonVTI</vt:lpstr>
      <vt:lpstr>La Intertextualidad</vt:lpstr>
      <vt:lpstr>¿Qué es?</vt:lpstr>
      <vt:lpstr>¿Cómo se presenta?</vt:lpstr>
      <vt:lpstr>La reformulación </vt:lpstr>
      <vt:lpstr>Contraste de fuentes. Recomendaciones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Intertextualidad</dc:title>
  <dc:creator>Sil</dc:creator>
  <cp:lastModifiedBy>Sil</cp:lastModifiedBy>
  <cp:revision>2</cp:revision>
  <dcterms:created xsi:type="dcterms:W3CDTF">2020-06-11T17:51:57Z</dcterms:created>
  <dcterms:modified xsi:type="dcterms:W3CDTF">2020-09-18T19:23:33Z</dcterms:modified>
</cp:coreProperties>
</file>