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A1A14-AE0E-4800-AD36-7BC5D2C70B8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2E2CD57-3A2C-4A9A-9267-63B4D262BA18}">
      <dgm:prSet/>
      <dgm:spPr/>
      <dgm:t>
        <a:bodyPr/>
        <a:lstStyle/>
        <a:p>
          <a:r>
            <a:rPr lang="es-AR" dirty="0"/>
            <a:t>Definición</a:t>
          </a:r>
          <a:endParaRPr lang="en-US" dirty="0"/>
        </a:p>
      </dgm:t>
    </dgm:pt>
    <dgm:pt modelId="{E5C11465-69EB-4233-99EF-C55F13C29B73}" type="parTrans" cxnId="{2AF9C95C-9666-40C7-8C80-06030E966DA2}">
      <dgm:prSet/>
      <dgm:spPr/>
      <dgm:t>
        <a:bodyPr/>
        <a:lstStyle/>
        <a:p>
          <a:endParaRPr lang="en-US"/>
        </a:p>
      </dgm:t>
    </dgm:pt>
    <dgm:pt modelId="{4607F444-9247-40B1-80B5-8FEF01BB8F6C}" type="sibTrans" cxnId="{2AF9C95C-9666-40C7-8C80-06030E966DA2}">
      <dgm:prSet/>
      <dgm:spPr/>
      <dgm:t>
        <a:bodyPr/>
        <a:lstStyle/>
        <a:p>
          <a:endParaRPr lang="en-US"/>
        </a:p>
      </dgm:t>
    </dgm:pt>
    <dgm:pt modelId="{99BFD4E1-3D50-47DC-9FB4-0254BD8E8D84}">
      <dgm:prSet/>
      <dgm:spPr/>
      <dgm:t>
        <a:bodyPr/>
        <a:lstStyle/>
        <a:p>
          <a:pPr algn="just"/>
          <a:r>
            <a:rPr lang="es-ES" dirty="0"/>
            <a:t>“son textos de procedencia académica realizados por educadores y/o investigadores especializados en un área determinada de una materia. Estos documentos deben poseer lenguaje acorde a la disciplina estudiada y, en el caso que sea necesario, soporte visual que apoye los descubrimientos que se publicarán”.</a:t>
          </a:r>
          <a:endParaRPr lang="en-US" dirty="0"/>
        </a:p>
      </dgm:t>
    </dgm:pt>
    <dgm:pt modelId="{E56F7DF8-7EA5-4455-A727-A5B43C32ABA3}" type="parTrans" cxnId="{E735C07A-686D-4F63-B22C-44498D045B55}">
      <dgm:prSet/>
      <dgm:spPr/>
      <dgm:t>
        <a:bodyPr/>
        <a:lstStyle/>
        <a:p>
          <a:endParaRPr lang="en-US"/>
        </a:p>
      </dgm:t>
    </dgm:pt>
    <dgm:pt modelId="{6691D2DE-D1C6-4C86-A45A-CD1B288B10E3}" type="sibTrans" cxnId="{E735C07A-686D-4F63-B22C-44498D045B55}">
      <dgm:prSet/>
      <dgm:spPr/>
      <dgm:t>
        <a:bodyPr/>
        <a:lstStyle/>
        <a:p>
          <a:endParaRPr lang="en-US"/>
        </a:p>
      </dgm:t>
    </dgm:pt>
    <dgm:pt modelId="{ADC49769-DEB9-4728-98C2-0E7160834661}" type="pres">
      <dgm:prSet presAssocID="{F68A1A14-AE0E-4800-AD36-7BC5D2C70B8B}" presName="vert0" presStyleCnt="0">
        <dgm:presLayoutVars>
          <dgm:dir/>
          <dgm:animOne val="branch"/>
          <dgm:animLvl val="lvl"/>
        </dgm:presLayoutVars>
      </dgm:prSet>
      <dgm:spPr/>
    </dgm:pt>
    <dgm:pt modelId="{96D48E6A-FA91-437A-950F-0E4F69E90573}" type="pres">
      <dgm:prSet presAssocID="{32E2CD57-3A2C-4A9A-9267-63B4D262BA18}" presName="thickLine" presStyleLbl="alignNode1" presStyleIdx="0" presStyleCnt="2"/>
      <dgm:spPr/>
    </dgm:pt>
    <dgm:pt modelId="{12BE74D3-24EA-4EB6-962F-C05C05C5B29B}" type="pres">
      <dgm:prSet presAssocID="{32E2CD57-3A2C-4A9A-9267-63B4D262BA18}" presName="horz1" presStyleCnt="0"/>
      <dgm:spPr/>
    </dgm:pt>
    <dgm:pt modelId="{A6943E85-44DF-4F76-9DFD-03CFA20F3866}" type="pres">
      <dgm:prSet presAssocID="{32E2CD57-3A2C-4A9A-9267-63B4D262BA18}" presName="tx1" presStyleLbl="revTx" presStyleIdx="0" presStyleCnt="2" custScaleY="32444"/>
      <dgm:spPr/>
    </dgm:pt>
    <dgm:pt modelId="{D1A766D0-76F6-48EE-A9A8-B7E23A7D2298}" type="pres">
      <dgm:prSet presAssocID="{32E2CD57-3A2C-4A9A-9267-63B4D262BA18}" presName="vert1" presStyleCnt="0"/>
      <dgm:spPr/>
    </dgm:pt>
    <dgm:pt modelId="{13A8BE03-FD7C-4F45-927D-ABE505EEB81C}" type="pres">
      <dgm:prSet presAssocID="{99BFD4E1-3D50-47DC-9FB4-0254BD8E8D84}" presName="thickLine" presStyleLbl="alignNode1" presStyleIdx="1" presStyleCnt="2"/>
      <dgm:spPr/>
    </dgm:pt>
    <dgm:pt modelId="{E4FE2BBE-EC50-428C-8119-845E6CE46F63}" type="pres">
      <dgm:prSet presAssocID="{99BFD4E1-3D50-47DC-9FB4-0254BD8E8D84}" presName="horz1" presStyleCnt="0"/>
      <dgm:spPr/>
    </dgm:pt>
    <dgm:pt modelId="{E28EADC6-ACD6-4CE2-B014-1B4FFFB77044}" type="pres">
      <dgm:prSet presAssocID="{99BFD4E1-3D50-47DC-9FB4-0254BD8E8D84}" presName="tx1" presStyleLbl="revTx" presStyleIdx="1" presStyleCnt="2"/>
      <dgm:spPr/>
    </dgm:pt>
    <dgm:pt modelId="{CF296297-C6FC-4133-8E66-9F9812F2036C}" type="pres">
      <dgm:prSet presAssocID="{99BFD4E1-3D50-47DC-9FB4-0254BD8E8D84}" presName="vert1" presStyleCnt="0"/>
      <dgm:spPr/>
    </dgm:pt>
  </dgm:ptLst>
  <dgm:cxnLst>
    <dgm:cxn modelId="{2AF9C95C-9666-40C7-8C80-06030E966DA2}" srcId="{F68A1A14-AE0E-4800-AD36-7BC5D2C70B8B}" destId="{32E2CD57-3A2C-4A9A-9267-63B4D262BA18}" srcOrd="0" destOrd="0" parTransId="{E5C11465-69EB-4233-99EF-C55F13C29B73}" sibTransId="{4607F444-9247-40B1-80B5-8FEF01BB8F6C}"/>
    <dgm:cxn modelId="{518B6945-B689-4C62-93EE-44CC6BA94B6D}" type="presOf" srcId="{99BFD4E1-3D50-47DC-9FB4-0254BD8E8D84}" destId="{E28EADC6-ACD6-4CE2-B014-1B4FFFB77044}" srcOrd="0" destOrd="0" presId="urn:microsoft.com/office/officeart/2008/layout/LinedList"/>
    <dgm:cxn modelId="{ED31E54B-F80E-4AB5-824F-33F5BD1AD7AA}" type="presOf" srcId="{F68A1A14-AE0E-4800-AD36-7BC5D2C70B8B}" destId="{ADC49769-DEB9-4728-98C2-0E7160834661}" srcOrd="0" destOrd="0" presId="urn:microsoft.com/office/officeart/2008/layout/LinedList"/>
    <dgm:cxn modelId="{E735C07A-686D-4F63-B22C-44498D045B55}" srcId="{F68A1A14-AE0E-4800-AD36-7BC5D2C70B8B}" destId="{99BFD4E1-3D50-47DC-9FB4-0254BD8E8D84}" srcOrd="1" destOrd="0" parTransId="{E56F7DF8-7EA5-4455-A727-A5B43C32ABA3}" sibTransId="{6691D2DE-D1C6-4C86-A45A-CD1B288B10E3}"/>
    <dgm:cxn modelId="{2CD5B7B1-3692-4F32-B573-E74ABC5F29DB}" type="presOf" srcId="{32E2CD57-3A2C-4A9A-9267-63B4D262BA18}" destId="{A6943E85-44DF-4F76-9DFD-03CFA20F3866}" srcOrd="0" destOrd="0" presId="urn:microsoft.com/office/officeart/2008/layout/LinedList"/>
    <dgm:cxn modelId="{69A52645-DC80-4520-B77A-CF6C4B89FA5D}" type="presParOf" srcId="{ADC49769-DEB9-4728-98C2-0E7160834661}" destId="{96D48E6A-FA91-437A-950F-0E4F69E90573}" srcOrd="0" destOrd="0" presId="urn:microsoft.com/office/officeart/2008/layout/LinedList"/>
    <dgm:cxn modelId="{4E1B8447-92D2-4CDF-8323-BFA43B7694F0}" type="presParOf" srcId="{ADC49769-DEB9-4728-98C2-0E7160834661}" destId="{12BE74D3-24EA-4EB6-962F-C05C05C5B29B}" srcOrd="1" destOrd="0" presId="urn:microsoft.com/office/officeart/2008/layout/LinedList"/>
    <dgm:cxn modelId="{A55ADB6B-A1FC-4412-84D7-7325190C231F}" type="presParOf" srcId="{12BE74D3-24EA-4EB6-962F-C05C05C5B29B}" destId="{A6943E85-44DF-4F76-9DFD-03CFA20F3866}" srcOrd="0" destOrd="0" presId="urn:microsoft.com/office/officeart/2008/layout/LinedList"/>
    <dgm:cxn modelId="{7E0A3770-BA95-40D8-A74C-709F3CF61736}" type="presParOf" srcId="{12BE74D3-24EA-4EB6-962F-C05C05C5B29B}" destId="{D1A766D0-76F6-48EE-A9A8-B7E23A7D2298}" srcOrd="1" destOrd="0" presId="urn:microsoft.com/office/officeart/2008/layout/LinedList"/>
    <dgm:cxn modelId="{7EF7AEFF-EBD5-4B3E-851F-96CFF167D118}" type="presParOf" srcId="{ADC49769-DEB9-4728-98C2-0E7160834661}" destId="{13A8BE03-FD7C-4F45-927D-ABE505EEB81C}" srcOrd="2" destOrd="0" presId="urn:microsoft.com/office/officeart/2008/layout/LinedList"/>
    <dgm:cxn modelId="{1755185A-E165-4126-8B65-5B8D42100D3B}" type="presParOf" srcId="{ADC49769-DEB9-4728-98C2-0E7160834661}" destId="{E4FE2BBE-EC50-428C-8119-845E6CE46F63}" srcOrd="3" destOrd="0" presId="urn:microsoft.com/office/officeart/2008/layout/LinedList"/>
    <dgm:cxn modelId="{32FCD32A-4546-448D-B203-7DCDE2605EA0}" type="presParOf" srcId="{E4FE2BBE-EC50-428C-8119-845E6CE46F63}" destId="{E28EADC6-ACD6-4CE2-B014-1B4FFFB77044}" srcOrd="0" destOrd="0" presId="urn:microsoft.com/office/officeart/2008/layout/LinedList"/>
    <dgm:cxn modelId="{E1ABD6CE-53D0-439C-B07E-05F7C184470D}" type="presParOf" srcId="{E4FE2BBE-EC50-428C-8119-845E6CE46F63}" destId="{CF296297-C6FC-4133-8E66-9F9812F20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2F41D2-9AE8-4E7C-9641-4879EDDB7B4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2EAAD5-577E-431A-8EC6-E16B0C7C2BD3}">
      <dgm:prSet/>
      <dgm:spPr/>
      <dgm:t>
        <a:bodyPr/>
        <a:lstStyle/>
        <a:p>
          <a:r>
            <a:rPr lang="es-AR"/>
            <a:t>Incorporar voces autorizadas (textos y autores que hablen sobre un tema)</a:t>
          </a:r>
          <a:endParaRPr lang="en-US"/>
        </a:p>
      </dgm:t>
    </dgm:pt>
    <dgm:pt modelId="{D298BA44-DD44-4351-8C80-7C0CA9EA2AEC}" type="parTrans" cxnId="{750C22FE-C9C6-4C04-A94C-A341CDCB582A}">
      <dgm:prSet/>
      <dgm:spPr/>
      <dgm:t>
        <a:bodyPr/>
        <a:lstStyle/>
        <a:p>
          <a:endParaRPr lang="en-US"/>
        </a:p>
      </dgm:t>
    </dgm:pt>
    <dgm:pt modelId="{9C31A681-F669-42E1-BDAC-891AE8C56FFC}" type="sibTrans" cxnId="{750C22FE-C9C6-4C04-A94C-A341CDCB582A}">
      <dgm:prSet/>
      <dgm:spPr/>
      <dgm:t>
        <a:bodyPr/>
        <a:lstStyle/>
        <a:p>
          <a:endParaRPr lang="en-US"/>
        </a:p>
      </dgm:t>
    </dgm:pt>
    <dgm:pt modelId="{61C77462-6E01-4617-B16B-3792610A2652}">
      <dgm:prSet/>
      <dgm:spPr/>
      <dgm:t>
        <a:bodyPr/>
        <a:lstStyle/>
        <a:p>
          <a:r>
            <a:rPr lang="es-AR"/>
            <a:t>Escritura: buscar textos con eje en común</a:t>
          </a:r>
          <a:endParaRPr lang="en-US"/>
        </a:p>
      </dgm:t>
    </dgm:pt>
    <dgm:pt modelId="{AAE731A6-0BB7-4A85-A1BF-B1C47A917EF5}" type="parTrans" cxnId="{6FA73EBB-9791-4E1D-9D08-6275CEB79634}">
      <dgm:prSet/>
      <dgm:spPr/>
      <dgm:t>
        <a:bodyPr/>
        <a:lstStyle/>
        <a:p>
          <a:endParaRPr lang="en-US"/>
        </a:p>
      </dgm:t>
    </dgm:pt>
    <dgm:pt modelId="{7658765D-46B1-4916-B590-E0A7BDABFC7E}" type="sibTrans" cxnId="{6FA73EBB-9791-4E1D-9D08-6275CEB79634}">
      <dgm:prSet/>
      <dgm:spPr/>
      <dgm:t>
        <a:bodyPr/>
        <a:lstStyle/>
        <a:p>
          <a:endParaRPr lang="en-US"/>
        </a:p>
      </dgm:t>
    </dgm:pt>
    <dgm:pt modelId="{110B69B4-F7CC-45F3-BBFB-BC67AAC9EC3D}">
      <dgm:prSet/>
      <dgm:spPr/>
      <dgm:t>
        <a:bodyPr/>
        <a:lstStyle/>
        <a:p>
          <a:r>
            <a:rPr lang="es-AR"/>
            <a:t>Consultar al docente (guía de esas voces o textos autorizados)</a:t>
          </a:r>
          <a:endParaRPr lang="en-US"/>
        </a:p>
      </dgm:t>
    </dgm:pt>
    <dgm:pt modelId="{6766E95E-C6DB-490C-AEF9-E7DB38EDA51E}" type="parTrans" cxnId="{420B29EE-E71C-4D4F-B410-5347C9809F20}">
      <dgm:prSet/>
      <dgm:spPr/>
      <dgm:t>
        <a:bodyPr/>
        <a:lstStyle/>
        <a:p>
          <a:endParaRPr lang="en-US"/>
        </a:p>
      </dgm:t>
    </dgm:pt>
    <dgm:pt modelId="{6D970811-8109-48CC-AF41-065689D588F7}" type="sibTrans" cxnId="{420B29EE-E71C-4D4F-B410-5347C9809F20}">
      <dgm:prSet/>
      <dgm:spPr/>
      <dgm:t>
        <a:bodyPr/>
        <a:lstStyle/>
        <a:p>
          <a:endParaRPr lang="en-US"/>
        </a:p>
      </dgm:t>
    </dgm:pt>
    <dgm:pt modelId="{23E93D32-6F26-43E9-AC8C-830261CEC65B}" type="pres">
      <dgm:prSet presAssocID="{042F41D2-9AE8-4E7C-9641-4879EDDB7B49}" presName="linear" presStyleCnt="0">
        <dgm:presLayoutVars>
          <dgm:animLvl val="lvl"/>
          <dgm:resizeHandles val="exact"/>
        </dgm:presLayoutVars>
      </dgm:prSet>
      <dgm:spPr/>
    </dgm:pt>
    <dgm:pt modelId="{213D3C1B-E2DB-497B-9E37-60123CE21E65}" type="pres">
      <dgm:prSet presAssocID="{442EAAD5-577E-431A-8EC6-E16B0C7C2B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16AFD7-83C5-4777-9466-F01B11F42BB5}" type="pres">
      <dgm:prSet presAssocID="{9C31A681-F669-42E1-BDAC-891AE8C56FFC}" presName="spacer" presStyleCnt="0"/>
      <dgm:spPr/>
    </dgm:pt>
    <dgm:pt modelId="{A4E70A55-19A7-417D-A017-18F133B156E7}" type="pres">
      <dgm:prSet presAssocID="{61C77462-6E01-4617-B16B-3792610A2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B723F0-6474-4410-868A-C5F55E50C7CA}" type="pres">
      <dgm:prSet presAssocID="{7658765D-46B1-4916-B590-E0A7BDABFC7E}" presName="spacer" presStyleCnt="0"/>
      <dgm:spPr/>
    </dgm:pt>
    <dgm:pt modelId="{1C7AB8D1-6F0E-4A44-9FB8-8193A2773FBF}" type="pres">
      <dgm:prSet presAssocID="{110B69B4-F7CC-45F3-BBFB-BC67AAC9EC3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515340-7B42-415D-9C6B-A0578D1A6599}" type="presOf" srcId="{442EAAD5-577E-431A-8EC6-E16B0C7C2BD3}" destId="{213D3C1B-E2DB-497B-9E37-60123CE21E65}" srcOrd="0" destOrd="0" presId="urn:microsoft.com/office/officeart/2005/8/layout/vList2"/>
    <dgm:cxn modelId="{4BDC2951-398C-4442-AF53-FD2E9B3BAFA3}" type="presOf" srcId="{61C77462-6E01-4617-B16B-3792610A2652}" destId="{A4E70A55-19A7-417D-A017-18F133B156E7}" srcOrd="0" destOrd="0" presId="urn:microsoft.com/office/officeart/2005/8/layout/vList2"/>
    <dgm:cxn modelId="{C7E23CA1-F16B-446F-97B1-3744D5E38639}" type="presOf" srcId="{110B69B4-F7CC-45F3-BBFB-BC67AAC9EC3D}" destId="{1C7AB8D1-6F0E-4A44-9FB8-8193A2773FBF}" srcOrd="0" destOrd="0" presId="urn:microsoft.com/office/officeart/2005/8/layout/vList2"/>
    <dgm:cxn modelId="{CF6589B1-D1BA-4961-A797-45F5765BA9C4}" type="presOf" srcId="{042F41D2-9AE8-4E7C-9641-4879EDDB7B49}" destId="{23E93D32-6F26-43E9-AC8C-830261CEC65B}" srcOrd="0" destOrd="0" presId="urn:microsoft.com/office/officeart/2005/8/layout/vList2"/>
    <dgm:cxn modelId="{6FA73EBB-9791-4E1D-9D08-6275CEB79634}" srcId="{042F41D2-9AE8-4E7C-9641-4879EDDB7B49}" destId="{61C77462-6E01-4617-B16B-3792610A2652}" srcOrd="1" destOrd="0" parTransId="{AAE731A6-0BB7-4A85-A1BF-B1C47A917EF5}" sibTransId="{7658765D-46B1-4916-B590-E0A7BDABFC7E}"/>
    <dgm:cxn modelId="{420B29EE-E71C-4D4F-B410-5347C9809F20}" srcId="{042F41D2-9AE8-4E7C-9641-4879EDDB7B49}" destId="{110B69B4-F7CC-45F3-BBFB-BC67AAC9EC3D}" srcOrd="2" destOrd="0" parTransId="{6766E95E-C6DB-490C-AEF9-E7DB38EDA51E}" sibTransId="{6D970811-8109-48CC-AF41-065689D588F7}"/>
    <dgm:cxn modelId="{750C22FE-C9C6-4C04-A94C-A341CDCB582A}" srcId="{042F41D2-9AE8-4E7C-9641-4879EDDB7B49}" destId="{442EAAD5-577E-431A-8EC6-E16B0C7C2BD3}" srcOrd="0" destOrd="0" parTransId="{D298BA44-DD44-4351-8C80-7C0CA9EA2AEC}" sibTransId="{9C31A681-F669-42E1-BDAC-891AE8C56FFC}"/>
    <dgm:cxn modelId="{5F202FD1-24E3-4F63-9148-51574778073D}" type="presParOf" srcId="{23E93D32-6F26-43E9-AC8C-830261CEC65B}" destId="{213D3C1B-E2DB-497B-9E37-60123CE21E65}" srcOrd="0" destOrd="0" presId="urn:microsoft.com/office/officeart/2005/8/layout/vList2"/>
    <dgm:cxn modelId="{FFBEC7FE-6DAD-4ADA-A33E-5677AE154618}" type="presParOf" srcId="{23E93D32-6F26-43E9-AC8C-830261CEC65B}" destId="{B016AFD7-83C5-4777-9466-F01B11F42BB5}" srcOrd="1" destOrd="0" presId="urn:microsoft.com/office/officeart/2005/8/layout/vList2"/>
    <dgm:cxn modelId="{D3E45926-6D02-4319-B71B-625E02E56740}" type="presParOf" srcId="{23E93D32-6F26-43E9-AC8C-830261CEC65B}" destId="{A4E70A55-19A7-417D-A017-18F133B156E7}" srcOrd="2" destOrd="0" presId="urn:microsoft.com/office/officeart/2005/8/layout/vList2"/>
    <dgm:cxn modelId="{04F12661-AB4D-470D-BCEB-2766CF7C45EB}" type="presParOf" srcId="{23E93D32-6F26-43E9-AC8C-830261CEC65B}" destId="{1DB723F0-6474-4410-868A-C5F55E50C7CA}" srcOrd="3" destOrd="0" presId="urn:microsoft.com/office/officeart/2005/8/layout/vList2"/>
    <dgm:cxn modelId="{0B568620-B524-41D4-AF2D-BC05CEDC9E0B}" type="presParOf" srcId="{23E93D32-6F26-43E9-AC8C-830261CEC65B}" destId="{1C7AB8D1-6F0E-4A44-9FB8-8193A2773F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48E6A-FA91-437A-950F-0E4F69E90573}">
      <dsp:nvSpPr>
        <dsp:cNvPr id="0" name=""/>
        <dsp:cNvSpPr/>
      </dsp:nvSpPr>
      <dsp:spPr>
        <a:xfrm>
          <a:off x="0" y="539"/>
          <a:ext cx="588968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43E85-44DF-4F76-9DFD-03CFA20F3866}">
      <dsp:nvSpPr>
        <dsp:cNvPr id="0" name=""/>
        <dsp:cNvSpPr/>
      </dsp:nvSpPr>
      <dsp:spPr>
        <a:xfrm>
          <a:off x="0" y="539"/>
          <a:ext cx="5889686" cy="130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Definición</a:t>
          </a:r>
          <a:endParaRPr lang="en-US" sz="2700" kern="1200" dirty="0"/>
        </a:p>
      </dsp:txBody>
      <dsp:txXfrm>
        <a:off x="0" y="539"/>
        <a:ext cx="5889686" cy="1302757"/>
      </dsp:txXfrm>
    </dsp:sp>
    <dsp:sp modelId="{13A8BE03-FD7C-4F45-927D-ABE505EEB81C}">
      <dsp:nvSpPr>
        <dsp:cNvPr id="0" name=""/>
        <dsp:cNvSpPr/>
      </dsp:nvSpPr>
      <dsp:spPr>
        <a:xfrm>
          <a:off x="0" y="1303297"/>
          <a:ext cx="5889686" cy="0"/>
        </a:xfrm>
        <a:prstGeom prst="line">
          <a:avLst/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 w="15875" cap="flat" cmpd="sng" algn="ctr">
          <a:solidFill>
            <a:schemeClr val="accent5">
              <a:hueOff val="8735693"/>
              <a:satOff val="-45639"/>
              <a:lumOff val="10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ADC6-ACD6-4CE2-B014-1B4FFFB77044}">
      <dsp:nvSpPr>
        <dsp:cNvPr id="0" name=""/>
        <dsp:cNvSpPr/>
      </dsp:nvSpPr>
      <dsp:spPr>
        <a:xfrm>
          <a:off x="0" y="1303297"/>
          <a:ext cx="5889686" cy="4015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“son textos de procedencia académica realizados por educadores y/o investigadores especializados en un área determinada de una materia. Estos documentos deben poseer lenguaje acorde a la disciplina estudiada y, en el caso que sea necesario, soporte visual que apoye los descubrimientos que se publicarán”.</a:t>
          </a:r>
          <a:endParaRPr lang="en-US" sz="2700" kern="1200" dirty="0"/>
        </a:p>
      </dsp:txBody>
      <dsp:txXfrm>
        <a:off x="0" y="1303297"/>
        <a:ext cx="5889686" cy="401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D3C1B-E2DB-497B-9E37-60123CE21E65}">
      <dsp:nvSpPr>
        <dsp:cNvPr id="0" name=""/>
        <dsp:cNvSpPr/>
      </dsp:nvSpPr>
      <dsp:spPr>
        <a:xfrm>
          <a:off x="0" y="40260"/>
          <a:ext cx="5889686" cy="168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/>
            <a:t>Incorporar voces autorizadas (textos y autores que hablen sobre un tema)</a:t>
          </a:r>
          <a:endParaRPr lang="en-US" sz="3200" kern="1200"/>
        </a:p>
      </dsp:txBody>
      <dsp:txXfrm>
        <a:off x="82245" y="122505"/>
        <a:ext cx="5725196" cy="1520310"/>
      </dsp:txXfrm>
    </dsp:sp>
    <dsp:sp modelId="{A4E70A55-19A7-417D-A017-18F133B156E7}">
      <dsp:nvSpPr>
        <dsp:cNvPr id="0" name=""/>
        <dsp:cNvSpPr/>
      </dsp:nvSpPr>
      <dsp:spPr>
        <a:xfrm>
          <a:off x="0" y="1817220"/>
          <a:ext cx="5889686" cy="1684800"/>
        </a:xfrm>
        <a:prstGeom prst="roundRec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/>
            <a:t>Escritura: buscar textos con eje en común</a:t>
          </a:r>
          <a:endParaRPr lang="en-US" sz="3200" kern="1200"/>
        </a:p>
      </dsp:txBody>
      <dsp:txXfrm>
        <a:off x="82245" y="1899465"/>
        <a:ext cx="5725196" cy="1520310"/>
      </dsp:txXfrm>
    </dsp:sp>
    <dsp:sp modelId="{1C7AB8D1-6F0E-4A44-9FB8-8193A2773FBF}">
      <dsp:nvSpPr>
        <dsp:cNvPr id="0" name=""/>
        <dsp:cNvSpPr/>
      </dsp:nvSpPr>
      <dsp:spPr>
        <a:xfrm>
          <a:off x="0" y="3594180"/>
          <a:ext cx="5889686" cy="168480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/>
            <a:t>Consultar al docente (guía de esas voces o textos autorizados)</a:t>
          </a:r>
          <a:endParaRPr lang="en-US" sz="3200" kern="1200"/>
        </a:p>
      </dsp:txBody>
      <dsp:txXfrm>
        <a:off x="82245" y="3676425"/>
        <a:ext cx="5725196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A0435-B0FD-4538-B930-E4217082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887" y="3428998"/>
            <a:ext cx="6202017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Unidad II</a:t>
            </a:r>
            <a:br>
              <a:rPr lang="es-AR" dirty="0"/>
            </a:br>
            <a:r>
              <a:rPr lang="es-AR" sz="5300" dirty="0"/>
              <a:t>Fuentes bibliográficas</a:t>
            </a:r>
          </a:p>
        </p:txBody>
      </p:sp>
    </p:spTree>
    <p:extLst>
      <p:ext uri="{BB962C8B-B14F-4D97-AF65-F5344CB8AC3E}">
        <p14:creationId xmlns:p14="http://schemas.microsoft.com/office/powerpoint/2010/main" val="409976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33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35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0" name="Rectangle 37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555CDC-27F3-433F-85A4-F5E4BC83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br>
              <a:rPr lang="es-AR" dirty="0">
                <a:solidFill>
                  <a:schemeClr val="bg1"/>
                </a:solidFill>
              </a:rPr>
            </a:br>
            <a:br>
              <a:rPr lang="es-AR" dirty="0">
                <a:solidFill>
                  <a:schemeClr val="bg1"/>
                </a:solidFill>
              </a:rPr>
            </a:br>
            <a:br>
              <a:rPr lang="es-AR" dirty="0">
                <a:solidFill>
                  <a:schemeClr val="bg1"/>
                </a:solidFill>
              </a:rPr>
            </a:br>
            <a:r>
              <a:rPr lang="es-AR" dirty="0">
                <a:solidFill>
                  <a:schemeClr val="bg1"/>
                </a:solidFill>
              </a:rPr>
              <a:t>Fuente</a:t>
            </a:r>
          </a:p>
        </p:txBody>
      </p:sp>
      <p:sp>
        <p:nvSpPr>
          <p:cNvPr id="61" name="Rectangle 39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Marcador de contenido 2">
            <a:extLst>
              <a:ext uri="{FF2B5EF4-FFF2-40B4-BE49-F238E27FC236}">
                <a16:creationId xmlns:a16="http://schemas.microsoft.com/office/drawing/2014/main" id="{1459E345-501B-41E2-B03E-772E03536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9495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334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6FE52-06D1-4007-A41A-79E4A495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s-AR">
                <a:solidFill>
                  <a:schemeClr val="bg1"/>
                </a:solidFill>
              </a:rPr>
              <a:t>Estrategias para la búsqueda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BA240389-F5E5-4D8F-83AE-FDB465A51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173852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9772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3EB3F-209B-4493-8E4F-2E798E0F30E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s-AR" sz="3600" dirty="0"/>
              <a:t>Fuentes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7D60BE1-9536-4D7A-A8FC-5D574C83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PRIMARIAS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0C44C-FEEF-4090-85DF-F06364801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es-ES" sz="1800" dirty="0"/>
              <a:t>son aquellas fuentes donde se publica información precisa y directa sobre los resultados originales de la investigación. Están constituidas por las revistas de información, patentes, informes técnicos y las tesis de licenciaturas o doctorados, entre otras.</a:t>
            </a:r>
          </a:p>
          <a:p>
            <a:pPr marL="0" indent="0">
              <a:buNone/>
            </a:pPr>
            <a:r>
              <a:rPr lang="es-AR" sz="1800" dirty="0"/>
              <a:t>				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5E5D8EC-C3B1-4027-BCEB-C7F7DDE9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SECUNDARIAS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A153568-0BEF-4A44-B442-F64C13C95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comprenden todas las publicaciones que recojan material que ha sido previamente publicado en fuentes primarias, es decir, resúmenes de tópicos, recopilación de títulos, artículos de revisión, monografías, entre otros.</a:t>
            </a:r>
            <a:endParaRPr lang="es-AR" dirty="0"/>
          </a:p>
          <a:p>
            <a:endParaRPr lang="es-AR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236F035-7476-4F3F-86F5-FF91A3EE76D0}"/>
              </a:ext>
            </a:extLst>
          </p:cNvPr>
          <p:cNvCxnSpPr>
            <a:stCxn id="2" idx="3"/>
          </p:cNvCxnSpPr>
          <p:nvPr/>
        </p:nvCxnSpPr>
        <p:spPr>
          <a:xfrm flipV="1">
            <a:off x="4277420" y="1643270"/>
            <a:ext cx="1063206" cy="178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0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DF197F-F28E-4B72-A654-ABBC3EB5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2600" dirty="0">
                <a:solidFill>
                  <a:srgbClr val="1F2D29"/>
                </a:solidFill>
              </a:rPr>
              <a:t>Fuentes </a:t>
            </a:r>
            <a:r>
              <a:rPr lang="en-US" sz="2600" dirty="0" err="1">
                <a:solidFill>
                  <a:srgbClr val="1F2D29"/>
                </a:solidFill>
              </a:rPr>
              <a:t>deben</a:t>
            </a:r>
            <a:r>
              <a:rPr lang="en-US" sz="2600" dirty="0">
                <a:solidFill>
                  <a:srgbClr val="1F2D29"/>
                </a:solidFill>
              </a:rPr>
              <a:t>:</a:t>
            </a:r>
            <a:br>
              <a:rPr lang="en-US" sz="2600" dirty="0">
                <a:solidFill>
                  <a:srgbClr val="1F2D29"/>
                </a:solidFill>
              </a:rPr>
            </a:br>
            <a:r>
              <a:rPr lang="en-US" sz="2600" dirty="0">
                <a:solidFill>
                  <a:srgbClr val="1F2D29"/>
                </a:solidFill>
              </a:rPr>
              <a:t>1. </a:t>
            </a:r>
            <a:r>
              <a:rPr lang="en-US" sz="2600" dirty="0" err="1">
                <a:solidFill>
                  <a:srgbClr val="1F2D29"/>
                </a:solidFill>
              </a:rPr>
              <a:t>Estar</a:t>
            </a:r>
            <a:r>
              <a:rPr lang="en-US" sz="2600" dirty="0">
                <a:solidFill>
                  <a:srgbClr val="1F2D29"/>
                </a:solidFill>
              </a:rPr>
              <a:t> </a:t>
            </a:r>
            <a:r>
              <a:rPr lang="en-US" sz="2600" dirty="0" err="1">
                <a:solidFill>
                  <a:srgbClr val="1F2D29"/>
                </a:solidFill>
              </a:rPr>
              <a:t>actualizadas</a:t>
            </a:r>
            <a:br>
              <a:rPr lang="en-US" sz="2600" dirty="0">
                <a:solidFill>
                  <a:srgbClr val="1F2D29"/>
                </a:solidFill>
              </a:rPr>
            </a:br>
            <a:r>
              <a:rPr lang="en-US" sz="2600" dirty="0">
                <a:solidFill>
                  <a:srgbClr val="1F2D29"/>
                </a:solidFill>
              </a:rPr>
              <a:t>2. Ser </a:t>
            </a:r>
            <a:r>
              <a:rPr lang="en-US" sz="2600" dirty="0" err="1">
                <a:solidFill>
                  <a:srgbClr val="1F2D29"/>
                </a:solidFill>
              </a:rPr>
              <a:t>reconocidas</a:t>
            </a:r>
            <a:r>
              <a:rPr lang="en-US" sz="2600" dirty="0">
                <a:solidFill>
                  <a:srgbClr val="1F2D29"/>
                </a:solidFill>
              </a:rPr>
              <a:t> por una </a:t>
            </a:r>
            <a:r>
              <a:rPr lang="en-US" sz="2600" dirty="0" err="1">
                <a:solidFill>
                  <a:srgbClr val="1F2D29"/>
                </a:solidFill>
              </a:rPr>
              <a:t>comunidad</a:t>
            </a:r>
            <a:r>
              <a:rPr lang="en-US" sz="2600" dirty="0">
                <a:solidFill>
                  <a:srgbClr val="1F2D29"/>
                </a:solidFill>
              </a:rPr>
              <a:t> </a:t>
            </a:r>
            <a:r>
              <a:rPr lang="en-US" sz="2600" dirty="0" err="1">
                <a:solidFill>
                  <a:srgbClr val="1F2D29"/>
                </a:solidFill>
              </a:rPr>
              <a:t>disciplinar</a:t>
            </a:r>
            <a:br>
              <a:rPr lang="en-US" sz="2600" dirty="0">
                <a:solidFill>
                  <a:srgbClr val="1F2D29"/>
                </a:solidFill>
              </a:rPr>
            </a:br>
            <a:r>
              <a:rPr lang="en-US" sz="2600" dirty="0">
                <a:solidFill>
                  <a:srgbClr val="1F2D29"/>
                </a:solidFill>
              </a:rPr>
              <a:t>3. </a:t>
            </a:r>
            <a:r>
              <a:rPr lang="en-US" sz="2600" dirty="0" err="1">
                <a:solidFill>
                  <a:srgbClr val="1F2D29"/>
                </a:solidFill>
              </a:rPr>
              <a:t>Citar</a:t>
            </a:r>
            <a:r>
              <a:rPr lang="en-US" sz="2600" dirty="0">
                <a:solidFill>
                  <a:srgbClr val="1F2D29"/>
                </a:solidFill>
              </a:rPr>
              <a:t> </a:t>
            </a:r>
            <a:r>
              <a:rPr lang="en-US" sz="2600" dirty="0" err="1">
                <a:solidFill>
                  <a:srgbClr val="1F2D29"/>
                </a:solidFill>
              </a:rPr>
              <a:t>fuentes</a:t>
            </a:r>
            <a:r>
              <a:rPr lang="en-US" sz="2600" dirty="0">
                <a:solidFill>
                  <a:srgbClr val="1F2D29"/>
                </a:solidFill>
              </a:rPr>
              <a:t> </a:t>
            </a:r>
            <a:r>
              <a:rPr lang="en-US" sz="2600" dirty="0" err="1">
                <a:solidFill>
                  <a:srgbClr val="1F2D29"/>
                </a:solidFill>
              </a:rPr>
              <a:t>primarias</a:t>
            </a:r>
            <a:r>
              <a:rPr lang="en-US" sz="2600" dirty="0">
                <a:solidFill>
                  <a:srgbClr val="1F2D29"/>
                </a:solidFill>
              </a:rPr>
              <a:t> (no </a:t>
            </a:r>
            <a:r>
              <a:rPr lang="en-US" sz="2600" dirty="0" err="1">
                <a:solidFill>
                  <a:srgbClr val="1F2D29"/>
                </a:solidFill>
              </a:rPr>
              <a:t>manuales</a:t>
            </a:r>
            <a:r>
              <a:rPr lang="en-US" sz="2600" dirty="0">
                <a:solidFill>
                  <a:srgbClr val="1F2D29"/>
                </a:solidFill>
              </a:rPr>
              <a:t>) </a:t>
            </a:r>
            <a:br>
              <a:rPr lang="en-US" sz="2600" dirty="0">
                <a:solidFill>
                  <a:srgbClr val="1F2D29"/>
                </a:solidFill>
              </a:rPr>
            </a:br>
            <a:br>
              <a:rPr lang="en-US" sz="2600" dirty="0">
                <a:solidFill>
                  <a:srgbClr val="1F2D29"/>
                </a:solidFill>
              </a:rPr>
            </a:br>
            <a:endParaRPr lang="en-US" sz="2600" dirty="0">
              <a:solidFill>
                <a:srgbClr val="1F2D29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97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87B90-68D3-42DA-927F-2D78B7D88B4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AR" dirty="0"/>
              <a:t>Fuentes</a:t>
            </a: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B420DD-F17C-4593-9AC3-1C78B6E10004}"/>
              </a:ext>
            </a:extLst>
          </p:cNvPr>
          <p:cNvSpPr/>
          <p:nvPr/>
        </p:nvSpPr>
        <p:spPr>
          <a:xfrm>
            <a:off x="5110535" y="2160582"/>
            <a:ext cx="2955235" cy="95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/>
              <a:t>CITA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7EDBA83-DF54-483E-A331-4B2B0EDF379D}"/>
              </a:ext>
            </a:extLst>
          </p:cNvPr>
          <p:cNvCxnSpPr/>
          <p:nvPr/>
        </p:nvCxnSpPr>
        <p:spPr>
          <a:xfrm flipH="1">
            <a:off x="3094384" y="3114739"/>
            <a:ext cx="3193774" cy="81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C996E16-0495-4975-9B20-E91F63CEFA65}"/>
              </a:ext>
            </a:extLst>
          </p:cNvPr>
          <p:cNvCxnSpPr>
            <a:cxnSpLocks/>
          </p:cNvCxnSpPr>
          <p:nvPr/>
        </p:nvCxnSpPr>
        <p:spPr>
          <a:xfrm>
            <a:off x="7262191" y="3144557"/>
            <a:ext cx="2663687" cy="78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AF1CC8-E54A-4937-A701-0B85427E51BE}"/>
              </a:ext>
            </a:extLst>
          </p:cNvPr>
          <p:cNvSpPr/>
          <p:nvPr/>
        </p:nvSpPr>
        <p:spPr>
          <a:xfrm>
            <a:off x="1948070" y="4008783"/>
            <a:ext cx="2990187" cy="271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bg1"/>
                </a:solidFill>
              </a:rPr>
              <a:t>SI NO EXCEDE LAS 5 LÍNEAS:</a:t>
            </a:r>
          </a:p>
          <a:p>
            <a:pPr algn="ctr"/>
            <a:endParaRPr lang="es-AR" sz="1400" dirty="0">
              <a:solidFill>
                <a:schemeClr val="bg1"/>
              </a:solidFill>
            </a:endParaRPr>
          </a:p>
          <a:p>
            <a:pPr algn="just"/>
            <a:r>
              <a:rPr lang="es-ES" sz="1100" dirty="0" err="1">
                <a:solidFill>
                  <a:schemeClr val="bg1"/>
                </a:solidFill>
              </a:rPr>
              <a:t>Lorenzano</a:t>
            </a:r>
            <a:r>
              <a:rPr lang="es-ES" sz="1100" dirty="0">
                <a:solidFill>
                  <a:schemeClr val="bg1"/>
                </a:solidFill>
              </a:rPr>
              <a:t> (2001) destaca que la Biología carece de unicidad en el lenguaje, lo que es relativamente frecuente para numerosas ciencias</a:t>
            </a:r>
            <a:r>
              <a:rPr lang="es-ES" sz="1100">
                <a:solidFill>
                  <a:schemeClr val="bg1"/>
                </a:solidFill>
              </a:rPr>
              <a:t>: “nos </a:t>
            </a:r>
            <a:r>
              <a:rPr lang="es-ES" sz="1100" dirty="0">
                <a:solidFill>
                  <a:schemeClr val="bg1"/>
                </a:solidFill>
              </a:rPr>
              <a:t>encontramos con una gran variedad de lenguajes específicos a ciertas subdisciplinas o teorías biológicas, lo cual no elimina la posibilidad de que estos se relacionen de algún modo entre sí.” </a:t>
            </a:r>
            <a:endParaRPr lang="es-AR" sz="1100" dirty="0">
              <a:solidFill>
                <a:schemeClr val="bg1"/>
              </a:solidFill>
            </a:endParaRPr>
          </a:p>
          <a:p>
            <a:pPr algn="just"/>
            <a:r>
              <a:rPr lang="es-AR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124ED64-3073-4B30-84E7-A2021AF37290}"/>
              </a:ext>
            </a:extLst>
          </p:cNvPr>
          <p:cNvSpPr/>
          <p:nvPr/>
        </p:nvSpPr>
        <p:spPr>
          <a:xfrm>
            <a:off x="7262192" y="4041913"/>
            <a:ext cx="3793766" cy="271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>
                <a:solidFill>
                  <a:schemeClr val="bg1"/>
                </a:solidFill>
              </a:rPr>
              <a:t>SI EXCEDE LAS 5 LÍNEAS:</a:t>
            </a:r>
          </a:p>
          <a:p>
            <a:pPr algn="ctr"/>
            <a:endParaRPr lang="es-AR" sz="1600" dirty="0">
              <a:solidFill>
                <a:schemeClr val="bg1"/>
              </a:solidFill>
            </a:endParaRPr>
          </a:p>
          <a:p>
            <a:pPr lvl="0" algn="just"/>
            <a:r>
              <a:rPr lang="es-AR" sz="900" dirty="0">
                <a:solidFill>
                  <a:schemeClr val="bg1"/>
                </a:solidFill>
              </a:rPr>
              <a:t> La tecnología del Mínimo Proceso se aplica tanto a hortalizas como a frutas y se puede resumir como</a:t>
            </a:r>
          </a:p>
          <a:p>
            <a:pPr lvl="0" algn="just"/>
            <a:endParaRPr lang="es-AR" sz="900" dirty="0">
              <a:solidFill>
                <a:schemeClr val="bg1"/>
              </a:solidFill>
            </a:endParaRPr>
          </a:p>
          <a:p>
            <a:pPr algn="just"/>
            <a:r>
              <a:rPr lang="es-ES" sz="900" dirty="0">
                <a:solidFill>
                  <a:schemeClr val="bg1"/>
                </a:solidFill>
              </a:rPr>
              <a:t>	hortalizas y frutas crudas sin sus partes no comestibles, 	preferentemente lavadas, peladas y en ciertos casos trozadas 	o rebanadas, posteriormente embolsadas en películas de 	plástico y conservadas a temperatura de congelación, 	garantizando una duración mínima de siete días para su 	consumo inmediato; sin aditivos (solo reciben tratamientos 	suaves de desinfección), conservan sus atributos sensoriales 	y nutricionales similares al original en frasco, bajo normas de 	buenas prácticas de procesado, higiene y cumpliendo la 	legislación específica. (López y Moreno, 1994)</a:t>
            </a:r>
            <a:r>
              <a:rPr lang="es-ES" sz="900" baseline="30000" dirty="0">
                <a:solidFill>
                  <a:schemeClr val="bg1"/>
                </a:solidFill>
              </a:rPr>
              <a:t> </a:t>
            </a:r>
            <a:r>
              <a:rPr lang="es-ES" sz="900" dirty="0">
                <a:solidFill>
                  <a:schemeClr val="bg1"/>
                </a:solidFill>
              </a:rPr>
              <a:t> </a:t>
            </a:r>
            <a:r>
              <a:rPr lang="es-ES" sz="900" b="1" dirty="0">
                <a:solidFill>
                  <a:schemeClr val="bg1"/>
                </a:solidFill>
              </a:rPr>
              <a:t> </a:t>
            </a:r>
            <a:endParaRPr lang="es-AR" sz="900" dirty="0">
              <a:solidFill>
                <a:schemeClr val="bg1"/>
              </a:solidFill>
            </a:endParaRPr>
          </a:p>
          <a:p>
            <a:pPr algn="ctr"/>
            <a:endParaRPr lang="es-A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5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036ED-C51C-4DFB-8778-4F53A466E8C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dirty="0"/>
              <a:t>DISCURSOS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39DB48C-1777-4BD8-B097-FD90955F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AR" dirty="0"/>
              <a:t>DIRECTO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0ED3FCE-3356-4447-8E91-9F7D6A795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85000" lnSpcReduction="10000"/>
          </a:bodyPr>
          <a:lstStyle/>
          <a:p>
            <a:r>
              <a:rPr lang="es-AR" sz="1800" dirty="0">
                <a:latin typeface="+mj-lt"/>
              </a:rPr>
              <a:t>Antepuesto: “….”, </a:t>
            </a:r>
            <a:r>
              <a:rPr lang="es-ES" sz="1800" dirty="0">
                <a:latin typeface="+mj-lt"/>
              </a:rPr>
              <a:t>afirma </a:t>
            </a:r>
            <a:r>
              <a:rPr lang="es-ES" sz="1800" dirty="0" err="1">
                <a:latin typeface="+mj-lt"/>
              </a:rPr>
              <a:t>Starobinski</a:t>
            </a:r>
            <a:r>
              <a:rPr lang="es-ES" sz="1800" dirty="0">
                <a:latin typeface="+mj-lt"/>
              </a:rPr>
              <a:t>.</a:t>
            </a:r>
            <a:r>
              <a:rPr lang="es-ES" sz="1800" baseline="30000" dirty="0">
                <a:latin typeface="+mj-lt"/>
              </a:rPr>
              <a:t> </a:t>
            </a:r>
          </a:p>
          <a:p>
            <a:r>
              <a:rPr lang="es-E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Pospuesto</a:t>
            </a:r>
            <a:r>
              <a:rPr lang="es-ES" sz="1800" baseline="30000" dirty="0">
                <a:latin typeface="+mj-lt"/>
              </a:rPr>
              <a:t>:  </a:t>
            </a:r>
            <a:r>
              <a:rPr lang="es-AR" sz="1800" dirty="0">
                <a:latin typeface="+mj-lt"/>
              </a:rPr>
              <a:t>Piaget (1979) expresó en su libro </a:t>
            </a:r>
            <a:r>
              <a:rPr lang="es-AR" sz="1800" i="1" dirty="0">
                <a:latin typeface="+mj-lt"/>
              </a:rPr>
              <a:t>Introducción a la epistemología genética</a:t>
            </a:r>
            <a:r>
              <a:rPr lang="es-AR" sz="1800" dirty="0">
                <a:latin typeface="+mj-lt"/>
              </a:rPr>
              <a:t> que “…” </a:t>
            </a:r>
          </a:p>
          <a:p>
            <a:r>
              <a:rPr lang="es-AR" sz="1800" dirty="0">
                <a:latin typeface="+mj-lt"/>
              </a:rPr>
              <a:t>Discontinuo: “……-- indica Piaget-- ….”</a:t>
            </a:r>
          </a:p>
          <a:p>
            <a:endParaRPr lang="es-AR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B9C7FCF-468E-4C47-ACD5-5D705F8FA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/>
            <a:r>
              <a:rPr lang="es-AR" dirty="0"/>
              <a:t>INDIRECTO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7B54BB3-2047-482F-8A80-66E89D993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85000" lnSpcReduction="10000"/>
          </a:bodyPr>
          <a:lstStyle/>
          <a:p>
            <a:r>
              <a:rPr lang="es-AR" sz="1800" dirty="0"/>
              <a:t>Indirecto genuino: Morgan (1989) afirma que las células son…</a:t>
            </a:r>
          </a:p>
          <a:p>
            <a:pPr algn="just"/>
            <a:r>
              <a:rPr lang="es-AR" sz="1800" dirty="0"/>
              <a:t>Indirecto con segmentos textuales:</a:t>
            </a:r>
            <a:r>
              <a:rPr lang="es-ES" sz="1900" dirty="0"/>
              <a:t>Los productos mínimamente procesados, también llamados de IV Gama, son aquellas “frutas y vegetales crudos sin sus partes no comestibles”, preferentemente lavados, pelados y en ciertos casos</a:t>
            </a:r>
            <a:r>
              <a:rPr lang="es-AR" sz="19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39217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5763E-7FB2-4612-89A4-57E3072E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AR" dirty="0"/>
              <a:t>Verbos del “decir” (ver PP clases anteriores y página 48)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3977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507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Unidad II Fuentes bibliográficas</vt:lpstr>
      <vt:lpstr>   Fuente</vt:lpstr>
      <vt:lpstr>Estrategias para la búsqueda</vt:lpstr>
      <vt:lpstr>Fuentes</vt:lpstr>
      <vt:lpstr>Fuentes deben: 1. Estar actualizadas 2. Ser reconocidas por una comunidad disciplinar 3. Citar fuentes primarias (no manuales)   </vt:lpstr>
      <vt:lpstr>Fuentes  </vt:lpstr>
      <vt:lpstr>DISCURSOS</vt:lpstr>
      <vt:lpstr>Verbos del “decir” (ver PP clases anteriores y página 48)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II Fuentes bibliográficas</dc:title>
  <dc:creator>Sil</dc:creator>
  <cp:lastModifiedBy>Silvana Aiudi</cp:lastModifiedBy>
  <cp:revision>8</cp:revision>
  <dcterms:created xsi:type="dcterms:W3CDTF">2020-04-26T22:30:33Z</dcterms:created>
  <dcterms:modified xsi:type="dcterms:W3CDTF">2021-05-27T17:00:30Z</dcterms:modified>
</cp:coreProperties>
</file>