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256" r:id="rId2"/>
    <p:sldId id="403" r:id="rId3"/>
    <p:sldId id="385" r:id="rId4"/>
    <p:sldId id="387" r:id="rId5"/>
    <p:sldId id="388" r:id="rId6"/>
    <p:sldId id="389" r:id="rId7"/>
    <p:sldId id="390" r:id="rId8"/>
    <p:sldId id="391" r:id="rId9"/>
    <p:sldId id="404" r:id="rId10"/>
    <p:sldId id="392" r:id="rId11"/>
    <p:sldId id="393" r:id="rId12"/>
    <p:sldId id="396" r:id="rId13"/>
    <p:sldId id="405" r:id="rId14"/>
    <p:sldId id="394" r:id="rId15"/>
    <p:sldId id="395" r:id="rId16"/>
    <p:sldId id="406" r:id="rId17"/>
    <p:sldId id="400" r:id="rId18"/>
    <p:sldId id="407" r:id="rId19"/>
    <p:sldId id="408" r:id="rId20"/>
    <p:sldId id="409" r:id="rId21"/>
    <p:sldId id="411" r:id="rId22"/>
    <p:sldId id="410" r:id="rId23"/>
    <p:sldId id="397"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26" userDrawn="1">
          <p15:clr>
            <a:srgbClr val="A4A3A4"/>
          </p15:clr>
        </p15:guide>
        <p15:guide id="2" orient="horz" pos="845" userDrawn="1">
          <p15:clr>
            <a:srgbClr val="A4A3A4"/>
          </p15:clr>
        </p15:guide>
        <p15:guide id="3" pos="5602" userDrawn="1">
          <p15:clr>
            <a:srgbClr val="A4A3A4"/>
          </p15:clr>
        </p15:guide>
        <p15:guide id="4" orient="horz" pos="3657" userDrawn="1">
          <p15:clr>
            <a:srgbClr val="A4A3A4"/>
          </p15:clr>
        </p15:guide>
        <p15:guide id="5" orient="horz" pos="2024" userDrawn="1">
          <p15:clr>
            <a:srgbClr val="A4A3A4"/>
          </p15:clr>
        </p15:guide>
        <p15:guide id="6" orient="horz" pos="25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80802" autoAdjust="0"/>
  </p:normalViewPr>
  <p:slideViewPr>
    <p:cSldViewPr snapToGrid="0">
      <p:cViewPr>
        <p:scale>
          <a:sx n="75" d="100"/>
          <a:sy n="75" d="100"/>
        </p:scale>
        <p:origin x="1594" y="-91"/>
      </p:cViewPr>
      <p:guideLst>
        <p:guide pos="226"/>
        <p:guide orient="horz" pos="845"/>
        <p:guide pos="5602"/>
        <p:guide orient="horz" pos="3657"/>
        <p:guide orient="horz" pos="2024"/>
        <p:guide orient="horz" pos="252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E1A4F0-0A95-4039-8B15-06BED13EC27D}" type="datetime1">
              <a:rPr lang="zh-CN" altLang="en-US" smtClean="0"/>
              <a:t>2018/4/1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76FF13-B9D2-44BC-BB6B-7630C1272CF6}" type="slidenum">
              <a:rPr lang="zh-CN" altLang="en-US" smtClean="0"/>
              <a:t>‹#›</a:t>
            </a:fld>
            <a:endParaRPr lang="zh-CN" altLang="en-US"/>
          </a:p>
        </p:txBody>
      </p:sp>
    </p:spTree>
    <p:extLst>
      <p:ext uri="{BB962C8B-B14F-4D97-AF65-F5344CB8AC3E}">
        <p14:creationId xmlns:p14="http://schemas.microsoft.com/office/powerpoint/2010/main" val="396580916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DD10E-7C61-4CE7-A1EA-124F8956FC7A}" type="datetime1">
              <a:rPr lang="zh-CN" altLang="en-US" smtClean="0"/>
              <a:t>2018/4/1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089BF-A660-4782-A05B-6B9452665C7A}" type="slidenum">
              <a:rPr lang="zh-CN" altLang="en-US" smtClean="0"/>
              <a:t>‹#›</a:t>
            </a:fld>
            <a:endParaRPr lang="zh-CN" altLang="en-US"/>
          </a:p>
        </p:txBody>
      </p:sp>
    </p:spTree>
    <p:extLst>
      <p:ext uri="{BB962C8B-B14F-4D97-AF65-F5344CB8AC3E}">
        <p14:creationId xmlns:p14="http://schemas.microsoft.com/office/powerpoint/2010/main" val="187777830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089BF-A660-4782-A05B-6B9452665C7A}" type="slidenum">
              <a:rPr lang="zh-CN" altLang="en-US" smtClean="0"/>
              <a:t>1</a:t>
            </a:fld>
            <a:endParaRPr lang="zh-CN" altLang="en-US"/>
          </a:p>
        </p:txBody>
      </p:sp>
      <p:sp>
        <p:nvSpPr>
          <p:cNvPr id="5" name="日期占位符 4"/>
          <p:cNvSpPr>
            <a:spLocks noGrp="1"/>
          </p:cNvSpPr>
          <p:nvPr>
            <p:ph type="dt" idx="11"/>
          </p:nvPr>
        </p:nvSpPr>
        <p:spPr/>
        <p:txBody>
          <a:bodyPr/>
          <a:lstStyle/>
          <a:p>
            <a:fld id="{1EB5DD30-C6FE-499D-A12D-1F95AD8BDF45}" type="datetime1">
              <a:rPr lang="zh-CN" altLang="en-US" smtClean="0"/>
              <a:t>2018/4/1</a:t>
            </a:fld>
            <a:endParaRPr lang="zh-CN" altLang="en-US"/>
          </a:p>
        </p:txBody>
      </p:sp>
      <p:sp>
        <p:nvSpPr>
          <p:cNvPr id="6" name="页脚占位符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3763694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DADD10E-7C61-4CE7-A1EA-124F8956FC7A}" type="datetime1">
              <a:rPr lang="zh-CN" altLang="en-US" smtClean="0"/>
              <a:t>2018/4/2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089BF-A660-4782-A05B-6B9452665C7A}" type="slidenum">
              <a:rPr lang="zh-CN" altLang="en-US" smtClean="0"/>
              <a:t>19</a:t>
            </a:fld>
            <a:endParaRPr lang="zh-CN" altLang="en-US"/>
          </a:p>
        </p:txBody>
      </p:sp>
    </p:spTree>
    <p:extLst>
      <p:ext uri="{BB962C8B-B14F-4D97-AF65-F5344CB8AC3E}">
        <p14:creationId xmlns:p14="http://schemas.microsoft.com/office/powerpoint/2010/main" val="344701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DADD10E-7C61-4CE7-A1EA-124F8956FC7A}" type="datetime1">
              <a:rPr lang="zh-CN" altLang="en-US" smtClean="0"/>
              <a:t>2018/4/2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089BF-A660-4782-A05B-6B9452665C7A}" type="slidenum">
              <a:rPr lang="zh-CN" altLang="en-US" smtClean="0"/>
              <a:t>20</a:t>
            </a:fld>
            <a:endParaRPr lang="zh-CN" altLang="en-US"/>
          </a:p>
        </p:txBody>
      </p:sp>
    </p:spTree>
    <p:extLst>
      <p:ext uri="{BB962C8B-B14F-4D97-AF65-F5344CB8AC3E}">
        <p14:creationId xmlns:p14="http://schemas.microsoft.com/office/powerpoint/2010/main" val="3580645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是个</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维向量，每个元素代表一个节点的</a:t>
            </a:r>
            <a:r>
              <a:rPr lang="en-US" altLang="zh-CN" sz="1200" b="0" i="0" kern="1200" dirty="0" smtClean="0">
                <a:solidFill>
                  <a:schemeClr val="tx1"/>
                </a:solidFill>
                <a:effectLst/>
                <a:latin typeface="+mn-lt"/>
                <a:ea typeface="+mn-ea"/>
                <a:cs typeface="+mn-cs"/>
              </a:rPr>
              <a:t>PR</a:t>
            </a:r>
            <a:r>
              <a:rPr lang="zh-CN" altLang="en-US" sz="1200" b="0" i="0" kern="1200" dirty="0" smtClean="0">
                <a:solidFill>
                  <a:schemeClr val="tx1"/>
                </a:solidFill>
                <a:effectLst/>
                <a:latin typeface="+mn-lt"/>
                <a:ea typeface="+mn-ea"/>
                <a:cs typeface="+mn-cs"/>
              </a:rPr>
              <a:t>重要度，</a:t>
            </a:r>
            <a:r>
              <a:rPr lang="en-US" altLang="zh-CN" sz="1200" b="0" i="0" kern="1200" dirty="0" smtClean="0">
                <a:solidFill>
                  <a:schemeClr val="tx1"/>
                </a:solidFill>
                <a:effectLst/>
                <a:latin typeface="+mn-lt"/>
                <a:ea typeface="+mn-ea"/>
                <a:cs typeface="+mn-cs"/>
              </a:rPr>
              <a:t>r0</a:t>
            </a:r>
            <a:r>
              <a:rPr lang="zh-CN" altLang="en-US" sz="1200" b="0" i="0" kern="1200" dirty="0" smtClean="0">
                <a:solidFill>
                  <a:schemeClr val="tx1"/>
                </a:solidFill>
                <a:effectLst/>
                <a:latin typeface="+mn-lt"/>
                <a:ea typeface="+mn-ea"/>
                <a:cs typeface="+mn-cs"/>
              </a:rPr>
              <a:t>也是个</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维向量，第</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个位置上是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，其余元素均为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，上面迭代公式左边有个</a:t>
            </a:r>
            <a:r>
              <a:rPr lang="en-US" altLang="zh-CN" sz="1200" b="0" i="0" kern="1200" dirty="0" smtClean="0">
                <a:solidFill>
                  <a:schemeClr val="tx1"/>
                </a:solidFill>
                <a:effectLst/>
                <a:latin typeface="+mn-lt"/>
                <a:ea typeface="+mn-ea"/>
                <a:cs typeface="+mn-cs"/>
              </a:rPr>
              <a:t>PR(j)</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PR(</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，其中</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j</a:t>
            </a:r>
            <a:r>
              <a:rPr lang="zh-CN" altLang="en-US" sz="1200" b="0" i="0" kern="1200" dirty="0" smtClean="0">
                <a:solidFill>
                  <a:schemeClr val="tx1"/>
                </a:solidFill>
                <a:effectLst/>
                <a:latin typeface="+mn-lt"/>
                <a:ea typeface="+mn-ea"/>
                <a:cs typeface="+mn-cs"/>
              </a:rPr>
              <a:t>一条入边。他们迭代最终的概率（权重）都在</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中。我们就是要为第</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个节点进行推荐。</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阶转移矩阵</a:t>
            </a:r>
            <a:r>
              <a:rPr lang="zh-CN" altLang="en-US" dirty="0" smtClean="0"/>
              <a:t>。也就是说，我们要求一个满足等式条件的</a:t>
            </a:r>
            <a:r>
              <a:rPr lang="en-US" altLang="zh-CN" dirty="0" smtClean="0"/>
              <a:t>r</a:t>
            </a:r>
            <a:r>
              <a:rPr lang="zh-CN" altLang="en-US" dirty="0" smtClean="0"/>
              <a:t>。</a:t>
            </a:r>
            <a:endParaRPr lang="en-US" altLang="zh-CN" dirty="0" smtClean="0"/>
          </a:p>
        </p:txBody>
      </p:sp>
      <p:sp>
        <p:nvSpPr>
          <p:cNvPr id="4" name="日期占位符 3"/>
          <p:cNvSpPr>
            <a:spLocks noGrp="1"/>
          </p:cNvSpPr>
          <p:nvPr>
            <p:ph type="dt" idx="10"/>
          </p:nvPr>
        </p:nvSpPr>
        <p:spPr/>
        <p:txBody>
          <a:bodyPr/>
          <a:lstStyle/>
          <a:p>
            <a:fld id="{9DADD10E-7C61-4CE7-A1EA-124F8956FC7A}" type="datetime1">
              <a:rPr lang="zh-CN" altLang="en-US" smtClean="0"/>
              <a:t>2018/4/2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089BF-A660-4782-A05B-6B9452665C7A}" type="slidenum">
              <a:rPr lang="zh-CN" altLang="en-US" smtClean="0"/>
              <a:t>21</a:t>
            </a:fld>
            <a:endParaRPr lang="zh-CN" altLang="en-US"/>
          </a:p>
        </p:txBody>
      </p:sp>
    </p:spTree>
    <p:extLst>
      <p:ext uri="{BB962C8B-B14F-4D97-AF65-F5344CB8AC3E}">
        <p14:creationId xmlns:p14="http://schemas.microsoft.com/office/powerpoint/2010/main" val="3595449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DADD10E-7C61-4CE7-A1EA-124F8956FC7A}" type="datetime1">
              <a:rPr lang="zh-CN" altLang="en-US" smtClean="0"/>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089BF-A660-4782-A05B-6B9452665C7A}" type="slidenum">
              <a:rPr lang="zh-CN" altLang="en-US" smtClean="0"/>
              <a:t>23</a:t>
            </a:fld>
            <a:endParaRPr lang="zh-CN" altLang="en-US"/>
          </a:p>
        </p:txBody>
      </p:sp>
    </p:spTree>
    <p:extLst>
      <p:ext uri="{BB962C8B-B14F-4D97-AF65-F5344CB8AC3E}">
        <p14:creationId xmlns:p14="http://schemas.microsoft.com/office/powerpoint/2010/main" val="2168737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比如电影推荐中</a:t>
            </a:r>
            <a:r>
              <a:rPr lang="en-US" altLang="zh-CN" sz="1200" dirty="0" smtClean="0"/>
              <a:t>item</a:t>
            </a:r>
            <a:r>
              <a:rPr lang="zh-CN" altLang="en-US" sz="1200" dirty="0" smtClean="0"/>
              <a:t>是电影，社会化网络推荐中</a:t>
            </a:r>
            <a:r>
              <a:rPr lang="en-US" altLang="zh-CN" sz="1200" dirty="0" smtClean="0"/>
              <a:t>item</a:t>
            </a:r>
            <a:r>
              <a:rPr lang="zh-CN" altLang="en-US" sz="1200" dirty="0" smtClean="0"/>
              <a:t>是人，这些</a:t>
            </a:r>
            <a:r>
              <a:rPr lang="en-US" altLang="zh-CN" sz="1200" dirty="0" smtClean="0"/>
              <a:t>item</a:t>
            </a:r>
            <a:r>
              <a:rPr lang="zh-CN" altLang="en-US" sz="1200" dirty="0" smtClean="0"/>
              <a:t>属性都不好抽。其实，几乎在所有实际情况中我们抽取的</a:t>
            </a:r>
            <a:r>
              <a:rPr lang="en-US" altLang="zh-CN" sz="1200" dirty="0" smtClean="0"/>
              <a:t>item</a:t>
            </a:r>
            <a:r>
              <a:rPr lang="zh-CN" altLang="en-US" sz="1200" dirty="0" smtClean="0"/>
              <a:t>特征都仅能代表</a:t>
            </a:r>
            <a:r>
              <a:rPr lang="en-US" altLang="zh-CN" sz="1200" dirty="0" smtClean="0"/>
              <a:t>item</a:t>
            </a:r>
            <a:r>
              <a:rPr lang="zh-CN" altLang="en-US" sz="1200" dirty="0" smtClean="0"/>
              <a:t>的一些方面，不可能代表</a:t>
            </a:r>
            <a:r>
              <a:rPr lang="en-US" altLang="zh-CN" sz="1200" dirty="0" smtClean="0"/>
              <a:t>item</a:t>
            </a:r>
            <a:r>
              <a:rPr lang="zh-CN" altLang="en-US" sz="1200" dirty="0" smtClean="0"/>
              <a:t>的所有方面。这样带来的一个问题就是可能从两个</a:t>
            </a:r>
            <a:r>
              <a:rPr lang="en-US" altLang="zh-CN" sz="1200" dirty="0" smtClean="0"/>
              <a:t>item</a:t>
            </a:r>
            <a:r>
              <a:rPr lang="zh-CN" altLang="en-US" sz="1200" dirty="0" smtClean="0"/>
              <a:t>抽取出来的特征完全相同，这种情况下</a:t>
            </a:r>
            <a:r>
              <a:rPr lang="en-US" altLang="zh-CN" sz="1200" dirty="0" smtClean="0"/>
              <a:t>CB</a:t>
            </a:r>
            <a:r>
              <a:rPr lang="zh-CN" altLang="en-US" sz="1200" dirty="0" smtClean="0"/>
              <a:t>就完全无法区分这两个</a:t>
            </a:r>
            <a:r>
              <a:rPr lang="en-US" altLang="zh-CN" sz="1200" dirty="0" smtClean="0"/>
              <a:t>item</a:t>
            </a:r>
            <a:r>
              <a:rPr lang="zh-CN" altLang="en-US" sz="1200" dirty="0" smtClean="0"/>
              <a:t>了。比如如果只能从电影里抽取出演员、导演，那么两部有相同演员和导演的电影对于</a:t>
            </a:r>
            <a:r>
              <a:rPr lang="en-US" altLang="zh-CN" sz="1200" dirty="0" smtClean="0"/>
              <a:t>CB</a:t>
            </a:r>
            <a:r>
              <a:rPr lang="zh-CN" altLang="en-US" sz="1200" dirty="0" smtClean="0"/>
              <a:t>来说就完全不可区分了</a:t>
            </a:r>
            <a:endParaRPr lang="zh-CN" altLang="en-US" dirty="0"/>
          </a:p>
        </p:txBody>
      </p:sp>
      <p:sp>
        <p:nvSpPr>
          <p:cNvPr id="4" name="日期占位符 3"/>
          <p:cNvSpPr>
            <a:spLocks noGrp="1"/>
          </p:cNvSpPr>
          <p:nvPr>
            <p:ph type="dt" idx="10"/>
          </p:nvPr>
        </p:nvSpPr>
        <p:spPr/>
        <p:txBody>
          <a:bodyPr/>
          <a:lstStyle/>
          <a:p>
            <a:fld id="{9DADD10E-7C61-4CE7-A1EA-124F8956FC7A}" type="datetime1">
              <a:rPr lang="zh-CN" altLang="en-US" smtClean="0"/>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089BF-A660-4782-A05B-6B9452665C7A}" type="slidenum">
              <a:rPr lang="zh-CN" altLang="en-US" smtClean="0"/>
              <a:t>8</a:t>
            </a:fld>
            <a:endParaRPr lang="zh-CN" altLang="en-US"/>
          </a:p>
        </p:txBody>
      </p:sp>
    </p:spTree>
    <p:extLst>
      <p:ext uri="{BB962C8B-B14F-4D97-AF65-F5344CB8AC3E}">
        <p14:creationId xmlns:p14="http://schemas.microsoft.com/office/powerpoint/2010/main" val="4045026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DADD10E-7C61-4CE7-A1EA-124F8956FC7A}" type="datetime1">
              <a:rPr lang="zh-CN" altLang="en-US" smtClean="0"/>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089BF-A660-4782-A05B-6B9452665C7A}" type="slidenum">
              <a:rPr lang="zh-CN" altLang="en-US" smtClean="0"/>
              <a:t>10</a:t>
            </a:fld>
            <a:endParaRPr lang="zh-CN" altLang="en-US"/>
          </a:p>
        </p:txBody>
      </p:sp>
    </p:spTree>
    <p:extLst>
      <p:ext uri="{BB962C8B-B14F-4D97-AF65-F5344CB8AC3E}">
        <p14:creationId xmlns:p14="http://schemas.microsoft.com/office/powerpoint/2010/main" val="3908347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DADD10E-7C61-4CE7-A1EA-124F8956FC7A}" type="datetime1">
              <a:rPr lang="zh-CN" altLang="en-US" smtClean="0"/>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089BF-A660-4782-A05B-6B9452665C7A}" type="slidenum">
              <a:rPr lang="zh-CN" altLang="en-US" smtClean="0"/>
              <a:t>11</a:t>
            </a:fld>
            <a:endParaRPr lang="zh-CN" altLang="en-US"/>
          </a:p>
        </p:txBody>
      </p:sp>
    </p:spTree>
    <p:extLst>
      <p:ext uri="{BB962C8B-B14F-4D97-AF65-F5344CB8AC3E}">
        <p14:creationId xmlns:p14="http://schemas.microsoft.com/office/powerpoint/2010/main" val="3008931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DADD10E-7C61-4CE7-A1EA-124F8956FC7A}" type="datetime1">
              <a:rPr lang="zh-CN" altLang="en-US" smtClean="0"/>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089BF-A660-4782-A05B-6B9452665C7A}" type="slidenum">
              <a:rPr lang="zh-CN" altLang="en-US" smtClean="0"/>
              <a:t>12</a:t>
            </a:fld>
            <a:endParaRPr lang="zh-CN" altLang="en-US"/>
          </a:p>
        </p:txBody>
      </p:sp>
    </p:spTree>
    <p:extLst>
      <p:ext uri="{BB962C8B-B14F-4D97-AF65-F5344CB8AC3E}">
        <p14:creationId xmlns:p14="http://schemas.microsoft.com/office/powerpoint/2010/main" val="3240523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DADD10E-7C61-4CE7-A1EA-124F8956FC7A}" type="datetime1">
              <a:rPr lang="zh-CN" altLang="en-US" smtClean="0"/>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089BF-A660-4782-A05B-6B9452665C7A}" type="slidenum">
              <a:rPr lang="zh-CN" altLang="en-US" smtClean="0"/>
              <a:t>14</a:t>
            </a:fld>
            <a:endParaRPr lang="zh-CN" altLang="en-US"/>
          </a:p>
        </p:txBody>
      </p:sp>
    </p:spTree>
    <p:extLst>
      <p:ext uri="{BB962C8B-B14F-4D97-AF65-F5344CB8AC3E}">
        <p14:creationId xmlns:p14="http://schemas.microsoft.com/office/powerpoint/2010/main" val="32751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跨域推荐：例如根据用户买东西的记录来为用户推荐电影。</a:t>
            </a:r>
            <a:endParaRPr lang="zh-CN" altLang="en-US" dirty="0"/>
          </a:p>
        </p:txBody>
      </p:sp>
      <p:sp>
        <p:nvSpPr>
          <p:cNvPr id="4" name="日期占位符 3"/>
          <p:cNvSpPr>
            <a:spLocks noGrp="1"/>
          </p:cNvSpPr>
          <p:nvPr>
            <p:ph type="dt" idx="10"/>
          </p:nvPr>
        </p:nvSpPr>
        <p:spPr/>
        <p:txBody>
          <a:bodyPr/>
          <a:lstStyle/>
          <a:p>
            <a:fld id="{9DADD10E-7C61-4CE7-A1EA-124F8956FC7A}" type="datetime1">
              <a:rPr lang="zh-CN" altLang="en-US" smtClean="0"/>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089BF-A660-4782-A05B-6B9452665C7A}" type="slidenum">
              <a:rPr lang="zh-CN" altLang="en-US" smtClean="0"/>
              <a:t>15</a:t>
            </a:fld>
            <a:endParaRPr lang="zh-CN" altLang="en-US"/>
          </a:p>
        </p:txBody>
      </p:sp>
    </p:spTree>
    <p:extLst>
      <p:ext uri="{BB962C8B-B14F-4D97-AF65-F5344CB8AC3E}">
        <p14:creationId xmlns:p14="http://schemas.microsoft.com/office/powerpoint/2010/main" val="4232336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DADD10E-7C61-4CE7-A1EA-124F8956FC7A}" type="datetime1">
              <a:rPr lang="zh-CN" altLang="en-US" smtClean="0"/>
              <a:t>2018/4/2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089BF-A660-4782-A05B-6B9452665C7A}" type="slidenum">
              <a:rPr lang="zh-CN" altLang="en-US" smtClean="0"/>
              <a:t>17</a:t>
            </a:fld>
            <a:endParaRPr lang="zh-CN" altLang="en-US"/>
          </a:p>
        </p:txBody>
      </p:sp>
    </p:spTree>
    <p:extLst>
      <p:ext uri="{BB962C8B-B14F-4D97-AF65-F5344CB8AC3E}">
        <p14:creationId xmlns:p14="http://schemas.microsoft.com/office/powerpoint/2010/main" val="3924736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DADD10E-7C61-4CE7-A1EA-124F8956FC7A}" type="datetime1">
              <a:rPr lang="zh-CN" altLang="en-US" smtClean="0"/>
              <a:t>2018/4/2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6089BF-A660-4782-A05B-6B9452665C7A}" type="slidenum">
              <a:rPr lang="zh-CN" altLang="en-US" smtClean="0"/>
              <a:t>18</a:t>
            </a:fld>
            <a:endParaRPr lang="zh-CN" altLang="en-US"/>
          </a:p>
        </p:txBody>
      </p:sp>
    </p:spTree>
    <p:extLst>
      <p:ext uri="{BB962C8B-B14F-4D97-AF65-F5344CB8AC3E}">
        <p14:creationId xmlns:p14="http://schemas.microsoft.com/office/powerpoint/2010/main" val="477268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7E39020-772E-4349-9C22-CDD44DBC9139}" type="datetime1">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1E51D4-06B9-4DE0-81BE-5053931DC7D3}" type="slidenum">
              <a:rPr lang="zh-CN" altLang="en-US" smtClean="0"/>
              <a:t>‹#›</a:t>
            </a:fld>
            <a:endParaRPr lang="zh-CN" altLang="en-US"/>
          </a:p>
        </p:txBody>
      </p:sp>
    </p:spTree>
    <p:extLst>
      <p:ext uri="{BB962C8B-B14F-4D97-AF65-F5344CB8AC3E}">
        <p14:creationId xmlns:p14="http://schemas.microsoft.com/office/powerpoint/2010/main" val="56690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E8C1847-A638-4145-95A7-CF9A28AB7B8E}" type="datetime1">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1E51D4-06B9-4DE0-81BE-5053931DC7D3}" type="slidenum">
              <a:rPr lang="zh-CN" altLang="en-US" smtClean="0"/>
              <a:t>‹#›</a:t>
            </a:fld>
            <a:endParaRPr lang="zh-CN" altLang="en-US"/>
          </a:p>
        </p:txBody>
      </p:sp>
    </p:spTree>
    <p:extLst>
      <p:ext uri="{BB962C8B-B14F-4D97-AF65-F5344CB8AC3E}">
        <p14:creationId xmlns:p14="http://schemas.microsoft.com/office/powerpoint/2010/main" val="2930572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7F481E5-554D-4287-8190-69EA34990AA2}" type="datetime1">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1E51D4-06B9-4DE0-81BE-5053931DC7D3}" type="slidenum">
              <a:rPr lang="zh-CN" altLang="en-US" smtClean="0"/>
              <a:t>‹#›</a:t>
            </a:fld>
            <a:endParaRPr lang="zh-CN" altLang="en-US"/>
          </a:p>
        </p:txBody>
      </p:sp>
    </p:spTree>
    <p:extLst>
      <p:ext uri="{BB962C8B-B14F-4D97-AF65-F5344CB8AC3E}">
        <p14:creationId xmlns:p14="http://schemas.microsoft.com/office/powerpoint/2010/main" val="353274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691C50-8C72-48AE-BBD2-F00CD8FC3FAA}" type="datetime1">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1E51D4-06B9-4DE0-81BE-5053931DC7D3}" type="slidenum">
              <a:rPr lang="zh-CN" altLang="en-US" smtClean="0"/>
              <a:t>‹#›</a:t>
            </a:fld>
            <a:endParaRPr lang="zh-CN" altLang="en-US"/>
          </a:p>
        </p:txBody>
      </p:sp>
    </p:spTree>
    <p:extLst>
      <p:ext uri="{BB962C8B-B14F-4D97-AF65-F5344CB8AC3E}">
        <p14:creationId xmlns:p14="http://schemas.microsoft.com/office/powerpoint/2010/main" val="345872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24FB806-26EB-40A2-B4B9-F3BD22EC81FC}" type="datetime1">
              <a:rPr lang="zh-CN" altLang="en-US" smtClean="0"/>
              <a:t>2018/4/1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1E51D4-06B9-4DE0-81BE-5053931DC7D3}" type="slidenum">
              <a:rPr lang="zh-CN" altLang="en-US" smtClean="0"/>
              <a:t>‹#›</a:t>
            </a:fld>
            <a:endParaRPr lang="zh-CN" altLang="en-US"/>
          </a:p>
        </p:txBody>
      </p:sp>
    </p:spTree>
    <p:extLst>
      <p:ext uri="{BB962C8B-B14F-4D97-AF65-F5344CB8AC3E}">
        <p14:creationId xmlns:p14="http://schemas.microsoft.com/office/powerpoint/2010/main" val="36548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E90268-8BBA-47E4-B6EB-C45141370927}" type="datetime1">
              <a:rPr lang="zh-CN" altLang="en-US" smtClean="0"/>
              <a:t>2018/4/1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1E51D4-06B9-4DE0-81BE-5053931DC7D3}" type="slidenum">
              <a:rPr lang="zh-CN" altLang="en-US" smtClean="0"/>
              <a:t>‹#›</a:t>
            </a:fld>
            <a:endParaRPr lang="zh-CN" altLang="en-US"/>
          </a:p>
        </p:txBody>
      </p:sp>
    </p:spTree>
    <p:extLst>
      <p:ext uri="{BB962C8B-B14F-4D97-AF65-F5344CB8AC3E}">
        <p14:creationId xmlns:p14="http://schemas.microsoft.com/office/powerpoint/2010/main" val="428370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3C8C035-A39E-40A9-88BE-727C96DAC78F}" type="datetime1">
              <a:rPr lang="zh-CN" altLang="en-US" smtClean="0"/>
              <a:t>2018/4/1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D1E51D4-06B9-4DE0-81BE-5053931DC7D3}" type="slidenum">
              <a:rPr lang="zh-CN" altLang="en-US" smtClean="0"/>
              <a:t>‹#›</a:t>
            </a:fld>
            <a:endParaRPr lang="zh-CN" altLang="en-US"/>
          </a:p>
        </p:txBody>
      </p:sp>
    </p:spTree>
    <p:extLst>
      <p:ext uri="{BB962C8B-B14F-4D97-AF65-F5344CB8AC3E}">
        <p14:creationId xmlns:p14="http://schemas.microsoft.com/office/powerpoint/2010/main" val="4037347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7A4B0C7-4346-4B4C-8F51-2E5F023869B8}" type="datetime1">
              <a:rPr lang="zh-CN" altLang="en-US" smtClean="0"/>
              <a:t>2018/4/1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D1E51D4-06B9-4DE0-81BE-5053931DC7D3}" type="slidenum">
              <a:rPr lang="zh-CN" altLang="en-US" smtClean="0"/>
              <a:t>‹#›</a:t>
            </a:fld>
            <a:endParaRPr lang="zh-CN" altLang="en-US"/>
          </a:p>
        </p:txBody>
      </p:sp>
    </p:spTree>
    <p:extLst>
      <p:ext uri="{BB962C8B-B14F-4D97-AF65-F5344CB8AC3E}">
        <p14:creationId xmlns:p14="http://schemas.microsoft.com/office/powerpoint/2010/main" val="89379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8CA74-3C51-4114-802F-44DE9F0DF0FA}" type="datetime1">
              <a:rPr lang="zh-CN" altLang="en-US" smtClean="0"/>
              <a:t>2018/4/1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D1E51D4-06B9-4DE0-81BE-5053931DC7D3}" type="slidenum">
              <a:rPr lang="zh-CN" altLang="en-US" smtClean="0"/>
              <a:t>‹#›</a:t>
            </a:fld>
            <a:endParaRPr lang="zh-CN" altLang="en-US"/>
          </a:p>
        </p:txBody>
      </p:sp>
    </p:spTree>
    <p:extLst>
      <p:ext uri="{BB962C8B-B14F-4D97-AF65-F5344CB8AC3E}">
        <p14:creationId xmlns:p14="http://schemas.microsoft.com/office/powerpoint/2010/main" val="115952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AA4C202-8CEE-435C-898A-39CA3EC38F16}" type="datetime1">
              <a:rPr lang="zh-CN" altLang="en-US" smtClean="0"/>
              <a:t>2018/4/1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1E51D4-06B9-4DE0-81BE-5053931DC7D3}" type="slidenum">
              <a:rPr lang="zh-CN" altLang="en-US" smtClean="0"/>
              <a:t>‹#›</a:t>
            </a:fld>
            <a:endParaRPr lang="zh-CN" altLang="en-US"/>
          </a:p>
        </p:txBody>
      </p:sp>
    </p:spTree>
    <p:extLst>
      <p:ext uri="{BB962C8B-B14F-4D97-AF65-F5344CB8AC3E}">
        <p14:creationId xmlns:p14="http://schemas.microsoft.com/office/powerpoint/2010/main" val="2845575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8FC286C-10FC-4FD5-82F6-CADB636DB0EB}" type="datetime1">
              <a:rPr lang="zh-CN" altLang="en-US" smtClean="0"/>
              <a:t>2018/4/1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1E51D4-06B9-4DE0-81BE-5053931DC7D3}" type="slidenum">
              <a:rPr lang="zh-CN" altLang="en-US" smtClean="0"/>
              <a:t>‹#›</a:t>
            </a:fld>
            <a:endParaRPr lang="zh-CN" altLang="en-US"/>
          </a:p>
        </p:txBody>
      </p:sp>
    </p:spTree>
    <p:extLst>
      <p:ext uri="{BB962C8B-B14F-4D97-AF65-F5344CB8AC3E}">
        <p14:creationId xmlns:p14="http://schemas.microsoft.com/office/powerpoint/2010/main" val="102036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2734B-6737-4F04-92CB-A22379C9A9A4}" type="datetime1">
              <a:rPr lang="zh-CN" altLang="en-US" smtClean="0"/>
              <a:t>2018/4/1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E51D4-06B9-4DE0-81BE-5053931DC7D3}" type="slidenum">
              <a:rPr lang="zh-CN" altLang="en-US" smtClean="0"/>
              <a:t>‹#›</a:t>
            </a:fld>
            <a:endParaRPr lang="zh-CN" altLang="en-US"/>
          </a:p>
        </p:txBody>
      </p:sp>
    </p:spTree>
    <p:extLst>
      <p:ext uri="{BB962C8B-B14F-4D97-AF65-F5344CB8AC3E}">
        <p14:creationId xmlns:p14="http://schemas.microsoft.com/office/powerpoint/2010/main" val="1111946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12.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334"/>
            <a:ext cx="9144000" cy="216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标题 4"/>
          <p:cNvSpPr>
            <a:spLocks noGrp="1"/>
          </p:cNvSpPr>
          <p:nvPr>
            <p:ph type="ctrTitle"/>
          </p:nvPr>
        </p:nvSpPr>
        <p:spPr>
          <a:xfrm>
            <a:off x="886522" y="2857014"/>
            <a:ext cx="7772400" cy="712172"/>
          </a:xfrm>
        </p:spPr>
        <p:txBody>
          <a:bodyPr/>
          <a:lstStyle/>
          <a:p>
            <a:r>
              <a:rPr lang="zh-CN" altLang="en-US" sz="3200" dirty="0">
                <a:latin typeface="黑体" panose="02010609060101010101" pitchFamily="49" charset="-122"/>
                <a:ea typeface="黑体" panose="02010609060101010101" pitchFamily="49" charset="-122"/>
              </a:rPr>
              <a:t>推荐</a:t>
            </a:r>
            <a:r>
              <a:rPr lang="zh-CN" altLang="en-US" sz="3200" dirty="0" smtClean="0">
                <a:latin typeface="黑体" panose="02010609060101010101" pitchFamily="49" charset="-122"/>
                <a:ea typeface="黑体" panose="02010609060101010101" pitchFamily="49" charset="-122"/>
              </a:rPr>
              <a:t>系统算法介绍</a:t>
            </a:r>
            <a:endParaRPr lang="zh-CN" altLang="en-US" sz="3200" dirty="0">
              <a:latin typeface="黑体" panose="02010609060101010101" pitchFamily="49" charset="-122"/>
              <a:ea typeface="黑体" panose="02010609060101010101" pitchFamily="49" charset="-122"/>
            </a:endParaRPr>
          </a:p>
        </p:txBody>
      </p:sp>
      <p:cxnSp>
        <p:nvCxnSpPr>
          <p:cNvPr id="6" name="直接连接符 5"/>
          <p:cNvCxnSpPr/>
          <p:nvPr/>
        </p:nvCxnSpPr>
        <p:spPr>
          <a:xfrm>
            <a:off x="7463118" y="6858000"/>
            <a:ext cx="625288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567225" y="6488668"/>
            <a:ext cx="351693" cy="369332"/>
          </a:xfrm>
          <a:prstGeom prst="rect">
            <a:avLst/>
          </a:prstGeom>
          <a:noFill/>
        </p:spPr>
        <p:txBody>
          <a:bodyPr wrap="square" rtlCol="0">
            <a:spAutoFit/>
          </a:bodyPr>
          <a:lstStyle/>
          <a:p>
            <a:endParaRPr lang="zh-CN" altLang="en-US" dirty="0"/>
          </a:p>
        </p:txBody>
      </p:sp>
      <p:sp>
        <p:nvSpPr>
          <p:cNvPr id="3" name="文本框 2"/>
          <p:cNvSpPr txBox="1"/>
          <p:nvPr/>
        </p:nvSpPr>
        <p:spPr>
          <a:xfrm>
            <a:off x="80805" y="438003"/>
            <a:ext cx="8996083" cy="646331"/>
          </a:xfrm>
          <a:prstGeom prst="rect">
            <a:avLst/>
          </a:prstGeom>
          <a:noFill/>
        </p:spPr>
        <p:txBody>
          <a:bodyPr wrap="square" rtlCol="0">
            <a:spAutoFit/>
          </a:bodyPr>
          <a:lstStyle/>
          <a:p>
            <a:pPr algn="ctr"/>
            <a:r>
              <a:rPr lang="zh-CN" altLang="en-US" sz="3600" dirty="0" smtClean="0">
                <a:solidFill>
                  <a:schemeClr val="bg1"/>
                </a:solidFill>
                <a:latin typeface="黑体" panose="02010609060101010101" pitchFamily="49" charset="-122"/>
                <a:ea typeface="黑体" panose="02010609060101010101" pitchFamily="49" charset="-122"/>
              </a:rPr>
              <a:t>推荐系统</a:t>
            </a:r>
            <a:endParaRPr lang="zh-CN" altLang="en-US" sz="36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1789770" y="4690373"/>
            <a:ext cx="5965903" cy="523220"/>
          </a:xfrm>
          <a:prstGeom prst="rect">
            <a:avLst/>
          </a:prstGeom>
          <a:noFill/>
        </p:spPr>
        <p:txBody>
          <a:bodyPr wrap="square" rtlCol="0">
            <a:spAutoFit/>
          </a:bodyPr>
          <a:lstStyle>
            <a:defPPr>
              <a:defRPr lang="zh-CN"/>
            </a:defPPr>
            <a:lvl1pPr>
              <a:defRPr sz="2800" b="1">
                <a:latin typeface="隶书" panose="02010509060101010101" pitchFamily="49" charset="-122"/>
                <a:ea typeface="隶书" panose="02010509060101010101" pitchFamily="49" charset="-122"/>
              </a:defRPr>
            </a:lvl1pPr>
          </a:lstStyle>
          <a:p>
            <a:r>
              <a:rPr lang="zh-CN" altLang="en-US" b="0" dirty="0"/>
              <a:t>华东师范大学数据科学与工程研究院</a:t>
            </a:r>
          </a:p>
        </p:txBody>
      </p:sp>
      <p:pic>
        <p:nvPicPr>
          <p:cNvPr id="11" name="图片 10"/>
          <p:cNvPicPr>
            <a:picLocks noChangeAspect="1"/>
          </p:cNvPicPr>
          <p:nvPr/>
        </p:nvPicPr>
        <p:blipFill>
          <a:blip r:embed="rId3"/>
          <a:stretch>
            <a:fillRect/>
          </a:stretch>
        </p:blipFill>
        <p:spPr>
          <a:xfrm>
            <a:off x="7857688" y="5598909"/>
            <a:ext cx="1219200" cy="1238250"/>
          </a:xfrm>
          <a:prstGeom prst="rect">
            <a:avLst/>
          </a:prstGeom>
        </p:spPr>
      </p:pic>
      <p:pic>
        <p:nvPicPr>
          <p:cNvPr id="12" name="图片 11"/>
          <p:cNvPicPr>
            <a:picLocks noChangeAspect="1"/>
          </p:cNvPicPr>
          <p:nvPr/>
        </p:nvPicPr>
        <p:blipFill>
          <a:blip r:embed="rId4"/>
          <a:stretch>
            <a:fillRect/>
          </a:stretch>
        </p:blipFill>
        <p:spPr>
          <a:xfrm>
            <a:off x="-24714" y="5417837"/>
            <a:ext cx="1499045" cy="1499045"/>
          </a:xfrm>
          <a:prstGeom prst="rect">
            <a:avLst/>
          </a:prstGeom>
        </p:spPr>
      </p:pic>
    </p:spTree>
    <p:extLst>
      <p:ext uri="{BB962C8B-B14F-4D97-AF65-F5344CB8AC3E}">
        <p14:creationId xmlns:p14="http://schemas.microsoft.com/office/powerpoint/2010/main" val="153103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42" presetClass="entr" presetSubtype="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358775" y="1357973"/>
            <a:ext cx="8242394" cy="5500027"/>
          </a:xfrm>
        </p:spPr>
        <p:txBody>
          <a:bodyPr>
            <a:normAutofit/>
          </a:bodyPr>
          <a:lstStyle/>
          <a:p>
            <a:pPr marL="0" indent="0">
              <a:buNone/>
            </a:pPr>
            <a:r>
              <a:rPr lang="zh-CN" altLang="zh-CN" sz="2400" dirty="0" smtClean="0">
                <a:solidFill>
                  <a:srgbClr val="FF0000"/>
                </a:solidFill>
              </a:rPr>
              <a:t>基于</a:t>
            </a:r>
            <a:r>
              <a:rPr lang="zh-CN" altLang="en-US" sz="2400" dirty="0" smtClean="0">
                <a:solidFill>
                  <a:srgbClr val="FF0000"/>
                </a:solidFill>
              </a:rPr>
              <a:t>协同过滤</a:t>
            </a:r>
            <a:r>
              <a:rPr lang="zh-CN" altLang="en-US" sz="2400" dirty="0" smtClean="0">
                <a:solidFill>
                  <a:srgbClr val="FF0000"/>
                </a:solidFill>
              </a:rPr>
              <a:t>的</a:t>
            </a:r>
            <a:r>
              <a:rPr lang="zh-CN" altLang="zh-CN" sz="2400" dirty="0" smtClean="0">
                <a:solidFill>
                  <a:srgbClr val="FF0000"/>
                </a:solidFill>
              </a:rPr>
              <a:t>推荐</a:t>
            </a:r>
            <a:r>
              <a:rPr lang="zh-CN" altLang="en-US" sz="2400" dirty="0" smtClean="0">
                <a:solidFill>
                  <a:srgbClr val="FF0000"/>
                </a:solidFill>
              </a:rPr>
              <a:t>算法</a:t>
            </a:r>
            <a:r>
              <a:rPr lang="zh-CN" altLang="en-US" sz="2400" dirty="0" smtClean="0">
                <a:solidFill>
                  <a:srgbClr val="FF0000"/>
                </a:solidFill>
              </a:rPr>
              <a:t>（</a:t>
            </a:r>
            <a:r>
              <a:rPr lang="en-US" altLang="zh-CN" sz="2400" dirty="0" smtClean="0">
                <a:solidFill>
                  <a:srgbClr val="FF0000"/>
                </a:solidFill>
              </a:rPr>
              <a:t>collaborative </a:t>
            </a:r>
            <a:r>
              <a:rPr lang="en-US" altLang="zh-CN" sz="2400" dirty="0">
                <a:solidFill>
                  <a:srgbClr val="FF0000"/>
                </a:solidFill>
              </a:rPr>
              <a:t>filtering</a:t>
            </a:r>
            <a:r>
              <a:rPr lang="zh-CN" altLang="en-US" sz="2400" dirty="0" smtClean="0">
                <a:solidFill>
                  <a:srgbClr val="FF0000"/>
                </a:solidFill>
              </a:rPr>
              <a:t>）</a:t>
            </a:r>
            <a:endParaRPr lang="en-US" altLang="zh-CN" sz="2400" dirty="0" smtClean="0">
              <a:solidFill>
                <a:srgbClr val="FF0000"/>
              </a:solidFill>
            </a:endParaRPr>
          </a:p>
          <a:p>
            <a:pPr marL="0" indent="0">
              <a:buNone/>
            </a:pPr>
            <a:endParaRPr lang="en-US" altLang="zh-CN" sz="2000" b="1" dirty="0" smtClean="0"/>
          </a:p>
          <a:p>
            <a:pPr marL="0" indent="0">
              <a:buNone/>
            </a:pPr>
            <a:r>
              <a:rPr lang="zh-CN" altLang="en-US" sz="2000" b="1" dirty="0" smtClean="0"/>
              <a:t>基于用户的协同过滤推荐</a:t>
            </a:r>
            <a:r>
              <a:rPr lang="en-US" altLang="zh-CN" sz="2000" b="1" dirty="0" smtClean="0"/>
              <a:t>:</a:t>
            </a:r>
          </a:p>
          <a:p>
            <a:pPr marL="0" indent="0">
              <a:buNone/>
            </a:pPr>
            <a:endParaRPr lang="en-US" altLang="zh-CN" sz="2000" b="1" dirty="0" smtClean="0"/>
          </a:p>
          <a:p>
            <a:pPr marL="0" indent="0">
              <a:buNone/>
            </a:pPr>
            <a:r>
              <a:rPr lang="zh-CN" altLang="en-US" sz="1800" dirty="0" smtClean="0"/>
              <a:t>核心</a:t>
            </a:r>
            <a:r>
              <a:rPr lang="zh-CN" altLang="en-US" sz="1800" dirty="0"/>
              <a:t>思想：</a:t>
            </a:r>
            <a:endParaRPr lang="en-US" altLang="zh-CN" sz="1800" dirty="0"/>
          </a:p>
          <a:p>
            <a:pPr marL="0" indent="0">
              <a:buNone/>
            </a:pPr>
            <a:r>
              <a:rPr lang="zh-CN" altLang="en-US" sz="1800" dirty="0"/>
              <a:t>基于用户对物品的偏好</a:t>
            </a:r>
            <a:r>
              <a:rPr lang="zh-CN" altLang="en-US" sz="1800" dirty="0" smtClean="0"/>
              <a:t>找到相邻的邻居</a:t>
            </a:r>
            <a:endParaRPr lang="en-US" altLang="zh-CN" sz="1800" dirty="0" smtClean="0"/>
          </a:p>
          <a:p>
            <a:pPr marL="0" indent="0">
              <a:buNone/>
            </a:pPr>
            <a:r>
              <a:rPr lang="zh-CN" altLang="en-US" sz="1800" dirty="0"/>
              <a:t>用户</a:t>
            </a:r>
            <a:r>
              <a:rPr lang="zh-CN" altLang="en-US" sz="1800" dirty="0" smtClean="0"/>
              <a:t>，然后将相邻用户喜欢的物品推荐</a:t>
            </a:r>
            <a:endParaRPr lang="en-US" altLang="zh-CN" sz="1800" dirty="0" smtClean="0"/>
          </a:p>
          <a:p>
            <a:pPr marL="0" indent="0">
              <a:buNone/>
            </a:pPr>
            <a:r>
              <a:rPr lang="zh-CN" altLang="en-US" sz="1800" dirty="0" smtClean="0"/>
              <a:t>给当前用户。</a:t>
            </a:r>
            <a:endParaRPr lang="en-US" altLang="zh-CN" sz="2000" dirty="0"/>
          </a:p>
          <a:p>
            <a:pPr marL="0" indent="0">
              <a:buNone/>
            </a:pPr>
            <a:endParaRPr lang="en-US" altLang="zh-CN" sz="2000" b="1" dirty="0" smtClean="0"/>
          </a:p>
          <a:p>
            <a:pPr marL="0" indent="0">
              <a:buNone/>
            </a:pPr>
            <a:endParaRPr lang="en-US" altLang="zh-CN" sz="1600" dirty="0"/>
          </a:p>
          <a:p>
            <a:pPr marL="685800" lvl="2">
              <a:spcBef>
                <a:spcPts val="1000"/>
              </a:spcBef>
            </a:pPr>
            <a:endParaRPr lang="en-US" altLang="zh-CN" sz="1600" dirty="0" smtClean="0"/>
          </a:p>
          <a:p>
            <a:pPr marL="457200" lvl="2" indent="0">
              <a:spcBef>
                <a:spcPts val="1000"/>
              </a:spcBef>
              <a:buNone/>
            </a:pPr>
            <a:endParaRPr lang="en-US" altLang="zh-CN" sz="1600" dirty="0"/>
          </a:p>
        </p:txBody>
      </p:sp>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ED1E51D4-06B9-4DE0-81BE-5053931DC7D3}" type="slidenum">
              <a:rPr lang="zh-CN" altLang="en-US" smtClean="0"/>
              <a:t>10</a:t>
            </a:fld>
            <a:endParaRPr lang="zh-CN" altLang="en-US"/>
          </a:p>
        </p:txBody>
      </p:sp>
      <p:sp>
        <p:nvSpPr>
          <p:cNvPr id="3" name="矩形 2"/>
          <p:cNvSpPr/>
          <p:nvPr/>
        </p:nvSpPr>
        <p:spPr>
          <a:xfrm>
            <a:off x="4075396" y="4788674"/>
            <a:ext cx="4572000" cy="307777"/>
          </a:xfrm>
          <a:prstGeom prst="rect">
            <a:avLst/>
          </a:prstGeom>
        </p:spPr>
        <p:txBody>
          <a:bodyPr>
            <a:spAutoFit/>
          </a:bodyPr>
          <a:lstStyle/>
          <a:p>
            <a:pPr marL="971550" lvl="2" indent="-285750">
              <a:spcBef>
                <a:spcPts val="1000"/>
              </a:spcBef>
              <a:buFont typeface="Wingdings" panose="05000000000000000000" pitchFamily="2" charset="2"/>
              <a:buChar char="l"/>
            </a:pPr>
            <a:endParaRPr lang="zh-CN" altLang="en-US" sz="1400" dirty="0"/>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912" y="2192979"/>
            <a:ext cx="4404948" cy="2903472"/>
          </a:xfrm>
          <a:prstGeom prst="rect">
            <a:avLst/>
          </a:prstGeom>
        </p:spPr>
      </p:pic>
    </p:spTree>
    <p:extLst>
      <p:ext uri="{BB962C8B-B14F-4D97-AF65-F5344CB8AC3E}">
        <p14:creationId xmlns:p14="http://schemas.microsoft.com/office/powerpoint/2010/main" val="21857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358775" y="1357973"/>
            <a:ext cx="8242394" cy="5500027"/>
          </a:xfrm>
        </p:spPr>
        <p:txBody>
          <a:bodyPr>
            <a:normAutofit/>
          </a:bodyPr>
          <a:lstStyle/>
          <a:p>
            <a:pPr marL="0" indent="0">
              <a:buNone/>
            </a:pPr>
            <a:r>
              <a:rPr lang="zh-CN" altLang="zh-CN" sz="2400" dirty="0" smtClean="0">
                <a:solidFill>
                  <a:srgbClr val="FF0000"/>
                </a:solidFill>
              </a:rPr>
              <a:t>基于</a:t>
            </a:r>
            <a:r>
              <a:rPr lang="zh-CN" altLang="en-US" sz="2400" dirty="0" smtClean="0">
                <a:solidFill>
                  <a:srgbClr val="FF0000"/>
                </a:solidFill>
              </a:rPr>
              <a:t>协同过滤</a:t>
            </a:r>
            <a:r>
              <a:rPr lang="zh-CN" altLang="en-US" sz="2400" dirty="0" smtClean="0">
                <a:solidFill>
                  <a:srgbClr val="FF0000"/>
                </a:solidFill>
              </a:rPr>
              <a:t>的</a:t>
            </a:r>
            <a:r>
              <a:rPr lang="zh-CN" altLang="zh-CN" sz="2400" dirty="0" smtClean="0">
                <a:solidFill>
                  <a:srgbClr val="FF0000"/>
                </a:solidFill>
              </a:rPr>
              <a:t>推荐</a:t>
            </a:r>
            <a:r>
              <a:rPr lang="zh-CN" altLang="en-US" sz="2400" dirty="0" smtClean="0">
                <a:solidFill>
                  <a:srgbClr val="FF0000"/>
                </a:solidFill>
              </a:rPr>
              <a:t>算法</a:t>
            </a:r>
            <a:r>
              <a:rPr lang="zh-CN" altLang="en-US" sz="2400" dirty="0" smtClean="0">
                <a:solidFill>
                  <a:srgbClr val="FF0000"/>
                </a:solidFill>
              </a:rPr>
              <a:t>（</a:t>
            </a:r>
            <a:r>
              <a:rPr lang="en-US" altLang="zh-CN" sz="2400" dirty="0" smtClean="0">
                <a:solidFill>
                  <a:srgbClr val="FF0000"/>
                </a:solidFill>
              </a:rPr>
              <a:t>collaborative </a:t>
            </a:r>
            <a:r>
              <a:rPr lang="en-US" altLang="zh-CN" sz="2400" dirty="0">
                <a:solidFill>
                  <a:srgbClr val="FF0000"/>
                </a:solidFill>
              </a:rPr>
              <a:t>filtering</a:t>
            </a:r>
            <a:r>
              <a:rPr lang="zh-CN" altLang="en-US" sz="2400" dirty="0" smtClean="0">
                <a:solidFill>
                  <a:srgbClr val="FF0000"/>
                </a:solidFill>
              </a:rPr>
              <a:t>）</a:t>
            </a:r>
            <a:endParaRPr lang="en-US" altLang="zh-CN" sz="2400" dirty="0" smtClean="0">
              <a:solidFill>
                <a:srgbClr val="FF0000"/>
              </a:solidFill>
            </a:endParaRPr>
          </a:p>
          <a:p>
            <a:pPr marL="0" indent="0">
              <a:buNone/>
            </a:pPr>
            <a:endParaRPr lang="en-US" altLang="zh-CN" sz="2000" b="1" dirty="0" smtClean="0"/>
          </a:p>
          <a:p>
            <a:pPr marL="0" indent="0">
              <a:buNone/>
            </a:pPr>
            <a:r>
              <a:rPr lang="zh-CN" altLang="en-US" sz="2000" b="1" dirty="0" smtClean="0"/>
              <a:t>基于项目的协同过滤推荐</a:t>
            </a:r>
            <a:r>
              <a:rPr lang="en-US" altLang="zh-CN" sz="2000" b="1" dirty="0" smtClean="0"/>
              <a:t>:</a:t>
            </a:r>
          </a:p>
          <a:p>
            <a:pPr marL="0" indent="0">
              <a:buNone/>
            </a:pPr>
            <a:endParaRPr lang="en-US" altLang="zh-CN" sz="2000" b="1" dirty="0" smtClean="0"/>
          </a:p>
          <a:p>
            <a:pPr marL="0" indent="0">
              <a:buNone/>
            </a:pPr>
            <a:r>
              <a:rPr lang="zh-CN" altLang="en-US" sz="1800" dirty="0" smtClean="0"/>
              <a:t>核心</a:t>
            </a:r>
            <a:r>
              <a:rPr lang="zh-CN" altLang="en-US" sz="1800" dirty="0"/>
              <a:t>思想：</a:t>
            </a:r>
            <a:endParaRPr lang="en-US" altLang="zh-CN" sz="1800" dirty="0"/>
          </a:p>
          <a:p>
            <a:pPr marL="0" indent="0">
              <a:buNone/>
            </a:pPr>
            <a:r>
              <a:rPr lang="zh-CN" altLang="en-US" sz="1800" dirty="0"/>
              <a:t>基于用户对物品的偏好</a:t>
            </a:r>
            <a:r>
              <a:rPr lang="zh-CN" altLang="en-US" sz="1800" dirty="0" smtClean="0"/>
              <a:t>找到相似的物品，</a:t>
            </a:r>
            <a:endParaRPr lang="en-US" altLang="zh-CN" sz="1800" dirty="0" smtClean="0"/>
          </a:p>
          <a:p>
            <a:pPr marL="0" indent="0">
              <a:buNone/>
            </a:pPr>
            <a:r>
              <a:rPr lang="zh-CN" altLang="en-US" sz="1800" dirty="0" smtClean="0"/>
              <a:t>然后根据用户的历史偏好，为他推荐相</a:t>
            </a:r>
            <a:endParaRPr lang="en-US" altLang="zh-CN" sz="1800" dirty="0" smtClean="0"/>
          </a:p>
          <a:p>
            <a:pPr marL="0" indent="0">
              <a:buNone/>
            </a:pPr>
            <a:r>
              <a:rPr lang="zh-CN" altLang="en-US" sz="2000" dirty="0" smtClean="0"/>
              <a:t>似的物品。</a:t>
            </a:r>
            <a:endParaRPr lang="en-US" altLang="zh-CN" sz="2000" dirty="0" smtClean="0"/>
          </a:p>
          <a:p>
            <a:pPr marL="0" indent="0">
              <a:buNone/>
            </a:pPr>
            <a:endParaRPr lang="en-US" altLang="zh-CN" sz="1600" dirty="0"/>
          </a:p>
          <a:p>
            <a:pPr marL="685800" lvl="2">
              <a:spcBef>
                <a:spcPts val="1000"/>
              </a:spcBef>
            </a:pPr>
            <a:endParaRPr lang="en-US" altLang="zh-CN" sz="1600" dirty="0" smtClean="0"/>
          </a:p>
          <a:p>
            <a:pPr marL="457200" lvl="2" indent="0">
              <a:spcBef>
                <a:spcPts val="1000"/>
              </a:spcBef>
              <a:buNone/>
            </a:pPr>
            <a:endParaRPr lang="en-US" altLang="zh-CN" sz="1600" dirty="0"/>
          </a:p>
        </p:txBody>
      </p:sp>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ED1E51D4-06B9-4DE0-81BE-5053931DC7D3}" type="slidenum">
              <a:rPr lang="zh-CN" altLang="en-US" smtClean="0"/>
              <a:t>11</a:t>
            </a:fld>
            <a:endParaRPr lang="zh-CN" altLang="en-US"/>
          </a:p>
        </p:txBody>
      </p:sp>
      <p:sp>
        <p:nvSpPr>
          <p:cNvPr id="3" name="矩形 2"/>
          <p:cNvSpPr/>
          <p:nvPr/>
        </p:nvSpPr>
        <p:spPr>
          <a:xfrm>
            <a:off x="4075396" y="4788674"/>
            <a:ext cx="4572000" cy="307777"/>
          </a:xfrm>
          <a:prstGeom prst="rect">
            <a:avLst/>
          </a:prstGeom>
        </p:spPr>
        <p:txBody>
          <a:bodyPr>
            <a:spAutoFit/>
          </a:bodyPr>
          <a:lstStyle/>
          <a:p>
            <a:pPr marL="971550" lvl="2" indent="-285750">
              <a:spcBef>
                <a:spcPts val="1000"/>
              </a:spcBef>
              <a:buFont typeface="Wingdings" panose="05000000000000000000" pitchFamily="2" charset="2"/>
              <a:buChar char="l"/>
            </a:pPr>
            <a:endParaRPr lang="zh-CN" altLang="en-US" sz="1400"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0570" y="2124393"/>
            <a:ext cx="4288970" cy="2972058"/>
          </a:xfrm>
          <a:prstGeom prst="rect">
            <a:avLst/>
          </a:prstGeom>
        </p:spPr>
      </p:pic>
    </p:spTree>
    <p:extLst>
      <p:ext uri="{BB962C8B-B14F-4D97-AF65-F5344CB8AC3E}">
        <p14:creationId xmlns:p14="http://schemas.microsoft.com/office/powerpoint/2010/main" val="363694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15925" y="1289734"/>
            <a:ext cx="8171815" cy="4335780"/>
          </a:xfrm>
        </p:spPr>
        <p:txBody>
          <a:bodyPr>
            <a:normAutofit/>
          </a:bodyPr>
          <a:lstStyle/>
          <a:p>
            <a:pPr marL="0" indent="0">
              <a:buNone/>
            </a:pPr>
            <a:r>
              <a:rPr lang="zh-CN" altLang="zh-CN" sz="2400" dirty="0" smtClean="0">
                <a:solidFill>
                  <a:srgbClr val="FF0000"/>
                </a:solidFill>
              </a:rPr>
              <a:t>基于</a:t>
            </a:r>
            <a:r>
              <a:rPr lang="zh-CN" altLang="en-US" sz="2400" dirty="0" smtClean="0">
                <a:solidFill>
                  <a:srgbClr val="FF0000"/>
                </a:solidFill>
              </a:rPr>
              <a:t>协同过滤</a:t>
            </a:r>
            <a:r>
              <a:rPr lang="zh-CN" altLang="en-US" sz="2400" dirty="0" smtClean="0">
                <a:solidFill>
                  <a:srgbClr val="FF0000"/>
                </a:solidFill>
              </a:rPr>
              <a:t>的</a:t>
            </a:r>
            <a:r>
              <a:rPr lang="zh-CN" altLang="zh-CN" sz="2400" dirty="0" smtClean="0">
                <a:solidFill>
                  <a:srgbClr val="FF0000"/>
                </a:solidFill>
              </a:rPr>
              <a:t>推荐</a:t>
            </a:r>
            <a:r>
              <a:rPr lang="zh-CN" altLang="en-US" sz="2400" dirty="0" smtClean="0">
                <a:solidFill>
                  <a:srgbClr val="FF0000"/>
                </a:solidFill>
              </a:rPr>
              <a:t>算法</a:t>
            </a:r>
            <a:r>
              <a:rPr lang="zh-CN" altLang="en-US" sz="2400" dirty="0" smtClean="0">
                <a:solidFill>
                  <a:srgbClr val="FF0000"/>
                </a:solidFill>
              </a:rPr>
              <a:t>（</a:t>
            </a:r>
            <a:r>
              <a:rPr lang="en-US" altLang="zh-CN" sz="2400" dirty="0" smtClean="0">
                <a:solidFill>
                  <a:srgbClr val="FF0000"/>
                </a:solidFill>
              </a:rPr>
              <a:t>collaborative </a:t>
            </a:r>
            <a:r>
              <a:rPr lang="en-US" altLang="zh-CN" sz="2400" dirty="0">
                <a:solidFill>
                  <a:srgbClr val="FF0000"/>
                </a:solidFill>
              </a:rPr>
              <a:t>filtering</a:t>
            </a:r>
            <a:r>
              <a:rPr lang="zh-CN" altLang="en-US" sz="2400" dirty="0" smtClean="0">
                <a:solidFill>
                  <a:srgbClr val="FF0000"/>
                </a:solidFill>
              </a:rPr>
              <a:t>）</a:t>
            </a:r>
            <a:endParaRPr lang="en-US" altLang="zh-CN" sz="2400" dirty="0" smtClean="0">
              <a:solidFill>
                <a:srgbClr val="FF0000"/>
              </a:solidFill>
            </a:endParaRPr>
          </a:p>
          <a:p>
            <a:pPr marL="0" indent="0">
              <a:buNone/>
            </a:pPr>
            <a:endParaRPr lang="en-US" altLang="zh-CN" sz="2000" b="1" dirty="0" smtClean="0"/>
          </a:p>
          <a:p>
            <a:pPr marL="0" indent="0">
              <a:buNone/>
            </a:pPr>
            <a:r>
              <a:rPr lang="zh-CN" altLang="en-US" sz="2000" b="1" dirty="0"/>
              <a:t>相似度</a:t>
            </a:r>
            <a:r>
              <a:rPr lang="zh-CN" altLang="en-US" sz="2000" b="1" dirty="0" smtClean="0"/>
              <a:t>计算方法：</a:t>
            </a:r>
            <a:endParaRPr lang="en-US" altLang="zh-CN" sz="2000" b="1" dirty="0" smtClean="0"/>
          </a:p>
          <a:p>
            <a:pPr marL="0" indent="0">
              <a:buNone/>
            </a:pPr>
            <a:r>
              <a:rPr lang="zh-CN" altLang="en-US" sz="1800" dirty="0" smtClean="0"/>
              <a:t>常用皮尔逊相似度或余弦相似度来度量相似度</a:t>
            </a:r>
            <a:endParaRPr lang="en-US" altLang="zh-CN" sz="1800" dirty="0" smtClean="0"/>
          </a:p>
          <a:p>
            <a:pPr marL="0" indent="0">
              <a:buNone/>
            </a:pPr>
            <a:endParaRPr lang="en-US" altLang="zh-CN" sz="1800" dirty="0" smtClean="0"/>
          </a:p>
          <a:p>
            <a:pPr marL="0" indent="0">
              <a:buNone/>
            </a:pPr>
            <a:r>
              <a:rPr lang="zh-CN" altLang="en-US" sz="1800" dirty="0"/>
              <a:t>皮尔逊</a:t>
            </a:r>
            <a:r>
              <a:rPr lang="zh-CN" altLang="en-US" sz="1800" dirty="0" smtClean="0"/>
              <a:t>相似度：</a:t>
            </a:r>
            <a:endParaRPr lang="en-US" altLang="zh-CN" sz="1600" dirty="0"/>
          </a:p>
          <a:p>
            <a:pPr marL="0" indent="0">
              <a:buNone/>
            </a:pPr>
            <a:endParaRPr lang="en-US" altLang="zh-CN" sz="1600" dirty="0" smtClean="0"/>
          </a:p>
          <a:p>
            <a:pPr marL="0" indent="0">
              <a:buNone/>
            </a:pPr>
            <a:endParaRPr lang="en-US" altLang="zh-CN" sz="1600" dirty="0" smtClean="0"/>
          </a:p>
          <a:p>
            <a:pPr marL="0" indent="0">
              <a:buNone/>
            </a:pPr>
            <a:r>
              <a:rPr lang="zh-CN" altLang="en-US" sz="1600" dirty="0" smtClean="0"/>
              <a:t>余弦相似度：</a:t>
            </a:r>
            <a:endParaRPr lang="en-US" altLang="zh-CN" sz="1600" dirty="0" smtClean="0"/>
          </a:p>
          <a:p>
            <a:pPr marL="0" indent="0">
              <a:buNone/>
            </a:pPr>
            <a:endParaRPr lang="en-US" altLang="zh-CN" sz="1600" dirty="0" smtClean="0"/>
          </a:p>
          <a:p>
            <a:pPr marL="0" indent="0">
              <a:buNone/>
            </a:pPr>
            <a:endParaRPr lang="en-US" altLang="zh-CN" sz="1800" dirty="0"/>
          </a:p>
        </p:txBody>
      </p:sp>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ED1E51D4-06B9-4DE0-81BE-5053931DC7D3}" type="slidenum">
              <a:rPr lang="zh-CN" altLang="en-US" smtClean="0"/>
              <a:t>12</a:t>
            </a:fld>
            <a:endParaRPr lang="zh-CN" altLang="en-US"/>
          </a:p>
        </p:txBody>
      </p:sp>
      <p:sp>
        <p:nvSpPr>
          <p:cNvPr id="3" name="矩形 2"/>
          <p:cNvSpPr/>
          <p:nvPr/>
        </p:nvSpPr>
        <p:spPr>
          <a:xfrm>
            <a:off x="4075396" y="4788674"/>
            <a:ext cx="4572000" cy="307777"/>
          </a:xfrm>
          <a:prstGeom prst="rect">
            <a:avLst/>
          </a:prstGeom>
        </p:spPr>
        <p:txBody>
          <a:bodyPr>
            <a:spAutoFit/>
          </a:bodyPr>
          <a:lstStyle/>
          <a:p>
            <a:pPr marL="971550" lvl="2" indent="-285750">
              <a:spcBef>
                <a:spcPts val="1000"/>
              </a:spcBef>
              <a:buFont typeface="Wingdings" panose="05000000000000000000" pitchFamily="2" charset="2"/>
              <a:buChar char="l"/>
            </a:pPr>
            <a:endParaRPr lang="zh-CN" altLang="en-US" sz="1400" dirty="0"/>
          </a:p>
        </p:txBody>
      </p:sp>
      <p:pic>
        <p:nvPicPr>
          <p:cNvPr id="1026" name="Picture 2" descr="http://segmentfault.com/img/cGNu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25" y="3640642"/>
            <a:ext cx="49434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8732" y="4627207"/>
            <a:ext cx="4473328" cy="998307"/>
          </a:xfrm>
          <a:prstGeom prst="rect">
            <a:avLst/>
          </a:prstGeom>
        </p:spPr>
      </p:pic>
    </p:spTree>
    <p:extLst>
      <p:ext uri="{BB962C8B-B14F-4D97-AF65-F5344CB8AC3E}">
        <p14:creationId xmlns:p14="http://schemas.microsoft.com/office/powerpoint/2010/main" val="304765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230190"/>
            <a:ext cx="1692275" cy="529772"/>
            <a:chOff x="0" y="284389"/>
            <a:chExt cx="1692275" cy="529772"/>
          </a:xfrm>
        </p:grpSpPr>
        <p:sp>
          <p:nvSpPr>
            <p:cNvPr id="5" name="矩形 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2400"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 name="直接连接符 6"/>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08178" y="1523026"/>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zh-CN" altLang="en-US">
              <a:solidFill>
                <a:prstClr val="white"/>
              </a:solidFill>
            </a:endParaRPr>
          </a:p>
        </p:txBody>
      </p:sp>
      <p:sp>
        <p:nvSpPr>
          <p:cNvPr id="10" name="文本框 9"/>
          <p:cNvSpPr txBox="1"/>
          <p:nvPr/>
        </p:nvSpPr>
        <p:spPr>
          <a:xfrm>
            <a:off x="1615023" y="1523026"/>
            <a:ext cx="1392119" cy="369332"/>
          </a:xfrm>
          <a:prstGeom prst="rect">
            <a:avLst/>
          </a:prstGeom>
          <a:noFill/>
        </p:spPr>
        <p:txBody>
          <a:bodyPr wrap="square" rtlCol="0" anchor="ctr">
            <a:spAutoFit/>
          </a:bodyPr>
          <a:lstStyle/>
          <a:p>
            <a:endParaRPr lang="zh-CN" altLang="en-US" dirty="0">
              <a:solidFill>
                <a:prstClr val="black"/>
              </a:solidFill>
            </a:endParaRPr>
          </a:p>
        </p:txBody>
      </p:sp>
      <p:sp>
        <p:nvSpPr>
          <p:cNvPr id="13" name="文本框 12"/>
          <p:cNvSpPr txBox="1"/>
          <p:nvPr/>
        </p:nvSpPr>
        <p:spPr>
          <a:xfrm>
            <a:off x="881760" y="1482925"/>
            <a:ext cx="378536" cy="523220"/>
          </a:xfrm>
          <a:prstGeom prst="rect">
            <a:avLst/>
          </a:prstGeom>
          <a:noFill/>
        </p:spPr>
        <p:txBody>
          <a:bodyPr wrap="square" rtlCol="0" anchor="ctr">
            <a:spAutoFit/>
          </a:bodyPr>
          <a:lstStyle/>
          <a:p>
            <a:r>
              <a:rPr lang="en-US" altLang="zh-CN" sz="2800" dirty="0" smtClean="0">
                <a:solidFill>
                  <a:prstClr val="white"/>
                </a:solidFill>
              </a:rPr>
              <a:t>1</a:t>
            </a:r>
            <a:endParaRPr lang="zh-CN" altLang="en-US" sz="2800" dirty="0">
              <a:solidFill>
                <a:prstClr val="white"/>
              </a:solidFill>
            </a:endParaRPr>
          </a:p>
        </p:txBody>
      </p:sp>
      <p:cxnSp>
        <p:nvCxnSpPr>
          <p:cNvPr id="35" name="直接连接符 34"/>
          <p:cNvCxnSpPr/>
          <p:nvPr/>
        </p:nvCxnSpPr>
        <p:spPr>
          <a:xfrm flipV="1">
            <a:off x="808178" y="1906006"/>
            <a:ext cx="5280202" cy="45547"/>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567023" y="2540639"/>
            <a:ext cx="4938177" cy="461665"/>
          </a:xfrm>
          <a:prstGeom prst="rect">
            <a:avLst/>
          </a:prstGeom>
          <a:noFill/>
        </p:spPr>
        <p:txBody>
          <a:bodyPr wrap="square" rtlCol="0" anchor="ctr">
            <a:spAutoFit/>
          </a:body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基于启发式方法的协同过滤算法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V="1">
            <a:off x="760178" y="3002304"/>
            <a:ext cx="5381542" cy="26133"/>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2" name="文本框 10"/>
          <p:cNvSpPr txBox="1"/>
          <p:nvPr/>
        </p:nvSpPr>
        <p:spPr>
          <a:xfrm>
            <a:off x="1567022" y="3564358"/>
            <a:ext cx="4770537"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prstClr val="black"/>
                </a:solidFill>
                <a:latin typeface="微软雅黑" panose="020B0503020204020204" pitchFamily="34" charset="-122"/>
                <a:ea typeface="微软雅黑" panose="020B0503020204020204" pitchFamily="34" charset="-122"/>
              </a:rPr>
              <a:t>基于模型的协同过滤算法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flipV="1">
            <a:off x="760178" y="4000256"/>
            <a:ext cx="5381542" cy="5190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文本框 10"/>
          <p:cNvSpPr txBox="1"/>
          <p:nvPr/>
        </p:nvSpPr>
        <p:spPr>
          <a:xfrm>
            <a:off x="1583022" y="4603243"/>
            <a:ext cx="4160937"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基于图的协同过滤算法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flipV="1">
            <a:off x="776178" y="5056223"/>
            <a:ext cx="5365542" cy="34819"/>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776178" y="2587932"/>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zh-CN" altLang="en-US">
              <a:solidFill>
                <a:prstClr val="white"/>
              </a:solidFill>
            </a:endParaRPr>
          </a:p>
        </p:txBody>
      </p:sp>
      <p:sp>
        <p:nvSpPr>
          <p:cNvPr id="60" name="文本框 59"/>
          <p:cNvSpPr txBox="1"/>
          <p:nvPr/>
        </p:nvSpPr>
        <p:spPr>
          <a:xfrm>
            <a:off x="849760" y="2547831"/>
            <a:ext cx="378536" cy="523220"/>
          </a:xfrm>
          <a:prstGeom prst="rect">
            <a:avLst/>
          </a:prstGeom>
          <a:noFill/>
        </p:spPr>
        <p:txBody>
          <a:bodyPr wrap="square" rtlCol="0" anchor="ctr">
            <a:spAutoFit/>
          </a:bodyPr>
          <a:lstStyle/>
          <a:p>
            <a:r>
              <a:rPr lang="en-US" altLang="zh-CN" sz="2800" dirty="0" smtClean="0">
                <a:solidFill>
                  <a:prstClr val="white"/>
                </a:solidFill>
              </a:rPr>
              <a:t>2</a:t>
            </a:r>
            <a:endParaRPr lang="zh-CN" altLang="en-US" sz="2800" dirty="0">
              <a:solidFill>
                <a:prstClr val="white"/>
              </a:solidFill>
            </a:endParaRPr>
          </a:p>
        </p:txBody>
      </p:sp>
      <p:sp>
        <p:nvSpPr>
          <p:cNvPr id="61" name="矩形 60"/>
          <p:cNvSpPr/>
          <p:nvPr/>
        </p:nvSpPr>
        <p:spPr>
          <a:xfrm>
            <a:off x="776178" y="3617276"/>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67" name="文本框 12"/>
          <p:cNvSpPr txBox="1"/>
          <p:nvPr/>
        </p:nvSpPr>
        <p:spPr>
          <a:xfrm>
            <a:off x="849760" y="3577175"/>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3</a:t>
            </a:r>
            <a:endParaRPr lang="zh-CN" altLang="en-US" sz="2800" dirty="0">
              <a:solidFill>
                <a:prstClr val="white"/>
              </a:solidFill>
            </a:endParaRPr>
          </a:p>
        </p:txBody>
      </p:sp>
      <p:sp>
        <p:nvSpPr>
          <p:cNvPr id="68" name="矩形 67"/>
          <p:cNvSpPr/>
          <p:nvPr/>
        </p:nvSpPr>
        <p:spPr>
          <a:xfrm>
            <a:off x="792178" y="4669334"/>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69" name="文本框 12"/>
          <p:cNvSpPr txBox="1"/>
          <p:nvPr/>
        </p:nvSpPr>
        <p:spPr>
          <a:xfrm>
            <a:off x="865760" y="4629233"/>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4</a:t>
            </a:r>
            <a:endParaRPr lang="zh-CN" altLang="en-US" sz="2800" dirty="0">
              <a:solidFill>
                <a:prstClr val="white"/>
              </a:solidFill>
            </a:endParaRPr>
          </a:p>
        </p:txBody>
      </p:sp>
      <p:sp>
        <p:nvSpPr>
          <p:cNvPr id="14" name="灯片编号占位符 13"/>
          <p:cNvSpPr>
            <a:spLocks noGrp="1"/>
          </p:cNvSpPr>
          <p:nvPr>
            <p:ph type="sldNum" sz="quarter" idx="12"/>
          </p:nvPr>
        </p:nvSpPr>
        <p:spPr/>
        <p:txBody>
          <a:bodyPr/>
          <a:lstStyle/>
          <a:p>
            <a:fld id="{ED1E51D4-06B9-4DE0-81BE-5053931DC7D3}" type="slidenum">
              <a:rPr lang="zh-CN" altLang="en-US" smtClean="0"/>
              <a:t>13</a:t>
            </a:fld>
            <a:endParaRPr lang="zh-CN" altLang="en-US"/>
          </a:p>
        </p:txBody>
      </p:sp>
      <p:sp>
        <p:nvSpPr>
          <p:cNvPr id="29" name="文本框 10"/>
          <p:cNvSpPr txBox="1"/>
          <p:nvPr/>
        </p:nvSpPr>
        <p:spPr>
          <a:xfrm>
            <a:off x="1599023" y="5642984"/>
            <a:ext cx="1633142"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prstClr val="black"/>
                </a:solidFill>
                <a:latin typeface="微软雅黑" panose="020B0503020204020204" pitchFamily="34" charset="-122"/>
                <a:ea typeface="微软雅黑" panose="020B0503020204020204" pitchFamily="34" charset="-122"/>
              </a:rPr>
              <a:t>总结</a:t>
            </a:r>
          </a:p>
        </p:txBody>
      </p:sp>
      <p:cxnSp>
        <p:nvCxnSpPr>
          <p:cNvPr id="30" name="直接连接符 29"/>
          <p:cNvCxnSpPr/>
          <p:nvPr/>
        </p:nvCxnSpPr>
        <p:spPr>
          <a:xfrm flipV="1">
            <a:off x="792178" y="6092055"/>
            <a:ext cx="5402882" cy="38727"/>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08178" y="5709075"/>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32" name="文本框 12"/>
          <p:cNvSpPr txBox="1"/>
          <p:nvPr/>
        </p:nvSpPr>
        <p:spPr>
          <a:xfrm>
            <a:off x="897760" y="5668262"/>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5</a:t>
            </a:r>
            <a:endParaRPr lang="zh-CN" altLang="en-US" sz="2800" dirty="0">
              <a:solidFill>
                <a:prstClr val="white"/>
              </a:solidFill>
            </a:endParaRPr>
          </a:p>
        </p:txBody>
      </p:sp>
      <p:sp>
        <p:nvSpPr>
          <p:cNvPr id="33" name="文本框 32"/>
          <p:cNvSpPr txBox="1"/>
          <p:nvPr/>
        </p:nvSpPr>
        <p:spPr>
          <a:xfrm>
            <a:off x="1615022" y="1467114"/>
            <a:ext cx="3071278" cy="461665"/>
          </a:xfrm>
          <a:prstGeom prst="rect">
            <a:avLst/>
          </a:prstGeom>
          <a:noFill/>
        </p:spPr>
        <p:txBody>
          <a:bodyPr wrap="square" rtlCol="0" anchor="ctr">
            <a:spAutoFit/>
          </a:body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基于内容的推荐算法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701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circle(in)">
                                      <p:cBhvr>
                                        <p:cTn id="14"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358775" y="1357973"/>
            <a:ext cx="8242394" cy="5500027"/>
          </a:xfrm>
        </p:spPr>
        <p:txBody>
          <a:bodyPr>
            <a:normAutofit/>
          </a:bodyPr>
          <a:lstStyle/>
          <a:p>
            <a:pPr marL="0" indent="0">
              <a:buNone/>
            </a:pPr>
            <a:r>
              <a:rPr lang="zh-CN" altLang="zh-CN" sz="2400" dirty="0" smtClean="0">
                <a:solidFill>
                  <a:srgbClr val="FF0000"/>
                </a:solidFill>
              </a:rPr>
              <a:t>基于</a:t>
            </a:r>
            <a:r>
              <a:rPr lang="zh-CN" altLang="en-US" sz="2400" dirty="0" smtClean="0">
                <a:solidFill>
                  <a:srgbClr val="FF0000"/>
                </a:solidFill>
              </a:rPr>
              <a:t>协同过滤</a:t>
            </a:r>
            <a:r>
              <a:rPr lang="zh-CN" altLang="en-US" sz="2400" dirty="0" smtClean="0">
                <a:solidFill>
                  <a:srgbClr val="FF0000"/>
                </a:solidFill>
              </a:rPr>
              <a:t>的</a:t>
            </a:r>
            <a:r>
              <a:rPr lang="zh-CN" altLang="zh-CN" sz="2400" dirty="0" smtClean="0">
                <a:solidFill>
                  <a:srgbClr val="FF0000"/>
                </a:solidFill>
              </a:rPr>
              <a:t>推荐</a:t>
            </a:r>
            <a:r>
              <a:rPr lang="zh-CN" altLang="en-US" sz="2400" dirty="0" smtClean="0">
                <a:solidFill>
                  <a:srgbClr val="FF0000"/>
                </a:solidFill>
              </a:rPr>
              <a:t>算法</a:t>
            </a:r>
            <a:r>
              <a:rPr lang="zh-CN" altLang="en-US" sz="2400" dirty="0" smtClean="0">
                <a:solidFill>
                  <a:srgbClr val="FF0000"/>
                </a:solidFill>
              </a:rPr>
              <a:t>（</a:t>
            </a:r>
            <a:r>
              <a:rPr lang="en-US" altLang="zh-CN" sz="2400" dirty="0" smtClean="0">
                <a:solidFill>
                  <a:srgbClr val="FF0000"/>
                </a:solidFill>
              </a:rPr>
              <a:t>collaborative </a:t>
            </a:r>
            <a:r>
              <a:rPr lang="en-US" altLang="zh-CN" sz="2400" dirty="0">
                <a:solidFill>
                  <a:srgbClr val="FF0000"/>
                </a:solidFill>
              </a:rPr>
              <a:t>filtering</a:t>
            </a:r>
            <a:r>
              <a:rPr lang="zh-CN" altLang="en-US" sz="2400" dirty="0" smtClean="0">
                <a:solidFill>
                  <a:srgbClr val="FF0000"/>
                </a:solidFill>
              </a:rPr>
              <a:t>）</a:t>
            </a:r>
            <a:endParaRPr lang="en-US" altLang="zh-CN" sz="2400" dirty="0" smtClean="0">
              <a:solidFill>
                <a:srgbClr val="FF0000"/>
              </a:solidFill>
            </a:endParaRPr>
          </a:p>
          <a:p>
            <a:pPr marL="0" indent="0">
              <a:buNone/>
            </a:pPr>
            <a:endParaRPr lang="en-US" altLang="zh-CN" sz="2000" b="1" dirty="0" smtClean="0"/>
          </a:p>
          <a:p>
            <a:pPr marL="0" indent="0">
              <a:buNone/>
            </a:pPr>
            <a:r>
              <a:rPr lang="zh-CN" altLang="en-US" sz="2000" b="1" dirty="0" smtClean="0"/>
              <a:t>基于模型的协同过滤推荐</a:t>
            </a:r>
            <a:r>
              <a:rPr lang="en-US" altLang="zh-CN" sz="2000" b="1" dirty="0" smtClean="0"/>
              <a:t>:</a:t>
            </a:r>
          </a:p>
          <a:p>
            <a:pPr marL="0" indent="0">
              <a:buNone/>
            </a:pPr>
            <a:endParaRPr lang="en-US" altLang="zh-CN" sz="2000" b="1" dirty="0"/>
          </a:p>
          <a:p>
            <a:pPr marL="0" indent="0">
              <a:lnSpc>
                <a:spcPct val="150000"/>
              </a:lnSpc>
              <a:buNone/>
            </a:pPr>
            <a:r>
              <a:rPr lang="zh-CN" altLang="en-US" sz="1800" b="1" dirty="0" smtClean="0"/>
              <a:t>核心思想：基于用户的偏好信息，提取出用户基本属性和偏好特征，训练推荐模型。然后利用模型，根据用户的喜好信息进行预测，计算该用户对于物品的喜爱程度，从而进行推荐。</a:t>
            </a:r>
            <a:endParaRPr lang="en-US" altLang="zh-CN" sz="1800" dirty="0"/>
          </a:p>
          <a:p>
            <a:pPr marL="685800" lvl="2">
              <a:spcBef>
                <a:spcPts val="1000"/>
              </a:spcBef>
            </a:pPr>
            <a:endParaRPr lang="en-US" altLang="zh-CN" sz="1600" dirty="0" smtClean="0"/>
          </a:p>
          <a:p>
            <a:pPr marL="457200" lvl="2" indent="0">
              <a:spcBef>
                <a:spcPts val="1000"/>
              </a:spcBef>
              <a:buNone/>
            </a:pPr>
            <a:endParaRPr lang="en-US" altLang="zh-CN" sz="1600" dirty="0"/>
          </a:p>
        </p:txBody>
      </p:sp>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ED1E51D4-06B9-4DE0-81BE-5053931DC7D3}" type="slidenum">
              <a:rPr lang="zh-CN" altLang="en-US" smtClean="0"/>
              <a:t>14</a:t>
            </a:fld>
            <a:endParaRPr lang="zh-CN" altLang="en-US"/>
          </a:p>
        </p:txBody>
      </p:sp>
      <p:sp>
        <p:nvSpPr>
          <p:cNvPr id="3" name="矩形 2"/>
          <p:cNvSpPr/>
          <p:nvPr/>
        </p:nvSpPr>
        <p:spPr>
          <a:xfrm>
            <a:off x="4075396" y="4788674"/>
            <a:ext cx="4572000" cy="307777"/>
          </a:xfrm>
          <a:prstGeom prst="rect">
            <a:avLst/>
          </a:prstGeom>
        </p:spPr>
        <p:txBody>
          <a:bodyPr>
            <a:spAutoFit/>
          </a:bodyPr>
          <a:lstStyle/>
          <a:p>
            <a:pPr marL="971550" lvl="2" indent="-285750">
              <a:spcBef>
                <a:spcPts val="1000"/>
              </a:spcBef>
              <a:buFont typeface="Wingdings" panose="05000000000000000000" pitchFamily="2" charset="2"/>
              <a:buChar char="l"/>
            </a:pPr>
            <a:endParaRPr lang="zh-CN" altLang="en-US" sz="1400" dirty="0"/>
          </a:p>
        </p:txBody>
      </p:sp>
    </p:spTree>
    <p:extLst>
      <p:ext uri="{BB962C8B-B14F-4D97-AF65-F5344CB8AC3E}">
        <p14:creationId xmlns:p14="http://schemas.microsoft.com/office/powerpoint/2010/main" val="119059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36846" y="1227382"/>
            <a:ext cx="7277100" cy="1584960"/>
          </a:xfrm>
        </p:spPr>
        <p:txBody>
          <a:bodyPr>
            <a:normAutofit/>
          </a:bodyPr>
          <a:lstStyle/>
          <a:p>
            <a:pPr marL="0" indent="0">
              <a:buNone/>
            </a:pPr>
            <a:r>
              <a:rPr lang="zh-CN" altLang="zh-CN" sz="2400" dirty="0" smtClean="0">
                <a:solidFill>
                  <a:srgbClr val="FF0000"/>
                </a:solidFill>
              </a:rPr>
              <a:t>基于</a:t>
            </a:r>
            <a:r>
              <a:rPr lang="zh-CN" altLang="en-US" sz="2400" dirty="0" smtClean="0">
                <a:solidFill>
                  <a:srgbClr val="FF0000"/>
                </a:solidFill>
              </a:rPr>
              <a:t>协同过滤</a:t>
            </a:r>
            <a:r>
              <a:rPr lang="zh-CN" altLang="en-US" sz="2400" dirty="0" smtClean="0">
                <a:solidFill>
                  <a:srgbClr val="FF0000"/>
                </a:solidFill>
              </a:rPr>
              <a:t>的</a:t>
            </a:r>
            <a:r>
              <a:rPr lang="zh-CN" altLang="zh-CN" sz="2400" dirty="0" smtClean="0">
                <a:solidFill>
                  <a:srgbClr val="FF0000"/>
                </a:solidFill>
              </a:rPr>
              <a:t>推荐</a:t>
            </a:r>
            <a:r>
              <a:rPr lang="zh-CN" altLang="en-US" sz="2400" dirty="0" smtClean="0">
                <a:solidFill>
                  <a:srgbClr val="FF0000"/>
                </a:solidFill>
              </a:rPr>
              <a:t>算法</a:t>
            </a:r>
            <a:r>
              <a:rPr lang="zh-CN" altLang="en-US" sz="2400" dirty="0" smtClean="0">
                <a:solidFill>
                  <a:srgbClr val="FF0000"/>
                </a:solidFill>
              </a:rPr>
              <a:t>（</a:t>
            </a:r>
            <a:r>
              <a:rPr lang="en-US" altLang="zh-CN" sz="2400" dirty="0" smtClean="0">
                <a:solidFill>
                  <a:srgbClr val="FF0000"/>
                </a:solidFill>
              </a:rPr>
              <a:t>collaborative </a:t>
            </a:r>
            <a:r>
              <a:rPr lang="en-US" altLang="zh-CN" sz="2400" dirty="0">
                <a:solidFill>
                  <a:srgbClr val="FF0000"/>
                </a:solidFill>
              </a:rPr>
              <a:t>filtering</a:t>
            </a:r>
            <a:r>
              <a:rPr lang="zh-CN" altLang="en-US" sz="2400" dirty="0" smtClean="0">
                <a:solidFill>
                  <a:srgbClr val="FF0000"/>
                </a:solidFill>
              </a:rPr>
              <a:t>）</a:t>
            </a:r>
            <a:endParaRPr lang="en-US" altLang="zh-CN" sz="2400" dirty="0" smtClean="0">
              <a:solidFill>
                <a:srgbClr val="FF0000"/>
              </a:solidFill>
            </a:endParaRPr>
          </a:p>
          <a:p>
            <a:pPr marL="0" indent="0">
              <a:buNone/>
            </a:pPr>
            <a:endParaRPr lang="en-US" altLang="zh-CN" sz="2000" b="1" dirty="0" smtClean="0"/>
          </a:p>
          <a:p>
            <a:pPr marL="0" indent="0">
              <a:buNone/>
            </a:pPr>
            <a:r>
              <a:rPr lang="zh-CN" altLang="en-US" sz="2000" b="1" dirty="0" smtClean="0"/>
              <a:t>基于模型的协同过滤推荐</a:t>
            </a:r>
            <a:r>
              <a:rPr lang="en-US" altLang="zh-CN" sz="2000" b="1" dirty="0" smtClean="0"/>
              <a:t>:</a:t>
            </a:r>
          </a:p>
          <a:p>
            <a:pPr marL="457200" lvl="2" indent="0">
              <a:spcBef>
                <a:spcPts val="1000"/>
              </a:spcBef>
              <a:buNone/>
            </a:pPr>
            <a:endParaRPr lang="en-US" altLang="zh-CN" sz="1600" dirty="0"/>
          </a:p>
        </p:txBody>
      </p:sp>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ED1E51D4-06B9-4DE0-81BE-5053931DC7D3}" type="slidenum">
              <a:rPr lang="zh-CN" altLang="en-US" smtClean="0"/>
              <a:t>15</a:t>
            </a:fld>
            <a:endParaRPr lang="zh-CN" altLang="en-US"/>
          </a:p>
        </p:txBody>
      </p:sp>
      <p:sp>
        <p:nvSpPr>
          <p:cNvPr id="3" name="矩形 2"/>
          <p:cNvSpPr/>
          <p:nvPr/>
        </p:nvSpPr>
        <p:spPr>
          <a:xfrm>
            <a:off x="4075396" y="4788674"/>
            <a:ext cx="4572000" cy="307777"/>
          </a:xfrm>
          <a:prstGeom prst="rect">
            <a:avLst/>
          </a:prstGeom>
        </p:spPr>
        <p:txBody>
          <a:bodyPr>
            <a:spAutoFit/>
          </a:bodyPr>
          <a:lstStyle/>
          <a:p>
            <a:pPr marL="971550" lvl="2" indent="-285750">
              <a:spcBef>
                <a:spcPts val="1000"/>
              </a:spcBef>
              <a:buFont typeface="Wingdings" panose="05000000000000000000" pitchFamily="2" charset="2"/>
              <a:buChar char="l"/>
            </a:pPr>
            <a:endParaRPr lang="zh-CN" altLang="en-US" sz="1400" dirty="0"/>
          </a:p>
        </p:txBody>
      </p:sp>
      <p:sp>
        <p:nvSpPr>
          <p:cNvPr id="2" name="矩形 1"/>
          <p:cNvSpPr/>
          <p:nvPr/>
        </p:nvSpPr>
        <p:spPr>
          <a:xfrm>
            <a:off x="436846" y="2695793"/>
            <a:ext cx="4043714" cy="2523768"/>
          </a:xfrm>
          <a:prstGeom prst="rect">
            <a:avLst/>
          </a:prstGeom>
        </p:spPr>
        <p:txBody>
          <a:bodyPr wrap="square">
            <a:spAutoFit/>
          </a:bodyPr>
          <a:lstStyle/>
          <a:p>
            <a:r>
              <a:rPr lang="zh-CN" altLang="en-US" b="1" dirty="0"/>
              <a:t>优点：</a:t>
            </a:r>
            <a:endParaRPr lang="en-US" altLang="zh-CN" b="1" dirty="0"/>
          </a:p>
          <a:p>
            <a:pPr>
              <a:buFont typeface="Wingdings" panose="05000000000000000000" pitchFamily="2" charset="2"/>
              <a:buChar char="p"/>
            </a:pPr>
            <a:r>
              <a:rPr lang="zh-CN" altLang="en-US" dirty="0"/>
              <a:t>不需要对物品或者用户进行严格的建模，不要求物品的描述是</a:t>
            </a:r>
            <a:r>
              <a:rPr lang="zh-CN" altLang="en-US" dirty="0" smtClean="0"/>
              <a:t>机器可理解的，并且与领域无关，可以用于跨域推荐。</a:t>
            </a:r>
            <a:endParaRPr lang="en-US" altLang="zh-CN" dirty="0" smtClean="0"/>
          </a:p>
          <a:p>
            <a:pPr>
              <a:buFont typeface="Wingdings" panose="05000000000000000000" pitchFamily="2" charset="2"/>
              <a:buChar char="p"/>
            </a:pPr>
            <a:endParaRPr lang="en-US" altLang="zh-CN" sz="1400" dirty="0"/>
          </a:p>
          <a:p>
            <a:pPr indent="-285750">
              <a:buFont typeface="Wingdings" panose="05000000000000000000" pitchFamily="2" charset="2"/>
              <a:buChar char="p"/>
            </a:pPr>
            <a:r>
              <a:rPr lang="zh-CN" altLang="en-US" dirty="0" smtClean="0"/>
              <a:t>这种方法计算出来的推荐是开放的，可以共用他人的经验，很好的支持发现用户潜在的兴趣偏好</a:t>
            </a:r>
            <a:endParaRPr lang="en-US" altLang="zh-CN" dirty="0"/>
          </a:p>
        </p:txBody>
      </p:sp>
      <p:sp>
        <p:nvSpPr>
          <p:cNvPr id="11" name="矩形 10"/>
          <p:cNvSpPr/>
          <p:nvPr/>
        </p:nvSpPr>
        <p:spPr>
          <a:xfrm>
            <a:off x="4693920" y="2695793"/>
            <a:ext cx="4114800" cy="1969770"/>
          </a:xfrm>
          <a:prstGeom prst="rect">
            <a:avLst/>
          </a:prstGeom>
        </p:spPr>
        <p:txBody>
          <a:bodyPr wrap="square">
            <a:spAutoFit/>
          </a:bodyPr>
          <a:lstStyle/>
          <a:p>
            <a:r>
              <a:rPr lang="zh-CN" altLang="en-US" b="1" dirty="0"/>
              <a:t>缺点</a:t>
            </a:r>
            <a:r>
              <a:rPr lang="zh-CN" altLang="en-US" b="1" dirty="0" smtClean="0"/>
              <a:t>：</a:t>
            </a:r>
            <a:endParaRPr lang="en-US" altLang="zh-CN" b="1" dirty="0"/>
          </a:p>
          <a:p>
            <a:pPr>
              <a:buFont typeface="Wingdings" panose="05000000000000000000" pitchFamily="2" charset="2"/>
              <a:buChar char="p"/>
            </a:pPr>
            <a:r>
              <a:rPr lang="zh-CN" altLang="en-US" dirty="0" smtClean="0"/>
              <a:t>对于新用户和新物品存在“冷启动”问题。</a:t>
            </a:r>
            <a:endParaRPr lang="en-US" altLang="zh-CN" dirty="0" smtClean="0"/>
          </a:p>
          <a:p>
            <a:pPr>
              <a:buFont typeface="Wingdings" panose="05000000000000000000" pitchFamily="2" charset="2"/>
              <a:buChar char="p"/>
            </a:pPr>
            <a:endParaRPr lang="en-US" altLang="zh-CN" sz="1400" dirty="0"/>
          </a:p>
          <a:p>
            <a:pPr indent="-285750">
              <a:buFont typeface="Wingdings" panose="05000000000000000000" pitchFamily="2" charset="2"/>
              <a:buChar char="p"/>
            </a:pPr>
            <a:r>
              <a:rPr lang="zh-CN" altLang="en-US" dirty="0" smtClean="0"/>
              <a:t>推荐的效果依赖于用户历史偏好数据的多少和准确性。</a:t>
            </a:r>
            <a:endParaRPr lang="en-US" altLang="zh-CN" dirty="0" smtClean="0"/>
          </a:p>
          <a:p>
            <a:pPr indent="-285750">
              <a:buFont typeface="Wingdings" panose="05000000000000000000" pitchFamily="2" charset="2"/>
              <a:buChar char="p"/>
            </a:pPr>
            <a:endParaRPr lang="en-US" altLang="zh-CN" b="1" dirty="0"/>
          </a:p>
        </p:txBody>
      </p:sp>
    </p:spTree>
    <p:extLst>
      <p:ext uri="{BB962C8B-B14F-4D97-AF65-F5344CB8AC3E}">
        <p14:creationId xmlns:p14="http://schemas.microsoft.com/office/powerpoint/2010/main" val="350217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230190"/>
            <a:ext cx="1692275" cy="529772"/>
            <a:chOff x="0" y="284389"/>
            <a:chExt cx="1692275" cy="529772"/>
          </a:xfrm>
        </p:grpSpPr>
        <p:sp>
          <p:nvSpPr>
            <p:cNvPr id="5" name="矩形 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2400"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 name="直接连接符 6"/>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08178" y="1523026"/>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zh-CN" altLang="en-US">
              <a:solidFill>
                <a:prstClr val="white"/>
              </a:solidFill>
            </a:endParaRPr>
          </a:p>
        </p:txBody>
      </p:sp>
      <p:sp>
        <p:nvSpPr>
          <p:cNvPr id="10" name="文本框 9"/>
          <p:cNvSpPr txBox="1"/>
          <p:nvPr/>
        </p:nvSpPr>
        <p:spPr>
          <a:xfrm>
            <a:off x="1615023" y="1523026"/>
            <a:ext cx="1392119" cy="369332"/>
          </a:xfrm>
          <a:prstGeom prst="rect">
            <a:avLst/>
          </a:prstGeom>
          <a:noFill/>
        </p:spPr>
        <p:txBody>
          <a:bodyPr wrap="square" rtlCol="0" anchor="ctr">
            <a:spAutoFit/>
          </a:bodyPr>
          <a:lstStyle/>
          <a:p>
            <a:endParaRPr lang="zh-CN" altLang="en-US" dirty="0">
              <a:solidFill>
                <a:prstClr val="black"/>
              </a:solidFill>
            </a:endParaRPr>
          </a:p>
        </p:txBody>
      </p:sp>
      <p:sp>
        <p:nvSpPr>
          <p:cNvPr id="13" name="文本框 12"/>
          <p:cNvSpPr txBox="1"/>
          <p:nvPr/>
        </p:nvSpPr>
        <p:spPr>
          <a:xfrm>
            <a:off x="881760" y="1482925"/>
            <a:ext cx="378536" cy="523220"/>
          </a:xfrm>
          <a:prstGeom prst="rect">
            <a:avLst/>
          </a:prstGeom>
          <a:noFill/>
        </p:spPr>
        <p:txBody>
          <a:bodyPr wrap="square" rtlCol="0" anchor="ctr">
            <a:spAutoFit/>
          </a:bodyPr>
          <a:lstStyle/>
          <a:p>
            <a:r>
              <a:rPr lang="en-US" altLang="zh-CN" sz="2800" dirty="0" smtClean="0">
                <a:solidFill>
                  <a:prstClr val="white"/>
                </a:solidFill>
              </a:rPr>
              <a:t>1</a:t>
            </a:r>
            <a:endParaRPr lang="zh-CN" altLang="en-US" sz="2800" dirty="0">
              <a:solidFill>
                <a:prstClr val="white"/>
              </a:solidFill>
            </a:endParaRPr>
          </a:p>
        </p:txBody>
      </p:sp>
      <p:cxnSp>
        <p:nvCxnSpPr>
          <p:cNvPr id="35" name="直接连接符 34"/>
          <p:cNvCxnSpPr/>
          <p:nvPr/>
        </p:nvCxnSpPr>
        <p:spPr>
          <a:xfrm flipV="1">
            <a:off x="808178" y="1906006"/>
            <a:ext cx="5280202" cy="45547"/>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567023" y="2540639"/>
            <a:ext cx="4938177" cy="461665"/>
          </a:xfrm>
          <a:prstGeom prst="rect">
            <a:avLst/>
          </a:prstGeom>
          <a:noFill/>
        </p:spPr>
        <p:txBody>
          <a:bodyPr wrap="square" rtlCol="0" anchor="ctr">
            <a:spAutoFit/>
          </a:body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基于启发式方法的协同过滤算法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V="1">
            <a:off x="760178" y="3002304"/>
            <a:ext cx="5381542" cy="26133"/>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2" name="文本框 10"/>
          <p:cNvSpPr txBox="1"/>
          <p:nvPr/>
        </p:nvSpPr>
        <p:spPr>
          <a:xfrm>
            <a:off x="1567022" y="3564358"/>
            <a:ext cx="4770537"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prstClr val="black"/>
                </a:solidFill>
                <a:latin typeface="微软雅黑" panose="020B0503020204020204" pitchFamily="34" charset="-122"/>
                <a:ea typeface="微软雅黑" panose="020B0503020204020204" pitchFamily="34" charset="-122"/>
              </a:rPr>
              <a:t>基于模型的协同过滤算法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flipV="1">
            <a:off x="760178" y="4000256"/>
            <a:ext cx="5381542" cy="5190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文本框 10"/>
          <p:cNvSpPr txBox="1"/>
          <p:nvPr/>
        </p:nvSpPr>
        <p:spPr>
          <a:xfrm>
            <a:off x="1583022" y="4603243"/>
            <a:ext cx="4160937"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基于图的协同过滤算法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flipV="1">
            <a:off x="776178" y="5056223"/>
            <a:ext cx="5365542" cy="34819"/>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776178" y="2587932"/>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zh-CN" altLang="en-US">
              <a:solidFill>
                <a:prstClr val="white"/>
              </a:solidFill>
            </a:endParaRPr>
          </a:p>
        </p:txBody>
      </p:sp>
      <p:sp>
        <p:nvSpPr>
          <p:cNvPr id="60" name="文本框 59"/>
          <p:cNvSpPr txBox="1"/>
          <p:nvPr/>
        </p:nvSpPr>
        <p:spPr>
          <a:xfrm>
            <a:off x="849760" y="2547831"/>
            <a:ext cx="378536" cy="523220"/>
          </a:xfrm>
          <a:prstGeom prst="rect">
            <a:avLst/>
          </a:prstGeom>
          <a:noFill/>
        </p:spPr>
        <p:txBody>
          <a:bodyPr wrap="square" rtlCol="0" anchor="ctr">
            <a:spAutoFit/>
          </a:bodyPr>
          <a:lstStyle/>
          <a:p>
            <a:r>
              <a:rPr lang="en-US" altLang="zh-CN" sz="2800" dirty="0" smtClean="0">
                <a:solidFill>
                  <a:prstClr val="white"/>
                </a:solidFill>
              </a:rPr>
              <a:t>2</a:t>
            </a:r>
            <a:endParaRPr lang="zh-CN" altLang="en-US" sz="2800" dirty="0">
              <a:solidFill>
                <a:prstClr val="white"/>
              </a:solidFill>
            </a:endParaRPr>
          </a:p>
        </p:txBody>
      </p:sp>
      <p:sp>
        <p:nvSpPr>
          <p:cNvPr id="61" name="矩形 60"/>
          <p:cNvSpPr/>
          <p:nvPr/>
        </p:nvSpPr>
        <p:spPr>
          <a:xfrm>
            <a:off x="776178" y="3617276"/>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67" name="文本框 12"/>
          <p:cNvSpPr txBox="1"/>
          <p:nvPr/>
        </p:nvSpPr>
        <p:spPr>
          <a:xfrm>
            <a:off x="849760" y="3577175"/>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3</a:t>
            </a:r>
            <a:endParaRPr lang="zh-CN" altLang="en-US" sz="2800" dirty="0">
              <a:solidFill>
                <a:prstClr val="white"/>
              </a:solidFill>
            </a:endParaRPr>
          </a:p>
        </p:txBody>
      </p:sp>
      <p:sp>
        <p:nvSpPr>
          <p:cNvPr id="68" name="矩形 67"/>
          <p:cNvSpPr/>
          <p:nvPr/>
        </p:nvSpPr>
        <p:spPr>
          <a:xfrm>
            <a:off x="792178" y="4669334"/>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69" name="文本框 12"/>
          <p:cNvSpPr txBox="1"/>
          <p:nvPr/>
        </p:nvSpPr>
        <p:spPr>
          <a:xfrm>
            <a:off x="865760" y="4629233"/>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4</a:t>
            </a:r>
            <a:endParaRPr lang="zh-CN" altLang="en-US" sz="2800" dirty="0">
              <a:solidFill>
                <a:prstClr val="white"/>
              </a:solidFill>
            </a:endParaRPr>
          </a:p>
        </p:txBody>
      </p:sp>
      <p:sp>
        <p:nvSpPr>
          <p:cNvPr id="14" name="灯片编号占位符 13"/>
          <p:cNvSpPr>
            <a:spLocks noGrp="1"/>
          </p:cNvSpPr>
          <p:nvPr>
            <p:ph type="sldNum" sz="quarter" idx="12"/>
          </p:nvPr>
        </p:nvSpPr>
        <p:spPr/>
        <p:txBody>
          <a:bodyPr/>
          <a:lstStyle/>
          <a:p>
            <a:fld id="{ED1E51D4-06B9-4DE0-81BE-5053931DC7D3}" type="slidenum">
              <a:rPr lang="zh-CN" altLang="en-US" smtClean="0"/>
              <a:t>16</a:t>
            </a:fld>
            <a:endParaRPr lang="zh-CN" altLang="en-US"/>
          </a:p>
        </p:txBody>
      </p:sp>
      <p:sp>
        <p:nvSpPr>
          <p:cNvPr id="29" name="文本框 10"/>
          <p:cNvSpPr txBox="1"/>
          <p:nvPr/>
        </p:nvSpPr>
        <p:spPr>
          <a:xfrm>
            <a:off x="1599023" y="5642984"/>
            <a:ext cx="1633142"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prstClr val="black"/>
                </a:solidFill>
                <a:latin typeface="微软雅黑" panose="020B0503020204020204" pitchFamily="34" charset="-122"/>
                <a:ea typeface="微软雅黑" panose="020B0503020204020204" pitchFamily="34" charset="-122"/>
              </a:rPr>
              <a:t>总结</a:t>
            </a:r>
          </a:p>
        </p:txBody>
      </p:sp>
      <p:cxnSp>
        <p:nvCxnSpPr>
          <p:cNvPr id="30" name="直接连接符 29"/>
          <p:cNvCxnSpPr/>
          <p:nvPr/>
        </p:nvCxnSpPr>
        <p:spPr>
          <a:xfrm flipV="1">
            <a:off x="792178" y="6092055"/>
            <a:ext cx="5402882" cy="38727"/>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08178" y="5709075"/>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32" name="文本框 12"/>
          <p:cNvSpPr txBox="1"/>
          <p:nvPr/>
        </p:nvSpPr>
        <p:spPr>
          <a:xfrm>
            <a:off x="897760" y="5668262"/>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5</a:t>
            </a:r>
            <a:endParaRPr lang="zh-CN" altLang="en-US" sz="2800" dirty="0">
              <a:solidFill>
                <a:prstClr val="white"/>
              </a:solidFill>
            </a:endParaRPr>
          </a:p>
        </p:txBody>
      </p:sp>
      <p:sp>
        <p:nvSpPr>
          <p:cNvPr id="33" name="文本框 32"/>
          <p:cNvSpPr txBox="1"/>
          <p:nvPr/>
        </p:nvSpPr>
        <p:spPr>
          <a:xfrm>
            <a:off x="1615022" y="1467114"/>
            <a:ext cx="3071278" cy="461665"/>
          </a:xfrm>
          <a:prstGeom prst="rect">
            <a:avLst/>
          </a:prstGeom>
          <a:noFill/>
        </p:spPr>
        <p:txBody>
          <a:bodyPr wrap="square" rtlCol="0" anchor="ctr">
            <a:spAutoFit/>
          </a:body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基于内容的推荐算法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741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circle(in)">
                                      <p:cBhvr>
                                        <p:cTn id="14"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内容占位符 2"/>
          <p:cNvSpPr>
            <a:spLocks noGrp="1"/>
          </p:cNvSpPr>
          <p:nvPr>
            <p:ph idx="1"/>
          </p:nvPr>
        </p:nvSpPr>
        <p:spPr>
          <a:xfrm>
            <a:off x="436846" y="1227381"/>
            <a:ext cx="7277100" cy="3869069"/>
          </a:xfrm>
        </p:spPr>
        <p:txBody>
          <a:bodyPr>
            <a:noAutofit/>
          </a:bodyPr>
          <a:lstStyle/>
          <a:p>
            <a:pPr marL="0" indent="0">
              <a:buNone/>
            </a:pPr>
            <a:r>
              <a:rPr lang="zh-CN" altLang="zh-CN" sz="2400" dirty="0" smtClean="0">
                <a:solidFill>
                  <a:srgbClr val="FF0000"/>
                </a:solidFill>
              </a:rPr>
              <a:t>基于</a:t>
            </a:r>
            <a:r>
              <a:rPr lang="zh-CN" altLang="en-US" sz="2400" dirty="0" smtClean="0">
                <a:solidFill>
                  <a:srgbClr val="FF0000"/>
                </a:solidFill>
              </a:rPr>
              <a:t>图</a:t>
            </a:r>
            <a:r>
              <a:rPr lang="zh-CN" altLang="en-US" sz="2400" dirty="0" smtClean="0">
                <a:solidFill>
                  <a:srgbClr val="FF0000"/>
                </a:solidFill>
              </a:rPr>
              <a:t>的</a:t>
            </a:r>
            <a:r>
              <a:rPr lang="zh-CN" altLang="zh-CN" sz="2400" dirty="0" smtClean="0">
                <a:solidFill>
                  <a:srgbClr val="FF0000"/>
                </a:solidFill>
              </a:rPr>
              <a:t>推荐</a:t>
            </a:r>
            <a:r>
              <a:rPr lang="zh-CN" altLang="en-US" sz="2400" dirty="0" smtClean="0">
                <a:solidFill>
                  <a:srgbClr val="FF0000"/>
                </a:solidFill>
              </a:rPr>
              <a:t>算法</a:t>
            </a:r>
            <a:endParaRPr lang="en-US" altLang="zh-CN" sz="2000" b="1" dirty="0" smtClean="0"/>
          </a:p>
          <a:p>
            <a:pPr marL="0" indent="0">
              <a:buNone/>
            </a:pPr>
            <a:r>
              <a:rPr lang="en-US" altLang="zh-CN" sz="2000" b="1" dirty="0" err="1" smtClean="0"/>
              <a:t>PersonalRank</a:t>
            </a:r>
            <a:r>
              <a:rPr lang="zh-CN" altLang="en-US" sz="2000" b="1" dirty="0" smtClean="0"/>
              <a:t>算法：</a:t>
            </a:r>
            <a:endParaRPr lang="en-US" altLang="zh-CN" sz="2000" b="1" dirty="0" smtClean="0"/>
          </a:p>
          <a:p>
            <a:pPr marL="0" indent="0">
              <a:lnSpc>
                <a:spcPct val="150000"/>
              </a:lnSpc>
              <a:buNone/>
            </a:pPr>
            <a:r>
              <a:rPr lang="zh-CN" altLang="en-US" sz="1600" dirty="0"/>
              <a:t>将用户行为数据用二分图表示，例如用户数据是由一系列的二元组组成，其中每个元组</a:t>
            </a:r>
            <a:r>
              <a:rPr lang="en-US" altLang="zh-CN" sz="1600" dirty="0"/>
              <a:t>(</a:t>
            </a:r>
            <a:r>
              <a:rPr lang="en-US" altLang="zh-CN" sz="1600" dirty="0" err="1"/>
              <a:t>u,i</a:t>
            </a:r>
            <a:r>
              <a:rPr lang="en-US" altLang="zh-CN" sz="1600" dirty="0"/>
              <a:t>)</a:t>
            </a:r>
            <a:r>
              <a:rPr lang="zh-CN" altLang="en-US" sz="1600" dirty="0"/>
              <a:t>表示用户</a:t>
            </a:r>
            <a:r>
              <a:rPr lang="en-US" altLang="zh-CN" sz="1600" dirty="0"/>
              <a:t>u</a:t>
            </a:r>
            <a:r>
              <a:rPr lang="zh-CN" altLang="en-US" sz="1600" dirty="0"/>
              <a:t>对物品</a:t>
            </a:r>
            <a:r>
              <a:rPr lang="en-US" altLang="zh-CN" sz="1600" dirty="0" err="1"/>
              <a:t>i</a:t>
            </a:r>
            <a:r>
              <a:rPr lang="zh-CN" altLang="en-US" sz="1600" dirty="0"/>
              <a:t>产生过行为</a:t>
            </a:r>
            <a:r>
              <a:rPr lang="zh-CN" altLang="en-US" sz="1600" dirty="0" smtClean="0"/>
              <a:t>。</a:t>
            </a:r>
            <a:endParaRPr lang="en-US" altLang="zh-CN" sz="1600" dirty="0" smtClean="0"/>
          </a:p>
          <a:p>
            <a:pPr marL="0" indent="0">
              <a:lnSpc>
                <a:spcPct val="150000"/>
              </a:lnSpc>
              <a:buNone/>
            </a:pPr>
            <a:r>
              <a:rPr lang="zh-CN" altLang="en-US" sz="1600" dirty="0"/>
              <a:t>例如</a:t>
            </a:r>
            <a:r>
              <a:rPr lang="zh-CN" altLang="en-US" sz="1600" dirty="0"/>
              <a:t>用户</a:t>
            </a:r>
            <a:r>
              <a:rPr lang="en-US" altLang="zh-CN" sz="1600" dirty="0"/>
              <a:t>A</a:t>
            </a:r>
            <a:r>
              <a:rPr lang="zh-CN" altLang="en-US" sz="1600" dirty="0"/>
              <a:t>点击了物品</a:t>
            </a:r>
            <a:r>
              <a:rPr lang="en-US" altLang="zh-CN" sz="1600" dirty="0" err="1"/>
              <a:t>abd</a:t>
            </a:r>
            <a:r>
              <a:rPr lang="zh-CN" altLang="en-US" sz="1600" dirty="0"/>
              <a:t>，用户</a:t>
            </a:r>
            <a:r>
              <a:rPr lang="en-US" altLang="zh-CN" sz="1600" dirty="0"/>
              <a:t>B</a:t>
            </a:r>
            <a:r>
              <a:rPr lang="zh-CN" altLang="en-US" sz="1600" dirty="0"/>
              <a:t>点击了</a:t>
            </a:r>
            <a:r>
              <a:rPr lang="en-US" altLang="zh-CN" sz="1600" dirty="0"/>
              <a:t>ac</a:t>
            </a:r>
            <a:r>
              <a:rPr lang="zh-CN" altLang="en-US" sz="1600" dirty="0"/>
              <a:t>，</a:t>
            </a:r>
            <a:r>
              <a:rPr lang="en-US" altLang="zh-CN" sz="1600" dirty="0"/>
              <a:t>C</a:t>
            </a:r>
            <a:r>
              <a:rPr lang="zh-CN" altLang="en-US" sz="1600" dirty="0"/>
              <a:t>点击了</a:t>
            </a:r>
            <a:r>
              <a:rPr lang="en-US" altLang="zh-CN" sz="1600" dirty="0"/>
              <a:t>be</a:t>
            </a:r>
            <a:r>
              <a:rPr lang="zh-CN" altLang="en-US" sz="1600" dirty="0"/>
              <a:t>，</a:t>
            </a:r>
            <a:r>
              <a:rPr lang="en-US" altLang="zh-CN" sz="1600" dirty="0"/>
              <a:t>D</a:t>
            </a:r>
            <a:r>
              <a:rPr lang="zh-CN" altLang="en-US" sz="1600" dirty="0"/>
              <a:t>点击了</a:t>
            </a:r>
            <a:r>
              <a:rPr lang="en-US" altLang="zh-CN" sz="1600" dirty="0" err="1" smtClean="0"/>
              <a:t>cde</a:t>
            </a:r>
            <a:r>
              <a:rPr lang="zh-CN" altLang="en-US" sz="1600" dirty="0" smtClean="0"/>
              <a:t>。</a:t>
            </a:r>
            <a:r>
              <a:rPr lang="zh-CN" altLang="en-US" sz="1600" dirty="0"/>
              <a:t>那么可以转化</a:t>
            </a:r>
            <a:r>
              <a:rPr lang="zh-CN" altLang="en-US" sz="1600" dirty="0" smtClean="0"/>
              <a:t>为</a:t>
            </a:r>
            <a:r>
              <a:rPr lang="zh-CN" altLang="en-US" sz="1600" dirty="0"/>
              <a:t>一</a:t>
            </a:r>
            <a:r>
              <a:rPr lang="zh-CN" altLang="en-US" sz="1600" dirty="0" smtClean="0"/>
              <a:t>个二分图。</a:t>
            </a:r>
            <a:endParaRPr lang="en-US" altLang="zh-CN" sz="1600" b="1" dirty="0" smtClean="0"/>
          </a:p>
          <a:p>
            <a:pPr marL="457200" lvl="2" indent="0">
              <a:spcBef>
                <a:spcPts val="1000"/>
              </a:spcBef>
              <a:buNone/>
            </a:pPr>
            <a:endParaRPr lang="en-US" altLang="zh-CN" sz="1600" dirty="0"/>
          </a:p>
        </p:txBody>
      </p:sp>
      <p:pic>
        <p:nvPicPr>
          <p:cNvPr id="2052" name="Picture 4" descr="è¿éåå¾çæ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300" y="3910587"/>
            <a:ext cx="5705475"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15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内容占位符 2"/>
          <p:cNvSpPr>
            <a:spLocks noGrp="1"/>
          </p:cNvSpPr>
          <p:nvPr>
            <p:ph idx="1"/>
          </p:nvPr>
        </p:nvSpPr>
        <p:spPr>
          <a:xfrm>
            <a:off x="436846" y="1227381"/>
            <a:ext cx="7277100" cy="3869069"/>
          </a:xfrm>
        </p:spPr>
        <p:txBody>
          <a:bodyPr>
            <a:noAutofit/>
          </a:bodyPr>
          <a:lstStyle/>
          <a:p>
            <a:pPr marL="0" indent="0">
              <a:buNone/>
            </a:pPr>
            <a:r>
              <a:rPr lang="zh-CN" altLang="zh-CN" sz="2400" dirty="0" smtClean="0">
                <a:solidFill>
                  <a:srgbClr val="FF0000"/>
                </a:solidFill>
              </a:rPr>
              <a:t>基于</a:t>
            </a:r>
            <a:r>
              <a:rPr lang="zh-CN" altLang="en-US" sz="2400" dirty="0" smtClean="0">
                <a:solidFill>
                  <a:srgbClr val="FF0000"/>
                </a:solidFill>
              </a:rPr>
              <a:t>图</a:t>
            </a:r>
            <a:r>
              <a:rPr lang="zh-CN" altLang="en-US" sz="2400" dirty="0" smtClean="0">
                <a:solidFill>
                  <a:srgbClr val="FF0000"/>
                </a:solidFill>
              </a:rPr>
              <a:t>的</a:t>
            </a:r>
            <a:r>
              <a:rPr lang="zh-CN" altLang="zh-CN" sz="2400" dirty="0" smtClean="0">
                <a:solidFill>
                  <a:srgbClr val="FF0000"/>
                </a:solidFill>
              </a:rPr>
              <a:t>推荐</a:t>
            </a:r>
            <a:r>
              <a:rPr lang="zh-CN" altLang="en-US" sz="2400" dirty="0" smtClean="0">
                <a:solidFill>
                  <a:srgbClr val="FF0000"/>
                </a:solidFill>
              </a:rPr>
              <a:t>算法</a:t>
            </a:r>
            <a:endParaRPr lang="en-US" altLang="zh-CN" sz="2000" b="1" dirty="0" smtClean="0"/>
          </a:p>
          <a:p>
            <a:pPr marL="0" indent="0">
              <a:buNone/>
            </a:pPr>
            <a:r>
              <a:rPr lang="en-US" altLang="zh-CN" sz="2000" b="1" dirty="0" err="1" smtClean="0"/>
              <a:t>PersonalRank</a:t>
            </a:r>
            <a:r>
              <a:rPr lang="zh-CN" altLang="en-US" sz="2000" b="1" dirty="0" smtClean="0"/>
              <a:t>算法：</a:t>
            </a:r>
            <a:endParaRPr lang="en-US" altLang="zh-CN" sz="2000" b="1" dirty="0" smtClean="0"/>
          </a:p>
          <a:p>
            <a:pPr marL="0" indent="0">
              <a:lnSpc>
                <a:spcPct val="150000"/>
              </a:lnSpc>
              <a:buNone/>
            </a:pPr>
            <a:r>
              <a:rPr lang="zh-CN" altLang="en-US" sz="1600" dirty="0" smtClean="0"/>
              <a:t>给</a:t>
            </a:r>
            <a:r>
              <a:rPr lang="zh-CN" altLang="en-US" sz="1600" dirty="0"/>
              <a:t>用户</a:t>
            </a:r>
            <a:r>
              <a:rPr lang="en-US" altLang="zh-CN" sz="1600" dirty="0"/>
              <a:t>u</a:t>
            </a:r>
            <a:r>
              <a:rPr lang="zh-CN" altLang="en-US" sz="1600" dirty="0"/>
              <a:t>推荐物品任务可以转化为度量</a:t>
            </a:r>
            <a:r>
              <a:rPr lang="en-US" altLang="zh-CN" sz="1600" dirty="0" err="1"/>
              <a:t>Uv</a:t>
            </a:r>
            <a:r>
              <a:rPr lang="zh-CN" altLang="en-US" sz="1600" dirty="0"/>
              <a:t>和与</a:t>
            </a:r>
            <a:r>
              <a:rPr lang="en-US" altLang="zh-CN" sz="1600" dirty="0" err="1"/>
              <a:t>Uv</a:t>
            </a:r>
            <a:r>
              <a:rPr lang="en-US" altLang="zh-CN" sz="1600" dirty="0"/>
              <a:t> </a:t>
            </a:r>
            <a:r>
              <a:rPr lang="zh-CN" altLang="en-US" sz="1600" b="1" dirty="0"/>
              <a:t>没有边直接相连</a:t>
            </a:r>
            <a:r>
              <a:rPr lang="zh-CN" altLang="en-US" sz="1600" dirty="0"/>
              <a:t> 的物品节点在图上的相关度，相关度越高的在推荐列表中越靠</a:t>
            </a:r>
            <a:r>
              <a:rPr lang="zh-CN" altLang="en-US" sz="1600" dirty="0" smtClean="0"/>
              <a:t>前。</a:t>
            </a:r>
            <a:endParaRPr lang="en-US" altLang="zh-CN" sz="1600" dirty="0" smtClean="0"/>
          </a:p>
          <a:p>
            <a:pPr marL="0" indent="0">
              <a:lnSpc>
                <a:spcPct val="150000"/>
              </a:lnSpc>
              <a:buNone/>
            </a:pPr>
            <a:r>
              <a:rPr lang="zh-CN" altLang="en-US" sz="1600" dirty="0"/>
              <a:t>两</a:t>
            </a:r>
            <a:r>
              <a:rPr lang="zh-CN" altLang="en-US" sz="1600" dirty="0" smtClean="0"/>
              <a:t>个顶点的相关度主要取决于如下因素：</a:t>
            </a:r>
            <a:endParaRPr lang="en-US" altLang="zh-CN" sz="1600" dirty="0" smtClean="0"/>
          </a:p>
          <a:p>
            <a:pPr>
              <a:lnSpc>
                <a:spcPct val="150000"/>
              </a:lnSpc>
              <a:buFont typeface="Wingdings" panose="05000000000000000000" pitchFamily="2" charset="2"/>
              <a:buChar char="p"/>
            </a:pPr>
            <a:r>
              <a:rPr lang="zh-CN" altLang="en-US" sz="1600" dirty="0" smtClean="0"/>
              <a:t>两</a:t>
            </a:r>
            <a:r>
              <a:rPr lang="zh-CN" altLang="en-US" sz="1600" dirty="0"/>
              <a:t>个顶点之间路径数 </a:t>
            </a:r>
            <a:endParaRPr lang="en-US" altLang="zh-CN" sz="1600" dirty="0" smtClean="0"/>
          </a:p>
          <a:p>
            <a:pPr>
              <a:lnSpc>
                <a:spcPct val="150000"/>
              </a:lnSpc>
              <a:buFont typeface="Wingdings" panose="05000000000000000000" pitchFamily="2" charset="2"/>
              <a:buChar char="p"/>
            </a:pPr>
            <a:r>
              <a:rPr lang="zh-CN" altLang="en-US" sz="1600" dirty="0" smtClean="0"/>
              <a:t>两</a:t>
            </a:r>
            <a:r>
              <a:rPr lang="zh-CN" altLang="en-US" sz="1600" dirty="0"/>
              <a:t>个顶点之间路径长度 </a:t>
            </a:r>
            <a:endParaRPr lang="en-US" altLang="zh-CN" sz="1600" dirty="0" smtClean="0"/>
          </a:p>
          <a:p>
            <a:pPr>
              <a:lnSpc>
                <a:spcPct val="150000"/>
              </a:lnSpc>
              <a:buFont typeface="Wingdings" panose="05000000000000000000" pitchFamily="2" charset="2"/>
              <a:buChar char="p"/>
            </a:pPr>
            <a:r>
              <a:rPr lang="zh-CN" altLang="en-US" sz="1600" dirty="0" smtClean="0"/>
              <a:t>两</a:t>
            </a:r>
            <a:r>
              <a:rPr lang="zh-CN" altLang="en-US" sz="1600" dirty="0"/>
              <a:t>个顶点之间路径经过的顶点 </a:t>
            </a:r>
            <a:endParaRPr lang="en-US" altLang="zh-CN" sz="1600" dirty="0"/>
          </a:p>
        </p:txBody>
      </p:sp>
    </p:spTree>
    <p:extLst>
      <p:ext uri="{BB962C8B-B14F-4D97-AF65-F5344CB8AC3E}">
        <p14:creationId xmlns:p14="http://schemas.microsoft.com/office/powerpoint/2010/main" val="2188114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内容占位符 2"/>
          <p:cNvSpPr>
            <a:spLocks noGrp="1"/>
          </p:cNvSpPr>
          <p:nvPr>
            <p:ph idx="1"/>
          </p:nvPr>
        </p:nvSpPr>
        <p:spPr>
          <a:xfrm>
            <a:off x="436846" y="1227381"/>
            <a:ext cx="7277100" cy="3869069"/>
          </a:xfrm>
        </p:spPr>
        <p:txBody>
          <a:bodyPr>
            <a:noAutofit/>
          </a:bodyPr>
          <a:lstStyle/>
          <a:p>
            <a:pPr marL="0" indent="0">
              <a:buNone/>
            </a:pPr>
            <a:r>
              <a:rPr lang="zh-CN" altLang="zh-CN" sz="2400" dirty="0" smtClean="0">
                <a:solidFill>
                  <a:srgbClr val="FF0000"/>
                </a:solidFill>
              </a:rPr>
              <a:t>基于</a:t>
            </a:r>
            <a:r>
              <a:rPr lang="zh-CN" altLang="en-US" sz="2400" dirty="0" smtClean="0">
                <a:solidFill>
                  <a:srgbClr val="FF0000"/>
                </a:solidFill>
              </a:rPr>
              <a:t>图</a:t>
            </a:r>
            <a:r>
              <a:rPr lang="zh-CN" altLang="en-US" sz="2400" dirty="0" smtClean="0">
                <a:solidFill>
                  <a:srgbClr val="FF0000"/>
                </a:solidFill>
              </a:rPr>
              <a:t>的</a:t>
            </a:r>
            <a:r>
              <a:rPr lang="zh-CN" altLang="zh-CN" sz="2400" dirty="0" smtClean="0">
                <a:solidFill>
                  <a:srgbClr val="FF0000"/>
                </a:solidFill>
              </a:rPr>
              <a:t>推荐</a:t>
            </a:r>
            <a:r>
              <a:rPr lang="zh-CN" altLang="en-US" sz="2400" dirty="0" smtClean="0">
                <a:solidFill>
                  <a:srgbClr val="FF0000"/>
                </a:solidFill>
              </a:rPr>
              <a:t>算法</a:t>
            </a:r>
            <a:endParaRPr lang="en-US" altLang="zh-CN" sz="2000" b="1" dirty="0" smtClean="0"/>
          </a:p>
          <a:p>
            <a:pPr marL="0" indent="0">
              <a:buNone/>
            </a:pPr>
            <a:r>
              <a:rPr lang="en-US" altLang="zh-CN" sz="2000" b="1" dirty="0" err="1" smtClean="0"/>
              <a:t>PersonalRank</a:t>
            </a:r>
            <a:r>
              <a:rPr lang="zh-CN" altLang="en-US" sz="2000" b="1" dirty="0" smtClean="0"/>
              <a:t>算法：</a:t>
            </a:r>
            <a:endParaRPr lang="en-US" altLang="zh-CN" sz="2000" b="1" dirty="0" smtClean="0"/>
          </a:p>
          <a:p>
            <a:pPr marL="0" indent="0">
              <a:lnSpc>
                <a:spcPct val="150000"/>
              </a:lnSpc>
              <a:buNone/>
            </a:pPr>
            <a:r>
              <a:rPr lang="zh-CN" altLang="en-US" sz="1600" dirty="0" smtClean="0"/>
              <a:t>相关度高的顶点具有如下特性：</a:t>
            </a:r>
            <a:r>
              <a:rPr lang="zh-CN" altLang="en-US" sz="1600" dirty="0"/>
              <a:t> </a:t>
            </a:r>
            <a:endParaRPr lang="en-US" altLang="zh-CN" sz="1600" dirty="0" smtClean="0"/>
          </a:p>
          <a:p>
            <a:pPr>
              <a:lnSpc>
                <a:spcPct val="150000"/>
              </a:lnSpc>
              <a:buFont typeface="Wingdings" panose="05000000000000000000" pitchFamily="2" charset="2"/>
              <a:buChar char="p"/>
            </a:pPr>
            <a:r>
              <a:rPr lang="zh-CN" altLang="en-US" sz="1600" dirty="0" smtClean="0"/>
              <a:t>两</a:t>
            </a:r>
            <a:r>
              <a:rPr lang="zh-CN" altLang="en-US" sz="1600" dirty="0"/>
              <a:t>个</a:t>
            </a:r>
            <a:r>
              <a:rPr lang="zh-CN" altLang="en-US" sz="1600" dirty="0" smtClean="0"/>
              <a:t>顶点之间的路径较多</a:t>
            </a:r>
            <a:endParaRPr lang="en-US" altLang="zh-CN" sz="1600" dirty="0" smtClean="0"/>
          </a:p>
          <a:p>
            <a:pPr>
              <a:lnSpc>
                <a:spcPct val="150000"/>
              </a:lnSpc>
              <a:buFont typeface="Wingdings" panose="05000000000000000000" pitchFamily="2" charset="2"/>
              <a:buChar char="p"/>
            </a:pPr>
            <a:r>
              <a:rPr lang="zh-CN" altLang="en-US" sz="1600" dirty="0" smtClean="0"/>
              <a:t>连接两个顶点之间的路径长度较短</a:t>
            </a:r>
            <a:endParaRPr lang="en-US" altLang="zh-CN" sz="1600" dirty="0" smtClean="0"/>
          </a:p>
          <a:p>
            <a:pPr>
              <a:lnSpc>
                <a:spcPct val="150000"/>
              </a:lnSpc>
              <a:buFont typeface="Wingdings" panose="05000000000000000000" pitchFamily="2" charset="2"/>
              <a:buChar char="p"/>
            </a:pPr>
            <a:r>
              <a:rPr lang="zh-CN" altLang="en-US" sz="1600" dirty="0" smtClean="0"/>
              <a:t>连接两个顶点之间的路径不会经过出度较大的顶点</a:t>
            </a:r>
            <a:r>
              <a:rPr lang="zh-CN" altLang="en-US" sz="1600" dirty="0"/>
              <a:t> </a:t>
            </a:r>
            <a:endParaRPr lang="en-US" altLang="zh-CN" sz="1600" dirty="0"/>
          </a:p>
        </p:txBody>
      </p:sp>
    </p:spTree>
    <p:extLst>
      <p:ext uri="{BB962C8B-B14F-4D97-AF65-F5344CB8AC3E}">
        <p14:creationId xmlns:p14="http://schemas.microsoft.com/office/powerpoint/2010/main" val="4075518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230190"/>
            <a:ext cx="1692275" cy="529772"/>
            <a:chOff x="0" y="284389"/>
            <a:chExt cx="1692275" cy="529772"/>
          </a:xfrm>
        </p:grpSpPr>
        <p:sp>
          <p:nvSpPr>
            <p:cNvPr id="5" name="矩形 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2400"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 name="直接连接符 6"/>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08178" y="1523026"/>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zh-CN" altLang="en-US">
              <a:solidFill>
                <a:prstClr val="white"/>
              </a:solidFill>
            </a:endParaRPr>
          </a:p>
        </p:txBody>
      </p:sp>
      <p:sp>
        <p:nvSpPr>
          <p:cNvPr id="10" name="文本框 9"/>
          <p:cNvSpPr txBox="1"/>
          <p:nvPr/>
        </p:nvSpPr>
        <p:spPr>
          <a:xfrm>
            <a:off x="1615023" y="1523026"/>
            <a:ext cx="1392119" cy="369332"/>
          </a:xfrm>
          <a:prstGeom prst="rect">
            <a:avLst/>
          </a:prstGeom>
          <a:noFill/>
        </p:spPr>
        <p:txBody>
          <a:bodyPr wrap="square" rtlCol="0" anchor="ctr">
            <a:spAutoFit/>
          </a:bodyPr>
          <a:lstStyle/>
          <a:p>
            <a:endParaRPr lang="zh-CN" altLang="en-US" dirty="0">
              <a:solidFill>
                <a:prstClr val="black"/>
              </a:solidFill>
            </a:endParaRPr>
          </a:p>
        </p:txBody>
      </p:sp>
      <p:sp>
        <p:nvSpPr>
          <p:cNvPr id="13" name="文本框 12"/>
          <p:cNvSpPr txBox="1"/>
          <p:nvPr/>
        </p:nvSpPr>
        <p:spPr>
          <a:xfrm>
            <a:off x="881760" y="1482925"/>
            <a:ext cx="378536" cy="523220"/>
          </a:xfrm>
          <a:prstGeom prst="rect">
            <a:avLst/>
          </a:prstGeom>
          <a:noFill/>
        </p:spPr>
        <p:txBody>
          <a:bodyPr wrap="square" rtlCol="0" anchor="ctr">
            <a:spAutoFit/>
          </a:bodyPr>
          <a:lstStyle/>
          <a:p>
            <a:r>
              <a:rPr lang="en-US" altLang="zh-CN" sz="2800" dirty="0" smtClean="0">
                <a:solidFill>
                  <a:prstClr val="white"/>
                </a:solidFill>
              </a:rPr>
              <a:t>1</a:t>
            </a:r>
            <a:endParaRPr lang="zh-CN" altLang="en-US" sz="2800" dirty="0">
              <a:solidFill>
                <a:prstClr val="white"/>
              </a:solidFill>
            </a:endParaRPr>
          </a:p>
        </p:txBody>
      </p:sp>
      <p:cxnSp>
        <p:nvCxnSpPr>
          <p:cNvPr id="35" name="直接连接符 34"/>
          <p:cNvCxnSpPr/>
          <p:nvPr/>
        </p:nvCxnSpPr>
        <p:spPr>
          <a:xfrm flipV="1">
            <a:off x="808178" y="1906006"/>
            <a:ext cx="5280202" cy="45547"/>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567023" y="2540639"/>
            <a:ext cx="4938177" cy="461665"/>
          </a:xfrm>
          <a:prstGeom prst="rect">
            <a:avLst/>
          </a:prstGeom>
          <a:noFill/>
        </p:spPr>
        <p:txBody>
          <a:bodyPr wrap="square" rtlCol="0" anchor="ctr">
            <a:spAutoFit/>
          </a:body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基于启发式方法的协同过滤算法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V="1">
            <a:off x="760178" y="3002304"/>
            <a:ext cx="5381542" cy="26133"/>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2" name="文本框 10"/>
          <p:cNvSpPr txBox="1"/>
          <p:nvPr/>
        </p:nvSpPr>
        <p:spPr>
          <a:xfrm>
            <a:off x="1567022" y="3564358"/>
            <a:ext cx="4770537"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prstClr val="black"/>
                </a:solidFill>
                <a:latin typeface="微软雅黑" panose="020B0503020204020204" pitchFamily="34" charset="-122"/>
                <a:ea typeface="微软雅黑" panose="020B0503020204020204" pitchFamily="34" charset="-122"/>
              </a:rPr>
              <a:t>基于模型的协同过滤算法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flipV="1">
            <a:off x="760178" y="4000256"/>
            <a:ext cx="5381542" cy="5190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文本框 10"/>
          <p:cNvSpPr txBox="1"/>
          <p:nvPr/>
        </p:nvSpPr>
        <p:spPr>
          <a:xfrm>
            <a:off x="1583022" y="4603243"/>
            <a:ext cx="4160937"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基于图的协同过滤算法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flipV="1">
            <a:off x="776178" y="5056223"/>
            <a:ext cx="5365542" cy="34819"/>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776178" y="2587932"/>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zh-CN" altLang="en-US">
              <a:solidFill>
                <a:prstClr val="white"/>
              </a:solidFill>
            </a:endParaRPr>
          </a:p>
        </p:txBody>
      </p:sp>
      <p:sp>
        <p:nvSpPr>
          <p:cNvPr id="60" name="文本框 59"/>
          <p:cNvSpPr txBox="1"/>
          <p:nvPr/>
        </p:nvSpPr>
        <p:spPr>
          <a:xfrm>
            <a:off x="849760" y="2547831"/>
            <a:ext cx="378536" cy="523220"/>
          </a:xfrm>
          <a:prstGeom prst="rect">
            <a:avLst/>
          </a:prstGeom>
          <a:noFill/>
        </p:spPr>
        <p:txBody>
          <a:bodyPr wrap="square" rtlCol="0" anchor="ctr">
            <a:spAutoFit/>
          </a:bodyPr>
          <a:lstStyle/>
          <a:p>
            <a:r>
              <a:rPr lang="en-US" altLang="zh-CN" sz="2800" dirty="0" smtClean="0">
                <a:solidFill>
                  <a:prstClr val="white"/>
                </a:solidFill>
              </a:rPr>
              <a:t>2</a:t>
            </a:r>
            <a:endParaRPr lang="zh-CN" altLang="en-US" sz="2800" dirty="0">
              <a:solidFill>
                <a:prstClr val="white"/>
              </a:solidFill>
            </a:endParaRPr>
          </a:p>
        </p:txBody>
      </p:sp>
      <p:sp>
        <p:nvSpPr>
          <p:cNvPr id="61" name="矩形 60"/>
          <p:cNvSpPr/>
          <p:nvPr/>
        </p:nvSpPr>
        <p:spPr>
          <a:xfrm>
            <a:off x="776178" y="3617276"/>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67" name="文本框 12"/>
          <p:cNvSpPr txBox="1"/>
          <p:nvPr/>
        </p:nvSpPr>
        <p:spPr>
          <a:xfrm>
            <a:off x="849760" y="3577175"/>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3</a:t>
            </a:r>
            <a:endParaRPr lang="zh-CN" altLang="en-US" sz="2800" dirty="0">
              <a:solidFill>
                <a:prstClr val="white"/>
              </a:solidFill>
            </a:endParaRPr>
          </a:p>
        </p:txBody>
      </p:sp>
      <p:sp>
        <p:nvSpPr>
          <p:cNvPr id="68" name="矩形 67"/>
          <p:cNvSpPr/>
          <p:nvPr/>
        </p:nvSpPr>
        <p:spPr>
          <a:xfrm>
            <a:off x="792178" y="4669334"/>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69" name="文本框 12"/>
          <p:cNvSpPr txBox="1"/>
          <p:nvPr/>
        </p:nvSpPr>
        <p:spPr>
          <a:xfrm>
            <a:off x="865760" y="4629233"/>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4</a:t>
            </a:r>
            <a:endParaRPr lang="zh-CN" altLang="en-US" sz="2800" dirty="0">
              <a:solidFill>
                <a:prstClr val="white"/>
              </a:solidFill>
            </a:endParaRPr>
          </a:p>
        </p:txBody>
      </p:sp>
      <p:sp>
        <p:nvSpPr>
          <p:cNvPr id="14" name="灯片编号占位符 13"/>
          <p:cNvSpPr>
            <a:spLocks noGrp="1"/>
          </p:cNvSpPr>
          <p:nvPr>
            <p:ph type="sldNum" sz="quarter" idx="12"/>
          </p:nvPr>
        </p:nvSpPr>
        <p:spPr/>
        <p:txBody>
          <a:bodyPr/>
          <a:lstStyle/>
          <a:p>
            <a:fld id="{ED1E51D4-06B9-4DE0-81BE-5053931DC7D3}" type="slidenum">
              <a:rPr lang="zh-CN" altLang="en-US" smtClean="0"/>
              <a:t>2</a:t>
            </a:fld>
            <a:endParaRPr lang="zh-CN" altLang="en-US"/>
          </a:p>
        </p:txBody>
      </p:sp>
      <p:sp>
        <p:nvSpPr>
          <p:cNvPr id="29" name="文本框 10"/>
          <p:cNvSpPr txBox="1"/>
          <p:nvPr/>
        </p:nvSpPr>
        <p:spPr>
          <a:xfrm>
            <a:off x="1599023" y="5642984"/>
            <a:ext cx="1633142"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prstClr val="black"/>
                </a:solidFill>
                <a:latin typeface="微软雅黑" panose="020B0503020204020204" pitchFamily="34" charset="-122"/>
                <a:ea typeface="微软雅黑" panose="020B0503020204020204" pitchFamily="34" charset="-122"/>
              </a:rPr>
              <a:t>总结</a:t>
            </a:r>
          </a:p>
        </p:txBody>
      </p:sp>
      <p:cxnSp>
        <p:nvCxnSpPr>
          <p:cNvPr id="30" name="直接连接符 29"/>
          <p:cNvCxnSpPr/>
          <p:nvPr/>
        </p:nvCxnSpPr>
        <p:spPr>
          <a:xfrm flipV="1">
            <a:off x="792178" y="6092055"/>
            <a:ext cx="5402882" cy="38727"/>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08178" y="5709075"/>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32" name="文本框 12"/>
          <p:cNvSpPr txBox="1"/>
          <p:nvPr/>
        </p:nvSpPr>
        <p:spPr>
          <a:xfrm>
            <a:off x="897760" y="5668262"/>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5</a:t>
            </a:r>
            <a:endParaRPr lang="zh-CN" altLang="en-US" sz="2800" dirty="0">
              <a:solidFill>
                <a:prstClr val="white"/>
              </a:solidFill>
            </a:endParaRPr>
          </a:p>
        </p:txBody>
      </p:sp>
      <p:sp>
        <p:nvSpPr>
          <p:cNvPr id="33" name="文本框 32"/>
          <p:cNvSpPr txBox="1"/>
          <p:nvPr/>
        </p:nvSpPr>
        <p:spPr>
          <a:xfrm>
            <a:off x="1615022" y="1467114"/>
            <a:ext cx="3071278" cy="461665"/>
          </a:xfrm>
          <a:prstGeom prst="rect">
            <a:avLst/>
          </a:prstGeom>
          <a:noFill/>
        </p:spPr>
        <p:txBody>
          <a:bodyPr wrap="square" rtlCol="0" anchor="ctr">
            <a:spAutoFit/>
          </a:body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基于内容的推荐算法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288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circle(in)">
                                      <p:cBhvr>
                                        <p:cTn id="14"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内容占位符 2"/>
              <p:cNvSpPr>
                <a:spLocks noGrp="1"/>
              </p:cNvSpPr>
              <p:nvPr>
                <p:ph idx="1"/>
              </p:nvPr>
            </p:nvSpPr>
            <p:spPr>
              <a:xfrm>
                <a:off x="436846" y="1227381"/>
                <a:ext cx="7277100" cy="3869069"/>
              </a:xfrm>
            </p:spPr>
            <p:txBody>
              <a:bodyPr>
                <a:noAutofit/>
              </a:bodyPr>
              <a:lstStyle/>
              <a:p>
                <a:pPr marL="0" indent="0">
                  <a:buNone/>
                </a:pPr>
                <a:r>
                  <a:rPr lang="zh-CN" altLang="zh-CN" sz="2400" dirty="0" smtClean="0">
                    <a:solidFill>
                      <a:srgbClr val="FF0000"/>
                    </a:solidFill>
                  </a:rPr>
                  <a:t>基于</a:t>
                </a:r>
                <a:r>
                  <a:rPr lang="zh-CN" altLang="en-US" sz="2400" dirty="0" smtClean="0">
                    <a:solidFill>
                      <a:srgbClr val="FF0000"/>
                    </a:solidFill>
                  </a:rPr>
                  <a:t>图</a:t>
                </a:r>
                <a:r>
                  <a:rPr lang="zh-CN" altLang="en-US" sz="2400" dirty="0" smtClean="0">
                    <a:solidFill>
                      <a:srgbClr val="FF0000"/>
                    </a:solidFill>
                  </a:rPr>
                  <a:t>的</a:t>
                </a:r>
                <a:r>
                  <a:rPr lang="zh-CN" altLang="zh-CN" sz="2400" dirty="0" smtClean="0">
                    <a:solidFill>
                      <a:srgbClr val="FF0000"/>
                    </a:solidFill>
                  </a:rPr>
                  <a:t>推荐</a:t>
                </a:r>
                <a:r>
                  <a:rPr lang="zh-CN" altLang="en-US" sz="2400" dirty="0" smtClean="0">
                    <a:solidFill>
                      <a:srgbClr val="FF0000"/>
                    </a:solidFill>
                  </a:rPr>
                  <a:t>算法</a:t>
                </a:r>
                <a:endParaRPr lang="en-US" altLang="zh-CN" sz="2000" b="1" dirty="0" smtClean="0"/>
              </a:p>
              <a:p>
                <a:pPr marL="0" indent="0">
                  <a:buNone/>
                </a:pPr>
                <a:r>
                  <a:rPr lang="en-US" altLang="zh-CN" sz="2000" b="1" dirty="0" smtClean="0"/>
                  <a:t>Personal Rank</a:t>
                </a:r>
                <a:r>
                  <a:rPr lang="zh-CN" altLang="en-US" sz="2000" b="1" dirty="0" smtClean="0"/>
                  <a:t>算法：</a:t>
                </a:r>
                <a:endParaRPr lang="en-US" altLang="zh-CN" sz="2000" b="1" dirty="0" smtClean="0"/>
              </a:p>
              <a:p>
                <a:pPr marL="0" indent="0">
                  <a:lnSpc>
                    <a:spcPct val="150000"/>
                  </a:lnSpc>
                  <a:buNone/>
                </a:pPr>
                <a:r>
                  <a:rPr lang="zh-CN" altLang="en-US" sz="1600" dirty="0"/>
                  <a:t>给</a:t>
                </a:r>
                <a:r>
                  <a:rPr lang="zh-CN" altLang="en-US" sz="1600" dirty="0" smtClean="0"/>
                  <a:t>用户</a:t>
                </a:r>
                <a:r>
                  <a:rPr lang="en-US" altLang="zh-CN" sz="1600" dirty="0" smtClean="0"/>
                  <a:t>U</a:t>
                </a:r>
                <a:r>
                  <a:rPr lang="zh-CN" altLang="en-US" sz="1600" dirty="0" smtClean="0"/>
                  <a:t>进行</a:t>
                </a:r>
                <a:r>
                  <a:rPr lang="zh-CN" altLang="en-US" sz="1600" dirty="0"/>
                  <a:t>个性化推荐，从图中</a:t>
                </a:r>
                <a:r>
                  <a:rPr lang="zh-CN" altLang="en-US" sz="1600" dirty="0" smtClean="0"/>
                  <a:t>用户</a:t>
                </a:r>
                <a:r>
                  <a:rPr lang="en-US" altLang="zh-CN" sz="1600" dirty="0" smtClean="0"/>
                  <a:t>U</a:t>
                </a:r>
                <a:r>
                  <a:rPr lang="zh-CN" altLang="en-US" sz="1600" dirty="0" smtClean="0"/>
                  <a:t>对应</a:t>
                </a:r>
                <a:r>
                  <a:rPr lang="zh-CN" altLang="en-US" sz="1600" dirty="0"/>
                  <a:t>的节点</a:t>
                </a:r>
                <a:r>
                  <a:rPr lang="en-US" altLang="zh-CN" sz="1600" dirty="0"/>
                  <a:t>V</a:t>
                </a:r>
                <a:r>
                  <a:rPr lang="en-US" altLang="zh-CN" sz="1200" dirty="0"/>
                  <a:t>u</a:t>
                </a:r>
                <a:r>
                  <a:rPr lang="zh-CN" altLang="en-US" sz="1600" dirty="0"/>
                  <a:t>开始游走，游走到一个节点时，首先按照</a:t>
                </a:r>
                <a:r>
                  <a:rPr lang="zh-CN" altLang="en-US" sz="1600" dirty="0" smtClean="0"/>
                  <a:t>概率</a:t>
                </a:r>
                <a14:m>
                  <m:oMath xmlns:m="http://schemas.openxmlformats.org/officeDocument/2006/math">
                    <m:r>
                      <a:rPr lang="zh-CN" altLang="en-US" sz="1600" i="1" smtClean="0">
                        <a:latin typeface="Cambria Math" panose="02040503050406030204" pitchFamily="18" charset="0"/>
                      </a:rPr>
                      <m:t>𝛼</m:t>
                    </m:r>
                  </m:oMath>
                </a14:m>
                <a:r>
                  <a:rPr lang="zh-CN" altLang="en-US" sz="1600" dirty="0" smtClean="0"/>
                  <a:t>决定是继续</a:t>
                </a:r>
                <a:r>
                  <a:rPr lang="zh-CN" altLang="en-US" sz="1600" dirty="0"/>
                  <a:t>游走，还是停止这次游走并从</a:t>
                </a:r>
                <a:r>
                  <a:rPr lang="en-US" altLang="zh-CN" sz="1600" dirty="0"/>
                  <a:t>V</a:t>
                </a:r>
                <a:r>
                  <a:rPr lang="en-US" altLang="zh-CN" sz="1200" dirty="0"/>
                  <a:t>u</a:t>
                </a:r>
                <a:r>
                  <a:rPr lang="zh-CN" altLang="en-US" sz="1600" dirty="0"/>
                  <a:t>节点开始重新游走。如果决定继续游走，那么就从当前节点指向的节点中按照均匀分布随机选择一个节点作为下次经过的</a:t>
                </a:r>
                <a:r>
                  <a:rPr lang="zh-CN" altLang="en-US" sz="1600" dirty="0" smtClean="0"/>
                  <a:t>节点。根据马尔可夫链的收敛性，经过</a:t>
                </a:r>
                <a:r>
                  <a:rPr lang="zh-CN" altLang="en-US" sz="1600" dirty="0"/>
                  <a:t>很多次的随机游走后，每个物品节点被访问到的概率就会收敛到一个数。最终推荐列表中物品的权重就是物品节点的访问概率</a:t>
                </a:r>
                <a:endParaRPr lang="en-US" altLang="zh-CN" sz="1600" dirty="0"/>
              </a:p>
            </p:txBody>
          </p:sp>
        </mc:Choice>
        <mc:Fallback>
          <p:sp>
            <p:nvSpPr>
              <p:cNvPr id="13" name="内容占位符 2"/>
              <p:cNvSpPr>
                <a:spLocks noGrp="1" noRot="1" noChangeAspect="1" noMove="1" noResize="1" noEditPoints="1" noAdjustHandles="1" noChangeArrowheads="1" noChangeShapeType="1" noTextEdit="1"/>
              </p:cNvSpPr>
              <p:nvPr>
                <p:ph idx="1"/>
              </p:nvPr>
            </p:nvSpPr>
            <p:spPr>
              <a:xfrm>
                <a:off x="436846" y="1227381"/>
                <a:ext cx="7277100" cy="3869069"/>
              </a:xfrm>
              <a:blipFill rotWithShape="0">
                <a:blip r:embed="rId3"/>
                <a:stretch>
                  <a:fillRect l="-1341" t="-2835"/>
                </a:stretch>
              </a:blipFill>
            </p:spPr>
            <p:txBody>
              <a:bodyPr/>
              <a:lstStyle/>
              <a:p>
                <a:r>
                  <a:rPr lang="zh-CN" altLang="en-US">
                    <a:noFill/>
                  </a:rPr>
                  <a:t> </a:t>
                </a:r>
              </a:p>
            </p:txBody>
          </p:sp>
        </mc:Fallback>
      </mc:AlternateContent>
      <p:pic>
        <p:nvPicPr>
          <p:cNvPr id="3074" name="Picture 2" descr="è¿éåå¾çæè¿°"/>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0883" y="4472940"/>
            <a:ext cx="3629025" cy="9620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36846" y="5444490"/>
            <a:ext cx="7170420" cy="584775"/>
          </a:xfrm>
          <a:prstGeom prst="rect">
            <a:avLst/>
          </a:prstGeom>
        </p:spPr>
        <p:txBody>
          <a:bodyPr wrap="square">
            <a:spAutoFit/>
          </a:bodyPr>
          <a:lstStyle/>
          <a:p>
            <a:r>
              <a:rPr lang="en-US" altLang="zh-CN" sz="1600" dirty="0" smtClean="0"/>
              <a:t>PR(</a:t>
            </a:r>
            <a:r>
              <a:rPr lang="en-US" altLang="zh-CN" sz="1600" dirty="0" err="1" smtClean="0"/>
              <a:t>i</a:t>
            </a:r>
            <a:r>
              <a:rPr lang="en-US" altLang="zh-CN" sz="1600" dirty="0"/>
              <a:t>)</a:t>
            </a:r>
            <a:r>
              <a:rPr lang="zh-CN" altLang="en-US" sz="1600" dirty="0"/>
              <a:t>表示物品</a:t>
            </a:r>
            <a:r>
              <a:rPr lang="en-US" altLang="zh-CN" sz="1600" dirty="0" err="1"/>
              <a:t>i</a:t>
            </a:r>
            <a:r>
              <a:rPr lang="zh-CN" altLang="en-US" sz="1600" dirty="0"/>
              <a:t>的访问概率</a:t>
            </a:r>
            <a:r>
              <a:rPr lang="en-US" altLang="zh-CN" sz="1600" dirty="0"/>
              <a:t>(</a:t>
            </a:r>
            <a:r>
              <a:rPr lang="zh-CN" altLang="en-US" sz="1600" dirty="0"/>
              <a:t>也即是物品</a:t>
            </a:r>
            <a:r>
              <a:rPr lang="en-US" altLang="zh-CN" sz="1600" dirty="0" err="1"/>
              <a:t>i</a:t>
            </a:r>
            <a:r>
              <a:rPr lang="zh-CN" altLang="en-US" sz="1600" dirty="0"/>
              <a:t>的权重</a:t>
            </a:r>
            <a:r>
              <a:rPr lang="en-US" altLang="zh-CN" sz="1600" dirty="0"/>
              <a:t>)</a:t>
            </a:r>
            <a:r>
              <a:rPr lang="zh-CN" altLang="en-US" sz="1600" dirty="0"/>
              <a:t>，</a:t>
            </a:r>
            <a:r>
              <a:rPr lang="en-US" altLang="zh-CN" sz="1600" dirty="0"/>
              <a:t>out(</a:t>
            </a:r>
            <a:r>
              <a:rPr lang="en-US" altLang="zh-CN" sz="1600" dirty="0" err="1"/>
              <a:t>i</a:t>
            </a:r>
            <a:r>
              <a:rPr lang="en-US" altLang="zh-CN" sz="1600" dirty="0"/>
              <a:t>)</a:t>
            </a:r>
            <a:r>
              <a:rPr lang="zh-CN" altLang="en-US" sz="1600" dirty="0"/>
              <a:t>表示物品节点</a:t>
            </a:r>
            <a:r>
              <a:rPr lang="en-US" altLang="zh-CN" sz="1600" dirty="0" err="1"/>
              <a:t>i</a:t>
            </a:r>
            <a:r>
              <a:rPr lang="zh-CN" altLang="en-US" sz="1600" dirty="0"/>
              <a:t>的出度。</a:t>
            </a:r>
            <a:r>
              <a:rPr lang="en-US" altLang="zh-CN" sz="1600" dirty="0"/>
              <a:t>alpha</a:t>
            </a:r>
            <a:r>
              <a:rPr lang="zh-CN" altLang="en-US" sz="1600" dirty="0"/>
              <a:t>决定继续访问的概率。</a:t>
            </a:r>
          </a:p>
        </p:txBody>
      </p:sp>
    </p:spTree>
    <p:extLst>
      <p:ext uri="{BB962C8B-B14F-4D97-AF65-F5344CB8AC3E}">
        <p14:creationId xmlns:p14="http://schemas.microsoft.com/office/powerpoint/2010/main" val="85622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内容占位符 2"/>
          <p:cNvSpPr>
            <a:spLocks noGrp="1"/>
          </p:cNvSpPr>
          <p:nvPr>
            <p:ph idx="1"/>
          </p:nvPr>
        </p:nvSpPr>
        <p:spPr>
          <a:xfrm>
            <a:off x="436846" y="1227381"/>
            <a:ext cx="7277100" cy="5150559"/>
          </a:xfrm>
        </p:spPr>
        <p:txBody>
          <a:bodyPr>
            <a:noAutofit/>
          </a:bodyPr>
          <a:lstStyle/>
          <a:p>
            <a:pPr marL="0" indent="0">
              <a:buNone/>
            </a:pPr>
            <a:r>
              <a:rPr lang="zh-CN" altLang="zh-CN" sz="2400" dirty="0" smtClean="0">
                <a:solidFill>
                  <a:srgbClr val="FF0000"/>
                </a:solidFill>
              </a:rPr>
              <a:t>基于</a:t>
            </a:r>
            <a:r>
              <a:rPr lang="zh-CN" altLang="en-US" sz="2400" dirty="0" smtClean="0">
                <a:solidFill>
                  <a:srgbClr val="FF0000"/>
                </a:solidFill>
              </a:rPr>
              <a:t>图</a:t>
            </a:r>
            <a:r>
              <a:rPr lang="zh-CN" altLang="en-US" sz="2400" dirty="0" smtClean="0">
                <a:solidFill>
                  <a:srgbClr val="FF0000"/>
                </a:solidFill>
              </a:rPr>
              <a:t>的</a:t>
            </a:r>
            <a:r>
              <a:rPr lang="zh-CN" altLang="zh-CN" sz="2400" dirty="0" smtClean="0">
                <a:solidFill>
                  <a:srgbClr val="FF0000"/>
                </a:solidFill>
              </a:rPr>
              <a:t>推荐</a:t>
            </a:r>
            <a:r>
              <a:rPr lang="zh-CN" altLang="en-US" sz="2400" dirty="0" smtClean="0">
                <a:solidFill>
                  <a:srgbClr val="FF0000"/>
                </a:solidFill>
              </a:rPr>
              <a:t>算法</a:t>
            </a:r>
            <a:endParaRPr lang="en-US" altLang="zh-CN" sz="2000" b="1" dirty="0" smtClean="0"/>
          </a:p>
          <a:p>
            <a:pPr marL="0" indent="0">
              <a:buNone/>
            </a:pPr>
            <a:r>
              <a:rPr lang="en-US" altLang="zh-CN" sz="2000" b="1" dirty="0" smtClean="0"/>
              <a:t>Personal Rank</a:t>
            </a:r>
            <a:r>
              <a:rPr lang="zh-CN" altLang="en-US" sz="2000" b="1" dirty="0" smtClean="0"/>
              <a:t>算法改进：</a:t>
            </a:r>
            <a:endParaRPr lang="en-US" altLang="zh-CN" sz="2000" b="1" dirty="0" smtClean="0"/>
          </a:p>
          <a:p>
            <a:pPr marL="0" indent="0">
              <a:lnSpc>
                <a:spcPct val="150000"/>
              </a:lnSpc>
              <a:buNone/>
            </a:pPr>
            <a:r>
              <a:rPr lang="en-US" altLang="zh-CN" sz="1600" dirty="0"/>
              <a:t>Personal </a:t>
            </a:r>
            <a:r>
              <a:rPr lang="en-US" altLang="zh-CN" sz="1600" dirty="0" smtClean="0"/>
              <a:t>Rank</a:t>
            </a:r>
            <a:r>
              <a:rPr lang="zh-CN" altLang="en-US" sz="1600" dirty="0" smtClean="0"/>
              <a:t>在每次对每个用户推荐时，需要在整个二分图上迭代，知道图中每个节点都收敛。显然，这个过程的复杂度非常高，无法实现实时推荐。</a:t>
            </a:r>
            <a:endParaRPr lang="en-US" altLang="zh-CN" sz="1600" dirty="0" smtClean="0"/>
          </a:p>
          <a:p>
            <a:pPr marL="0" indent="0">
              <a:lnSpc>
                <a:spcPct val="150000"/>
              </a:lnSpc>
              <a:buNone/>
            </a:pPr>
            <a:r>
              <a:rPr lang="en-US" altLang="zh-CN" sz="1600" dirty="0" smtClean="0"/>
              <a:t>Personal Rank</a:t>
            </a:r>
            <a:r>
              <a:rPr lang="zh-CN" altLang="en-US" sz="1600" dirty="0" smtClean="0"/>
              <a:t>计算公式的矩阵表示形式为</a:t>
            </a:r>
            <a:endParaRPr lang="en-US" altLang="zh-CN" sz="1600" dirty="0" smtClean="0"/>
          </a:p>
          <a:p>
            <a:pPr marL="0" indent="0">
              <a:lnSpc>
                <a:spcPct val="150000"/>
              </a:lnSpc>
              <a:buNone/>
            </a:pPr>
            <a:endParaRPr lang="en-US" altLang="zh-CN" sz="1600" dirty="0"/>
          </a:p>
          <a:p>
            <a:pPr marL="0" indent="0">
              <a:lnSpc>
                <a:spcPct val="150000"/>
              </a:lnSpc>
              <a:buNone/>
            </a:pPr>
            <a:r>
              <a:rPr lang="zh-CN" altLang="en-US" sz="1600" dirty="0"/>
              <a:t>上</a:t>
            </a:r>
            <a:r>
              <a:rPr lang="zh-CN" altLang="en-US" sz="1600" dirty="0" smtClean="0"/>
              <a:t>式可变形为：</a:t>
            </a:r>
            <a:endParaRPr lang="en-US" altLang="zh-CN" sz="1600" dirty="0" smtClean="0"/>
          </a:p>
          <a:p>
            <a:pPr marL="0" indent="0">
              <a:lnSpc>
                <a:spcPct val="150000"/>
              </a:lnSpc>
              <a:buNone/>
            </a:pPr>
            <a:endParaRPr lang="en-US" altLang="zh-CN" sz="1600" dirty="0" smtClean="0"/>
          </a:p>
          <a:p>
            <a:pPr marL="0" indent="0">
              <a:lnSpc>
                <a:spcPct val="150000"/>
              </a:lnSpc>
              <a:buNone/>
            </a:pPr>
            <a:r>
              <a:rPr lang="zh-CN" altLang="en-US" sz="1600" dirty="0" smtClean="0"/>
              <a:t>因此通过解线性方程组的方法就能求出</a:t>
            </a:r>
            <a:r>
              <a:rPr lang="en-US" altLang="zh-CN" sz="1600" dirty="0" smtClean="0"/>
              <a:t>r</a:t>
            </a:r>
            <a:r>
              <a:rPr lang="zh-CN" altLang="en-US" sz="1600" dirty="0" smtClean="0"/>
              <a:t>。</a:t>
            </a:r>
            <a:endParaRPr lang="en-US" altLang="zh-CN" sz="1600" dirty="0" smtClean="0"/>
          </a:p>
          <a:p>
            <a:pPr marL="0" indent="0">
              <a:lnSpc>
                <a:spcPct val="150000"/>
              </a:lnSpc>
              <a:buNone/>
            </a:pPr>
            <a:r>
              <a:rPr lang="en-US" altLang="zh-CN" sz="1600" dirty="0" smtClean="0"/>
              <a:t/>
            </a:r>
            <a:br>
              <a:rPr lang="en-US" altLang="zh-CN" sz="1600" dirty="0" smtClean="0"/>
            </a:br>
            <a:endParaRPr lang="en-US" altLang="zh-CN" sz="1600"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300" y="3482326"/>
            <a:ext cx="2065199" cy="320068"/>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0953" y="3387062"/>
            <a:ext cx="3231160" cy="647756"/>
          </a:xfrm>
          <a:prstGeom prst="rect">
            <a:avLst/>
          </a:prstGeom>
        </p:spPr>
      </p:pic>
      <p:pic>
        <p:nvPicPr>
          <p:cNvPr id="11" name="图片 10"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1300" y="4507213"/>
            <a:ext cx="2385267" cy="388654"/>
          </a:xfrm>
          <a:prstGeom prst="rect">
            <a:avLst/>
          </a:prstGeom>
        </p:spPr>
      </p:pic>
    </p:spTree>
    <p:extLst>
      <p:ext uri="{BB962C8B-B14F-4D97-AF65-F5344CB8AC3E}">
        <p14:creationId xmlns:p14="http://schemas.microsoft.com/office/powerpoint/2010/main" val="3693550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230190"/>
            <a:ext cx="1692275" cy="529772"/>
            <a:chOff x="0" y="284389"/>
            <a:chExt cx="1692275" cy="529772"/>
          </a:xfrm>
        </p:grpSpPr>
        <p:sp>
          <p:nvSpPr>
            <p:cNvPr id="5" name="矩形 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2400"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 name="直接连接符 6"/>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08178" y="1523026"/>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zh-CN" altLang="en-US">
              <a:solidFill>
                <a:prstClr val="white"/>
              </a:solidFill>
            </a:endParaRPr>
          </a:p>
        </p:txBody>
      </p:sp>
      <p:sp>
        <p:nvSpPr>
          <p:cNvPr id="10" name="文本框 9"/>
          <p:cNvSpPr txBox="1"/>
          <p:nvPr/>
        </p:nvSpPr>
        <p:spPr>
          <a:xfrm>
            <a:off x="1615023" y="1523026"/>
            <a:ext cx="1392119" cy="369332"/>
          </a:xfrm>
          <a:prstGeom prst="rect">
            <a:avLst/>
          </a:prstGeom>
          <a:noFill/>
        </p:spPr>
        <p:txBody>
          <a:bodyPr wrap="square" rtlCol="0" anchor="ctr">
            <a:spAutoFit/>
          </a:bodyPr>
          <a:lstStyle/>
          <a:p>
            <a:endParaRPr lang="zh-CN" altLang="en-US" dirty="0">
              <a:solidFill>
                <a:prstClr val="black"/>
              </a:solidFill>
            </a:endParaRPr>
          </a:p>
        </p:txBody>
      </p:sp>
      <p:sp>
        <p:nvSpPr>
          <p:cNvPr id="13" name="文本框 12"/>
          <p:cNvSpPr txBox="1"/>
          <p:nvPr/>
        </p:nvSpPr>
        <p:spPr>
          <a:xfrm>
            <a:off x="881760" y="1482925"/>
            <a:ext cx="378536" cy="523220"/>
          </a:xfrm>
          <a:prstGeom prst="rect">
            <a:avLst/>
          </a:prstGeom>
          <a:noFill/>
        </p:spPr>
        <p:txBody>
          <a:bodyPr wrap="square" rtlCol="0" anchor="ctr">
            <a:spAutoFit/>
          </a:bodyPr>
          <a:lstStyle/>
          <a:p>
            <a:r>
              <a:rPr lang="en-US" altLang="zh-CN" sz="2800" dirty="0" smtClean="0">
                <a:solidFill>
                  <a:prstClr val="white"/>
                </a:solidFill>
              </a:rPr>
              <a:t>1</a:t>
            </a:r>
            <a:endParaRPr lang="zh-CN" altLang="en-US" sz="2800" dirty="0">
              <a:solidFill>
                <a:prstClr val="white"/>
              </a:solidFill>
            </a:endParaRPr>
          </a:p>
        </p:txBody>
      </p:sp>
      <p:cxnSp>
        <p:nvCxnSpPr>
          <p:cNvPr id="35" name="直接连接符 34"/>
          <p:cNvCxnSpPr/>
          <p:nvPr/>
        </p:nvCxnSpPr>
        <p:spPr>
          <a:xfrm flipV="1">
            <a:off x="808178" y="1906006"/>
            <a:ext cx="5280202" cy="45547"/>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567023" y="2540639"/>
            <a:ext cx="4938177" cy="461665"/>
          </a:xfrm>
          <a:prstGeom prst="rect">
            <a:avLst/>
          </a:prstGeom>
          <a:noFill/>
        </p:spPr>
        <p:txBody>
          <a:bodyPr wrap="square" rtlCol="0" anchor="ctr">
            <a:spAutoFit/>
          </a:body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基于启发式方法的协同过滤算法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V="1">
            <a:off x="760178" y="3002304"/>
            <a:ext cx="5381542" cy="26133"/>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2" name="文本框 10"/>
          <p:cNvSpPr txBox="1"/>
          <p:nvPr/>
        </p:nvSpPr>
        <p:spPr>
          <a:xfrm>
            <a:off x="1567022" y="3564358"/>
            <a:ext cx="4770537"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prstClr val="black"/>
                </a:solidFill>
                <a:latin typeface="微软雅黑" panose="020B0503020204020204" pitchFamily="34" charset="-122"/>
                <a:ea typeface="微软雅黑" panose="020B0503020204020204" pitchFamily="34" charset="-122"/>
              </a:rPr>
              <a:t>基于模型的协同过滤算法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flipV="1">
            <a:off x="760178" y="4000256"/>
            <a:ext cx="5381542" cy="5190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文本框 10"/>
          <p:cNvSpPr txBox="1"/>
          <p:nvPr/>
        </p:nvSpPr>
        <p:spPr>
          <a:xfrm>
            <a:off x="1583022" y="4603243"/>
            <a:ext cx="4160937"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基于图的协同过滤算法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flipV="1">
            <a:off x="776178" y="5056223"/>
            <a:ext cx="5365542" cy="34819"/>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776178" y="2587932"/>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zh-CN" altLang="en-US">
              <a:solidFill>
                <a:prstClr val="white"/>
              </a:solidFill>
            </a:endParaRPr>
          </a:p>
        </p:txBody>
      </p:sp>
      <p:sp>
        <p:nvSpPr>
          <p:cNvPr id="60" name="文本框 59"/>
          <p:cNvSpPr txBox="1"/>
          <p:nvPr/>
        </p:nvSpPr>
        <p:spPr>
          <a:xfrm>
            <a:off x="849760" y="2547831"/>
            <a:ext cx="378536" cy="523220"/>
          </a:xfrm>
          <a:prstGeom prst="rect">
            <a:avLst/>
          </a:prstGeom>
          <a:noFill/>
        </p:spPr>
        <p:txBody>
          <a:bodyPr wrap="square" rtlCol="0" anchor="ctr">
            <a:spAutoFit/>
          </a:bodyPr>
          <a:lstStyle/>
          <a:p>
            <a:r>
              <a:rPr lang="en-US" altLang="zh-CN" sz="2800" dirty="0" smtClean="0">
                <a:solidFill>
                  <a:prstClr val="white"/>
                </a:solidFill>
              </a:rPr>
              <a:t>2</a:t>
            </a:r>
            <a:endParaRPr lang="zh-CN" altLang="en-US" sz="2800" dirty="0">
              <a:solidFill>
                <a:prstClr val="white"/>
              </a:solidFill>
            </a:endParaRPr>
          </a:p>
        </p:txBody>
      </p:sp>
      <p:sp>
        <p:nvSpPr>
          <p:cNvPr id="61" name="矩形 60"/>
          <p:cNvSpPr/>
          <p:nvPr/>
        </p:nvSpPr>
        <p:spPr>
          <a:xfrm>
            <a:off x="776178" y="3617276"/>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67" name="文本框 12"/>
          <p:cNvSpPr txBox="1"/>
          <p:nvPr/>
        </p:nvSpPr>
        <p:spPr>
          <a:xfrm>
            <a:off x="849760" y="3577175"/>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3</a:t>
            </a:r>
            <a:endParaRPr lang="zh-CN" altLang="en-US" sz="2800" dirty="0">
              <a:solidFill>
                <a:prstClr val="white"/>
              </a:solidFill>
            </a:endParaRPr>
          </a:p>
        </p:txBody>
      </p:sp>
      <p:sp>
        <p:nvSpPr>
          <p:cNvPr id="68" name="矩形 67"/>
          <p:cNvSpPr/>
          <p:nvPr/>
        </p:nvSpPr>
        <p:spPr>
          <a:xfrm>
            <a:off x="792178" y="4669334"/>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69" name="文本框 12"/>
          <p:cNvSpPr txBox="1"/>
          <p:nvPr/>
        </p:nvSpPr>
        <p:spPr>
          <a:xfrm>
            <a:off x="865760" y="4629233"/>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4</a:t>
            </a:r>
            <a:endParaRPr lang="zh-CN" altLang="en-US" sz="2800" dirty="0">
              <a:solidFill>
                <a:prstClr val="white"/>
              </a:solidFill>
            </a:endParaRPr>
          </a:p>
        </p:txBody>
      </p:sp>
      <p:sp>
        <p:nvSpPr>
          <p:cNvPr id="14" name="灯片编号占位符 13"/>
          <p:cNvSpPr>
            <a:spLocks noGrp="1"/>
          </p:cNvSpPr>
          <p:nvPr>
            <p:ph type="sldNum" sz="quarter" idx="12"/>
          </p:nvPr>
        </p:nvSpPr>
        <p:spPr/>
        <p:txBody>
          <a:bodyPr/>
          <a:lstStyle/>
          <a:p>
            <a:fld id="{ED1E51D4-06B9-4DE0-81BE-5053931DC7D3}" type="slidenum">
              <a:rPr lang="zh-CN" altLang="en-US" smtClean="0"/>
              <a:t>22</a:t>
            </a:fld>
            <a:endParaRPr lang="zh-CN" altLang="en-US"/>
          </a:p>
        </p:txBody>
      </p:sp>
      <p:sp>
        <p:nvSpPr>
          <p:cNvPr id="29" name="文本框 10"/>
          <p:cNvSpPr txBox="1"/>
          <p:nvPr/>
        </p:nvSpPr>
        <p:spPr>
          <a:xfrm>
            <a:off x="1599023" y="5642984"/>
            <a:ext cx="1633142"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prstClr val="black"/>
                </a:solidFill>
                <a:latin typeface="微软雅黑" panose="020B0503020204020204" pitchFamily="34" charset="-122"/>
                <a:ea typeface="微软雅黑" panose="020B0503020204020204" pitchFamily="34" charset="-122"/>
              </a:rPr>
              <a:t>总结</a:t>
            </a:r>
          </a:p>
        </p:txBody>
      </p:sp>
      <p:cxnSp>
        <p:nvCxnSpPr>
          <p:cNvPr id="30" name="直接连接符 29"/>
          <p:cNvCxnSpPr/>
          <p:nvPr/>
        </p:nvCxnSpPr>
        <p:spPr>
          <a:xfrm flipV="1">
            <a:off x="792178" y="6092055"/>
            <a:ext cx="5402882" cy="38727"/>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08178" y="5709075"/>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32" name="文本框 12"/>
          <p:cNvSpPr txBox="1"/>
          <p:nvPr/>
        </p:nvSpPr>
        <p:spPr>
          <a:xfrm>
            <a:off x="897760" y="5668262"/>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5</a:t>
            </a:r>
            <a:endParaRPr lang="zh-CN" altLang="en-US" sz="2800" dirty="0">
              <a:solidFill>
                <a:prstClr val="white"/>
              </a:solidFill>
            </a:endParaRPr>
          </a:p>
        </p:txBody>
      </p:sp>
      <p:sp>
        <p:nvSpPr>
          <p:cNvPr id="33" name="文本框 32"/>
          <p:cNvSpPr txBox="1"/>
          <p:nvPr/>
        </p:nvSpPr>
        <p:spPr>
          <a:xfrm>
            <a:off x="1615022" y="1467114"/>
            <a:ext cx="3071278" cy="461665"/>
          </a:xfrm>
          <a:prstGeom prst="rect">
            <a:avLst/>
          </a:prstGeom>
          <a:noFill/>
        </p:spPr>
        <p:txBody>
          <a:bodyPr wrap="square" rtlCol="0" anchor="ctr">
            <a:spAutoFit/>
          </a:body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基于内容的推荐算法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941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circle(in)">
                                      <p:cBhvr>
                                        <p:cTn id="14"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总</a:t>
              </a: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结</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ED1E51D4-06B9-4DE0-81BE-5053931DC7D3}" type="slidenum">
              <a:rPr lang="zh-CN" altLang="en-US" smtClean="0"/>
              <a:t>23</a:t>
            </a:fld>
            <a:endParaRPr lang="zh-CN" altLang="en-US"/>
          </a:p>
        </p:txBody>
      </p:sp>
      <p:sp>
        <p:nvSpPr>
          <p:cNvPr id="3" name="矩形 2"/>
          <p:cNvSpPr/>
          <p:nvPr/>
        </p:nvSpPr>
        <p:spPr>
          <a:xfrm>
            <a:off x="4075396" y="4788674"/>
            <a:ext cx="4572000" cy="307777"/>
          </a:xfrm>
          <a:prstGeom prst="rect">
            <a:avLst/>
          </a:prstGeom>
        </p:spPr>
        <p:txBody>
          <a:bodyPr>
            <a:spAutoFit/>
          </a:bodyPr>
          <a:lstStyle/>
          <a:p>
            <a:pPr marL="971550" lvl="2" indent="-285750">
              <a:spcBef>
                <a:spcPts val="1000"/>
              </a:spcBef>
              <a:buFont typeface="Wingdings" panose="05000000000000000000" pitchFamily="2" charset="2"/>
              <a:buChar char="l"/>
            </a:pPr>
            <a:endParaRPr lang="zh-CN" altLang="en-US" sz="1400" dirty="0"/>
          </a:p>
        </p:txBody>
      </p:sp>
      <p:sp>
        <p:nvSpPr>
          <p:cNvPr id="5" name="文本框 4"/>
          <p:cNvSpPr txBox="1"/>
          <p:nvPr/>
        </p:nvSpPr>
        <p:spPr>
          <a:xfrm>
            <a:off x="264160" y="1371600"/>
            <a:ext cx="8615680" cy="5078313"/>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smtClean="0"/>
              <a:t>主流的推荐算法可以分为两大类，一类是基于内容的推荐，另一类是协同过滤推荐。</a:t>
            </a:r>
            <a:endParaRPr lang="en-US" altLang="zh-CN" dirty="0" smtClean="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smtClean="0"/>
              <a:t>协同过滤推荐是目前最流行的推荐算法，在工业界和学术界得到了大量的应用。</a:t>
            </a:r>
            <a:endParaRPr lang="en-US" altLang="zh-CN" dirty="0" smtClean="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smtClean="0"/>
              <a:t>基于内容的推荐算法优势在于其解释性强，且各个用户是独立的，互相不影响，有利于反作弊。</a:t>
            </a:r>
            <a:endParaRPr lang="en-US" altLang="zh-CN" dirty="0" smtClean="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smtClean="0"/>
              <a:t>基于内容的推荐算法对于</a:t>
            </a:r>
            <a:r>
              <a:rPr lang="en-US" altLang="zh-CN" dirty="0" smtClean="0"/>
              <a:t>item</a:t>
            </a:r>
            <a:r>
              <a:rPr lang="zh-CN" altLang="en-US" dirty="0" smtClean="0"/>
              <a:t>的特征抽取比较困难，且无法发现用户的潜在兴趣，无法做到跨域推荐。</a:t>
            </a:r>
            <a:endParaRPr lang="en-US" altLang="zh-CN" dirty="0" smtClean="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smtClean="0"/>
              <a:t>基于协同过滤的推荐算法模型通用性强，能够借助其他用户的信息为用户做推荐，可以挖掘用户的潜在兴趣，可以跨域推荐。</a:t>
            </a:r>
            <a:endParaRPr lang="en-US" altLang="zh-CN" dirty="0" smtClean="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smtClean="0"/>
              <a:t>两类推荐算法共同面临的问题是冷启动问题，即对于新用户和新产品，推荐的准确率较低。</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15188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326212" y="1038886"/>
            <a:ext cx="8242394" cy="5500027"/>
          </a:xfrm>
        </p:spPr>
        <p:txBody>
          <a:bodyPr>
            <a:normAutofit/>
          </a:bodyPr>
          <a:lstStyle/>
          <a:p>
            <a:pPr marL="0" indent="0">
              <a:buNone/>
            </a:pPr>
            <a:r>
              <a:rPr lang="zh-CN" altLang="zh-CN" sz="2400" dirty="0" smtClean="0">
                <a:solidFill>
                  <a:srgbClr val="FF0000"/>
                </a:solidFill>
              </a:rPr>
              <a:t>基于</a:t>
            </a:r>
            <a:r>
              <a:rPr lang="zh-CN" altLang="en-US" sz="2400" dirty="0" smtClean="0">
                <a:solidFill>
                  <a:srgbClr val="FF0000"/>
                </a:solidFill>
              </a:rPr>
              <a:t>内容的</a:t>
            </a:r>
            <a:r>
              <a:rPr lang="zh-CN" altLang="zh-CN" sz="2400" dirty="0" smtClean="0">
                <a:solidFill>
                  <a:srgbClr val="FF0000"/>
                </a:solidFill>
              </a:rPr>
              <a:t>推荐</a:t>
            </a:r>
            <a:r>
              <a:rPr lang="zh-CN" altLang="en-US" sz="2400" dirty="0" smtClean="0">
                <a:solidFill>
                  <a:srgbClr val="FF0000"/>
                </a:solidFill>
              </a:rPr>
              <a:t>算法（</a:t>
            </a:r>
            <a:r>
              <a:rPr lang="en-US" altLang="zh-CN" sz="2400" dirty="0" smtClean="0">
                <a:solidFill>
                  <a:srgbClr val="FF0000"/>
                </a:solidFill>
              </a:rPr>
              <a:t>Content-based Recommendations</a:t>
            </a:r>
            <a:r>
              <a:rPr lang="zh-CN" altLang="en-US" sz="2400" dirty="0" smtClean="0">
                <a:solidFill>
                  <a:srgbClr val="FF0000"/>
                </a:solidFill>
              </a:rPr>
              <a:t>）</a:t>
            </a:r>
            <a:endParaRPr lang="en-US" altLang="zh-CN" sz="2400" dirty="0" smtClean="0">
              <a:solidFill>
                <a:srgbClr val="FF0000"/>
              </a:solidFill>
            </a:endParaRPr>
          </a:p>
          <a:p>
            <a:pPr marL="0" indent="0">
              <a:buNone/>
            </a:pPr>
            <a:r>
              <a:rPr lang="zh-CN" altLang="en-US" sz="2000" b="1" dirty="0" smtClean="0"/>
              <a:t>算法模型介绍</a:t>
            </a:r>
            <a:endParaRPr lang="en-US" altLang="zh-CN" sz="2000" b="1" dirty="0" smtClean="0"/>
          </a:p>
          <a:p>
            <a:pPr marL="0" indent="0">
              <a:buNone/>
            </a:pPr>
            <a:r>
              <a:rPr lang="zh-CN" altLang="en-US" sz="1600" dirty="0" smtClean="0"/>
              <a:t>根据</a:t>
            </a:r>
            <a:r>
              <a:rPr lang="zh-CN" altLang="en-US" sz="1600" dirty="0"/>
              <a:t>用户过去喜欢的</a:t>
            </a:r>
            <a:r>
              <a:rPr lang="zh-CN" altLang="en-US" sz="1600" b="1" dirty="0" smtClean="0"/>
              <a:t>产品</a:t>
            </a:r>
            <a:r>
              <a:rPr lang="zh-CN" altLang="en-US" sz="1600" dirty="0" smtClean="0"/>
              <a:t>（ </a:t>
            </a:r>
            <a:r>
              <a:rPr lang="en-US" altLang="zh-CN" sz="1600" b="1" dirty="0" smtClean="0"/>
              <a:t>item</a:t>
            </a:r>
            <a:r>
              <a:rPr lang="zh-CN" altLang="en-US" sz="1600" dirty="0" smtClean="0"/>
              <a:t>），</a:t>
            </a:r>
            <a:r>
              <a:rPr lang="zh-CN" altLang="en-US" sz="1600" dirty="0"/>
              <a:t>为用户推荐和他过去喜欢的产品相似的产品。例如，一个推荐饭店的系统可以依据某个用户之前喜欢很多的烤肉店而为他推荐烤肉店</a:t>
            </a:r>
            <a:endParaRPr lang="en-US" altLang="zh-CN" sz="1600" dirty="0" smtClean="0"/>
          </a:p>
          <a:p>
            <a:pPr marL="457200" lvl="2" indent="0">
              <a:spcBef>
                <a:spcPts val="1000"/>
              </a:spcBef>
              <a:buNone/>
            </a:pPr>
            <a:endParaRPr lang="en-US" altLang="zh-CN" sz="1600" dirty="0"/>
          </a:p>
          <a:p>
            <a:pPr marL="0" lvl="2" indent="0">
              <a:spcBef>
                <a:spcPts val="1000"/>
              </a:spcBef>
              <a:buNone/>
            </a:pPr>
            <a:r>
              <a:rPr lang="zh-CN" altLang="en-US" sz="1600" dirty="0"/>
              <a:t>主要包括如下三个步骤</a:t>
            </a:r>
            <a:endParaRPr lang="en-US" altLang="zh-CN" sz="1600" dirty="0"/>
          </a:p>
          <a:p>
            <a:pPr marL="685800" lvl="2">
              <a:spcBef>
                <a:spcPts val="1000"/>
              </a:spcBef>
            </a:pPr>
            <a:endParaRPr lang="en-US" altLang="zh-CN" sz="1600" dirty="0"/>
          </a:p>
        </p:txBody>
      </p:sp>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ED1E51D4-06B9-4DE0-81BE-5053931DC7D3}" type="slidenum">
              <a:rPr lang="zh-CN" altLang="en-US" smtClean="0"/>
              <a:t>3</a:t>
            </a:fld>
            <a:endParaRPr lang="zh-CN" altLang="en-US"/>
          </a:p>
        </p:txBody>
      </p:sp>
      <p:sp>
        <p:nvSpPr>
          <p:cNvPr id="3" name="矩形 2"/>
          <p:cNvSpPr/>
          <p:nvPr/>
        </p:nvSpPr>
        <p:spPr>
          <a:xfrm>
            <a:off x="4075396" y="4788674"/>
            <a:ext cx="4572000" cy="307777"/>
          </a:xfrm>
          <a:prstGeom prst="rect">
            <a:avLst/>
          </a:prstGeom>
        </p:spPr>
        <p:txBody>
          <a:bodyPr>
            <a:spAutoFit/>
          </a:bodyPr>
          <a:lstStyle/>
          <a:p>
            <a:pPr marL="971550" lvl="2" indent="-285750">
              <a:spcBef>
                <a:spcPts val="1000"/>
              </a:spcBef>
              <a:buFont typeface="Wingdings" panose="05000000000000000000" pitchFamily="2" charset="2"/>
              <a:buChar char="l"/>
            </a:pPr>
            <a:endParaRPr lang="zh-CN" altLang="en-US" sz="1400" dirty="0"/>
          </a:p>
        </p:txBody>
      </p:sp>
      <p:sp>
        <p:nvSpPr>
          <p:cNvPr id="2" name="矩形 1"/>
          <p:cNvSpPr/>
          <p:nvPr/>
        </p:nvSpPr>
        <p:spPr>
          <a:xfrm>
            <a:off x="326212" y="3167709"/>
            <a:ext cx="8102780" cy="2031325"/>
          </a:xfrm>
          <a:prstGeom prst="rect">
            <a:avLst/>
          </a:prstGeom>
        </p:spPr>
        <p:txBody>
          <a:bodyPr wrap="square">
            <a:spAutoFit/>
          </a:bodyPr>
          <a:lstStyle/>
          <a:p>
            <a:pPr marL="285750" indent="-285750">
              <a:buFont typeface="Wingdings" panose="05000000000000000000" pitchFamily="2" charset="2"/>
              <a:buChar char="p"/>
            </a:pPr>
            <a:r>
              <a:rPr lang="en-US" altLang="zh-CN" b="1" dirty="0">
                <a:solidFill>
                  <a:srgbClr val="4B4B4B"/>
                </a:solidFill>
                <a:latin typeface="georgia" panose="02040502050405020303" pitchFamily="18" charset="0"/>
              </a:rPr>
              <a:t>Item Representation</a:t>
            </a:r>
            <a:r>
              <a:rPr lang="zh-CN" altLang="en-US" dirty="0">
                <a:solidFill>
                  <a:srgbClr val="4B4B4B"/>
                </a:solidFill>
                <a:latin typeface="georgia" panose="02040502050405020303" pitchFamily="18" charset="0"/>
              </a:rPr>
              <a:t>：为每个</a:t>
            </a:r>
            <a:r>
              <a:rPr lang="en-US" altLang="zh-CN" dirty="0">
                <a:solidFill>
                  <a:srgbClr val="4B4B4B"/>
                </a:solidFill>
                <a:latin typeface="georgia" panose="02040502050405020303" pitchFamily="18" charset="0"/>
              </a:rPr>
              <a:t>item</a:t>
            </a:r>
            <a:r>
              <a:rPr lang="zh-CN" altLang="en-US" dirty="0">
                <a:solidFill>
                  <a:srgbClr val="4B4B4B"/>
                </a:solidFill>
                <a:latin typeface="georgia" panose="02040502050405020303" pitchFamily="18" charset="0"/>
              </a:rPr>
              <a:t>抽取出一些</a:t>
            </a:r>
            <a:r>
              <a:rPr lang="zh-CN" altLang="en-US" dirty="0" smtClean="0">
                <a:solidFill>
                  <a:srgbClr val="4B4B4B"/>
                </a:solidFill>
                <a:latin typeface="georgia" panose="02040502050405020303" pitchFamily="18" charset="0"/>
              </a:rPr>
              <a:t>特征</a:t>
            </a:r>
            <a:r>
              <a:rPr lang="en-US" altLang="zh-CN" dirty="0" smtClean="0">
                <a:solidFill>
                  <a:srgbClr val="4B4B4B"/>
                </a:solidFill>
                <a:latin typeface="georgia" panose="02040502050405020303" pitchFamily="18" charset="0"/>
              </a:rPr>
              <a:t>,</a:t>
            </a:r>
            <a:r>
              <a:rPr lang="zh-CN" altLang="en-US" dirty="0">
                <a:solidFill>
                  <a:srgbClr val="4B4B4B"/>
                </a:solidFill>
                <a:latin typeface="georgia" panose="02040502050405020303" pitchFamily="18" charset="0"/>
              </a:rPr>
              <a:t>用来</a:t>
            </a:r>
            <a:r>
              <a:rPr lang="zh-CN" altLang="en-US" dirty="0" smtClean="0">
                <a:solidFill>
                  <a:srgbClr val="4B4B4B"/>
                </a:solidFill>
                <a:latin typeface="georgia" panose="02040502050405020303" pitchFamily="18" charset="0"/>
              </a:rPr>
              <a:t>表示</a:t>
            </a:r>
            <a:r>
              <a:rPr lang="zh-CN" altLang="en-US" dirty="0">
                <a:solidFill>
                  <a:srgbClr val="4B4B4B"/>
                </a:solidFill>
                <a:latin typeface="georgia" panose="02040502050405020303" pitchFamily="18" charset="0"/>
              </a:rPr>
              <a:t>此</a:t>
            </a:r>
            <a:r>
              <a:rPr lang="en-US" altLang="zh-CN" dirty="0">
                <a:solidFill>
                  <a:srgbClr val="4B4B4B"/>
                </a:solidFill>
                <a:latin typeface="georgia" panose="02040502050405020303" pitchFamily="18" charset="0"/>
              </a:rPr>
              <a:t>item</a:t>
            </a:r>
            <a:r>
              <a:rPr lang="zh-CN" altLang="en-US" dirty="0" smtClean="0">
                <a:solidFill>
                  <a:srgbClr val="4B4B4B"/>
                </a:solidFill>
                <a:latin typeface="georgia" panose="02040502050405020303" pitchFamily="18" charset="0"/>
              </a:rPr>
              <a:t>；</a:t>
            </a:r>
            <a:endParaRPr lang="en-US" altLang="zh-CN" dirty="0" smtClean="0">
              <a:solidFill>
                <a:srgbClr val="4B4B4B"/>
              </a:solidFill>
              <a:latin typeface="georgia" panose="02040502050405020303" pitchFamily="18" charset="0"/>
            </a:endParaRPr>
          </a:p>
          <a:p>
            <a:pPr marL="285750" indent="-285750">
              <a:buFont typeface="Wingdings" panose="05000000000000000000" pitchFamily="2" charset="2"/>
              <a:buChar char="p"/>
            </a:pPr>
            <a:endParaRPr lang="zh-CN" altLang="en-US" dirty="0">
              <a:solidFill>
                <a:srgbClr val="4B4B4B"/>
              </a:solidFill>
              <a:latin typeface="georgia" panose="02040502050405020303" pitchFamily="18" charset="0"/>
            </a:endParaRPr>
          </a:p>
          <a:p>
            <a:pPr marL="285750" indent="-285750">
              <a:buFont typeface="Wingdings" panose="05000000000000000000" pitchFamily="2" charset="2"/>
              <a:buChar char="p"/>
            </a:pPr>
            <a:r>
              <a:rPr lang="en-US" altLang="zh-CN" b="1" dirty="0" smtClean="0">
                <a:solidFill>
                  <a:srgbClr val="4B4B4B"/>
                </a:solidFill>
                <a:latin typeface="georgia" panose="02040502050405020303" pitchFamily="18" charset="0"/>
              </a:rPr>
              <a:t>Profile </a:t>
            </a:r>
            <a:r>
              <a:rPr lang="en-US" altLang="zh-CN" b="1" dirty="0">
                <a:solidFill>
                  <a:srgbClr val="4B4B4B"/>
                </a:solidFill>
                <a:latin typeface="georgia" panose="02040502050405020303" pitchFamily="18" charset="0"/>
              </a:rPr>
              <a:t>Learning</a:t>
            </a:r>
            <a:r>
              <a:rPr lang="zh-CN" altLang="en-US" dirty="0">
                <a:solidFill>
                  <a:srgbClr val="4B4B4B"/>
                </a:solidFill>
                <a:latin typeface="georgia" panose="02040502050405020303" pitchFamily="18" charset="0"/>
              </a:rPr>
              <a:t>：利用一个用户过去喜欢（及不喜欢）的</a:t>
            </a:r>
            <a:r>
              <a:rPr lang="en-US" altLang="zh-CN" dirty="0">
                <a:solidFill>
                  <a:srgbClr val="4B4B4B"/>
                </a:solidFill>
                <a:latin typeface="georgia" panose="02040502050405020303" pitchFamily="18" charset="0"/>
              </a:rPr>
              <a:t>item</a:t>
            </a:r>
            <a:r>
              <a:rPr lang="zh-CN" altLang="en-US" dirty="0">
                <a:solidFill>
                  <a:srgbClr val="4B4B4B"/>
                </a:solidFill>
                <a:latin typeface="georgia" panose="02040502050405020303" pitchFamily="18" charset="0"/>
              </a:rPr>
              <a:t>的特征数据，来学习出此用户的喜好特征（</a:t>
            </a:r>
            <a:r>
              <a:rPr lang="en-US" altLang="zh-CN" dirty="0">
                <a:solidFill>
                  <a:srgbClr val="4B4B4B"/>
                </a:solidFill>
                <a:latin typeface="georgia" panose="02040502050405020303" pitchFamily="18" charset="0"/>
              </a:rPr>
              <a:t>profile</a:t>
            </a:r>
            <a:r>
              <a:rPr lang="zh-CN" altLang="en-US" dirty="0">
                <a:solidFill>
                  <a:srgbClr val="4B4B4B"/>
                </a:solidFill>
                <a:latin typeface="georgia" panose="02040502050405020303" pitchFamily="18" charset="0"/>
              </a:rPr>
              <a:t>）</a:t>
            </a:r>
            <a:r>
              <a:rPr lang="zh-CN" altLang="en-US" dirty="0" smtClean="0">
                <a:solidFill>
                  <a:srgbClr val="4B4B4B"/>
                </a:solidFill>
                <a:latin typeface="georgia" panose="02040502050405020303" pitchFamily="18" charset="0"/>
              </a:rPr>
              <a:t>；</a:t>
            </a:r>
            <a:endParaRPr lang="en-US" altLang="zh-CN" dirty="0" smtClean="0">
              <a:solidFill>
                <a:srgbClr val="4B4B4B"/>
              </a:solidFill>
              <a:latin typeface="georgia" panose="02040502050405020303" pitchFamily="18" charset="0"/>
            </a:endParaRPr>
          </a:p>
          <a:p>
            <a:pPr marL="285750" indent="-285750">
              <a:buFont typeface="Wingdings" panose="05000000000000000000" pitchFamily="2" charset="2"/>
              <a:buChar char="p"/>
            </a:pPr>
            <a:endParaRPr lang="zh-CN" altLang="en-US" dirty="0">
              <a:solidFill>
                <a:srgbClr val="4B4B4B"/>
              </a:solidFill>
              <a:latin typeface="georgia" panose="02040502050405020303" pitchFamily="18" charset="0"/>
            </a:endParaRPr>
          </a:p>
          <a:p>
            <a:pPr marL="285750" indent="-285750">
              <a:buFont typeface="Wingdings" panose="05000000000000000000" pitchFamily="2" charset="2"/>
              <a:buChar char="p"/>
            </a:pPr>
            <a:r>
              <a:rPr lang="en-US" altLang="zh-CN" dirty="0">
                <a:solidFill>
                  <a:srgbClr val="4B4B4B"/>
                </a:solidFill>
                <a:latin typeface="georgia" panose="02040502050405020303" pitchFamily="18" charset="0"/>
              </a:rPr>
              <a:t> </a:t>
            </a:r>
            <a:r>
              <a:rPr lang="en-US" altLang="zh-CN" b="1" dirty="0">
                <a:solidFill>
                  <a:srgbClr val="4B4B4B"/>
                </a:solidFill>
                <a:latin typeface="georgia" panose="02040502050405020303" pitchFamily="18" charset="0"/>
              </a:rPr>
              <a:t>Recommendation Generation</a:t>
            </a:r>
            <a:r>
              <a:rPr lang="zh-CN" altLang="en-US" dirty="0">
                <a:solidFill>
                  <a:srgbClr val="4B4B4B"/>
                </a:solidFill>
                <a:latin typeface="georgia" panose="02040502050405020303" pitchFamily="18" charset="0"/>
              </a:rPr>
              <a:t>：通过比较上一步得到的用户</a:t>
            </a:r>
            <a:r>
              <a:rPr lang="en-US" altLang="zh-CN" dirty="0">
                <a:solidFill>
                  <a:srgbClr val="4B4B4B"/>
                </a:solidFill>
                <a:latin typeface="georgia" panose="02040502050405020303" pitchFamily="18" charset="0"/>
              </a:rPr>
              <a:t>profile</a:t>
            </a:r>
            <a:r>
              <a:rPr lang="zh-CN" altLang="en-US" dirty="0">
                <a:solidFill>
                  <a:srgbClr val="4B4B4B"/>
                </a:solidFill>
                <a:latin typeface="georgia" panose="02040502050405020303" pitchFamily="18" charset="0"/>
              </a:rPr>
              <a:t>与候选</a:t>
            </a:r>
            <a:r>
              <a:rPr lang="en-US" altLang="zh-CN" dirty="0">
                <a:solidFill>
                  <a:srgbClr val="4B4B4B"/>
                </a:solidFill>
                <a:latin typeface="georgia" panose="02040502050405020303" pitchFamily="18" charset="0"/>
              </a:rPr>
              <a:t>item</a:t>
            </a:r>
            <a:r>
              <a:rPr lang="zh-CN" altLang="en-US" dirty="0">
                <a:solidFill>
                  <a:srgbClr val="4B4B4B"/>
                </a:solidFill>
                <a:latin typeface="georgia" panose="02040502050405020303" pitchFamily="18" charset="0"/>
              </a:rPr>
              <a:t>的特征，为此用户推荐一组相关性最大的</a:t>
            </a:r>
            <a:r>
              <a:rPr lang="en-US" altLang="zh-CN" dirty="0">
                <a:solidFill>
                  <a:srgbClr val="4B4B4B"/>
                </a:solidFill>
                <a:latin typeface="georgia" panose="02040502050405020303" pitchFamily="18" charset="0"/>
              </a:rPr>
              <a:t>item</a:t>
            </a:r>
            <a:r>
              <a:rPr lang="zh-CN" altLang="en-US" dirty="0">
                <a:solidFill>
                  <a:srgbClr val="4B4B4B"/>
                </a:solidFill>
                <a:latin typeface="georgia" panose="02040502050405020303" pitchFamily="18" charset="0"/>
              </a:rPr>
              <a:t>。</a:t>
            </a:r>
            <a:endParaRPr lang="zh-CN" altLang="en-US" b="0" i="0" dirty="0">
              <a:solidFill>
                <a:srgbClr val="4B4B4B"/>
              </a:solidFill>
              <a:effectLst/>
              <a:latin typeface="georgia" panose="02040502050405020303" pitchFamily="18" charset="0"/>
            </a:endParaRPr>
          </a:p>
        </p:txBody>
      </p:sp>
    </p:spTree>
    <p:extLst>
      <p:ext uri="{BB962C8B-B14F-4D97-AF65-F5344CB8AC3E}">
        <p14:creationId xmlns:p14="http://schemas.microsoft.com/office/powerpoint/2010/main" val="258029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358775" y="1357973"/>
            <a:ext cx="8242394" cy="5500027"/>
          </a:xfrm>
        </p:spPr>
        <p:txBody>
          <a:bodyPr>
            <a:normAutofit/>
          </a:bodyPr>
          <a:lstStyle/>
          <a:p>
            <a:pPr marL="0" indent="0">
              <a:buNone/>
            </a:pPr>
            <a:r>
              <a:rPr lang="zh-CN" altLang="zh-CN" sz="2400" dirty="0" smtClean="0">
                <a:solidFill>
                  <a:srgbClr val="FF0000"/>
                </a:solidFill>
              </a:rPr>
              <a:t>基于</a:t>
            </a:r>
            <a:r>
              <a:rPr lang="zh-CN" altLang="en-US" sz="2400" dirty="0" smtClean="0">
                <a:solidFill>
                  <a:srgbClr val="FF0000"/>
                </a:solidFill>
              </a:rPr>
              <a:t>内容的</a:t>
            </a:r>
            <a:r>
              <a:rPr lang="zh-CN" altLang="zh-CN" sz="2400" dirty="0" smtClean="0">
                <a:solidFill>
                  <a:srgbClr val="FF0000"/>
                </a:solidFill>
              </a:rPr>
              <a:t>推荐</a:t>
            </a:r>
            <a:r>
              <a:rPr lang="zh-CN" altLang="en-US" sz="2400" dirty="0" smtClean="0">
                <a:solidFill>
                  <a:srgbClr val="FF0000"/>
                </a:solidFill>
              </a:rPr>
              <a:t>算法（</a:t>
            </a:r>
            <a:r>
              <a:rPr lang="en-US" altLang="zh-CN" sz="2400" dirty="0" smtClean="0">
                <a:solidFill>
                  <a:srgbClr val="FF0000"/>
                </a:solidFill>
              </a:rPr>
              <a:t>Content-based Recommendations</a:t>
            </a:r>
            <a:r>
              <a:rPr lang="zh-CN" altLang="en-US" sz="2400" dirty="0" smtClean="0">
                <a:solidFill>
                  <a:srgbClr val="FF0000"/>
                </a:solidFill>
              </a:rPr>
              <a:t>）</a:t>
            </a:r>
            <a:endParaRPr lang="en-US" altLang="zh-CN" sz="2400" dirty="0" smtClean="0">
              <a:solidFill>
                <a:srgbClr val="FF0000"/>
              </a:solidFill>
            </a:endParaRPr>
          </a:p>
          <a:p>
            <a:pPr marL="685800" lvl="2">
              <a:spcBef>
                <a:spcPts val="1000"/>
              </a:spcBef>
            </a:pPr>
            <a:endParaRPr lang="en-US" altLang="zh-CN" sz="1600" dirty="0"/>
          </a:p>
          <a:p>
            <a:pPr marL="685800" lvl="2">
              <a:spcBef>
                <a:spcPts val="1000"/>
              </a:spcBef>
            </a:pPr>
            <a:endParaRPr lang="en-US" altLang="zh-CN" sz="1600" dirty="0" smtClean="0"/>
          </a:p>
          <a:p>
            <a:pPr marL="457200" lvl="2" indent="0">
              <a:spcBef>
                <a:spcPts val="1000"/>
              </a:spcBef>
              <a:buNone/>
            </a:pPr>
            <a:endParaRPr lang="en-US" altLang="zh-CN" sz="1600" dirty="0"/>
          </a:p>
        </p:txBody>
      </p:sp>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ED1E51D4-06B9-4DE0-81BE-5053931DC7D3}" type="slidenum">
              <a:rPr lang="zh-CN" altLang="en-US" smtClean="0"/>
              <a:t>4</a:t>
            </a:fld>
            <a:endParaRPr lang="zh-CN" altLang="en-US"/>
          </a:p>
        </p:txBody>
      </p:sp>
      <p:sp>
        <p:nvSpPr>
          <p:cNvPr id="3" name="矩形 2"/>
          <p:cNvSpPr/>
          <p:nvPr/>
        </p:nvSpPr>
        <p:spPr>
          <a:xfrm>
            <a:off x="4075396" y="4788674"/>
            <a:ext cx="4572000" cy="307777"/>
          </a:xfrm>
          <a:prstGeom prst="rect">
            <a:avLst/>
          </a:prstGeom>
        </p:spPr>
        <p:txBody>
          <a:bodyPr>
            <a:spAutoFit/>
          </a:bodyPr>
          <a:lstStyle/>
          <a:p>
            <a:pPr marL="971550" lvl="2" indent="-285750">
              <a:spcBef>
                <a:spcPts val="1000"/>
              </a:spcBef>
              <a:buFont typeface="Wingdings" panose="05000000000000000000" pitchFamily="2" charset="2"/>
              <a:buChar char="l"/>
            </a:pPr>
            <a:endParaRPr lang="zh-CN" altLang="en-US" sz="1400" dirty="0"/>
          </a:p>
        </p:txBody>
      </p:sp>
      <p:grpSp>
        <p:nvGrpSpPr>
          <p:cNvPr id="13" name="组合 12"/>
          <p:cNvGrpSpPr/>
          <p:nvPr/>
        </p:nvGrpSpPr>
        <p:grpSpPr>
          <a:xfrm>
            <a:off x="1433663" y="2114882"/>
            <a:ext cx="5795453" cy="3207587"/>
            <a:chOff x="1577975" y="3037937"/>
            <a:chExt cx="5607097" cy="3086818"/>
          </a:xfrm>
        </p:grpSpPr>
        <p:pic>
          <p:nvPicPr>
            <p:cNvPr id="14" name="Picture 2" descr="Image"/>
            <p:cNvPicPr>
              <a:picLocks noChangeAspect="1" noChangeArrowheads="1"/>
            </p:cNvPicPr>
            <p:nvPr/>
          </p:nvPicPr>
          <p:blipFill rotWithShape="1">
            <a:blip r:embed="rId2">
              <a:extLst>
                <a:ext uri="{28A0092B-C50C-407E-A947-70E740481C1C}">
                  <a14:useLocalDpi xmlns:a14="http://schemas.microsoft.com/office/drawing/2010/main" val="0"/>
                </a:ext>
              </a:extLst>
            </a:blip>
            <a:srcRect b="9600"/>
            <a:stretch/>
          </p:blipFill>
          <p:spPr bwMode="auto">
            <a:xfrm>
              <a:off x="1577976" y="3037937"/>
              <a:ext cx="5607096" cy="3086818"/>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接连接符 15"/>
            <p:cNvCxnSpPr/>
            <p:nvPr/>
          </p:nvCxnSpPr>
          <p:spPr>
            <a:xfrm>
              <a:off x="1577975" y="6124755"/>
              <a:ext cx="560709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511299" y="5458814"/>
            <a:ext cx="5717815" cy="923330"/>
          </a:xfrm>
          <a:prstGeom prst="rect">
            <a:avLst/>
          </a:prstGeom>
        </p:spPr>
        <p:txBody>
          <a:bodyPr wrap="square">
            <a:spAutoFit/>
          </a:bodyPr>
          <a:lstStyle/>
          <a:p>
            <a:r>
              <a:rPr lang="en-US" altLang="zh-CN" dirty="0" smtClean="0"/>
              <a:t>CONTENT ANALYZER ----- Item Representation</a:t>
            </a:r>
          </a:p>
          <a:p>
            <a:r>
              <a:rPr lang="en-US" altLang="zh-CN" dirty="0" smtClean="0"/>
              <a:t>PROFILE LEARNER</a:t>
            </a:r>
            <a:r>
              <a:rPr lang="zh-CN" altLang="en-US" dirty="0"/>
              <a:t> </a:t>
            </a:r>
            <a:r>
              <a:rPr lang="en-US" altLang="zh-CN" dirty="0" smtClean="0"/>
              <a:t>----- Profile Learning</a:t>
            </a:r>
          </a:p>
          <a:p>
            <a:r>
              <a:rPr lang="en-US" altLang="zh-CN" dirty="0" smtClean="0"/>
              <a:t>FILTERING COMPONENT ----- </a:t>
            </a:r>
            <a:r>
              <a:rPr lang="en-US" altLang="zh-CN" dirty="0"/>
              <a:t>Recommendation Generation </a:t>
            </a:r>
            <a:endParaRPr lang="zh-CN" altLang="en-US" dirty="0"/>
          </a:p>
        </p:txBody>
      </p:sp>
    </p:spTree>
    <p:extLst>
      <p:ext uri="{BB962C8B-B14F-4D97-AF65-F5344CB8AC3E}">
        <p14:creationId xmlns:p14="http://schemas.microsoft.com/office/powerpoint/2010/main" val="114879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358775" y="1357973"/>
            <a:ext cx="8242394" cy="5500027"/>
          </a:xfrm>
        </p:spPr>
        <p:txBody>
          <a:bodyPr>
            <a:normAutofit/>
          </a:bodyPr>
          <a:lstStyle/>
          <a:p>
            <a:pPr marL="0" indent="0">
              <a:buNone/>
            </a:pPr>
            <a:r>
              <a:rPr lang="zh-CN" altLang="zh-CN" sz="2400" dirty="0" smtClean="0">
                <a:solidFill>
                  <a:srgbClr val="FF0000"/>
                </a:solidFill>
              </a:rPr>
              <a:t>基于</a:t>
            </a:r>
            <a:r>
              <a:rPr lang="zh-CN" altLang="en-US" sz="2400" dirty="0" smtClean="0">
                <a:solidFill>
                  <a:srgbClr val="FF0000"/>
                </a:solidFill>
              </a:rPr>
              <a:t>内容的</a:t>
            </a:r>
            <a:r>
              <a:rPr lang="zh-CN" altLang="zh-CN" sz="2400" dirty="0" smtClean="0">
                <a:solidFill>
                  <a:srgbClr val="FF0000"/>
                </a:solidFill>
              </a:rPr>
              <a:t>推荐</a:t>
            </a:r>
            <a:r>
              <a:rPr lang="zh-CN" altLang="en-US" sz="2400" dirty="0" smtClean="0">
                <a:solidFill>
                  <a:srgbClr val="FF0000"/>
                </a:solidFill>
              </a:rPr>
              <a:t>算法（</a:t>
            </a:r>
            <a:r>
              <a:rPr lang="en-US" altLang="zh-CN" sz="2400" dirty="0" smtClean="0">
                <a:solidFill>
                  <a:srgbClr val="FF0000"/>
                </a:solidFill>
              </a:rPr>
              <a:t>Content-based Recommendations</a:t>
            </a:r>
            <a:r>
              <a:rPr lang="zh-CN" altLang="en-US" sz="2400" dirty="0" smtClean="0">
                <a:solidFill>
                  <a:srgbClr val="FF0000"/>
                </a:solidFill>
              </a:rPr>
              <a:t>）</a:t>
            </a:r>
            <a:endParaRPr lang="en-US" altLang="zh-CN" sz="2400" dirty="0" smtClean="0">
              <a:solidFill>
                <a:srgbClr val="FF0000"/>
              </a:solidFill>
            </a:endParaRPr>
          </a:p>
          <a:p>
            <a:pPr marL="685800" lvl="2">
              <a:spcBef>
                <a:spcPts val="1000"/>
              </a:spcBef>
            </a:pPr>
            <a:endParaRPr lang="en-US" altLang="zh-CN" sz="1600" dirty="0"/>
          </a:p>
          <a:p>
            <a:pPr marL="685800" lvl="2">
              <a:spcBef>
                <a:spcPts val="1000"/>
              </a:spcBef>
            </a:pPr>
            <a:endParaRPr lang="en-US" altLang="zh-CN" sz="1600" dirty="0" smtClean="0"/>
          </a:p>
          <a:p>
            <a:pPr marL="457200" lvl="2" indent="0">
              <a:spcBef>
                <a:spcPts val="1000"/>
              </a:spcBef>
              <a:buNone/>
            </a:pPr>
            <a:endParaRPr lang="en-US" altLang="zh-CN" sz="1600" dirty="0"/>
          </a:p>
        </p:txBody>
      </p:sp>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ED1E51D4-06B9-4DE0-81BE-5053931DC7D3}" type="slidenum">
              <a:rPr lang="zh-CN" altLang="en-US" smtClean="0"/>
              <a:t>5</a:t>
            </a:fld>
            <a:endParaRPr lang="zh-CN" altLang="en-US"/>
          </a:p>
        </p:txBody>
      </p:sp>
      <p:sp>
        <p:nvSpPr>
          <p:cNvPr id="3" name="矩形 2"/>
          <p:cNvSpPr/>
          <p:nvPr/>
        </p:nvSpPr>
        <p:spPr>
          <a:xfrm>
            <a:off x="4075396" y="4788674"/>
            <a:ext cx="4572000" cy="307777"/>
          </a:xfrm>
          <a:prstGeom prst="rect">
            <a:avLst/>
          </a:prstGeom>
        </p:spPr>
        <p:txBody>
          <a:bodyPr>
            <a:spAutoFit/>
          </a:bodyPr>
          <a:lstStyle/>
          <a:p>
            <a:pPr marL="971550" lvl="2" indent="-285750">
              <a:spcBef>
                <a:spcPts val="1000"/>
              </a:spcBef>
              <a:buFont typeface="Wingdings" panose="05000000000000000000" pitchFamily="2" charset="2"/>
              <a:buChar char="l"/>
            </a:pPr>
            <a:endParaRPr lang="zh-CN" altLang="en-US" sz="1400" dirty="0"/>
          </a:p>
        </p:txBody>
      </p:sp>
      <p:sp>
        <p:nvSpPr>
          <p:cNvPr id="2" name="矩形 1"/>
          <p:cNvSpPr/>
          <p:nvPr/>
        </p:nvSpPr>
        <p:spPr>
          <a:xfrm>
            <a:off x="519262" y="1999622"/>
            <a:ext cx="7641328" cy="4247317"/>
          </a:xfrm>
          <a:prstGeom prst="rect">
            <a:avLst/>
          </a:prstGeom>
        </p:spPr>
        <p:txBody>
          <a:bodyPr wrap="square">
            <a:spAutoFit/>
          </a:bodyPr>
          <a:lstStyle/>
          <a:p>
            <a:r>
              <a:rPr lang="en-US" altLang="zh-CN" sz="2000" b="1" dirty="0" smtClean="0"/>
              <a:t>Item Representation</a:t>
            </a:r>
            <a:r>
              <a:rPr lang="zh-CN" altLang="en-US" sz="2000" b="1" dirty="0" smtClean="0"/>
              <a:t>：从</a:t>
            </a:r>
            <a:r>
              <a:rPr lang="en-US" altLang="zh-CN" sz="2000" b="1" dirty="0" smtClean="0"/>
              <a:t>Item</a:t>
            </a:r>
            <a:r>
              <a:rPr lang="zh-CN" altLang="en-US" sz="2000" b="1" dirty="0" smtClean="0"/>
              <a:t>中获取特征的步骤</a:t>
            </a:r>
            <a:endParaRPr lang="en-US" altLang="zh-CN" sz="2000" b="1" dirty="0" smtClean="0"/>
          </a:p>
          <a:p>
            <a:endParaRPr lang="en-US" altLang="zh-CN" dirty="0" smtClean="0"/>
          </a:p>
          <a:p>
            <a:r>
              <a:rPr lang="en-US" altLang="zh-CN" dirty="0" smtClean="0"/>
              <a:t>Item</a:t>
            </a:r>
            <a:r>
              <a:rPr lang="zh-CN" altLang="en-US" dirty="0" smtClean="0"/>
              <a:t>的属性可以分为结构化属性和非结构化属性两种，结构化的属性例如颜色、价格等可以直接当作特征；对于非结构化的属性例如</a:t>
            </a:r>
            <a:r>
              <a:rPr lang="en-US" altLang="zh-CN" dirty="0" smtClean="0"/>
              <a:t>Item</a:t>
            </a:r>
            <a:r>
              <a:rPr lang="zh-CN" altLang="en-US" dirty="0" smtClean="0"/>
              <a:t>的描述文本，需要先转化为结构化数据。</a:t>
            </a:r>
            <a:endParaRPr lang="en-US" altLang="zh-CN" dirty="0" smtClean="0"/>
          </a:p>
          <a:p>
            <a:endParaRPr lang="en-US" altLang="zh-CN" dirty="0" smtClean="0"/>
          </a:p>
          <a:p>
            <a:r>
              <a:rPr lang="zh-CN" altLang="en-US" dirty="0" smtClean="0"/>
              <a:t>对于文本类的非结构化数据，为了将其转化为结构化的数据，常用的办法有</a:t>
            </a:r>
            <a:r>
              <a:rPr lang="en-US" altLang="zh-CN" dirty="0" smtClean="0"/>
              <a:t>TF-IDF</a:t>
            </a:r>
            <a:r>
              <a:rPr lang="zh-CN" altLang="en-US" dirty="0" smtClean="0"/>
              <a:t>、词向量等方法。</a:t>
            </a:r>
            <a:endParaRPr lang="en-US" altLang="zh-CN" dirty="0" smtClean="0"/>
          </a:p>
          <a:p>
            <a:endParaRPr lang="en-US" altLang="zh-CN" dirty="0" smtClean="0"/>
          </a:p>
          <a:p>
            <a:r>
              <a:rPr lang="en-US" altLang="zh-CN" b="1" dirty="0" smtClean="0"/>
              <a:t>TF-IDF</a:t>
            </a:r>
            <a:r>
              <a:rPr lang="en-US" altLang="zh-CN" dirty="0" smtClean="0"/>
              <a:t>(</a:t>
            </a:r>
            <a:r>
              <a:rPr lang="zh-CN" altLang="en-US" dirty="0" smtClean="0"/>
              <a:t>即词频</a:t>
            </a:r>
            <a:r>
              <a:rPr lang="en-US" altLang="zh-CN" dirty="0" smtClean="0"/>
              <a:t>-</a:t>
            </a:r>
            <a:r>
              <a:rPr lang="zh-CN" altLang="en-US" dirty="0" smtClean="0"/>
              <a:t>逆向文件频率</a:t>
            </a:r>
            <a:r>
              <a:rPr lang="en-US" altLang="zh-CN" dirty="0" smtClean="0"/>
              <a:t>)</a:t>
            </a:r>
            <a:r>
              <a:rPr lang="zh-CN" altLang="en-US" dirty="0" smtClean="0"/>
              <a:t>是一种自动提取关键词的算法，通过该算法可以将文本转化为特征向量。</a:t>
            </a:r>
            <a:endParaRPr lang="en-US" altLang="zh-CN" dirty="0" smtClean="0"/>
          </a:p>
          <a:p>
            <a:r>
              <a:rPr lang="zh-CN" altLang="en-US" b="1" dirty="0" smtClean="0"/>
              <a:t>词频</a:t>
            </a:r>
            <a:r>
              <a:rPr lang="zh-CN" altLang="en-US" dirty="0" smtClean="0"/>
              <a:t>（</a:t>
            </a:r>
            <a:r>
              <a:rPr lang="en-US" altLang="zh-CN" dirty="0" smtClean="0"/>
              <a:t>term frequency</a:t>
            </a:r>
            <a:r>
              <a:rPr lang="zh-CN" altLang="en-US" dirty="0" smtClean="0"/>
              <a:t>，</a:t>
            </a:r>
            <a:r>
              <a:rPr lang="en-US" altLang="zh-CN" dirty="0" err="1" smtClean="0"/>
              <a:t>tf</a:t>
            </a:r>
            <a:r>
              <a:rPr lang="zh-CN" altLang="en-US" dirty="0" smtClean="0"/>
              <a:t>）指的是某一个给定的词语在该文件中出现的频率</a:t>
            </a:r>
            <a:endParaRPr lang="en-US" altLang="zh-CN" dirty="0" smtClean="0"/>
          </a:p>
          <a:p>
            <a:r>
              <a:rPr lang="zh-CN" altLang="en-US" b="1" dirty="0"/>
              <a:t>逆向文件频率</a:t>
            </a:r>
            <a:r>
              <a:rPr lang="zh-CN" altLang="en-US" dirty="0"/>
              <a:t>（</a:t>
            </a:r>
            <a:r>
              <a:rPr lang="en-US" altLang="zh-CN" dirty="0"/>
              <a:t>inverse document frequency</a:t>
            </a:r>
            <a:r>
              <a:rPr lang="zh-CN" altLang="en-US" dirty="0"/>
              <a:t>，</a:t>
            </a:r>
            <a:r>
              <a:rPr lang="en-US" altLang="zh-CN" dirty="0" err="1"/>
              <a:t>idf</a:t>
            </a:r>
            <a:r>
              <a:rPr lang="zh-CN" altLang="en-US" dirty="0"/>
              <a:t>）是一个词语普遍重要性的度量</a:t>
            </a:r>
            <a:endParaRPr lang="en-US" altLang="zh-CN" dirty="0" smtClean="0"/>
          </a:p>
        </p:txBody>
      </p:sp>
    </p:spTree>
    <p:extLst>
      <p:ext uri="{BB962C8B-B14F-4D97-AF65-F5344CB8AC3E}">
        <p14:creationId xmlns:p14="http://schemas.microsoft.com/office/powerpoint/2010/main" val="124023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382851" y="1357973"/>
            <a:ext cx="8242394" cy="5500027"/>
          </a:xfrm>
        </p:spPr>
        <p:txBody>
          <a:bodyPr>
            <a:normAutofit/>
          </a:bodyPr>
          <a:lstStyle/>
          <a:p>
            <a:pPr marL="0" indent="0">
              <a:buNone/>
            </a:pPr>
            <a:r>
              <a:rPr lang="zh-CN" altLang="zh-CN" sz="2400" dirty="0" smtClean="0">
                <a:solidFill>
                  <a:srgbClr val="FF0000"/>
                </a:solidFill>
              </a:rPr>
              <a:t>基于</a:t>
            </a:r>
            <a:r>
              <a:rPr lang="zh-CN" altLang="en-US" sz="2400" dirty="0" smtClean="0">
                <a:solidFill>
                  <a:srgbClr val="FF0000"/>
                </a:solidFill>
              </a:rPr>
              <a:t>内容的</a:t>
            </a:r>
            <a:r>
              <a:rPr lang="zh-CN" altLang="zh-CN" sz="2400" dirty="0" smtClean="0">
                <a:solidFill>
                  <a:srgbClr val="FF0000"/>
                </a:solidFill>
              </a:rPr>
              <a:t>推荐</a:t>
            </a:r>
            <a:r>
              <a:rPr lang="zh-CN" altLang="en-US" sz="2400" dirty="0" smtClean="0">
                <a:solidFill>
                  <a:srgbClr val="FF0000"/>
                </a:solidFill>
              </a:rPr>
              <a:t>算法（</a:t>
            </a:r>
            <a:r>
              <a:rPr lang="en-US" altLang="zh-CN" sz="2400" dirty="0" smtClean="0">
                <a:solidFill>
                  <a:srgbClr val="FF0000"/>
                </a:solidFill>
              </a:rPr>
              <a:t>Content-based Recommendations</a:t>
            </a:r>
            <a:r>
              <a:rPr lang="zh-CN" altLang="en-US" sz="2400" dirty="0" smtClean="0">
                <a:solidFill>
                  <a:srgbClr val="FF0000"/>
                </a:solidFill>
              </a:rPr>
              <a:t>）</a:t>
            </a:r>
            <a:endParaRPr lang="en-US" altLang="zh-CN" sz="2400" dirty="0" smtClean="0">
              <a:solidFill>
                <a:srgbClr val="FF0000"/>
              </a:solidFill>
            </a:endParaRPr>
          </a:p>
          <a:p>
            <a:pPr marL="685800" lvl="2">
              <a:spcBef>
                <a:spcPts val="1000"/>
              </a:spcBef>
            </a:pPr>
            <a:endParaRPr lang="en-US" altLang="zh-CN" sz="1600" dirty="0"/>
          </a:p>
          <a:p>
            <a:pPr marL="685800" lvl="2">
              <a:spcBef>
                <a:spcPts val="1000"/>
              </a:spcBef>
            </a:pPr>
            <a:endParaRPr lang="en-US" altLang="zh-CN" sz="1600" dirty="0" smtClean="0"/>
          </a:p>
          <a:p>
            <a:pPr marL="457200" lvl="2" indent="0">
              <a:spcBef>
                <a:spcPts val="1000"/>
              </a:spcBef>
              <a:buNone/>
            </a:pPr>
            <a:endParaRPr lang="en-US" altLang="zh-CN" sz="1600" dirty="0"/>
          </a:p>
        </p:txBody>
      </p:sp>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ED1E51D4-06B9-4DE0-81BE-5053931DC7D3}" type="slidenum">
              <a:rPr lang="zh-CN" altLang="en-US" smtClean="0"/>
              <a:t>6</a:t>
            </a:fld>
            <a:endParaRPr lang="zh-CN" altLang="en-US"/>
          </a:p>
        </p:txBody>
      </p:sp>
      <p:sp>
        <p:nvSpPr>
          <p:cNvPr id="3" name="矩形 2"/>
          <p:cNvSpPr/>
          <p:nvPr/>
        </p:nvSpPr>
        <p:spPr>
          <a:xfrm>
            <a:off x="4075396" y="4788674"/>
            <a:ext cx="4572000" cy="307777"/>
          </a:xfrm>
          <a:prstGeom prst="rect">
            <a:avLst/>
          </a:prstGeom>
        </p:spPr>
        <p:txBody>
          <a:bodyPr>
            <a:spAutoFit/>
          </a:bodyPr>
          <a:lstStyle/>
          <a:p>
            <a:pPr marL="971550" lvl="2" indent="-285750">
              <a:spcBef>
                <a:spcPts val="1000"/>
              </a:spcBef>
              <a:buFont typeface="Wingdings" panose="05000000000000000000" pitchFamily="2" charset="2"/>
              <a:buChar char="l"/>
            </a:pPr>
            <a:endParaRPr lang="zh-CN" altLang="en-US" sz="1400" dirty="0"/>
          </a:p>
        </p:txBody>
      </p:sp>
      <p:sp>
        <p:nvSpPr>
          <p:cNvPr id="2" name="矩形 1"/>
          <p:cNvSpPr/>
          <p:nvPr/>
        </p:nvSpPr>
        <p:spPr>
          <a:xfrm>
            <a:off x="536515" y="1826048"/>
            <a:ext cx="7641328" cy="3970318"/>
          </a:xfrm>
          <a:prstGeom prst="rect">
            <a:avLst/>
          </a:prstGeom>
        </p:spPr>
        <p:txBody>
          <a:bodyPr wrap="square">
            <a:spAutoFit/>
          </a:bodyPr>
          <a:lstStyle/>
          <a:p>
            <a:r>
              <a:rPr lang="en-US" altLang="zh-CN" sz="2000" b="1" dirty="0" smtClean="0"/>
              <a:t>Profile Learning</a:t>
            </a:r>
            <a:r>
              <a:rPr lang="zh-CN" altLang="en-US" sz="2000" b="1" dirty="0" smtClean="0"/>
              <a:t>：学习用户的偏好</a:t>
            </a:r>
            <a:endParaRPr lang="en-US" altLang="zh-CN" sz="2000" b="1" dirty="0" smtClean="0"/>
          </a:p>
          <a:p>
            <a:endParaRPr lang="en-US" altLang="zh-CN" b="1" dirty="0"/>
          </a:p>
          <a:p>
            <a:r>
              <a:rPr lang="en-US" altLang="zh-CN" b="1" dirty="0" smtClean="0"/>
              <a:t>K</a:t>
            </a:r>
            <a:r>
              <a:rPr lang="zh-CN" altLang="en-US" b="1" dirty="0" smtClean="0"/>
              <a:t>近邻算法</a:t>
            </a:r>
            <a:r>
              <a:rPr lang="zh-CN" altLang="en-US" dirty="0" smtClean="0"/>
              <a:t>：对于</a:t>
            </a:r>
            <a:r>
              <a:rPr lang="zh-CN" altLang="en-US" dirty="0"/>
              <a:t>一个新的</a:t>
            </a:r>
            <a:r>
              <a:rPr lang="en-US" altLang="zh-CN" dirty="0"/>
              <a:t>item</a:t>
            </a:r>
            <a:r>
              <a:rPr lang="zh-CN" altLang="en-US" dirty="0" smtClean="0"/>
              <a:t>，</a:t>
            </a:r>
            <a:r>
              <a:rPr lang="en-US" altLang="zh-CN" dirty="0"/>
              <a:t>K</a:t>
            </a:r>
            <a:r>
              <a:rPr lang="zh-CN" altLang="en-US" dirty="0" smtClean="0"/>
              <a:t>近邻</a:t>
            </a:r>
            <a:r>
              <a:rPr lang="zh-CN" altLang="en-US" dirty="0"/>
              <a:t>方法首先找用户</a:t>
            </a:r>
            <a:r>
              <a:rPr lang="en-US" altLang="zh-CN" dirty="0"/>
              <a:t>u</a:t>
            </a:r>
            <a:r>
              <a:rPr lang="zh-CN" altLang="en-US" dirty="0"/>
              <a:t>已经评判过并与此新</a:t>
            </a:r>
            <a:r>
              <a:rPr lang="en-US" altLang="zh-CN" dirty="0"/>
              <a:t>item</a:t>
            </a:r>
            <a:r>
              <a:rPr lang="zh-CN" altLang="en-US" dirty="0"/>
              <a:t>最相似的</a:t>
            </a:r>
            <a:r>
              <a:rPr lang="en-US" altLang="zh-CN" dirty="0"/>
              <a:t>k</a:t>
            </a:r>
            <a:r>
              <a:rPr lang="zh-CN" altLang="en-US" dirty="0"/>
              <a:t>个</a:t>
            </a:r>
            <a:r>
              <a:rPr lang="en-US" altLang="zh-CN" dirty="0"/>
              <a:t>item</a:t>
            </a:r>
            <a:r>
              <a:rPr lang="zh-CN" altLang="en-US" dirty="0"/>
              <a:t>，然后依据用户</a:t>
            </a:r>
            <a:r>
              <a:rPr lang="en-US" altLang="zh-CN" dirty="0"/>
              <a:t>u</a:t>
            </a:r>
            <a:r>
              <a:rPr lang="zh-CN" altLang="en-US" dirty="0"/>
              <a:t>对这</a:t>
            </a:r>
            <a:r>
              <a:rPr lang="en-US" altLang="zh-CN" dirty="0"/>
              <a:t>k</a:t>
            </a:r>
            <a:r>
              <a:rPr lang="zh-CN" altLang="en-US" dirty="0"/>
              <a:t>个</a:t>
            </a:r>
            <a:r>
              <a:rPr lang="en-US" altLang="zh-CN" dirty="0"/>
              <a:t>item</a:t>
            </a:r>
            <a:r>
              <a:rPr lang="zh-CN" altLang="en-US" dirty="0"/>
              <a:t>的喜好程度来判断其对此新</a:t>
            </a:r>
            <a:r>
              <a:rPr lang="en-US" altLang="zh-CN" dirty="0"/>
              <a:t>item</a:t>
            </a:r>
            <a:r>
              <a:rPr lang="zh-CN" altLang="en-US" dirty="0"/>
              <a:t>的喜好程度</a:t>
            </a:r>
            <a:r>
              <a:rPr lang="zh-CN" altLang="en-US" dirty="0" smtClean="0"/>
              <a:t>。</a:t>
            </a:r>
            <a:endParaRPr lang="en-US" altLang="zh-CN" dirty="0" smtClean="0"/>
          </a:p>
          <a:p>
            <a:endParaRPr lang="en-US" altLang="zh-CN" dirty="0"/>
          </a:p>
          <a:p>
            <a:r>
              <a:rPr lang="zh-CN" altLang="en-US" b="1" dirty="0" smtClean="0"/>
              <a:t>决策树算法：</a:t>
            </a:r>
            <a:r>
              <a:rPr lang="zh-CN" altLang="en-US" dirty="0" smtClean="0"/>
              <a:t>当</a:t>
            </a:r>
            <a:r>
              <a:rPr lang="en-US" altLang="zh-CN" dirty="0"/>
              <a:t>item</a:t>
            </a:r>
            <a:r>
              <a:rPr lang="zh-CN" altLang="en-US" dirty="0"/>
              <a:t>的属性较少而且是结构化属性时</a:t>
            </a:r>
            <a:r>
              <a:rPr lang="zh-CN" altLang="en-US" dirty="0" smtClean="0"/>
              <a:t>，可以使用决策树算法来学习用户的喜好特征。</a:t>
            </a:r>
            <a:r>
              <a:rPr lang="zh-CN" altLang="en-US" dirty="0"/>
              <a:t>这种情况下决策树可以产生简单直观、容易让人理解的结果</a:t>
            </a:r>
            <a:r>
              <a:rPr lang="zh-CN" altLang="en-US" dirty="0" smtClean="0"/>
              <a:t>。</a:t>
            </a:r>
            <a:r>
              <a:rPr lang="zh-CN" altLang="en-US" dirty="0"/>
              <a:t>因为</a:t>
            </a:r>
            <a:r>
              <a:rPr lang="zh-CN" altLang="en-US" dirty="0" smtClean="0"/>
              <a:t>可以</a:t>
            </a:r>
            <a:r>
              <a:rPr lang="zh-CN" altLang="en-US" dirty="0"/>
              <a:t>把决策树的决策过程展示给用户</a:t>
            </a:r>
            <a:r>
              <a:rPr lang="en-US" altLang="zh-CN" dirty="0"/>
              <a:t>u</a:t>
            </a:r>
            <a:r>
              <a:rPr lang="zh-CN" altLang="en-US" dirty="0"/>
              <a:t>，告诉他为什么这些</a:t>
            </a:r>
            <a:r>
              <a:rPr lang="en-US" altLang="zh-CN" dirty="0"/>
              <a:t>item</a:t>
            </a:r>
            <a:r>
              <a:rPr lang="zh-CN" altLang="en-US" dirty="0"/>
              <a:t>会被</a:t>
            </a:r>
            <a:r>
              <a:rPr lang="zh-CN" altLang="en-US" dirty="0" smtClean="0"/>
              <a:t>推荐。</a:t>
            </a:r>
            <a:endParaRPr lang="en-US" altLang="zh-CN" dirty="0" smtClean="0"/>
          </a:p>
          <a:p>
            <a:endParaRPr lang="en-US" altLang="zh-CN" dirty="0"/>
          </a:p>
          <a:p>
            <a:r>
              <a:rPr lang="en-US" altLang="zh-CN" b="1" dirty="0" err="1"/>
              <a:t>Rocchio</a:t>
            </a:r>
            <a:r>
              <a:rPr lang="zh-CN" altLang="en-US" b="1" dirty="0"/>
              <a:t>算法</a:t>
            </a:r>
            <a:r>
              <a:rPr lang="zh-CN" altLang="en-US" b="1" dirty="0" smtClean="0"/>
              <a:t>：</a:t>
            </a:r>
            <a:r>
              <a:rPr lang="zh-CN" altLang="en-US" dirty="0"/>
              <a:t>基于用户的行为</a:t>
            </a:r>
            <a:r>
              <a:rPr lang="en-US" altLang="zh-CN" dirty="0"/>
              <a:t>(</a:t>
            </a:r>
            <a:r>
              <a:rPr lang="zh-CN" altLang="en-US" dirty="0"/>
              <a:t>例如点击行为</a:t>
            </a:r>
            <a:r>
              <a:rPr lang="en-US" altLang="zh-CN" dirty="0"/>
              <a:t>)</a:t>
            </a:r>
            <a:r>
              <a:rPr lang="zh-CN" altLang="en-US" dirty="0"/>
              <a:t>生成一个偏好向量，通过对比偏好向量和</a:t>
            </a:r>
            <a:r>
              <a:rPr lang="en-US" altLang="zh-CN" dirty="0"/>
              <a:t>item</a:t>
            </a:r>
            <a:r>
              <a:rPr lang="zh-CN" altLang="en-US" dirty="0"/>
              <a:t>向量的相似度来度量用户对于该</a:t>
            </a:r>
            <a:r>
              <a:rPr lang="en-US" altLang="zh-CN" dirty="0"/>
              <a:t>item</a:t>
            </a:r>
            <a:r>
              <a:rPr lang="zh-CN" altLang="en-US" dirty="0"/>
              <a:t>的喜爱程度。</a:t>
            </a:r>
            <a:endParaRPr lang="en-US" altLang="zh-CN" dirty="0"/>
          </a:p>
          <a:p>
            <a:endParaRPr lang="en-US" altLang="zh-CN" b="1" dirty="0"/>
          </a:p>
        </p:txBody>
      </p:sp>
      <p:sp>
        <p:nvSpPr>
          <p:cNvPr id="11" name="矩形 10"/>
          <p:cNvSpPr/>
          <p:nvPr/>
        </p:nvSpPr>
        <p:spPr>
          <a:xfrm>
            <a:off x="536515" y="5718792"/>
            <a:ext cx="7641328" cy="954107"/>
          </a:xfrm>
          <a:prstGeom prst="rect">
            <a:avLst/>
          </a:prstGeom>
        </p:spPr>
        <p:txBody>
          <a:bodyPr wrap="square">
            <a:spAutoFit/>
          </a:bodyPr>
          <a:lstStyle/>
          <a:p>
            <a:r>
              <a:rPr lang="en-US" altLang="zh-CN" sz="2000" b="1" dirty="0" smtClean="0"/>
              <a:t>Recommendation </a:t>
            </a:r>
            <a:r>
              <a:rPr lang="en-US" altLang="zh-CN" sz="2000" b="1" dirty="0"/>
              <a:t>Generation</a:t>
            </a:r>
            <a:r>
              <a:rPr lang="zh-CN" altLang="en-US" sz="2000" b="1" dirty="0"/>
              <a:t>：生成推荐结果</a:t>
            </a:r>
            <a:endParaRPr lang="en-US" altLang="zh-CN" sz="2000" b="1" dirty="0"/>
          </a:p>
          <a:p>
            <a:endParaRPr lang="en-US" altLang="zh-CN" dirty="0" smtClean="0"/>
          </a:p>
          <a:p>
            <a:r>
              <a:rPr lang="zh-CN" altLang="en-US" dirty="0" smtClean="0"/>
              <a:t>根据</a:t>
            </a:r>
            <a:r>
              <a:rPr lang="en-US" altLang="zh-CN" dirty="0"/>
              <a:t>Item</a:t>
            </a:r>
            <a:r>
              <a:rPr lang="zh-CN" altLang="en-US" dirty="0"/>
              <a:t>的特征和用户特征生成推荐结果的过程</a:t>
            </a:r>
            <a:endParaRPr lang="en-US" altLang="zh-CN" dirty="0"/>
          </a:p>
        </p:txBody>
      </p:sp>
    </p:spTree>
    <p:extLst>
      <p:ext uri="{BB962C8B-B14F-4D97-AF65-F5344CB8AC3E}">
        <p14:creationId xmlns:p14="http://schemas.microsoft.com/office/powerpoint/2010/main" val="56974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358775" y="1357973"/>
            <a:ext cx="8242394" cy="5500027"/>
          </a:xfrm>
        </p:spPr>
        <p:txBody>
          <a:bodyPr>
            <a:normAutofit/>
          </a:bodyPr>
          <a:lstStyle/>
          <a:p>
            <a:pPr marL="0" indent="0">
              <a:buNone/>
            </a:pPr>
            <a:r>
              <a:rPr lang="zh-CN" altLang="zh-CN" sz="2400" dirty="0" smtClean="0">
                <a:solidFill>
                  <a:srgbClr val="FF0000"/>
                </a:solidFill>
              </a:rPr>
              <a:t>基于</a:t>
            </a:r>
            <a:r>
              <a:rPr lang="zh-CN" altLang="en-US" sz="2400" dirty="0" smtClean="0">
                <a:solidFill>
                  <a:srgbClr val="FF0000"/>
                </a:solidFill>
              </a:rPr>
              <a:t>内容的</a:t>
            </a:r>
            <a:r>
              <a:rPr lang="zh-CN" altLang="zh-CN" sz="2400" dirty="0" smtClean="0">
                <a:solidFill>
                  <a:srgbClr val="FF0000"/>
                </a:solidFill>
              </a:rPr>
              <a:t>推荐</a:t>
            </a:r>
            <a:r>
              <a:rPr lang="zh-CN" altLang="en-US" sz="2400" dirty="0" smtClean="0">
                <a:solidFill>
                  <a:srgbClr val="FF0000"/>
                </a:solidFill>
              </a:rPr>
              <a:t>算法（</a:t>
            </a:r>
            <a:r>
              <a:rPr lang="en-US" altLang="zh-CN" sz="2400" dirty="0" smtClean="0">
                <a:solidFill>
                  <a:srgbClr val="FF0000"/>
                </a:solidFill>
              </a:rPr>
              <a:t>Content-based Recommendations</a:t>
            </a:r>
            <a:r>
              <a:rPr lang="zh-CN" altLang="en-US" sz="2400" dirty="0" smtClean="0">
                <a:solidFill>
                  <a:srgbClr val="FF0000"/>
                </a:solidFill>
              </a:rPr>
              <a:t>）</a:t>
            </a:r>
            <a:endParaRPr lang="en-US" altLang="zh-CN" sz="2400" dirty="0">
              <a:solidFill>
                <a:srgbClr val="FF0000"/>
              </a:solidFill>
            </a:endParaRPr>
          </a:p>
          <a:p>
            <a:pPr marL="0" indent="0">
              <a:buNone/>
            </a:pPr>
            <a:r>
              <a:rPr lang="zh-CN" altLang="en-US" sz="2000" b="1" dirty="0" smtClean="0"/>
              <a:t>优点：</a:t>
            </a:r>
            <a:endParaRPr lang="en-US" altLang="zh-CN" sz="2000" b="1" dirty="0" smtClean="0"/>
          </a:p>
          <a:p>
            <a:pPr>
              <a:buFont typeface="Wingdings" panose="05000000000000000000" pitchFamily="2" charset="2"/>
              <a:buChar char="p"/>
            </a:pPr>
            <a:r>
              <a:rPr lang="zh-CN" altLang="en-US" sz="2000" dirty="0" smtClean="0"/>
              <a:t>用户</a:t>
            </a:r>
            <a:r>
              <a:rPr lang="zh-CN" altLang="en-US" sz="2000" dirty="0"/>
              <a:t>之间的独立性（</a:t>
            </a:r>
            <a:r>
              <a:rPr lang="en-US" altLang="zh-CN" sz="2000" dirty="0"/>
              <a:t>User Independence</a:t>
            </a:r>
            <a:r>
              <a:rPr lang="zh-CN" altLang="en-US" sz="2000" dirty="0"/>
              <a:t>）</a:t>
            </a:r>
            <a:r>
              <a:rPr lang="zh-CN" altLang="en-US" sz="2000" dirty="0" smtClean="0"/>
              <a:t>：每个</a:t>
            </a:r>
            <a:r>
              <a:rPr lang="zh-CN" altLang="en-US" sz="2000" dirty="0"/>
              <a:t>用户的</a:t>
            </a:r>
            <a:r>
              <a:rPr lang="en-US" altLang="zh-CN" sz="2000" dirty="0"/>
              <a:t>profile</a:t>
            </a:r>
            <a:r>
              <a:rPr lang="zh-CN" altLang="en-US" sz="2000" dirty="0"/>
              <a:t>都是依据他本身对</a:t>
            </a:r>
            <a:r>
              <a:rPr lang="en-US" altLang="zh-CN" sz="2000" dirty="0"/>
              <a:t>item</a:t>
            </a:r>
            <a:r>
              <a:rPr lang="zh-CN" altLang="en-US" sz="2000" dirty="0"/>
              <a:t>的喜好获得的</a:t>
            </a:r>
            <a:r>
              <a:rPr lang="zh-CN" altLang="en-US" sz="2000" dirty="0" smtClean="0"/>
              <a:t>，与</a:t>
            </a:r>
            <a:r>
              <a:rPr lang="zh-CN" altLang="en-US" sz="2000" dirty="0"/>
              <a:t>他人的行为无关</a:t>
            </a:r>
            <a:r>
              <a:rPr lang="zh-CN" altLang="en-US" sz="2000" dirty="0" smtClean="0"/>
              <a:t>。这种</a:t>
            </a:r>
            <a:r>
              <a:rPr lang="zh-CN" altLang="en-US" sz="2000" dirty="0"/>
              <a:t>用户独立性带来的一个显著好处是别人不管对</a:t>
            </a:r>
            <a:r>
              <a:rPr lang="en-US" altLang="zh-CN" sz="2000" dirty="0"/>
              <a:t>item</a:t>
            </a:r>
            <a:r>
              <a:rPr lang="zh-CN" altLang="en-US" sz="2000" dirty="0"/>
              <a:t>如何作弊（比如利用多个账号把某个产品的排名刷上去）都不会影响到自己</a:t>
            </a:r>
            <a:r>
              <a:rPr lang="zh-CN" altLang="en-US" sz="2000" dirty="0" smtClean="0"/>
              <a:t>。</a:t>
            </a:r>
            <a:endParaRPr lang="en-US" altLang="zh-CN" sz="2000" dirty="0" smtClean="0"/>
          </a:p>
          <a:p>
            <a:pPr>
              <a:buFont typeface="Wingdings" panose="05000000000000000000" pitchFamily="2" charset="2"/>
              <a:buChar char="p"/>
            </a:pPr>
            <a:endParaRPr lang="zh-CN" altLang="en-US" sz="2000" dirty="0"/>
          </a:p>
          <a:p>
            <a:pPr>
              <a:buFont typeface="Wingdings" panose="05000000000000000000" pitchFamily="2" charset="2"/>
              <a:buChar char="p"/>
            </a:pPr>
            <a:r>
              <a:rPr lang="zh-CN" altLang="en-US" sz="2000" dirty="0" smtClean="0"/>
              <a:t>可</a:t>
            </a:r>
            <a:r>
              <a:rPr lang="zh-CN" altLang="en-US" sz="2000" dirty="0"/>
              <a:t>解释</a:t>
            </a:r>
            <a:r>
              <a:rPr lang="zh-CN" altLang="en-US" sz="2000" dirty="0" smtClean="0"/>
              <a:t>性强（</a:t>
            </a:r>
            <a:r>
              <a:rPr lang="en-US" altLang="zh-CN" sz="2000" dirty="0"/>
              <a:t>Transparency</a:t>
            </a:r>
            <a:r>
              <a:rPr lang="zh-CN" altLang="en-US" sz="2000" dirty="0"/>
              <a:t>）</a:t>
            </a:r>
            <a:r>
              <a:rPr lang="zh-CN" altLang="en-US" sz="2000" dirty="0" smtClean="0"/>
              <a:t>：方便向</a:t>
            </a:r>
            <a:r>
              <a:rPr lang="zh-CN" altLang="en-US" sz="2000" dirty="0"/>
              <a:t>用户解释为什么推荐了这些产品</a:t>
            </a:r>
            <a:r>
              <a:rPr lang="zh-CN" altLang="en-US" sz="2000" dirty="0" smtClean="0"/>
              <a:t>给他。</a:t>
            </a:r>
            <a:endParaRPr lang="en-US" altLang="zh-CN" sz="2000" dirty="0" smtClean="0"/>
          </a:p>
          <a:p>
            <a:pPr>
              <a:buFont typeface="Wingdings" panose="05000000000000000000" pitchFamily="2" charset="2"/>
              <a:buChar char="p"/>
            </a:pPr>
            <a:endParaRPr lang="zh-CN" altLang="en-US" sz="2000" dirty="0"/>
          </a:p>
          <a:p>
            <a:pPr>
              <a:buFont typeface="Wingdings" panose="05000000000000000000" pitchFamily="2" charset="2"/>
              <a:buChar char="p"/>
            </a:pPr>
            <a:r>
              <a:rPr lang="zh-CN" altLang="en-US" sz="2000" dirty="0" smtClean="0"/>
              <a:t>新</a:t>
            </a:r>
            <a:r>
              <a:rPr lang="zh-CN" altLang="en-US" sz="2000" dirty="0"/>
              <a:t>的</a:t>
            </a:r>
            <a:r>
              <a:rPr lang="en-US" altLang="zh-CN" sz="2000" dirty="0"/>
              <a:t>item</a:t>
            </a:r>
            <a:r>
              <a:rPr lang="zh-CN" altLang="en-US" sz="2000" dirty="0"/>
              <a:t>可以立刻得到推荐（</a:t>
            </a:r>
            <a:r>
              <a:rPr lang="en-US" altLang="zh-CN" sz="2000" dirty="0"/>
              <a:t>New Item Problem</a:t>
            </a:r>
            <a:r>
              <a:rPr lang="zh-CN" altLang="en-US" sz="2000" dirty="0"/>
              <a:t>）：只要一个新</a:t>
            </a:r>
            <a:r>
              <a:rPr lang="en-US" altLang="zh-CN" sz="2000" dirty="0"/>
              <a:t>item</a:t>
            </a:r>
            <a:r>
              <a:rPr lang="zh-CN" altLang="en-US" sz="2000" dirty="0"/>
              <a:t>加进</a:t>
            </a:r>
            <a:r>
              <a:rPr lang="en-US" altLang="zh-CN" sz="2000" dirty="0"/>
              <a:t>item</a:t>
            </a:r>
            <a:r>
              <a:rPr lang="zh-CN" altLang="en-US" sz="2000" dirty="0"/>
              <a:t>库，它就马上可以被推荐，被推荐的机会和老的</a:t>
            </a:r>
            <a:r>
              <a:rPr lang="en-US" altLang="zh-CN" sz="2000" dirty="0"/>
              <a:t>item</a:t>
            </a:r>
            <a:r>
              <a:rPr lang="zh-CN" altLang="en-US" sz="2000" dirty="0"/>
              <a:t>是一致的</a:t>
            </a:r>
            <a:r>
              <a:rPr lang="zh-CN" altLang="en-US" sz="2000" dirty="0" smtClean="0"/>
              <a:t>。</a:t>
            </a:r>
            <a:endParaRPr lang="en-US" altLang="zh-CN" sz="2000" b="1" dirty="0" smtClean="0"/>
          </a:p>
          <a:p>
            <a:pPr marL="0" indent="0">
              <a:buNone/>
            </a:pPr>
            <a:endParaRPr lang="en-US" altLang="zh-CN" sz="2000" b="1" dirty="0" smtClean="0"/>
          </a:p>
          <a:p>
            <a:pPr marL="0" indent="0">
              <a:buNone/>
            </a:pPr>
            <a:endParaRPr lang="en-US" altLang="zh-CN" sz="1600" dirty="0"/>
          </a:p>
          <a:p>
            <a:pPr marL="685800" lvl="2">
              <a:spcBef>
                <a:spcPts val="1000"/>
              </a:spcBef>
            </a:pPr>
            <a:endParaRPr lang="en-US" altLang="zh-CN" sz="1600" dirty="0" smtClean="0"/>
          </a:p>
          <a:p>
            <a:pPr marL="457200" lvl="2" indent="0">
              <a:spcBef>
                <a:spcPts val="1000"/>
              </a:spcBef>
              <a:buNone/>
            </a:pPr>
            <a:endParaRPr lang="en-US" altLang="zh-CN" sz="1600" dirty="0"/>
          </a:p>
        </p:txBody>
      </p:sp>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ED1E51D4-06B9-4DE0-81BE-5053931DC7D3}" type="slidenum">
              <a:rPr lang="zh-CN" altLang="en-US" smtClean="0"/>
              <a:t>7</a:t>
            </a:fld>
            <a:endParaRPr lang="zh-CN" altLang="en-US"/>
          </a:p>
        </p:txBody>
      </p:sp>
      <p:sp>
        <p:nvSpPr>
          <p:cNvPr id="3" name="矩形 2"/>
          <p:cNvSpPr/>
          <p:nvPr/>
        </p:nvSpPr>
        <p:spPr>
          <a:xfrm>
            <a:off x="4075396" y="4788674"/>
            <a:ext cx="4572000" cy="307777"/>
          </a:xfrm>
          <a:prstGeom prst="rect">
            <a:avLst/>
          </a:prstGeom>
        </p:spPr>
        <p:txBody>
          <a:bodyPr>
            <a:spAutoFit/>
          </a:bodyPr>
          <a:lstStyle/>
          <a:p>
            <a:pPr marL="971550" lvl="2" indent="-285750">
              <a:spcBef>
                <a:spcPts val="1000"/>
              </a:spcBef>
              <a:buFont typeface="Wingdings" panose="05000000000000000000" pitchFamily="2" charset="2"/>
              <a:buChar char="l"/>
            </a:pPr>
            <a:endParaRPr lang="zh-CN" altLang="en-US" sz="1400" dirty="0"/>
          </a:p>
        </p:txBody>
      </p:sp>
    </p:spTree>
    <p:extLst>
      <p:ext uri="{BB962C8B-B14F-4D97-AF65-F5344CB8AC3E}">
        <p14:creationId xmlns:p14="http://schemas.microsoft.com/office/powerpoint/2010/main" val="7569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358775" y="1357973"/>
            <a:ext cx="8242394" cy="5500027"/>
          </a:xfrm>
        </p:spPr>
        <p:txBody>
          <a:bodyPr>
            <a:normAutofit/>
          </a:bodyPr>
          <a:lstStyle/>
          <a:p>
            <a:pPr marL="0" indent="0">
              <a:buNone/>
            </a:pPr>
            <a:r>
              <a:rPr lang="zh-CN" altLang="zh-CN" sz="2400" dirty="0" smtClean="0">
                <a:solidFill>
                  <a:srgbClr val="FF0000"/>
                </a:solidFill>
              </a:rPr>
              <a:t>基于</a:t>
            </a:r>
            <a:r>
              <a:rPr lang="zh-CN" altLang="en-US" sz="2400" dirty="0" smtClean="0">
                <a:solidFill>
                  <a:srgbClr val="FF0000"/>
                </a:solidFill>
              </a:rPr>
              <a:t>内容的</a:t>
            </a:r>
            <a:r>
              <a:rPr lang="zh-CN" altLang="zh-CN" sz="2400" dirty="0" smtClean="0">
                <a:solidFill>
                  <a:srgbClr val="FF0000"/>
                </a:solidFill>
              </a:rPr>
              <a:t>推荐</a:t>
            </a:r>
            <a:r>
              <a:rPr lang="zh-CN" altLang="en-US" sz="2400" dirty="0" smtClean="0">
                <a:solidFill>
                  <a:srgbClr val="FF0000"/>
                </a:solidFill>
              </a:rPr>
              <a:t>算法（</a:t>
            </a:r>
            <a:r>
              <a:rPr lang="en-US" altLang="zh-CN" sz="2400" dirty="0" smtClean="0">
                <a:solidFill>
                  <a:srgbClr val="FF0000"/>
                </a:solidFill>
              </a:rPr>
              <a:t>Content-based Recommendations</a:t>
            </a:r>
            <a:r>
              <a:rPr lang="zh-CN" altLang="en-US" sz="2400" dirty="0" smtClean="0">
                <a:solidFill>
                  <a:srgbClr val="FF0000"/>
                </a:solidFill>
              </a:rPr>
              <a:t>）</a:t>
            </a:r>
            <a:endParaRPr lang="en-US" altLang="zh-CN" sz="2400" dirty="0" smtClean="0">
              <a:solidFill>
                <a:srgbClr val="FF0000"/>
              </a:solidFill>
            </a:endParaRPr>
          </a:p>
          <a:p>
            <a:pPr marL="0" indent="0">
              <a:buNone/>
            </a:pPr>
            <a:r>
              <a:rPr lang="zh-CN" altLang="en-US" sz="2000" b="1" dirty="0"/>
              <a:t>缺点</a:t>
            </a:r>
            <a:r>
              <a:rPr lang="zh-CN" altLang="en-US" sz="2000" b="1" dirty="0" smtClean="0"/>
              <a:t>：</a:t>
            </a:r>
            <a:endParaRPr lang="en-US" altLang="zh-CN" sz="2000" b="1" dirty="0" smtClean="0"/>
          </a:p>
          <a:p>
            <a:pPr>
              <a:buFont typeface="Wingdings" panose="05000000000000000000" pitchFamily="2" charset="2"/>
              <a:buChar char="p"/>
            </a:pPr>
            <a:r>
              <a:rPr lang="en-US" altLang="zh-CN" sz="2000" dirty="0" smtClean="0"/>
              <a:t>item</a:t>
            </a:r>
            <a:r>
              <a:rPr lang="zh-CN" altLang="en-US" sz="2000" dirty="0"/>
              <a:t>的特征抽取一般很难（</a:t>
            </a:r>
            <a:r>
              <a:rPr lang="en-US" altLang="zh-CN" sz="2000" dirty="0"/>
              <a:t>Limited Content Analysis</a:t>
            </a:r>
            <a:r>
              <a:rPr lang="zh-CN" altLang="en-US" sz="2000" dirty="0"/>
              <a:t>）：如果系统中的</a:t>
            </a:r>
            <a:r>
              <a:rPr lang="en-US" altLang="zh-CN" sz="2000" dirty="0"/>
              <a:t>item</a:t>
            </a:r>
            <a:r>
              <a:rPr lang="zh-CN" altLang="en-US" sz="2000" dirty="0"/>
              <a:t>是</a:t>
            </a:r>
            <a:r>
              <a:rPr lang="zh-CN" altLang="en-US" sz="2000" dirty="0" smtClean="0"/>
              <a:t>文档，可以</a:t>
            </a:r>
            <a:r>
              <a:rPr lang="zh-CN" altLang="en-US" sz="2000" dirty="0"/>
              <a:t>比较容易地使用信息检索里的</a:t>
            </a:r>
            <a:r>
              <a:rPr lang="zh-CN" altLang="en-US" sz="2000" dirty="0" smtClean="0"/>
              <a:t>方法来抽取</a:t>
            </a:r>
            <a:r>
              <a:rPr lang="zh-CN" altLang="en-US" sz="2000" dirty="0"/>
              <a:t>出</a:t>
            </a:r>
            <a:r>
              <a:rPr lang="en-US" altLang="zh-CN" sz="2000" dirty="0"/>
              <a:t>item</a:t>
            </a:r>
            <a:r>
              <a:rPr lang="zh-CN" altLang="en-US" sz="2000" dirty="0"/>
              <a:t>的特征。但很多情况下我们很难从</a:t>
            </a:r>
            <a:r>
              <a:rPr lang="en-US" altLang="zh-CN" sz="2000" dirty="0"/>
              <a:t>item</a:t>
            </a:r>
            <a:r>
              <a:rPr lang="zh-CN" altLang="en-US" sz="2000" dirty="0"/>
              <a:t>中抽取出准确刻画</a:t>
            </a:r>
            <a:r>
              <a:rPr lang="en-US" altLang="zh-CN" sz="2000" dirty="0"/>
              <a:t>item</a:t>
            </a:r>
            <a:r>
              <a:rPr lang="zh-CN" altLang="en-US" sz="2000" dirty="0"/>
              <a:t>的</a:t>
            </a:r>
            <a:r>
              <a:rPr lang="zh-CN" altLang="en-US" sz="2000" dirty="0" smtClean="0"/>
              <a:t>特征。</a:t>
            </a:r>
            <a:endParaRPr lang="en-US" altLang="zh-CN" sz="2000" dirty="0" smtClean="0"/>
          </a:p>
          <a:p>
            <a:pPr>
              <a:buFont typeface="Wingdings" panose="05000000000000000000" pitchFamily="2" charset="2"/>
              <a:buChar char="p"/>
            </a:pPr>
            <a:endParaRPr lang="zh-CN" altLang="en-US" sz="2000" dirty="0"/>
          </a:p>
          <a:p>
            <a:pPr>
              <a:buFont typeface="Wingdings" panose="05000000000000000000" pitchFamily="2" charset="2"/>
              <a:buChar char="p"/>
            </a:pPr>
            <a:r>
              <a:rPr lang="zh-CN" altLang="en-US" sz="2000" dirty="0" smtClean="0"/>
              <a:t>无法</a:t>
            </a:r>
            <a:r>
              <a:rPr lang="zh-CN" altLang="en-US" sz="2000" dirty="0"/>
              <a:t>挖掘出用户的潜在兴趣（</a:t>
            </a:r>
            <a:r>
              <a:rPr lang="en-US" altLang="zh-CN" sz="2000" dirty="0"/>
              <a:t>Over-specialization</a:t>
            </a:r>
            <a:r>
              <a:rPr lang="zh-CN" altLang="en-US" sz="2000" dirty="0"/>
              <a:t>）</a:t>
            </a:r>
            <a:r>
              <a:rPr lang="zh-CN" altLang="en-US" sz="2000" dirty="0" smtClean="0"/>
              <a:t>：推荐</a:t>
            </a:r>
            <a:r>
              <a:rPr lang="zh-CN" altLang="en-US" sz="2000" dirty="0"/>
              <a:t>只依赖于用户过去对某些</a:t>
            </a:r>
            <a:r>
              <a:rPr lang="en-US" altLang="zh-CN" sz="2000" dirty="0"/>
              <a:t>item</a:t>
            </a:r>
            <a:r>
              <a:rPr lang="zh-CN" altLang="en-US" sz="2000" dirty="0"/>
              <a:t>的喜好，它产生的推荐也都会和用户过去喜欢的</a:t>
            </a:r>
            <a:r>
              <a:rPr lang="en-US" altLang="zh-CN" sz="2000" dirty="0"/>
              <a:t>item</a:t>
            </a:r>
            <a:r>
              <a:rPr lang="zh-CN" altLang="en-US" sz="2000" dirty="0"/>
              <a:t>相似。如果一个人以前只看与推荐有关的文章，</a:t>
            </a:r>
            <a:r>
              <a:rPr lang="zh-CN" altLang="en-US" sz="2000" dirty="0" smtClean="0"/>
              <a:t>那只</a:t>
            </a:r>
            <a:r>
              <a:rPr lang="zh-CN" altLang="en-US" sz="2000" dirty="0"/>
              <a:t>会给他推荐更多与推荐相关的文章，它不会知道用户可能还喜欢数码</a:t>
            </a:r>
            <a:r>
              <a:rPr lang="zh-CN" altLang="en-US" sz="2000" dirty="0" smtClean="0"/>
              <a:t>。</a:t>
            </a:r>
            <a:endParaRPr lang="en-US" altLang="zh-CN" sz="2000" dirty="0" smtClean="0"/>
          </a:p>
          <a:p>
            <a:pPr>
              <a:buFont typeface="Wingdings" panose="05000000000000000000" pitchFamily="2" charset="2"/>
              <a:buChar char="p"/>
            </a:pPr>
            <a:endParaRPr lang="zh-CN" altLang="en-US" sz="2000" dirty="0"/>
          </a:p>
          <a:p>
            <a:pPr>
              <a:buFont typeface="Wingdings" panose="05000000000000000000" pitchFamily="2" charset="2"/>
              <a:buChar char="p"/>
            </a:pPr>
            <a:r>
              <a:rPr lang="zh-CN" altLang="en-US" sz="2000" dirty="0" smtClean="0"/>
              <a:t>无法</a:t>
            </a:r>
            <a:r>
              <a:rPr lang="zh-CN" altLang="en-US" sz="2000" dirty="0"/>
              <a:t>为新用户产生推荐（</a:t>
            </a:r>
            <a:r>
              <a:rPr lang="en-US" altLang="zh-CN" sz="2000" dirty="0"/>
              <a:t>New User Problem</a:t>
            </a:r>
            <a:r>
              <a:rPr lang="zh-CN" altLang="en-US" sz="2000" dirty="0"/>
              <a:t>）：新用户没有喜好历史，自然无法获得他的</a:t>
            </a:r>
            <a:r>
              <a:rPr lang="en-US" altLang="zh-CN" sz="2000" dirty="0"/>
              <a:t>profile</a:t>
            </a:r>
            <a:r>
              <a:rPr lang="zh-CN" altLang="en-US" sz="2000" dirty="0"/>
              <a:t>，所以也就无法为他产生推荐了</a:t>
            </a:r>
            <a:r>
              <a:rPr lang="zh-CN" altLang="en-US" sz="2000" dirty="0" smtClean="0"/>
              <a:t>。</a:t>
            </a:r>
            <a:endParaRPr lang="en-US" altLang="zh-CN" sz="2000" b="1" dirty="0" smtClean="0"/>
          </a:p>
          <a:p>
            <a:pPr marL="0" indent="0">
              <a:buNone/>
            </a:pPr>
            <a:endParaRPr lang="en-US" altLang="zh-CN" sz="2000" b="1" dirty="0" smtClean="0"/>
          </a:p>
          <a:p>
            <a:pPr marL="0" indent="0">
              <a:buNone/>
            </a:pPr>
            <a:endParaRPr lang="en-US" altLang="zh-CN" sz="1600" dirty="0"/>
          </a:p>
          <a:p>
            <a:pPr marL="685800" lvl="2">
              <a:spcBef>
                <a:spcPts val="1000"/>
              </a:spcBef>
            </a:pPr>
            <a:endParaRPr lang="en-US" altLang="zh-CN" sz="1600" dirty="0" smtClean="0"/>
          </a:p>
          <a:p>
            <a:pPr marL="457200" lvl="2" indent="0">
              <a:spcBef>
                <a:spcPts val="1000"/>
              </a:spcBef>
              <a:buNone/>
            </a:pPr>
            <a:endParaRPr lang="en-US" altLang="zh-CN" sz="1600" dirty="0"/>
          </a:p>
        </p:txBody>
      </p:sp>
      <p:grpSp>
        <p:nvGrpSpPr>
          <p:cNvPr id="7" name="组合 6"/>
          <p:cNvGrpSpPr/>
          <p:nvPr/>
        </p:nvGrpSpPr>
        <p:grpSpPr>
          <a:xfrm>
            <a:off x="0" y="230190"/>
            <a:ext cx="1692275" cy="529772"/>
            <a:chOff x="0" y="284389"/>
            <a:chExt cx="1692275" cy="529772"/>
          </a:xfrm>
          <a:solidFill>
            <a:srgbClr val="0070C0"/>
          </a:solidFill>
        </p:grpSpPr>
        <p:sp>
          <p:nvSpPr>
            <p:cNvPr id="8" name="矩形 7"/>
            <p:cNvSpPr/>
            <p:nvPr/>
          </p:nvSpPr>
          <p:spPr>
            <a:xfrm>
              <a:off x="0" y="284389"/>
              <a:ext cx="1511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算法介绍</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1577975" y="284389"/>
              <a:ext cx="114300" cy="5297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0" name="直接连接符 9"/>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ED1E51D4-06B9-4DE0-81BE-5053931DC7D3}" type="slidenum">
              <a:rPr lang="zh-CN" altLang="en-US" smtClean="0"/>
              <a:t>8</a:t>
            </a:fld>
            <a:endParaRPr lang="zh-CN" altLang="en-US"/>
          </a:p>
        </p:txBody>
      </p:sp>
      <p:sp>
        <p:nvSpPr>
          <p:cNvPr id="3" name="矩形 2"/>
          <p:cNvSpPr/>
          <p:nvPr/>
        </p:nvSpPr>
        <p:spPr>
          <a:xfrm>
            <a:off x="4075396" y="4788674"/>
            <a:ext cx="4572000" cy="307777"/>
          </a:xfrm>
          <a:prstGeom prst="rect">
            <a:avLst/>
          </a:prstGeom>
        </p:spPr>
        <p:txBody>
          <a:bodyPr>
            <a:spAutoFit/>
          </a:bodyPr>
          <a:lstStyle/>
          <a:p>
            <a:pPr marL="971550" lvl="2" indent="-285750">
              <a:spcBef>
                <a:spcPts val="1000"/>
              </a:spcBef>
              <a:buFont typeface="Wingdings" panose="05000000000000000000" pitchFamily="2" charset="2"/>
              <a:buChar char="l"/>
            </a:pPr>
            <a:endParaRPr lang="zh-CN" altLang="en-US" sz="1400" dirty="0"/>
          </a:p>
        </p:txBody>
      </p:sp>
    </p:spTree>
    <p:extLst>
      <p:ext uri="{BB962C8B-B14F-4D97-AF65-F5344CB8AC3E}">
        <p14:creationId xmlns:p14="http://schemas.microsoft.com/office/powerpoint/2010/main" val="86201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230190"/>
            <a:ext cx="1692275" cy="529772"/>
            <a:chOff x="0" y="284389"/>
            <a:chExt cx="1692275" cy="529772"/>
          </a:xfrm>
        </p:grpSpPr>
        <p:sp>
          <p:nvSpPr>
            <p:cNvPr id="5" name="矩形 4"/>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2400"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7" name="直接连接符 6"/>
          <p:cNvCxnSpPr/>
          <p:nvPr/>
        </p:nvCxnSpPr>
        <p:spPr>
          <a:xfrm>
            <a:off x="0" y="759962"/>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08178" y="1523026"/>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zh-CN" altLang="en-US">
              <a:solidFill>
                <a:prstClr val="white"/>
              </a:solidFill>
            </a:endParaRPr>
          </a:p>
        </p:txBody>
      </p:sp>
      <p:sp>
        <p:nvSpPr>
          <p:cNvPr id="10" name="文本框 9"/>
          <p:cNvSpPr txBox="1"/>
          <p:nvPr/>
        </p:nvSpPr>
        <p:spPr>
          <a:xfrm>
            <a:off x="1615023" y="1523026"/>
            <a:ext cx="1392119" cy="369332"/>
          </a:xfrm>
          <a:prstGeom prst="rect">
            <a:avLst/>
          </a:prstGeom>
          <a:noFill/>
        </p:spPr>
        <p:txBody>
          <a:bodyPr wrap="square" rtlCol="0" anchor="ctr">
            <a:spAutoFit/>
          </a:bodyPr>
          <a:lstStyle/>
          <a:p>
            <a:endParaRPr lang="zh-CN" altLang="en-US" dirty="0">
              <a:solidFill>
                <a:prstClr val="black"/>
              </a:solidFill>
            </a:endParaRPr>
          </a:p>
        </p:txBody>
      </p:sp>
      <p:sp>
        <p:nvSpPr>
          <p:cNvPr id="13" name="文本框 12"/>
          <p:cNvSpPr txBox="1"/>
          <p:nvPr/>
        </p:nvSpPr>
        <p:spPr>
          <a:xfrm>
            <a:off x="881760" y="1482925"/>
            <a:ext cx="378536" cy="523220"/>
          </a:xfrm>
          <a:prstGeom prst="rect">
            <a:avLst/>
          </a:prstGeom>
          <a:noFill/>
        </p:spPr>
        <p:txBody>
          <a:bodyPr wrap="square" rtlCol="0" anchor="ctr">
            <a:spAutoFit/>
          </a:bodyPr>
          <a:lstStyle/>
          <a:p>
            <a:r>
              <a:rPr lang="en-US" altLang="zh-CN" sz="2800" dirty="0" smtClean="0">
                <a:solidFill>
                  <a:prstClr val="white"/>
                </a:solidFill>
              </a:rPr>
              <a:t>1</a:t>
            </a:r>
            <a:endParaRPr lang="zh-CN" altLang="en-US" sz="2800" dirty="0">
              <a:solidFill>
                <a:prstClr val="white"/>
              </a:solidFill>
            </a:endParaRPr>
          </a:p>
        </p:txBody>
      </p:sp>
      <p:cxnSp>
        <p:nvCxnSpPr>
          <p:cNvPr id="35" name="直接连接符 34"/>
          <p:cNvCxnSpPr/>
          <p:nvPr/>
        </p:nvCxnSpPr>
        <p:spPr>
          <a:xfrm flipV="1">
            <a:off x="808178" y="1906006"/>
            <a:ext cx="5280202" cy="45547"/>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567023" y="2540639"/>
            <a:ext cx="4938177" cy="461665"/>
          </a:xfrm>
          <a:prstGeom prst="rect">
            <a:avLst/>
          </a:prstGeom>
          <a:noFill/>
        </p:spPr>
        <p:txBody>
          <a:bodyPr wrap="square" rtlCol="0" anchor="ctr">
            <a:spAutoFit/>
          </a:body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基于启发式方法的协同过滤算法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V="1">
            <a:off x="760178" y="3002304"/>
            <a:ext cx="5381542" cy="26133"/>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2" name="文本框 10"/>
          <p:cNvSpPr txBox="1"/>
          <p:nvPr/>
        </p:nvSpPr>
        <p:spPr>
          <a:xfrm>
            <a:off x="1567022" y="3564358"/>
            <a:ext cx="4770537"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prstClr val="black"/>
                </a:solidFill>
                <a:latin typeface="微软雅黑" panose="020B0503020204020204" pitchFamily="34" charset="-122"/>
                <a:ea typeface="微软雅黑" panose="020B0503020204020204" pitchFamily="34" charset="-122"/>
              </a:rPr>
              <a:t>基于模型的协同过滤算法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flipV="1">
            <a:off x="760178" y="4000256"/>
            <a:ext cx="5381542" cy="5190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文本框 10"/>
          <p:cNvSpPr txBox="1"/>
          <p:nvPr/>
        </p:nvSpPr>
        <p:spPr>
          <a:xfrm>
            <a:off x="1583022" y="4603243"/>
            <a:ext cx="4160937"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基于图的协同过滤算法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flipV="1">
            <a:off x="776178" y="5056223"/>
            <a:ext cx="5365542" cy="34819"/>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776178" y="2587932"/>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zh-CN" altLang="en-US">
              <a:solidFill>
                <a:prstClr val="white"/>
              </a:solidFill>
            </a:endParaRPr>
          </a:p>
        </p:txBody>
      </p:sp>
      <p:sp>
        <p:nvSpPr>
          <p:cNvPr id="60" name="文本框 59"/>
          <p:cNvSpPr txBox="1"/>
          <p:nvPr/>
        </p:nvSpPr>
        <p:spPr>
          <a:xfrm>
            <a:off x="849760" y="2547831"/>
            <a:ext cx="378536" cy="523220"/>
          </a:xfrm>
          <a:prstGeom prst="rect">
            <a:avLst/>
          </a:prstGeom>
          <a:noFill/>
        </p:spPr>
        <p:txBody>
          <a:bodyPr wrap="square" rtlCol="0" anchor="ctr">
            <a:spAutoFit/>
          </a:bodyPr>
          <a:lstStyle/>
          <a:p>
            <a:r>
              <a:rPr lang="en-US" altLang="zh-CN" sz="2800" dirty="0" smtClean="0">
                <a:solidFill>
                  <a:prstClr val="white"/>
                </a:solidFill>
              </a:rPr>
              <a:t>2</a:t>
            </a:r>
            <a:endParaRPr lang="zh-CN" altLang="en-US" sz="2800" dirty="0">
              <a:solidFill>
                <a:prstClr val="white"/>
              </a:solidFill>
            </a:endParaRPr>
          </a:p>
        </p:txBody>
      </p:sp>
      <p:sp>
        <p:nvSpPr>
          <p:cNvPr id="61" name="矩形 60"/>
          <p:cNvSpPr/>
          <p:nvPr/>
        </p:nvSpPr>
        <p:spPr>
          <a:xfrm>
            <a:off x="776178" y="3617276"/>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67" name="文本框 12"/>
          <p:cNvSpPr txBox="1"/>
          <p:nvPr/>
        </p:nvSpPr>
        <p:spPr>
          <a:xfrm>
            <a:off x="849760" y="3577175"/>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3</a:t>
            </a:r>
            <a:endParaRPr lang="zh-CN" altLang="en-US" sz="2800" dirty="0">
              <a:solidFill>
                <a:prstClr val="white"/>
              </a:solidFill>
            </a:endParaRPr>
          </a:p>
        </p:txBody>
      </p:sp>
      <p:sp>
        <p:nvSpPr>
          <p:cNvPr id="68" name="矩形 67"/>
          <p:cNvSpPr/>
          <p:nvPr/>
        </p:nvSpPr>
        <p:spPr>
          <a:xfrm>
            <a:off x="792178" y="4669334"/>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69" name="文本框 12"/>
          <p:cNvSpPr txBox="1"/>
          <p:nvPr/>
        </p:nvSpPr>
        <p:spPr>
          <a:xfrm>
            <a:off x="865760" y="4629233"/>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4</a:t>
            </a:r>
            <a:endParaRPr lang="zh-CN" altLang="en-US" sz="2800" dirty="0">
              <a:solidFill>
                <a:prstClr val="white"/>
              </a:solidFill>
            </a:endParaRPr>
          </a:p>
        </p:txBody>
      </p:sp>
      <p:sp>
        <p:nvSpPr>
          <p:cNvPr id="14" name="灯片编号占位符 13"/>
          <p:cNvSpPr>
            <a:spLocks noGrp="1"/>
          </p:cNvSpPr>
          <p:nvPr>
            <p:ph type="sldNum" sz="quarter" idx="12"/>
          </p:nvPr>
        </p:nvSpPr>
        <p:spPr/>
        <p:txBody>
          <a:bodyPr/>
          <a:lstStyle/>
          <a:p>
            <a:fld id="{ED1E51D4-06B9-4DE0-81BE-5053931DC7D3}" type="slidenum">
              <a:rPr lang="zh-CN" altLang="en-US" smtClean="0"/>
              <a:t>9</a:t>
            </a:fld>
            <a:endParaRPr lang="zh-CN" altLang="en-US"/>
          </a:p>
        </p:txBody>
      </p:sp>
      <p:sp>
        <p:nvSpPr>
          <p:cNvPr id="29" name="文本框 10"/>
          <p:cNvSpPr txBox="1"/>
          <p:nvPr/>
        </p:nvSpPr>
        <p:spPr>
          <a:xfrm>
            <a:off x="1599023" y="5642984"/>
            <a:ext cx="1633142" cy="4616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prstClr val="black"/>
                </a:solidFill>
                <a:latin typeface="微软雅黑" panose="020B0503020204020204" pitchFamily="34" charset="-122"/>
                <a:ea typeface="微软雅黑" panose="020B0503020204020204" pitchFamily="34" charset="-122"/>
              </a:rPr>
              <a:t>总结</a:t>
            </a:r>
          </a:p>
        </p:txBody>
      </p:sp>
      <p:cxnSp>
        <p:nvCxnSpPr>
          <p:cNvPr id="30" name="直接连接符 29"/>
          <p:cNvCxnSpPr/>
          <p:nvPr/>
        </p:nvCxnSpPr>
        <p:spPr>
          <a:xfrm flipV="1">
            <a:off x="792178" y="6092055"/>
            <a:ext cx="5402882" cy="38727"/>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08178" y="5709075"/>
            <a:ext cx="525700" cy="38298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prstClr val="white"/>
              </a:solidFill>
            </a:endParaRPr>
          </a:p>
        </p:txBody>
      </p:sp>
      <p:sp>
        <p:nvSpPr>
          <p:cNvPr id="32" name="文本框 12"/>
          <p:cNvSpPr txBox="1"/>
          <p:nvPr/>
        </p:nvSpPr>
        <p:spPr>
          <a:xfrm>
            <a:off x="897760" y="5668262"/>
            <a:ext cx="378536" cy="5232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prstClr val="white"/>
                </a:solidFill>
              </a:rPr>
              <a:t>5</a:t>
            </a:r>
            <a:endParaRPr lang="zh-CN" altLang="en-US" sz="2800" dirty="0">
              <a:solidFill>
                <a:prstClr val="white"/>
              </a:solidFill>
            </a:endParaRPr>
          </a:p>
        </p:txBody>
      </p:sp>
      <p:sp>
        <p:nvSpPr>
          <p:cNvPr id="33" name="文本框 32"/>
          <p:cNvSpPr txBox="1"/>
          <p:nvPr/>
        </p:nvSpPr>
        <p:spPr>
          <a:xfrm>
            <a:off x="1615022" y="1467114"/>
            <a:ext cx="3071278" cy="461665"/>
          </a:xfrm>
          <a:prstGeom prst="rect">
            <a:avLst/>
          </a:prstGeom>
          <a:noFill/>
        </p:spPr>
        <p:txBody>
          <a:bodyPr wrap="square" rtlCol="0" anchor="ctr">
            <a:spAutoFit/>
          </a:bodyPr>
          <a:lstStyle/>
          <a:p>
            <a:r>
              <a:rPr lang="zh-CN" altLang="en-US" sz="2400" dirty="0" smtClean="0">
                <a:solidFill>
                  <a:prstClr val="black"/>
                </a:solidFill>
                <a:latin typeface="微软雅黑" panose="020B0503020204020204" pitchFamily="34" charset="-122"/>
                <a:ea typeface="微软雅黑" panose="020B0503020204020204" pitchFamily="34" charset="-122"/>
              </a:rPr>
              <a:t>基于内容的推荐算法</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622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circle(in)">
                                      <p:cBhvr>
                                        <p:cTn id="14"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32130</TotalTime>
  <Words>2015</Words>
  <Application>Microsoft Office PowerPoint</Application>
  <PresentationFormat>全屏显示(4:3)</PresentationFormat>
  <Paragraphs>262</Paragraphs>
  <Slides>23</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黑体</vt:lpstr>
      <vt:lpstr>隶书</vt:lpstr>
      <vt:lpstr>宋体</vt:lpstr>
      <vt:lpstr>微软雅黑</vt:lpstr>
      <vt:lpstr>Arial</vt:lpstr>
      <vt:lpstr>Calibri</vt:lpstr>
      <vt:lpstr>Calibri Light</vt:lpstr>
      <vt:lpstr>Cambria Math</vt:lpstr>
      <vt:lpstr>georgia</vt:lpstr>
      <vt:lpstr>Wingdings</vt:lpstr>
      <vt:lpstr>Office 主题</vt:lpstr>
      <vt:lpstr>推荐系统算法介绍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Factorization Techniques for  Cross-domain Recommendation</dc:title>
  <dc:creator>Leihui Chen</dc:creator>
  <cp:lastModifiedBy>jun kuang</cp:lastModifiedBy>
  <cp:revision>984</cp:revision>
  <dcterms:created xsi:type="dcterms:W3CDTF">2016-03-18T05:00:09Z</dcterms:created>
  <dcterms:modified xsi:type="dcterms:W3CDTF">2018-04-02T07:20:33Z</dcterms:modified>
</cp:coreProperties>
</file>