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6" name="Picture 5" descr="imagen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2869565"/>
            <a:ext cx="4937125" cy="2776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425" y="1675765"/>
            <a:ext cx="7664450" cy="2387600"/>
          </a:xfrm>
        </p:spPr>
        <p:txBody>
          <a:bodyPr>
            <a:noAutofit/>
          </a:bodyPr>
          <a:p>
            <a:pPr algn="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ea typeface="Ubuntu" panose="020B0604030602030204" charset="0"/>
                <a:cs typeface="Ubuntu Mono" panose="020B0509030602030204" charset="0"/>
              </a:rPr>
              <a:t>DOS-DDOS attacks, an sligth approach via ML to advanced Intrusion Detection and Prevention(IDP|s) mitigation tactic.* 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latin typeface="Ubuntu Mono" panose="020B0509030602030204" charset="0"/>
              <a:ea typeface="Ubuntu" panose="020B0604030602030204" charset="0"/>
              <a:cs typeface="Ubuntu Mono" panose="020B0509030602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6780" y="4481195"/>
            <a:ext cx="3171190" cy="504825"/>
          </a:xfrm>
        </p:spPr>
        <p:txBody>
          <a:bodyPr>
            <a:normAutofit fontScale="70000"/>
          </a:bodyPr>
          <a:p>
            <a:r>
              <a:rPr lang="en-US" altLang="en-US">
                <a:latin typeface="Ubuntu Mono" panose="020B0509030602030204" charset="0"/>
                <a:cs typeface="Ubuntu Mono" panose="020B0509030602030204" charset="0"/>
              </a:rPr>
              <a:t>Computer Security - Project</a:t>
            </a:r>
            <a:endParaRPr lang="en-US" altLang="en-US"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99355" y="4126865"/>
            <a:ext cx="6707505" cy="184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/>
          <p:cNvSpPr>
            <a:spLocks noGrp="1"/>
          </p:cNvSpPr>
          <p:nvPr/>
        </p:nvSpPr>
        <p:spPr>
          <a:xfrm>
            <a:off x="9174480" y="6461760"/>
            <a:ext cx="268668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 sz="1600">
                <a:latin typeface="Ubuntu Mono" panose="020B0509030602030204" charset="0"/>
                <a:cs typeface="Ubuntu Mono" panose="020B0509030602030204" charset="0"/>
              </a:rPr>
              <a:t>By, Cristhian andrade</a:t>
            </a:r>
            <a:endParaRPr lang="en-US" altLang="en-US" sz="1600"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604260" y="3332480"/>
            <a:ext cx="4983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Ubuntu Mono" panose="020B0509030602030204" charset="0"/>
                <a:cs typeface="Ubuntu Mono" panose="020B0509030602030204" charset="0"/>
              </a:rPr>
              <a:t>Hands on model(NPA) testing</a:t>
            </a:r>
            <a:endParaRPr lang="" altLang="en-US" sz="2800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713105" y="1468120"/>
            <a:ext cx="2333625" cy="504825"/>
          </a:xfrm>
        </p:spPr>
        <p:txBody>
          <a:bodyPr>
            <a:noAutofit/>
          </a:bodyPr>
          <a:p>
            <a:pPr algn="l"/>
            <a:r>
              <a:rPr lang="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Overview</a:t>
            </a:r>
            <a:endParaRPr lang="" altLang="en-US" sz="2800">
              <a:solidFill>
                <a:schemeClr val="tx1">
                  <a:lumMod val="75000"/>
                  <a:lumOff val="25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67180" y="2453005"/>
            <a:ext cx="8512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latin typeface="Ubuntu Mono" panose="020B0509030602030204" charset="0"/>
                <a:cs typeface="Ubuntu Mono" panose="020B0509030602030204" charset="0"/>
              </a:rPr>
              <a:t>Dive into DOS-DDOS attacks</a:t>
            </a:r>
            <a:endParaRPr lang="" altLang="en-US" sz="2000">
              <a:latin typeface="Ubuntu Mono" panose="020B0509030602030204" charset="0"/>
              <a:cs typeface="Ubuntu Mono" panose="020B050903060203020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latin typeface="Ubuntu Mono" panose="020B0509030602030204" charset="0"/>
                <a:cs typeface="Ubuntu Mono" panose="020B0509030602030204" charset="0"/>
              </a:rPr>
              <a:t>Our simulation environment</a:t>
            </a:r>
            <a:endParaRPr lang="" altLang="en-US" sz="2000">
              <a:latin typeface="Ubuntu Mono" panose="020B0509030602030204" charset="0"/>
              <a:cs typeface="Ubuntu Mono" panose="020B050903060203020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latin typeface="Ubuntu Mono" panose="020B0509030602030204" charset="0"/>
                <a:cs typeface="Ubuntu Mono" panose="020B0509030602030204" charset="0"/>
              </a:rPr>
              <a:t>Models proposal</a:t>
            </a:r>
            <a:endParaRPr lang="" altLang="en-US" sz="2000">
              <a:latin typeface="Ubuntu Mono" panose="020B0509030602030204" charset="0"/>
              <a:cs typeface="Ubuntu Mono" panose="020B050903060203020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latin typeface="Ubuntu Mono" panose="020B0509030602030204" charset="0"/>
                <a:cs typeface="Ubuntu Mono" panose="020B0509030602030204" charset="0"/>
              </a:rPr>
              <a:t>Model testing</a:t>
            </a:r>
            <a:endParaRPr lang="" altLang="en-US" sz="2000">
              <a:latin typeface="Ubuntu Mono" panose="020B0509030602030204" charset="0"/>
              <a:cs typeface="Ubuntu Mono" panose="020B050903060203020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latin typeface="Ubuntu Mono" panose="020B0509030602030204" charset="0"/>
                <a:cs typeface="Ubuntu Mono" panose="020B0509030602030204" charset="0"/>
              </a:rPr>
              <a:t>Results and recommendations</a:t>
            </a:r>
            <a:endParaRPr lang="" altLang="en-US" sz="2000">
              <a:latin typeface="Ubuntu Mono" panose="020B0509030602030204" charset="0"/>
              <a:cs typeface="Ubuntu Mono" panose="020B050903060203020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latin typeface="Ubuntu Mono" panose="020B0509030602030204" charset="0"/>
                <a:cs typeface="Ubuntu Mono" panose="020B0509030602030204" charset="0"/>
              </a:rPr>
              <a:t>Future work</a:t>
            </a:r>
            <a:endParaRPr lang="" altLang="en-US" sz="2000">
              <a:latin typeface="Ubuntu Mono" panose="020B0509030602030204" charset="0"/>
              <a:cs typeface="Ubuntu Mono" panose="020B0509030602030204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" altLang="en-US" sz="2000">
                <a:latin typeface="Ubuntu Mono" panose="020B0509030602030204" charset="0"/>
                <a:cs typeface="Ubuntu Mono" panose="020B0509030602030204" charset="0"/>
              </a:rPr>
              <a:t>Q&amp;A</a:t>
            </a:r>
            <a:endParaRPr lang="" altLang="en-US" sz="2000">
              <a:latin typeface="Ubuntu Mono" panose="020B0509030602030204" charset="0"/>
              <a:cs typeface="Ubuntu Mono" panose="020B0509030602030204" charset="0"/>
            </a:endParaRPr>
          </a:p>
          <a:p>
            <a:pPr marL="800100" lvl="1" indent="-342900">
              <a:buFont typeface="Wingdings" panose="05000000000000000000" charset="0"/>
              <a:buChar char=""/>
            </a:pPr>
            <a:endParaRPr lang="" altLang="en-US" sz="2000"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930" y="6207760"/>
            <a:ext cx="981710" cy="484505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0"/>
          </p:cNvCxnSpPr>
          <p:nvPr/>
        </p:nvCxnSpPr>
        <p:spPr>
          <a:xfrm rot="16200000">
            <a:off x="10990580" y="4985385"/>
            <a:ext cx="1719580" cy="72580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10238740" y="6503035"/>
            <a:ext cx="758190" cy="505460"/>
          </a:xfrm>
          <a:prstGeom prst="bentConnector3">
            <a:avLst>
              <a:gd name="adj1" fmla="val 49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 descr="Diagram&#10;&#10;Description automatically generated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7166" r="4743" b="5233"/>
          <a:stretch>
            <a:fillRect/>
          </a:stretch>
        </p:blipFill>
        <p:spPr>
          <a:xfrm>
            <a:off x="5673725" y="2308860"/>
            <a:ext cx="6034405" cy="3050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713105" y="1468120"/>
            <a:ext cx="3128010" cy="504825"/>
          </a:xfrm>
        </p:spPr>
        <p:txBody>
          <a:bodyPr>
            <a:noAutofit/>
          </a:bodyPr>
          <a:p>
            <a:pPr algn="l"/>
            <a:r>
              <a:rPr lang="" altLang="en-US" sz="28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DOS-DDOS attacks</a:t>
            </a:r>
            <a:endParaRPr lang="" altLang="en-US" sz="28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11885" y="2559685"/>
            <a:ext cx="456184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These </a:t>
            </a:r>
            <a:r>
              <a:rPr lang="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kind of</a:t>
            </a: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 attacks are characterized by the flo</a:t>
            </a:r>
            <a:r>
              <a:rPr lang="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od</a:t>
            </a: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ing of traffic network in an host server port </a:t>
            </a:r>
            <a:r>
              <a:rPr lang="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where</a:t>
            </a: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 computational resources provided by a server </a:t>
            </a:r>
            <a:r>
              <a:rPr lang="" alt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are consummed</a:t>
            </a: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, which can result in serious interruptions in the provision of web services. 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16115" y="5655310"/>
            <a:ext cx="3350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Fig. </a:t>
            </a:r>
            <a:r>
              <a:rPr lang="" altLang="en-US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SYN Queue flooding (SEED labs Scheme)</a:t>
            </a:r>
            <a:endParaRPr lang="" altLang="en-US">
              <a:solidFill>
                <a:schemeClr val="tx1">
                  <a:lumMod val="75000"/>
                  <a:lumOff val="25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1487" r="836" b="4770"/>
          <a:stretch>
            <a:fillRect/>
          </a:stretch>
        </p:blipFill>
        <p:spPr>
          <a:xfrm>
            <a:off x="3673475" y="1699895"/>
            <a:ext cx="5987415" cy="3803650"/>
          </a:xfrm>
        </p:spPr>
      </p:pic>
      <p:sp>
        <p:nvSpPr>
          <p:cNvPr id="11" name="Subtitle 10"/>
          <p:cNvSpPr>
            <a:spLocks noGrp="1"/>
          </p:cNvSpPr>
          <p:nvPr/>
        </p:nvSpPr>
        <p:spPr>
          <a:xfrm>
            <a:off x="213360" y="2785745"/>
            <a:ext cx="2253615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" altLang="en-US" sz="40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SYN flooding attack</a:t>
            </a:r>
            <a:endParaRPr lang="" altLang="en-US" sz="40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2475230" y="1900555"/>
            <a:ext cx="0" cy="3895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849495" y="6149340"/>
            <a:ext cx="509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b="1">
                <a:latin typeface="Ubuntu Mono" panose="020B0509030602030204" charset="0"/>
                <a:cs typeface="Ubuntu Mono" panose="020B0509030602030204" charset="0"/>
              </a:rPr>
              <a:t>FIG. 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SYN flood attack via random IP request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  <a:p>
            <a:pPr algn="ctr"/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 (SEED Labs Schema)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n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955" y="2054860"/>
            <a:ext cx="7775575" cy="4372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81355" y="1160780"/>
            <a:ext cx="10283190" cy="504825"/>
          </a:xfrm>
        </p:spPr>
        <p:txBody>
          <a:bodyPr>
            <a:noAutofit/>
          </a:bodyPr>
          <a:p>
            <a:pPr algn="l"/>
            <a:r>
              <a:rPr lang="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Environment setup:</a:t>
            </a:r>
            <a:r>
              <a:rPr lang="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For this attemp we will porpose the following schema implemented using Oracle Virtual Box using Open vSwitch to simmulate the virtual Switch</a:t>
            </a:r>
            <a:endParaRPr lang="" altLang="en-US" sz="1800">
              <a:solidFill>
                <a:schemeClr val="tx1">
                  <a:lumMod val="75000"/>
                  <a:lumOff val="25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029200" y="6427470"/>
            <a:ext cx="329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Ubuntu Mono" panose="020B0509030602030204" charset="0"/>
                <a:cs typeface="Ubuntu Mono" panose="020B0509030602030204" charset="0"/>
              </a:rPr>
              <a:t>FIG. 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Network environment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pic>
        <p:nvPicPr>
          <p:cNvPr id="2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76" y="3070027"/>
            <a:ext cx="272871" cy="276273"/>
          </a:xfrm>
          <a:prstGeom prst="rect">
            <a:avLst/>
          </a:prstGeom>
        </p:spPr>
      </p:pic>
      <p:pic>
        <p:nvPicPr>
          <p:cNvPr id="3" name="Imagen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140" y="3037130"/>
            <a:ext cx="272871" cy="276273"/>
          </a:xfrm>
          <a:prstGeom prst="rect">
            <a:avLst/>
          </a:prstGeom>
        </p:spPr>
      </p:pic>
      <p:pic>
        <p:nvPicPr>
          <p:cNvPr id="4" name="Imagen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91" y="3028102"/>
            <a:ext cx="350366" cy="354734"/>
          </a:xfrm>
          <a:prstGeom prst="rect">
            <a:avLst/>
          </a:prstGeom>
        </p:spPr>
      </p:pic>
      <p:pic>
        <p:nvPicPr>
          <p:cNvPr id="5" name="Imagen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370" y="3060515"/>
            <a:ext cx="253951" cy="257116"/>
          </a:xfrm>
          <a:prstGeom prst="rect">
            <a:avLst/>
          </a:prstGeom>
        </p:spPr>
      </p:pic>
      <p:sp>
        <p:nvSpPr>
          <p:cNvPr id="6" name="Rectángulo: esquinas redondeadas 42"/>
          <p:cNvSpPr/>
          <p:nvPr/>
        </p:nvSpPr>
        <p:spPr>
          <a:xfrm>
            <a:off x="2990814" y="3677039"/>
            <a:ext cx="4091124" cy="7294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s-EC" dirty="0">
                <a:solidFill>
                  <a:schemeClr val="accent5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Docker0 - </a:t>
            </a:r>
            <a:r>
              <a:rPr lang="es-EC" dirty="0">
                <a:solidFill>
                  <a:schemeClr val="accent5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Virtual Switch</a:t>
            </a:r>
            <a:endParaRPr lang="es-EC" dirty="0">
              <a:solidFill>
                <a:schemeClr val="accent5">
                  <a:lumMod val="50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8" name="Rectángulo: esquinas redondeadas 43"/>
          <p:cNvSpPr/>
          <p:nvPr/>
        </p:nvSpPr>
        <p:spPr>
          <a:xfrm>
            <a:off x="2607690" y="2403983"/>
            <a:ext cx="4898681" cy="20498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9" name="Rectángulo: esquinas redondeadas 44"/>
          <p:cNvSpPr/>
          <p:nvPr/>
        </p:nvSpPr>
        <p:spPr>
          <a:xfrm>
            <a:off x="7599960" y="2403983"/>
            <a:ext cx="1849904" cy="204986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1" name="Elipse 45"/>
          <p:cNvSpPr/>
          <p:nvPr/>
        </p:nvSpPr>
        <p:spPr>
          <a:xfrm>
            <a:off x="3862252" y="2414223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VM</a:t>
            </a:r>
            <a:endParaRPr lang="es-EC" dirty="0">
              <a:solidFill>
                <a:schemeClr val="tx1">
                  <a:lumMod val="85000"/>
                  <a:lumOff val="15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2" name="Elipse 46"/>
          <p:cNvSpPr/>
          <p:nvPr/>
        </p:nvSpPr>
        <p:spPr>
          <a:xfrm>
            <a:off x="5074171" y="2435813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VM</a:t>
            </a:r>
            <a:endParaRPr lang="es-EC" dirty="0">
              <a:solidFill>
                <a:schemeClr val="tx1">
                  <a:lumMod val="85000"/>
                  <a:lumOff val="15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3" name="Elipse 47"/>
          <p:cNvSpPr/>
          <p:nvPr/>
        </p:nvSpPr>
        <p:spPr>
          <a:xfrm>
            <a:off x="6271905" y="2459911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VM</a:t>
            </a:r>
            <a:endParaRPr lang="es-EC" dirty="0">
              <a:solidFill>
                <a:schemeClr val="tx1">
                  <a:lumMod val="85000"/>
                  <a:lumOff val="15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4" name="CuadroTexto 48"/>
          <p:cNvSpPr txBox="1"/>
          <p:nvPr/>
        </p:nvSpPr>
        <p:spPr>
          <a:xfrm>
            <a:off x="4212025" y="338283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</a:rPr>
              <a:t>vNIC</a:t>
            </a:r>
            <a:endParaRPr lang="es-EC" sz="1100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5" name="CuadroTexto 49"/>
          <p:cNvSpPr txBox="1"/>
          <p:nvPr/>
        </p:nvSpPr>
        <p:spPr>
          <a:xfrm>
            <a:off x="5400755" y="339158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</a:rPr>
              <a:t>vNIC</a:t>
            </a:r>
            <a:endParaRPr lang="es-EC" sz="1100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6" name="CuadroTexto 50"/>
          <p:cNvSpPr txBox="1"/>
          <p:nvPr/>
        </p:nvSpPr>
        <p:spPr>
          <a:xfrm>
            <a:off x="6631174" y="338385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</a:rPr>
              <a:t>vNIC</a:t>
            </a:r>
            <a:endParaRPr lang="es-EC" sz="1100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17" name="Imagen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843" y="3555252"/>
            <a:ext cx="192334" cy="194732"/>
          </a:xfrm>
          <a:prstGeom prst="rect">
            <a:avLst/>
          </a:prstGeom>
        </p:spPr>
      </p:pic>
      <p:pic>
        <p:nvPicPr>
          <p:cNvPr id="18" name="Imagen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7806" y="3555252"/>
            <a:ext cx="192334" cy="194732"/>
          </a:xfrm>
          <a:prstGeom prst="rect">
            <a:avLst/>
          </a:prstGeom>
        </p:spPr>
      </p:pic>
      <p:pic>
        <p:nvPicPr>
          <p:cNvPr id="19" name="Imagen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694" y="3555252"/>
            <a:ext cx="192334" cy="194732"/>
          </a:xfrm>
          <a:prstGeom prst="rect">
            <a:avLst/>
          </a:prstGeom>
        </p:spPr>
      </p:pic>
      <p:sp>
        <p:nvSpPr>
          <p:cNvPr id="20" name="Elipse 54"/>
          <p:cNvSpPr/>
          <p:nvPr/>
        </p:nvSpPr>
        <p:spPr>
          <a:xfrm>
            <a:off x="2632247" y="2414223"/>
            <a:ext cx="1146798" cy="11410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VM</a:t>
            </a:r>
            <a:endParaRPr lang="es-EC" dirty="0">
              <a:solidFill>
                <a:schemeClr val="tx1">
                  <a:lumMod val="85000"/>
                  <a:lumOff val="15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1" name="Imagen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3477" y="3555252"/>
            <a:ext cx="192334" cy="194732"/>
          </a:xfrm>
          <a:prstGeom prst="rect">
            <a:avLst/>
          </a:prstGeom>
        </p:spPr>
      </p:pic>
      <p:sp>
        <p:nvSpPr>
          <p:cNvPr id="22" name="CuadroTexto 56"/>
          <p:cNvSpPr txBox="1"/>
          <p:nvPr/>
        </p:nvSpPr>
        <p:spPr>
          <a:xfrm>
            <a:off x="2990814" y="338596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1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</a:rPr>
              <a:t>vNIC</a:t>
            </a:r>
            <a:endParaRPr lang="es-EC" sz="1100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3" name="CuadroTexto 57"/>
          <p:cNvSpPr txBox="1"/>
          <p:nvPr/>
        </p:nvSpPr>
        <p:spPr>
          <a:xfrm>
            <a:off x="5752213" y="408938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>
                <a:latin typeface="Ubuntu Mono" panose="020B0509030602030204" charset="0"/>
                <a:cs typeface="Ubuntu Mono" panose="020B0509030602030204" charset="0"/>
              </a:rPr>
              <a:t>pNIC</a:t>
            </a:r>
            <a:endParaRPr lang="es-EC" sz="1400" dirty="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4" name="CuadroTexto 58"/>
          <p:cNvSpPr txBox="1"/>
          <p:nvPr/>
        </p:nvSpPr>
        <p:spPr>
          <a:xfrm>
            <a:off x="6217970" y="409719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>
                <a:latin typeface="Ubuntu Mono" panose="020B0509030602030204" charset="0"/>
                <a:cs typeface="Ubuntu Mono" panose="020B0509030602030204" charset="0"/>
              </a:rPr>
              <a:t>pNIC</a:t>
            </a:r>
            <a:endParaRPr lang="es-EC" sz="1400" dirty="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5" name="Rectángulo: esquinas redondeadas 59"/>
          <p:cNvSpPr/>
          <p:nvPr/>
        </p:nvSpPr>
        <p:spPr>
          <a:xfrm>
            <a:off x="7733030" y="2792095"/>
            <a:ext cx="1475740" cy="127381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accent5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Other Interfaces</a:t>
            </a:r>
            <a:endParaRPr lang="es-EC" dirty="0">
              <a:solidFill>
                <a:schemeClr val="accent5">
                  <a:lumMod val="50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/>
            <a:r>
              <a:rPr lang="es-EC" dirty="0">
                <a:solidFill>
                  <a:schemeClr val="accent5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…</a:t>
            </a:r>
            <a:endParaRPr lang="es-EC" dirty="0">
              <a:solidFill>
                <a:schemeClr val="accent5">
                  <a:lumMod val="50000"/>
                </a:schemeClr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6" name="CuadroTexto 60"/>
          <p:cNvSpPr txBox="1"/>
          <p:nvPr/>
        </p:nvSpPr>
        <p:spPr>
          <a:xfrm>
            <a:off x="8202950" y="411354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>
                <a:latin typeface="Ubuntu Mono" panose="020B0509030602030204" charset="0"/>
                <a:cs typeface="Ubuntu Mono" panose="020B0509030602030204" charset="0"/>
              </a:rPr>
              <a:t>pNIC</a:t>
            </a:r>
            <a:endParaRPr lang="es-EC" sz="1400" dirty="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7" name="Rectángulo: esquinas redondeadas 61"/>
          <p:cNvSpPr/>
          <p:nvPr/>
        </p:nvSpPr>
        <p:spPr>
          <a:xfrm>
            <a:off x="2699708" y="4493819"/>
            <a:ext cx="6677791" cy="43232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latin typeface="Ubuntu Mono" panose="020B0509030602030204" charset="0"/>
                <a:cs typeface="Ubuntu Mono" panose="020B0509030602030204" charset="0"/>
              </a:rPr>
              <a:t>Physical Switches &amp; Crosslink Connections</a:t>
            </a:r>
            <a:endParaRPr lang="es-EC" dirty="0"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28" name="Imagen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9356" y="4316850"/>
            <a:ext cx="270618" cy="273992"/>
          </a:xfrm>
          <a:prstGeom prst="rect">
            <a:avLst/>
          </a:prstGeom>
        </p:spPr>
      </p:pic>
      <p:pic>
        <p:nvPicPr>
          <p:cNvPr id="29" name="Imagen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797" y="4316849"/>
            <a:ext cx="270619" cy="273993"/>
          </a:xfrm>
          <a:prstGeom prst="rect">
            <a:avLst/>
          </a:prstGeom>
        </p:spPr>
      </p:pic>
      <p:pic>
        <p:nvPicPr>
          <p:cNvPr id="31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502" y="4316849"/>
            <a:ext cx="270619" cy="273993"/>
          </a:xfrm>
          <a:prstGeom prst="rect">
            <a:avLst/>
          </a:prstGeom>
        </p:spPr>
      </p:pic>
      <p:sp>
        <p:nvSpPr>
          <p:cNvPr id="32" name="Text Box 31"/>
          <p:cNvSpPr txBox="1"/>
          <p:nvPr/>
        </p:nvSpPr>
        <p:spPr>
          <a:xfrm>
            <a:off x="563245" y="1110615"/>
            <a:ext cx="11124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By simplicity the envaronment would be performed using Docker, given that in broad strokes that the virtual interface (Docker0) is similar to a OVS-bridge.</a:t>
            </a:r>
            <a:endParaRPr lang="" altLang="en-US" sz="1400"/>
          </a:p>
        </p:txBody>
      </p:sp>
      <p:sp>
        <p:nvSpPr>
          <p:cNvPr id="33" name="Text Box 32"/>
          <p:cNvSpPr txBox="1"/>
          <p:nvPr/>
        </p:nvSpPr>
        <p:spPr>
          <a:xfrm>
            <a:off x="3441700" y="5361305"/>
            <a:ext cx="588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latin typeface="Ubuntu Mono" panose="020B0509030602030204" charset="0"/>
                <a:cs typeface="Ubuntu Mono" panose="020B0509030602030204" charset="0"/>
              </a:rPr>
              <a:t>FIG.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 Docker0 switch environment simmulation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226675" y="2622550"/>
            <a:ext cx="0" cy="161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774700" y="1141730"/>
            <a:ext cx="9039860" cy="4655820"/>
            <a:chOff x="234" y="1980"/>
            <a:chExt cx="14236" cy="7332"/>
          </a:xfrm>
        </p:grpSpPr>
        <p:sp>
          <p:nvSpPr>
            <p:cNvPr id="8" name="Oval 7"/>
            <p:cNvSpPr/>
            <p:nvPr/>
          </p:nvSpPr>
          <p:spPr>
            <a:xfrm>
              <a:off x="2373" y="5256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73" y="6364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72" y="8470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635" y="7207"/>
              <a:ext cx="33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400"/>
                <a:t>.</a:t>
              </a:r>
              <a:endParaRPr lang="" altLang="en-US" sz="1400"/>
            </a:p>
            <a:p>
              <a:r>
                <a:rPr lang="" altLang="en-US" sz="1400"/>
                <a:t>.</a:t>
              </a:r>
              <a:endParaRPr lang="" altLang="en-US" sz="1400"/>
            </a:p>
            <a:p>
              <a:r>
                <a:rPr lang="" altLang="en-US" sz="1400"/>
                <a:t>.</a:t>
              </a:r>
              <a:endParaRPr lang="" altLang="en-US" sz="1400"/>
            </a:p>
          </p:txBody>
        </p:sp>
        <p:sp>
          <p:nvSpPr>
            <p:cNvPr id="13" name="Oval 12"/>
            <p:cNvSpPr/>
            <p:nvPr/>
          </p:nvSpPr>
          <p:spPr>
            <a:xfrm>
              <a:off x="6381" y="3879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80" y="4979"/>
              <a:ext cx="858" cy="84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381" y="6129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381" y="7633"/>
              <a:ext cx="858" cy="84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373" y="1980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73" y="3122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73" y="4230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381" y="2877"/>
              <a:ext cx="858" cy="84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26" y="4034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726" y="5142"/>
              <a:ext cx="858" cy="84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726" y="6714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2466" y="5229"/>
              <a:ext cx="858" cy="8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6643" y="6816"/>
              <a:ext cx="333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900"/>
                <a:t>.</a:t>
              </a:r>
              <a:endParaRPr lang="en-US" altLang="en-US" sz="900"/>
            </a:p>
            <a:p>
              <a:r>
                <a:rPr lang="en-US" altLang="en-US" sz="900"/>
                <a:t>.</a:t>
              </a:r>
              <a:endParaRPr lang="en-US" altLang="en-US" sz="900"/>
            </a:p>
            <a:p>
              <a:r>
                <a:rPr lang="en-US" altLang="en-US" sz="900"/>
                <a:t>.</a:t>
              </a:r>
              <a:endParaRPr lang="en-US" altLang="en-US" sz="900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9989" y="5934"/>
              <a:ext cx="333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900"/>
                <a:t>.</a:t>
              </a:r>
              <a:endParaRPr lang="en-US" altLang="en-US" sz="900"/>
            </a:p>
            <a:p>
              <a:r>
                <a:rPr lang="en-US" altLang="en-US" sz="900"/>
                <a:t>.</a:t>
              </a:r>
              <a:endParaRPr lang="en-US" altLang="en-US" sz="900"/>
            </a:p>
            <a:p>
              <a:r>
                <a:rPr lang="en-US" altLang="en-US" sz="900"/>
                <a:t>.</a:t>
              </a:r>
              <a:endParaRPr lang="en-US" altLang="en-US" sz="900"/>
            </a:p>
          </p:txBody>
        </p:sp>
        <p:cxnSp>
          <p:nvCxnSpPr>
            <p:cNvPr id="31" name="Straight Connector 30"/>
            <p:cNvCxnSpPr>
              <a:stCxn id="17" idx="6"/>
              <a:endCxn id="20" idx="2"/>
            </p:cNvCxnSpPr>
            <p:nvPr/>
          </p:nvCxnSpPr>
          <p:spPr>
            <a:xfrm>
              <a:off x="3231" y="2402"/>
              <a:ext cx="3150" cy="8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6"/>
            </p:cNvCxnSpPr>
            <p:nvPr/>
          </p:nvCxnSpPr>
          <p:spPr>
            <a:xfrm flipV="1">
              <a:off x="3231" y="3299"/>
              <a:ext cx="3119" cy="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0" idx="2"/>
            </p:cNvCxnSpPr>
            <p:nvPr/>
          </p:nvCxnSpPr>
          <p:spPr>
            <a:xfrm flipV="1">
              <a:off x="3230" y="3299"/>
              <a:ext cx="3151" cy="1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230" y="3262"/>
              <a:ext cx="3151" cy="2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20" idx="2"/>
            </p:cNvCxnSpPr>
            <p:nvPr/>
          </p:nvCxnSpPr>
          <p:spPr>
            <a:xfrm flipV="1">
              <a:off x="3231" y="3299"/>
              <a:ext cx="3150" cy="35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199" y="3270"/>
              <a:ext cx="3151" cy="5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3" idx="2"/>
            </p:cNvCxnSpPr>
            <p:nvPr/>
          </p:nvCxnSpPr>
          <p:spPr>
            <a:xfrm>
              <a:off x="3231" y="3562"/>
              <a:ext cx="3150" cy="7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13" idx="2"/>
            </p:cNvCxnSpPr>
            <p:nvPr/>
          </p:nvCxnSpPr>
          <p:spPr>
            <a:xfrm>
              <a:off x="3231" y="2402"/>
              <a:ext cx="3150" cy="1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3" idx="2"/>
            </p:cNvCxnSpPr>
            <p:nvPr/>
          </p:nvCxnSpPr>
          <p:spPr>
            <a:xfrm flipV="1">
              <a:off x="3231" y="4301"/>
              <a:ext cx="3150" cy="4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214" y="4325"/>
              <a:ext cx="3182" cy="13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3" idx="2"/>
            </p:cNvCxnSpPr>
            <p:nvPr/>
          </p:nvCxnSpPr>
          <p:spPr>
            <a:xfrm flipV="1">
              <a:off x="3233" y="4301"/>
              <a:ext cx="3148" cy="2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231" y="4272"/>
              <a:ext cx="3101" cy="47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6"/>
              <a:endCxn id="14" idx="2"/>
            </p:cNvCxnSpPr>
            <p:nvPr/>
          </p:nvCxnSpPr>
          <p:spPr>
            <a:xfrm>
              <a:off x="3231" y="2402"/>
              <a:ext cx="3149" cy="2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15" idx="2"/>
            </p:cNvCxnSpPr>
            <p:nvPr/>
          </p:nvCxnSpPr>
          <p:spPr>
            <a:xfrm>
              <a:off x="3231" y="2402"/>
              <a:ext cx="3150" cy="4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6" idx="2"/>
            </p:cNvCxnSpPr>
            <p:nvPr/>
          </p:nvCxnSpPr>
          <p:spPr>
            <a:xfrm>
              <a:off x="3237" y="2393"/>
              <a:ext cx="3144" cy="5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8" idx="6"/>
              <a:endCxn id="14" idx="2"/>
            </p:cNvCxnSpPr>
            <p:nvPr/>
          </p:nvCxnSpPr>
          <p:spPr>
            <a:xfrm>
              <a:off x="3231" y="3544"/>
              <a:ext cx="3149" cy="1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9" idx="6"/>
              <a:endCxn id="14" idx="2"/>
            </p:cNvCxnSpPr>
            <p:nvPr/>
          </p:nvCxnSpPr>
          <p:spPr>
            <a:xfrm>
              <a:off x="3231" y="4652"/>
              <a:ext cx="3149" cy="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" idx="6"/>
              <a:endCxn id="14" idx="2"/>
            </p:cNvCxnSpPr>
            <p:nvPr/>
          </p:nvCxnSpPr>
          <p:spPr>
            <a:xfrm flipV="1">
              <a:off x="3231" y="5401"/>
              <a:ext cx="3149" cy="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9" idx="6"/>
              <a:endCxn id="15" idx="2"/>
            </p:cNvCxnSpPr>
            <p:nvPr/>
          </p:nvCxnSpPr>
          <p:spPr>
            <a:xfrm flipV="1">
              <a:off x="3231" y="6551"/>
              <a:ext cx="3150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1" idx="6"/>
              <a:endCxn id="15" idx="2"/>
            </p:cNvCxnSpPr>
            <p:nvPr/>
          </p:nvCxnSpPr>
          <p:spPr>
            <a:xfrm flipV="1">
              <a:off x="3230" y="6551"/>
              <a:ext cx="3151" cy="23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16" idx="2"/>
            </p:cNvCxnSpPr>
            <p:nvPr/>
          </p:nvCxnSpPr>
          <p:spPr>
            <a:xfrm flipV="1">
              <a:off x="3204" y="8055"/>
              <a:ext cx="3177" cy="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1" idx="6"/>
              <a:endCxn id="14" idx="2"/>
            </p:cNvCxnSpPr>
            <p:nvPr/>
          </p:nvCxnSpPr>
          <p:spPr>
            <a:xfrm flipV="1">
              <a:off x="3230" y="5401"/>
              <a:ext cx="3150" cy="3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9" idx="6"/>
              <a:endCxn id="16" idx="2"/>
            </p:cNvCxnSpPr>
            <p:nvPr/>
          </p:nvCxnSpPr>
          <p:spPr>
            <a:xfrm>
              <a:off x="3231" y="6786"/>
              <a:ext cx="3150" cy="1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9" idx="6"/>
            </p:cNvCxnSpPr>
            <p:nvPr/>
          </p:nvCxnSpPr>
          <p:spPr>
            <a:xfrm flipV="1">
              <a:off x="3231" y="5392"/>
              <a:ext cx="3149" cy="1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" idx="6"/>
              <a:endCxn id="16" idx="2"/>
            </p:cNvCxnSpPr>
            <p:nvPr/>
          </p:nvCxnSpPr>
          <p:spPr>
            <a:xfrm>
              <a:off x="3231" y="5678"/>
              <a:ext cx="3150" cy="2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6"/>
              <a:endCxn id="16" idx="2"/>
            </p:cNvCxnSpPr>
            <p:nvPr/>
          </p:nvCxnSpPr>
          <p:spPr>
            <a:xfrm>
              <a:off x="3231" y="4652"/>
              <a:ext cx="3150" cy="3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8" idx="6"/>
            </p:cNvCxnSpPr>
            <p:nvPr/>
          </p:nvCxnSpPr>
          <p:spPr>
            <a:xfrm>
              <a:off x="3231" y="3544"/>
              <a:ext cx="3095" cy="4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15" idx="2"/>
            </p:cNvCxnSpPr>
            <p:nvPr/>
          </p:nvCxnSpPr>
          <p:spPr>
            <a:xfrm>
              <a:off x="3196" y="5605"/>
              <a:ext cx="3185" cy="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8" idx="6"/>
              <a:endCxn id="15" idx="2"/>
            </p:cNvCxnSpPr>
            <p:nvPr/>
          </p:nvCxnSpPr>
          <p:spPr>
            <a:xfrm>
              <a:off x="3231" y="3544"/>
              <a:ext cx="3150" cy="30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0" idx="6"/>
              <a:endCxn id="22" idx="2"/>
            </p:cNvCxnSpPr>
            <p:nvPr/>
          </p:nvCxnSpPr>
          <p:spPr>
            <a:xfrm>
              <a:off x="7239" y="3299"/>
              <a:ext cx="2487" cy="1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3" idx="6"/>
              <a:endCxn id="23" idx="2"/>
            </p:cNvCxnSpPr>
            <p:nvPr/>
          </p:nvCxnSpPr>
          <p:spPr>
            <a:xfrm>
              <a:off x="7239" y="4301"/>
              <a:ext cx="2487" cy="12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4" idx="6"/>
              <a:endCxn id="24" idx="2"/>
            </p:cNvCxnSpPr>
            <p:nvPr/>
          </p:nvCxnSpPr>
          <p:spPr>
            <a:xfrm>
              <a:off x="7238" y="5401"/>
              <a:ext cx="2488" cy="1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6"/>
            </p:cNvCxnSpPr>
            <p:nvPr/>
          </p:nvCxnSpPr>
          <p:spPr>
            <a:xfrm>
              <a:off x="7239" y="6551"/>
              <a:ext cx="2481" cy="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6" idx="6"/>
              <a:endCxn id="24" idx="2"/>
            </p:cNvCxnSpPr>
            <p:nvPr/>
          </p:nvCxnSpPr>
          <p:spPr>
            <a:xfrm flipV="1">
              <a:off x="7239" y="7136"/>
              <a:ext cx="2487" cy="9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0" idx="6"/>
              <a:endCxn id="24" idx="2"/>
            </p:cNvCxnSpPr>
            <p:nvPr/>
          </p:nvCxnSpPr>
          <p:spPr>
            <a:xfrm>
              <a:off x="7239" y="3299"/>
              <a:ext cx="2487" cy="3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0" idx="6"/>
              <a:endCxn id="23" idx="2"/>
            </p:cNvCxnSpPr>
            <p:nvPr/>
          </p:nvCxnSpPr>
          <p:spPr>
            <a:xfrm>
              <a:off x="7239" y="3299"/>
              <a:ext cx="2487" cy="22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3" idx="6"/>
              <a:endCxn id="22" idx="2"/>
            </p:cNvCxnSpPr>
            <p:nvPr/>
          </p:nvCxnSpPr>
          <p:spPr>
            <a:xfrm>
              <a:off x="7239" y="4301"/>
              <a:ext cx="2487" cy="1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4" idx="6"/>
              <a:endCxn id="22" idx="2"/>
            </p:cNvCxnSpPr>
            <p:nvPr/>
          </p:nvCxnSpPr>
          <p:spPr>
            <a:xfrm flipV="1">
              <a:off x="7238" y="4456"/>
              <a:ext cx="2488" cy="9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5" idx="6"/>
              <a:endCxn id="22" idx="2"/>
            </p:cNvCxnSpPr>
            <p:nvPr/>
          </p:nvCxnSpPr>
          <p:spPr>
            <a:xfrm flipV="1">
              <a:off x="7239" y="4456"/>
              <a:ext cx="2487" cy="2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6" idx="6"/>
              <a:endCxn id="22" idx="2"/>
            </p:cNvCxnSpPr>
            <p:nvPr/>
          </p:nvCxnSpPr>
          <p:spPr>
            <a:xfrm flipV="1">
              <a:off x="7239" y="4456"/>
              <a:ext cx="2487" cy="3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13" idx="6"/>
              <a:endCxn id="24" idx="2"/>
            </p:cNvCxnSpPr>
            <p:nvPr/>
          </p:nvCxnSpPr>
          <p:spPr>
            <a:xfrm>
              <a:off x="7239" y="4301"/>
              <a:ext cx="2487" cy="2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14" idx="6"/>
              <a:endCxn id="23" idx="2"/>
            </p:cNvCxnSpPr>
            <p:nvPr/>
          </p:nvCxnSpPr>
          <p:spPr>
            <a:xfrm>
              <a:off x="7238" y="5401"/>
              <a:ext cx="2488" cy="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5" idx="6"/>
              <a:endCxn id="23" idx="2"/>
            </p:cNvCxnSpPr>
            <p:nvPr/>
          </p:nvCxnSpPr>
          <p:spPr>
            <a:xfrm flipV="1">
              <a:off x="7239" y="5564"/>
              <a:ext cx="2487" cy="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6" idx="6"/>
              <a:endCxn id="23" idx="2"/>
            </p:cNvCxnSpPr>
            <p:nvPr/>
          </p:nvCxnSpPr>
          <p:spPr>
            <a:xfrm flipV="1">
              <a:off x="7239" y="5564"/>
              <a:ext cx="2487" cy="2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22" idx="6"/>
              <a:endCxn id="26" idx="2"/>
            </p:cNvCxnSpPr>
            <p:nvPr/>
          </p:nvCxnSpPr>
          <p:spPr>
            <a:xfrm>
              <a:off x="10584" y="4456"/>
              <a:ext cx="1882" cy="11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3" idx="6"/>
              <a:endCxn id="26" idx="2"/>
            </p:cNvCxnSpPr>
            <p:nvPr/>
          </p:nvCxnSpPr>
          <p:spPr>
            <a:xfrm>
              <a:off x="10584" y="5564"/>
              <a:ext cx="1882" cy="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24" idx="6"/>
              <a:endCxn id="26" idx="2"/>
            </p:cNvCxnSpPr>
            <p:nvPr/>
          </p:nvCxnSpPr>
          <p:spPr>
            <a:xfrm flipV="1">
              <a:off x="10584" y="5651"/>
              <a:ext cx="1882" cy="1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" y="5443"/>
              <a:ext cx="643" cy="469"/>
            </a:xfrm>
            <a:prstGeom prst="rect">
              <a:avLst/>
            </a:prstGeom>
          </p:spPr>
        </p:pic>
        <p:cxnSp>
          <p:nvCxnSpPr>
            <p:cNvPr id="83" name="Straight Connector 82"/>
            <p:cNvCxnSpPr>
              <a:stCxn id="26" idx="6"/>
            </p:cNvCxnSpPr>
            <p:nvPr/>
          </p:nvCxnSpPr>
          <p:spPr>
            <a:xfrm>
              <a:off x="13324" y="5651"/>
              <a:ext cx="114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 Box 83"/>
            <p:cNvSpPr txBox="1"/>
            <p:nvPr/>
          </p:nvSpPr>
          <p:spPr>
            <a:xfrm>
              <a:off x="13793" y="5678"/>
              <a:ext cx="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/>
                <a:t>Y</a:t>
              </a:r>
              <a:endParaRPr lang="" altLang="en-US"/>
            </a:p>
          </p:txBody>
        </p:sp>
        <p:sp>
          <p:nvSpPr>
            <p:cNvPr id="91" name="Text Box 90"/>
            <p:cNvSpPr txBox="1"/>
            <p:nvPr/>
          </p:nvSpPr>
          <p:spPr>
            <a:xfrm>
              <a:off x="2636" y="7207"/>
              <a:ext cx="33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/>
                <a:t>.</a:t>
              </a:r>
              <a:endParaRPr lang="en-US" altLang="en-US" sz="1400" b="1"/>
            </a:p>
            <a:p>
              <a:r>
                <a:rPr lang="en-US" altLang="en-US" sz="1400" b="1"/>
                <a:t>.</a:t>
              </a:r>
              <a:endParaRPr lang="en-US" altLang="en-US" sz="1400" b="1"/>
            </a:p>
            <a:p>
              <a:r>
                <a:rPr lang="en-US" altLang="en-US" sz="1400" b="1"/>
                <a:t>.</a:t>
              </a:r>
              <a:endParaRPr lang="en-US" altLang="en-US" sz="1400" b="1"/>
            </a:p>
          </p:txBody>
        </p:sp>
        <p:sp>
          <p:nvSpPr>
            <p:cNvPr id="92" name="Text Box 91"/>
            <p:cNvSpPr txBox="1"/>
            <p:nvPr/>
          </p:nvSpPr>
          <p:spPr>
            <a:xfrm>
              <a:off x="6644" y="6816"/>
              <a:ext cx="333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900" b="1"/>
                <a:t>.</a:t>
              </a:r>
              <a:endParaRPr lang="en-US" altLang="en-US" sz="900" b="1"/>
            </a:p>
            <a:p>
              <a:r>
                <a:rPr lang="en-US" altLang="en-US" sz="900" b="1"/>
                <a:t>.</a:t>
              </a:r>
              <a:endParaRPr lang="en-US" altLang="en-US" sz="900" b="1"/>
            </a:p>
            <a:p>
              <a:r>
                <a:rPr lang="en-US" altLang="en-US" sz="900" b="1"/>
                <a:t>.</a:t>
              </a:r>
              <a:endParaRPr lang="en-US" altLang="en-US" sz="900" b="1"/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9990" y="5934"/>
              <a:ext cx="333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900" b="1"/>
                <a:t>.</a:t>
              </a:r>
              <a:endParaRPr lang="en-US" altLang="en-US" sz="900" b="1"/>
            </a:p>
            <a:p>
              <a:r>
                <a:rPr lang="en-US" altLang="en-US" sz="900" b="1"/>
                <a:t>.</a:t>
              </a:r>
              <a:endParaRPr lang="en-US" altLang="en-US" sz="900" b="1"/>
            </a:p>
            <a:p>
              <a:r>
                <a:rPr lang="en-US" altLang="en-US" sz="900" b="1"/>
                <a:t>.</a:t>
              </a:r>
              <a:endParaRPr lang="en-US" altLang="en-US" sz="900" b="1"/>
            </a:p>
          </p:txBody>
        </p:sp>
        <p:sp>
          <p:nvSpPr>
            <p:cNvPr id="99" name="Text Box 98"/>
            <p:cNvSpPr txBox="1"/>
            <p:nvPr/>
          </p:nvSpPr>
          <p:spPr>
            <a:xfrm>
              <a:off x="469" y="865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Ubuntu Mono" panose="020B0509030602030204" charset="0"/>
                  <a:cs typeface="Ubuntu Mono" panose="020B0509030602030204" charset="0"/>
                </a:rPr>
                <a:t>tot_kbps</a:t>
              </a:r>
              <a:endParaRPr lang="en-US" altLang="en-US"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0" name="Text Box 99"/>
            <p:cNvSpPr txBox="1"/>
            <p:nvPr/>
          </p:nvSpPr>
          <p:spPr>
            <a:xfrm>
              <a:off x="870" y="2106"/>
              <a:ext cx="125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Ubuntu Mono" panose="020B0509030602030204" charset="0"/>
                  <a:cs typeface="Ubuntu Mono" panose="020B0509030602030204" charset="0"/>
                </a:rPr>
                <a:t>src IP</a:t>
              </a:r>
              <a:endParaRPr lang="en-US" altLang="en-US"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1" name="Text Box 100"/>
            <p:cNvSpPr txBox="1"/>
            <p:nvPr/>
          </p:nvSpPr>
          <p:spPr>
            <a:xfrm>
              <a:off x="870" y="3302"/>
              <a:ext cx="128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Ubuntu Mono" panose="020B0509030602030204" charset="0"/>
                  <a:cs typeface="Ubuntu Mono" panose="020B0509030602030204" charset="0"/>
                </a:rPr>
                <a:t>dst IP</a:t>
              </a:r>
              <a:endParaRPr lang="en-US" altLang="en-US"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459" y="4285"/>
              <a:ext cx="18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Ubuntu Mono" panose="020B0509030602030204" charset="0"/>
                  <a:cs typeface="Ubuntu Mono" panose="020B0509030602030204" charset="0"/>
                </a:rPr>
                <a:t>pktcount</a:t>
              </a:r>
              <a:endParaRPr lang="en-US" altLang="en-US"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3" name="Text Box 102"/>
            <p:cNvSpPr txBox="1"/>
            <p:nvPr/>
          </p:nvSpPr>
          <p:spPr>
            <a:xfrm>
              <a:off x="234" y="5372"/>
              <a:ext cx="21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Ubuntu Mono" panose="020B0509030602030204" charset="0"/>
                  <a:cs typeface="Ubuntu Mono" panose="020B0509030602030204" charset="0"/>
                </a:rPr>
                <a:t>bytecount</a:t>
              </a:r>
              <a:endParaRPr lang="en-US" altLang="en-US"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4" name="Text Box 103"/>
            <p:cNvSpPr txBox="1"/>
            <p:nvPr/>
          </p:nvSpPr>
          <p:spPr>
            <a:xfrm>
              <a:off x="404" y="6568"/>
              <a:ext cx="17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Ubuntu Mono" panose="020B0509030602030204" charset="0"/>
                  <a:cs typeface="Ubuntu Mono" panose="020B0509030602030204" charset="0"/>
                </a:rPr>
                <a:t>Protocol</a:t>
              </a:r>
              <a:endParaRPr lang="en-US" altLang="en-US">
                <a:latin typeface="Ubuntu Mono" panose="020B0509030602030204" charset="0"/>
                <a:cs typeface="Ubuntu Mono" panose="020B0509030602030204" charset="0"/>
              </a:endParaRPr>
            </a:p>
          </p:txBody>
        </p:sp>
      </p:grpSp>
      <p:sp>
        <p:nvSpPr>
          <p:cNvPr id="106" name="Text Box 105"/>
          <p:cNvSpPr txBox="1"/>
          <p:nvPr/>
        </p:nvSpPr>
        <p:spPr>
          <a:xfrm>
            <a:off x="10290810" y="2890520"/>
            <a:ext cx="1981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latin typeface="Ubuntu Mono" panose="020B0509030602030204" charset="0"/>
                <a:cs typeface="Ubuntu Mono" panose="020B0509030602030204" charset="0"/>
              </a:rPr>
              <a:t>FIG.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 DNN model for DOS-DDOS attacks classification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107" name="Picture 106" descr="DNN.h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5748655"/>
            <a:ext cx="664083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09295" y="1170305"/>
            <a:ext cx="3872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400">
                <a:latin typeface="Ubuntu Mono" panose="020B0509030602030204" charset="0"/>
                <a:cs typeface="Ubuntu Mono" panose="020B0509030602030204" charset="0"/>
              </a:rPr>
              <a:t>Next packet arrival burst method</a:t>
            </a:r>
            <a:endParaRPr lang="" altLang="en-US" sz="24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2815" y="2156460"/>
            <a:ext cx="10463530" cy="1219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Entirely based on the methos for determine the length of the next CPU burst, this approach takes this pseudo-prediction to approximate the followig burst packets size. So the predictor depends on the following: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8" name="Picture 7" descr="CodeCogsEq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15" y="3831590"/>
            <a:ext cx="3514090" cy="361950"/>
          </a:xfrm>
          <a:prstGeom prst="rect">
            <a:avLst/>
          </a:prstGeom>
        </p:spPr>
      </p:pic>
      <p:pic>
        <p:nvPicPr>
          <p:cNvPr id="9" name="Picture 8" descr="CodeCogsEqn(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50" y="4626610"/>
            <a:ext cx="209550" cy="152400"/>
          </a:xfrm>
          <a:prstGeom prst="rect">
            <a:avLst/>
          </a:prstGeom>
        </p:spPr>
      </p:pic>
      <p:pic>
        <p:nvPicPr>
          <p:cNvPr id="11" name="Picture 10" descr="CodeCogsEqn(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305" y="5039360"/>
            <a:ext cx="295275" cy="276225"/>
          </a:xfrm>
          <a:prstGeom prst="rect">
            <a:avLst/>
          </a:prstGeom>
        </p:spPr>
      </p:pic>
      <p:pic>
        <p:nvPicPr>
          <p:cNvPr id="12" name="Picture 11" descr="CodeCogsEqn(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830" y="6080125"/>
            <a:ext cx="666750" cy="247650"/>
          </a:xfrm>
          <a:prstGeom prst="rect">
            <a:avLst/>
          </a:prstGeom>
        </p:spPr>
      </p:pic>
      <p:pic>
        <p:nvPicPr>
          <p:cNvPr id="13" name="Picture 12" descr="CodeCogsEqn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550" y="5593080"/>
            <a:ext cx="323850" cy="2095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692400" y="451866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: smoothing factor     0≤     ≤1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15" name="Picture 14" descr="CodeCogsEqn(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220" y="4626610"/>
            <a:ext cx="209550" cy="1524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694940" y="4993005"/>
            <a:ext cx="486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Ubuntu Mono" panose="020B0509030602030204" charset="0"/>
                <a:cs typeface="Ubuntu Mono" panose="020B0509030602030204" charset="0"/>
              </a:rPr>
              <a:t>: 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actual packet count arrival on time (n)</a:t>
            </a:r>
            <a:endParaRPr lang="en-US" altLang="en-US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694940" y="5513705"/>
            <a:ext cx="898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Ubuntu Mono" panose="020B0509030602030204" charset="0"/>
                <a:cs typeface="Ubuntu Mono" panose="020B0509030602030204" charset="0"/>
              </a:rPr>
              <a:t>: 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predicted</a:t>
            </a:r>
            <a:r>
              <a:rPr lang="en-US" altLang="en-US">
                <a:latin typeface="Ubuntu Mono" panose="020B0509030602030204" charset="0"/>
                <a:cs typeface="Ubuntu Mono" panose="020B0509030602030204" charset="0"/>
              </a:rPr>
              <a:t> packet count arrival on time (n) 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this is equivalent to time (n-1)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684780" y="601980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Ubuntu Mono" panose="020B0509030602030204" charset="0"/>
                <a:cs typeface="Ubuntu Mono" panose="020B0509030602030204" charset="0"/>
              </a:rPr>
              <a:t>: 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predicted arrival time for the next time cicle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grayscl/>
            <a:lum bright="70000" contrast="-70000"/>
          </a:blip>
          <a:srcRect l="64436" t="4060" r="10706" b="6648"/>
          <a:stretch>
            <a:fillRect/>
          </a:stretch>
        </p:blipFill>
        <p:spPr>
          <a:xfrm>
            <a:off x="5958205" y="208280"/>
            <a:ext cx="452755" cy="469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r="74950"/>
          <a:stretch>
            <a:fillRect/>
          </a:stretch>
        </p:blipFill>
        <p:spPr>
          <a:xfrm>
            <a:off x="5673725" y="337820"/>
            <a:ext cx="299085" cy="3105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70" y="1499235"/>
            <a:ext cx="10480040" cy="3859530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3664585" y="5584190"/>
            <a:ext cx="588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Ubuntu Mono" panose="020B0509030602030204" charset="0"/>
                <a:cs typeface="Ubuntu Mono" panose="020B0509030602030204" charset="0"/>
              </a:rPr>
              <a:t>FIG.</a:t>
            </a:r>
            <a:r>
              <a:rPr lang="en-US" altLang="en-US">
                <a:latin typeface="Ubuntu Mono" panose="020B0509030602030204" charset="0"/>
                <a:cs typeface="Ubuntu Mono" panose="020B0509030602030204" charset="0"/>
              </a:rPr>
              <a:t> </a:t>
            </a:r>
            <a:r>
              <a:rPr lang="" altLang="en-US">
                <a:latin typeface="Ubuntu Mono" panose="020B0509030602030204" charset="0"/>
                <a:cs typeface="Ubuntu Mono" panose="020B0509030602030204" charset="0"/>
              </a:rPr>
              <a:t>packets burst prediction on time</a:t>
            </a:r>
            <a:endParaRPr lang="" altLang="en-US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WPS Presentation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Ubuntu Mono</vt:lpstr>
      <vt:lpstr>Ubuntu</vt:lpstr>
      <vt:lpstr>微软雅黑</vt:lpstr>
      <vt:lpstr>Droid Sans Fallback</vt:lpstr>
      <vt:lpstr>DejaVu Sans</vt:lpstr>
      <vt:lpstr/>
      <vt:lpstr>Arial Unicode MS</vt:lpstr>
      <vt:lpstr>Calibri</vt:lpstr>
      <vt:lpstr>Calibri Light</vt:lpstr>
      <vt:lpstr>URW Bookman</vt:lpstr>
      <vt:lpstr>Wingdings</vt:lpstr>
      <vt:lpstr>东文宋体</vt:lpstr>
      <vt:lpstr>Office Theme</vt:lpstr>
      <vt:lpstr>DOS-DDOS attacks, an sligth approach via ML to advanced Intrusion Detection and Prevention(IDP|s) mitigation tactic.* </vt:lpstr>
      <vt:lpstr>DOS-DDOS attacks, an sligth approach via ML to advanced Intrusion Detection and Prevention(IDP|s) mitigation tactic.*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DOS-DDOS attacks, an sligth approach via ML to advanced Intrusion Detection and Prevention(IDP|s) mitigation tactic.* </dc:title>
  <dc:creator>cris</dc:creator>
  <cp:lastModifiedBy>cris</cp:lastModifiedBy>
  <cp:revision>17</cp:revision>
  <dcterms:created xsi:type="dcterms:W3CDTF">2024-06-02T23:15:13Z</dcterms:created>
  <dcterms:modified xsi:type="dcterms:W3CDTF">2024-06-02T23:15:13Z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