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Alexandria SemiBold"/>
      <p:regular r:id="rId28"/>
      <p:bold r:id="rId29"/>
    </p:embeddedFont>
    <p:embeddedFont>
      <p:font typeface="Sora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X12uDZKGGm4Ml6J7uF+I/cj9a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lexandriaSemiBold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xandria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Light-bold.fntdata"/><Relationship Id="rId30" Type="http://schemas.openxmlformats.org/officeDocument/2006/relationships/font" Target="fonts/SoraLigh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70ee3eb1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70ee3eb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d8a63ec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d8a63e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70ee3eb1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70ee3eb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70ee3eb1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670ee3eb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70ee3eb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70ee3e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670ee3eb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670ee3e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670ee3eb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670ee3e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670ee3eb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670ee3e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70ee3eb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670ee3eb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70ee3eb1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670ee3eb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d8a63ec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9d8a63e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9d8a63ec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9d8a63e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6553ee216_3_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6553ee216_3_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6553ee216_3_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6553ee216_3_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6553ee216_3_25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6553ee216_3_25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6553ee216_3_2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6553ee216_3_31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6553ee216_3_3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6553ee216_3_3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6553ee216_3_31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6553ee216_3_31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6553ee216_3_3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553ee216_3_3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6553ee216_3_25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6553ee216_3_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6553ee216_3_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6553ee216_3_25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6553ee216_3_2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6553ee216_3_2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6553ee216_3_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6553ee216_3_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6553ee216_3_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6553ee216_3_26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6553ee216_3_26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6553ee216_3_2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6553ee216_3_2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6553ee216_3_2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6553ee216_3_2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6553ee216_3_2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6553ee216_3_27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6553ee216_3_27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6553ee216_3_27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6553ee216_3_2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6553ee216_3_28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6553ee216_3_2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6553ee216_3_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6553ee216_3_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6553ee216_3_28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6553ee216_3_28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6553ee216_3_28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6553ee216_3_28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6553ee216_3_28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6553ee216_3_2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6553ee216_3_28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6553ee216_3_28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6553ee216_3_28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6553ee216_3_29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6553ee216_3_2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6553ee216_3_2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6553ee216_3_29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6553ee216_3_29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553ee216_3_30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6553ee216_3_30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6553ee216_3_3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6553ee216_3_3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6553ee216_3_30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6553ee216_3_30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6553ee216_3_30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6553ee216_3_3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553ee216_3_31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6553ee216_3_3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553ee216_3_2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6553ee216_3_24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6553ee216_3_2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5015550" y="3623250"/>
            <a:ext cx="2175900" cy="16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" y="23624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Ángeles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Scheduler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75" y="3666673"/>
            <a:ext cx="2083075" cy="15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95375" y="5128925"/>
            <a:ext cx="4259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Cristian Molina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Felipe Concha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Jimmy Muñoz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670ee3eb1_0_245"/>
          <p:cNvSpPr txBox="1"/>
          <p:nvPr/>
        </p:nvSpPr>
        <p:spPr>
          <a:xfrm>
            <a:off x="116994" y="7187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188" name="Google Shape;188;g31670ee3eb1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7270" y="0"/>
            <a:ext cx="1764730" cy="4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1670ee3eb1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075" y="441175"/>
            <a:ext cx="9753349" cy="63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d8a63ec8_0_25"/>
          <p:cNvSpPr txBox="1"/>
          <p:nvPr>
            <p:ph type="title"/>
          </p:nvPr>
        </p:nvSpPr>
        <p:spPr>
          <a:xfrm>
            <a:off x="827100" y="25425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4250"/>
              <a:t>Arquitectura de software.</a:t>
            </a:r>
            <a:endParaRPr sz="4250"/>
          </a:p>
        </p:txBody>
      </p:sp>
      <p:sp>
        <p:nvSpPr>
          <p:cNvPr id="195" name="Google Shape;195;g319d8a63ec8_0_25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6" name="Google Shape;196;g319d8a63ec8_0_25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97" name="Google Shape;197;g319d8a63ec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70ee3eb1_0_22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g31670ee3eb1_0_22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04" name="Google Shape;204;g31670ee3eb1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670ee3eb1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275" y="851700"/>
            <a:ext cx="9250351" cy="57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70ee3eb1_0_262"/>
          <p:cNvSpPr/>
          <p:nvPr/>
        </p:nvSpPr>
        <p:spPr>
          <a:xfrm>
            <a:off x="91630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g31670ee3eb1_0_262"/>
          <p:cNvSpPr/>
          <p:nvPr/>
        </p:nvSpPr>
        <p:spPr>
          <a:xfrm>
            <a:off x="6495188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31670ee3eb1_0_262"/>
          <p:cNvSpPr/>
          <p:nvPr/>
        </p:nvSpPr>
        <p:spPr>
          <a:xfrm>
            <a:off x="37339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31670ee3eb1_0_262"/>
          <p:cNvSpPr/>
          <p:nvPr/>
        </p:nvSpPr>
        <p:spPr>
          <a:xfrm>
            <a:off x="9726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31670ee3eb1_0_26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215" name="Google Shape;215;g31670ee3eb1_0_262"/>
          <p:cNvSpPr txBox="1"/>
          <p:nvPr>
            <p:ph idx="1" type="body"/>
          </p:nvPr>
        </p:nvSpPr>
        <p:spPr>
          <a:xfrm>
            <a:off x="98075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Lenguajes:</a:t>
            </a:r>
            <a:endParaRPr b="1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TypeScript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JavaScript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670ee3eb1_0_26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17" name="Google Shape;217;g31670ee3eb1_0_26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18" name="Google Shape;218;g31670ee3eb1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1670ee3eb1_0_262"/>
          <p:cNvSpPr txBox="1"/>
          <p:nvPr>
            <p:ph idx="1" type="body"/>
          </p:nvPr>
        </p:nvSpPr>
        <p:spPr>
          <a:xfrm>
            <a:off x="3702725" y="2915300"/>
            <a:ext cx="24387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Framework y librerías: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Next.js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Chart.js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670ee3eb1_0_262"/>
          <p:cNvSpPr txBox="1"/>
          <p:nvPr>
            <p:ph idx="1" type="body"/>
          </p:nvPr>
        </p:nvSpPr>
        <p:spPr>
          <a:xfrm>
            <a:off x="643285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Base de datos: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Supabase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1670ee3eb1_0_262"/>
          <p:cNvSpPr txBox="1"/>
          <p:nvPr>
            <p:ph idx="1" type="body"/>
          </p:nvPr>
        </p:nvSpPr>
        <p:spPr>
          <a:xfrm>
            <a:off x="9162975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Despliegue: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Vercel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>
            <a:off x="6096575" y="2522925"/>
            <a:ext cx="4510500" cy="3900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1" y="93541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sistema web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374525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clientes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842988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usuarios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6325338" y="2808038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venta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7795463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citas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9275325" y="2808038"/>
            <a:ext cx="12336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Comisiones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0830475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Reporte financiero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11475" y="2808050"/>
            <a:ext cx="1158300" cy="8028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servicios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11"/>
          <p:cNvCxnSpPr>
            <a:stCxn id="230" idx="1"/>
            <a:endCxn id="238" idx="2"/>
          </p:cNvCxnSpPr>
          <p:nvPr/>
        </p:nvCxnSpPr>
        <p:spPr>
          <a:xfrm>
            <a:off x="374525" y="3192800"/>
            <a:ext cx="127800" cy="858000"/>
          </a:xfrm>
          <a:prstGeom prst="bentConnector3">
            <a:avLst>
              <a:gd fmla="val -1340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11"/>
          <p:cNvCxnSpPr>
            <a:stCxn id="230" idx="1"/>
            <a:endCxn id="240" idx="2"/>
          </p:cNvCxnSpPr>
          <p:nvPr/>
        </p:nvCxnSpPr>
        <p:spPr>
          <a:xfrm>
            <a:off x="374525" y="3192800"/>
            <a:ext cx="127800" cy="1404300"/>
          </a:xfrm>
          <a:prstGeom prst="bentConnector3">
            <a:avLst>
              <a:gd fmla="val -1340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1" name="Google Shape;241;p11"/>
          <p:cNvSpPr/>
          <p:nvPr/>
        </p:nvSpPr>
        <p:spPr>
          <a:xfrm>
            <a:off x="6444300" y="3882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6444313" y="44182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444300" y="4959038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6444300" y="5499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 abono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4780763" y="2808050"/>
            <a:ext cx="12336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tipo de pago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502175" y="38662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502175" y="4412375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970638" y="3866199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970638" y="4412375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11"/>
          <p:cNvCxnSpPr>
            <a:stCxn id="231" idx="1"/>
            <a:endCxn id="246" idx="2"/>
          </p:cNvCxnSpPr>
          <p:nvPr/>
        </p:nvCxnSpPr>
        <p:spPr>
          <a:xfrm>
            <a:off x="1842988" y="3192800"/>
            <a:ext cx="127800" cy="858000"/>
          </a:xfrm>
          <a:prstGeom prst="bentConnector3">
            <a:avLst>
              <a:gd fmla="val -1201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11"/>
          <p:cNvCxnSpPr>
            <a:stCxn id="231" idx="1"/>
            <a:endCxn id="247" idx="2"/>
          </p:cNvCxnSpPr>
          <p:nvPr/>
        </p:nvCxnSpPr>
        <p:spPr>
          <a:xfrm>
            <a:off x="1842988" y="3192800"/>
            <a:ext cx="127800" cy="1404300"/>
          </a:xfrm>
          <a:prstGeom prst="bentConnector3">
            <a:avLst>
              <a:gd fmla="val -1201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11"/>
          <p:cNvSpPr/>
          <p:nvPr/>
        </p:nvSpPr>
        <p:spPr>
          <a:xfrm>
            <a:off x="3439125" y="3882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3439125" y="4429025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" name="Google Shape;252;p11"/>
          <p:cNvCxnSpPr>
            <a:stCxn id="236" idx="1"/>
            <a:endCxn id="250" idx="2"/>
          </p:cNvCxnSpPr>
          <p:nvPr/>
        </p:nvCxnSpPr>
        <p:spPr>
          <a:xfrm>
            <a:off x="3311475" y="3209450"/>
            <a:ext cx="127800" cy="858000"/>
          </a:xfrm>
          <a:prstGeom prst="bentConnector3">
            <a:avLst>
              <a:gd fmla="val -1191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3" name="Google Shape;253;p11"/>
          <p:cNvCxnSpPr>
            <a:stCxn id="236" idx="1"/>
            <a:endCxn id="251" idx="2"/>
          </p:cNvCxnSpPr>
          <p:nvPr/>
        </p:nvCxnSpPr>
        <p:spPr>
          <a:xfrm>
            <a:off x="3311475" y="3209450"/>
            <a:ext cx="127800" cy="1404300"/>
          </a:xfrm>
          <a:prstGeom prst="bentConnector3">
            <a:avLst>
              <a:gd fmla="val -1191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" name="Google Shape;254;p11"/>
          <p:cNvCxnSpPr>
            <a:stCxn id="232" idx="1"/>
            <a:endCxn id="241" idx="2"/>
          </p:cNvCxnSpPr>
          <p:nvPr/>
        </p:nvCxnSpPr>
        <p:spPr>
          <a:xfrm>
            <a:off x="6325338" y="3192788"/>
            <a:ext cx="119100" cy="8748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11"/>
          <p:cNvCxnSpPr>
            <a:stCxn id="232" idx="1"/>
            <a:endCxn id="242" idx="2"/>
          </p:cNvCxnSpPr>
          <p:nvPr/>
        </p:nvCxnSpPr>
        <p:spPr>
          <a:xfrm>
            <a:off x="6325338" y="3192788"/>
            <a:ext cx="119100" cy="14100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6" name="Google Shape;256;p11"/>
          <p:cNvCxnSpPr>
            <a:stCxn id="232" idx="1"/>
            <a:endCxn id="243" idx="2"/>
          </p:cNvCxnSpPr>
          <p:nvPr/>
        </p:nvCxnSpPr>
        <p:spPr>
          <a:xfrm>
            <a:off x="6325338" y="3192788"/>
            <a:ext cx="119100" cy="19509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" name="Google Shape;257;p11"/>
          <p:cNvCxnSpPr>
            <a:stCxn id="232" idx="1"/>
            <a:endCxn id="244" idx="2"/>
          </p:cNvCxnSpPr>
          <p:nvPr/>
        </p:nvCxnSpPr>
        <p:spPr>
          <a:xfrm>
            <a:off x="6325338" y="3192788"/>
            <a:ext cx="119100" cy="24918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8" name="Google Shape;258;p11"/>
          <p:cNvSpPr/>
          <p:nvPr/>
        </p:nvSpPr>
        <p:spPr>
          <a:xfrm>
            <a:off x="4946050" y="38731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4946063" y="4426150"/>
            <a:ext cx="903000" cy="372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11"/>
          <p:cNvCxnSpPr>
            <a:stCxn id="245" idx="1"/>
            <a:endCxn id="258" idx="2"/>
          </p:cNvCxnSpPr>
          <p:nvPr/>
        </p:nvCxnSpPr>
        <p:spPr>
          <a:xfrm>
            <a:off x="4780763" y="3192800"/>
            <a:ext cx="165300" cy="864900"/>
          </a:xfrm>
          <a:prstGeom prst="bentConnector3">
            <a:avLst>
              <a:gd fmla="val -818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Google Shape;261;p11"/>
          <p:cNvCxnSpPr>
            <a:stCxn id="245" idx="1"/>
            <a:endCxn id="259" idx="2"/>
          </p:cNvCxnSpPr>
          <p:nvPr/>
        </p:nvCxnSpPr>
        <p:spPr>
          <a:xfrm>
            <a:off x="4780763" y="3192800"/>
            <a:ext cx="165300" cy="1419600"/>
          </a:xfrm>
          <a:prstGeom prst="bentConnector3">
            <a:avLst>
              <a:gd fmla="val -818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2" name="Google Shape;262;p11"/>
          <p:cNvSpPr/>
          <p:nvPr/>
        </p:nvSpPr>
        <p:spPr>
          <a:xfrm>
            <a:off x="7942575" y="38824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7942575" y="44335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7942575" y="49846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7942575" y="55209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stado cita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11"/>
          <p:cNvCxnSpPr>
            <a:stCxn id="233" idx="1"/>
            <a:endCxn id="262" idx="2"/>
          </p:cNvCxnSpPr>
          <p:nvPr/>
        </p:nvCxnSpPr>
        <p:spPr>
          <a:xfrm>
            <a:off x="7795463" y="3192800"/>
            <a:ext cx="147000" cy="8742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11"/>
          <p:cNvCxnSpPr>
            <a:stCxn id="233" idx="1"/>
            <a:endCxn id="263" idx="2"/>
          </p:cNvCxnSpPr>
          <p:nvPr/>
        </p:nvCxnSpPr>
        <p:spPr>
          <a:xfrm>
            <a:off x="7795463" y="3192800"/>
            <a:ext cx="147000" cy="14253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11"/>
          <p:cNvCxnSpPr>
            <a:stCxn id="233" idx="1"/>
            <a:endCxn id="264" idx="2"/>
          </p:cNvCxnSpPr>
          <p:nvPr/>
        </p:nvCxnSpPr>
        <p:spPr>
          <a:xfrm>
            <a:off x="7795463" y="3192800"/>
            <a:ext cx="147000" cy="19764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11"/>
          <p:cNvCxnSpPr>
            <a:stCxn id="233" idx="1"/>
            <a:endCxn id="265" idx="2"/>
          </p:cNvCxnSpPr>
          <p:nvPr/>
        </p:nvCxnSpPr>
        <p:spPr>
          <a:xfrm>
            <a:off x="7795463" y="3192800"/>
            <a:ext cx="147000" cy="25128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11"/>
          <p:cNvSpPr/>
          <p:nvPr/>
        </p:nvSpPr>
        <p:spPr>
          <a:xfrm>
            <a:off x="9440813" y="44276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9450338" y="3882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11"/>
          <p:cNvCxnSpPr>
            <a:stCxn id="234" idx="1"/>
            <a:endCxn id="271" idx="2"/>
          </p:cNvCxnSpPr>
          <p:nvPr/>
        </p:nvCxnSpPr>
        <p:spPr>
          <a:xfrm>
            <a:off x="9275325" y="3192788"/>
            <a:ext cx="174900" cy="874800"/>
          </a:xfrm>
          <a:prstGeom prst="bentConnector3">
            <a:avLst>
              <a:gd fmla="val -1361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3" name="Google Shape;273;p11"/>
          <p:cNvCxnSpPr>
            <a:stCxn id="234" idx="1"/>
            <a:endCxn id="270" idx="2"/>
          </p:cNvCxnSpPr>
          <p:nvPr/>
        </p:nvCxnSpPr>
        <p:spPr>
          <a:xfrm>
            <a:off x="9275325" y="3192788"/>
            <a:ext cx="165600" cy="1419600"/>
          </a:xfrm>
          <a:prstGeom prst="bentConnector3">
            <a:avLst>
              <a:gd fmla="val -1437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4" name="Google Shape;274;p11"/>
          <p:cNvSpPr/>
          <p:nvPr/>
        </p:nvSpPr>
        <p:spPr>
          <a:xfrm>
            <a:off x="10958125" y="39074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11"/>
          <p:cNvCxnSpPr>
            <a:stCxn id="235" idx="1"/>
            <a:endCxn id="274" idx="2"/>
          </p:cNvCxnSpPr>
          <p:nvPr/>
        </p:nvCxnSpPr>
        <p:spPr>
          <a:xfrm>
            <a:off x="10830475" y="3192800"/>
            <a:ext cx="127800" cy="899400"/>
          </a:xfrm>
          <a:prstGeom prst="bentConnector3">
            <a:avLst>
              <a:gd fmla="val -1107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p11"/>
          <p:cNvSpPr/>
          <p:nvPr/>
        </p:nvSpPr>
        <p:spPr>
          <a:xfrm>
            <a:off x="6745500" y="1898900"/>
            <a:ext cx="300600" cy="5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9762450" y="1898900"/>
            <a:ext cx="300600" cy="5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8203950" y="1898900"/>
            <a:ext cx="300600" cy="5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70ee3eb1_0_14"/>
          <p:cNvSpPr txBox="1"/>
          <p:nvPr>
            <p:ph type="title"/>
          </p:nvPr>
        </p:nvSpPr>
        <p:spPr>
          <a:xfrm>
            <a:off x="955650" y="3118725"/>
            <a:ext cx="4401300" cy="215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Roles integrantes del proyecto</a:t>
            </a:r>
            <a:endParaRPr sz="4000"/>
          </a:p>
        </p:txBody>
      </p:sp>
      <p:pic>
        <p:nvPicPr>
          <p:cNvPr descr="EscuelaIT Duoc UC - Escuela de Informática y Telecomunicaciones Duoc UC - Duoc  UC | LinkedIn" id="96" name="Google Shape;96;g31670ee3eb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1670ee3eb1_0_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g31670ee3eb1_0_14"/>
          <p:cNvSpPr/>
          <p:nvPr/>
        </p:nvSpPr>
        <p:spPr>
          <a:xfrm>
            <a:off x="6994125" y="1739000"/>
            <a:ext cx="38427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670ee3eb1_0_14"/>
          <p:cNvSpPr/>
          <p:nvPr/>
        </p:nvSpPr>
        <p:spPr>
          <a:xfrm>
            <a:off x="7228992" y="1989263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Cristian Molina</a:t>
            </a:r>
            <a:endParaRPr b="0" i="0" sz="2000" u="none" cap="none" strike="noStrike"/>
          </a:p>
        </p:txBody>
      </p:sp>
      <p:sp>
        <p:nvSpPr>
          <p:cNvPr id="100" name="Google Shape;100;g31670ee3eb1_0_14"/>
          <p:cNvSpPr/>
          <p:nvPr/>
        </p:nvSpPr>
        <p:spPr>
          <a:xfrm>
            <a:off x="7228992" y="2452558"/>
            <a:ext cx="277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Equipo desarrollo</a:t>
            </a:r>
            <a:endParaRPr b="0" i="0" sz="1550" u="none" cap="none" strike="noStrike"/>
          </a:p>
        </p:txBody>
      </p:sp>
      <p:sp>
        <p:nvSpPr>
          <p:cNvPr id="101" name="Google Shape;101;g31670ee3eb1_0_14"/>
          <p:cNvSpPr/>
          <p:nvPr/>
        </p:nvSpPr>
        <p:spPr>
          <a:xfrm>
            <a:off x="6994150" y="4685700"/>
            <a:ext cx="38427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670ee3eb1_0_14"/>
          <p:cNvSpPr/>
          <p:nvPr/>
        </p:nvSpPr>
        <p:spPr>
          <a:xfrm>
            <a:off x="7229016" y="4935951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Felipe Concha</a:t>
            </a:r>
            <a:endParaRPr b="0" i="0" sz="2000" u="none" cap="none" strike="noStrike"/>
          </a:p>
        </p:txBody>
      </p:sp>
      <p:sp>
        <p:nvSpPr>
          <p:cNvPr id="103" name="Google Shape;103;g31670ee3eb1_0_14"/>
          <p:cNvSpPr/>
          <p:nvPr/>
        </p:nvSpPr>
        <p:spPr>
          <a:xfrm>
            <a:off x="7229025" y="5399250"/>
            <a:ext cx="3521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Jefe de proyecto/</a:t>
            </a: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E</a:t>
            </a: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quipo desarrollo</a:t>
            </a:r>
            <a:endParaRPr b="0" i="0" sz="1550" u="none" cap="none" strike="noStrike"/>
          </a:p>
        </p:txBody>
      </p:sp>
      <p:sp>
        <p:nvSpPr>
          <p:cNvPr id="104" name="Google Shape;104;g31670ee3eb1_0_14"/>
          <p:cNvSpPr/>
          <p:nvPr/>
        </p:nvSpPr>
        <p:spPr>
          <a:xfrm>
            <a:off x="6994125" y="3212350"/>
            <a:ext cx="38427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670ee3eb1_0_14"/>
          <p:cNvSpPr/>
          <p:nvPr/>
        </p:nvSpPr>
        <p:spPr>
          <a:xfrm>
            <a:off x="7228992" y="3462610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Jimmy Muñoz</a:t>
            </a:r>
            <a:endParaRPr b="0" i="0" sz="2000" u="none" cap="none" strike="noStrike"/>
          </a:p>
        </p:txBody>
      </p:sp>
      <p:sp>
        <p:nvSpPr>
          <p:cNvPr id="106" name="Google Shape;106;g31670ee3eb1_0_14"/>
          <p:cNvSpPr/>
          <p:nvPr/>
        </p:nvSpPr>
        <p:spPr>
          <a:xfrm>
            <a:off x="7229026" y="3925900"/>
            <a:ext cx="301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Equipo desarrollo</a:t>
            </a:r>
            <a:endParaRPr b="0" i="0" sz="1550" u="none" cap="none" strike="noStrike"/>
          </a:p>
        </p:txBody>
      </p:sp>
      <p:sp>
        <p:nvSpPr>
          <p:cNvPr id="107" name="Google Shape;107;g31670ee3eb1_0_14"/>
          <p:cNvSpPr/>
          <p:nvPr/>
        </p:nvSpPr>
        <p:spPr>
          <a:xfrm>
            <a:off x="6565225" y="2224899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670ee3eb1_0_14"/>
          <p:cNvSpPr/>
          <p:nvPr/>
        </p:nvSpPr>
        <p:spPr>
          <a:xfrm>
            <a:off x="6565225" y="517158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670ee3eb1_0_14"/>
          <p:cNvSpPr/>
          <p:nvPr/>
        </p:nvSpPr>
        <p:spPr>
          <a:xfrm>
            <a:off x="6565225" y="369825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g31670ee3eb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1670ee3eb1_0_7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6" name="Google Shape;116;g31670ee3eb1_0_77"/>
          <p:cNvSpPr txBox="1"/>
          <p:nvPr>
            <p:ph idx="4294967295" type="title"/>
          </p:nvPr>
        </p:nvSpPr>
        <p:spPr>
          <a:xfrm>
            <a:off x="970350" y="1096663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530"/>
              <a:t>Descripción del proyecto</a:t>
            </a:r>
            <a:endParaRPr sz="3530"/>
          </a:p>
        </p:txBody>
      </p:sp>
      <p:sp>
        <p:nvSpPr>
          <p:cNvPr id="117" name="Google Shape;117;g31670ee3eb1_0_77"/>
          <p:cNvSpPr/>
          <p:nvPr/>
        </p:nvSpPr>
        <p:spPr>
          <a:xfrm>
            <a:off x="9703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31670ee3eb1_0_77"/>
          <p:cNvSpPr txBox="1"/>
          <p:nvPr/>
        </p:nvSpPr>
        <p:spPr>
          <a:xfrm>
            <a:off x="15687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 principal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g31670ee3eb1_0_77"/>
          <p:cNvSpPr/>
          <p:nvPr/>
        </p:nvSpPr>
        <p:spPr>
          <a:xfrm>
            <a:off x="5531700" y="4035800"/>
            <a:ext cx="11286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g31670ee3eb1_0_77"/>
          <p:cNvSpPr txBox="1"/>
          <p:nvPr/>
        </p:nvSpPr>
        <p:spPr>
          <a:xfrm>
            <a:off x="1386450" y="2779700"/>
            <a:ext cx="3251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manual con papel y lápiz: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 ineficiencias y errores frecuentes.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Dificulta el control sobre las operaciones.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Procesos lentos y descentralizados: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Programación de citas poco ágil.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 de comisiones complicado y propenso 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Limitaciones en seguridad y accesibilidad: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Información vulnerable y poco protegida.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Acceso restringido a datos importantes.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31670ee3eb1_0_77"/>
          <p:cNvSpPr/>
          <p:nvPr/>
        </p:nvSpPr>
        <p:spPr>
          <a:xfrm>
            <a:off x="71377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31670ee3eb1_0_77"/>
          <p:cNvSpPr txBox="1"/>
          <p:nvPr/>
        </p:nvSpPr>
        <p:spPr>
          <a:xfrm>
            <a:off x="77361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Solución propuesta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31670ee3eb1_0_77"/>
          <p:cNvSpPr txBox="1"/>
          <p:nvPr/>
        </p:nvSpPr>
        <p:spPr>
          <a:xfrm>
            <a:off x="7553850" y="2779700"/>
            <a:ext cx="3251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Implementación de un sistema web: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Centraliza la gestión de empleados, clientes, citas y ventas.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Agiliza los procesos operativos mediante automatización.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Interfaz intuitiva y eficiente: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Diseñada para facilitar el uso por cualquier usuario.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Reduce la curva de aprendizaje y minimiza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Accesibilidad multiplataforma: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 en computadoras, tablets y smartphones con conexión a Internet.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Garantiza acceso en tiempo real y mejora la productividad.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670ee3eb1_0_6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31670ee3eb1_0_6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130" name="Google Shape;130;g31670ee3eb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35938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1670ee3eb1_0_6"/>
          <p:cNvSpPr txBox="1"/>
          <p:nvPr/>
        </p:nvSpPr>
        <p:spPr>
          <a:xfrm>
            <a:off x="4235700" y="776488"/>
            <a:ext cx="3720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 General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31670ee3eb1_0_6"/>
          <p:cNvSpPr txBox="1"/>
          <p:nvPr/>
        </p:nvSpPr>
        <p:spPr>
          <a:xfrm>
            <a:off x="3795300" y="2959638"/>
            <a:ext cx="4601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Objetivos </a:t>
            </a: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g31670ee3eb1_0_6"/>
          <p:cNvSpPr/>
          <p:nvPr/>
        </p:nvSpPr>
        <p:spPr>
          <a:xfrm>
            <a:off x="2459400" y="1541363"/>
            <a:ext cx="7273200" cy="1370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onstruir un sistema web que optimice la gestión de ventas y recursos humanos dentro de la organización.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31670ee3eb1_0_6"/>
          <p:cNvSpPr/>
          <p:nvPr/>
        </p:nvSpPr>
        <p:spPr>
          <a:xfrm>
            <a:off x="2459400" y="3724525"/>
            <a:ext cx="7273200" cy="3014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de todos los requerimientos funcionales levantados.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Digitalizar el 100% de la gestión de citas en un plazo de 3 meses, asegurando que todas las citas se programen, visualicen y editen exclusivamente a través del sistema.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el 100% de las ventas realizadas en la empresa en la plataforma en un plazo de 3 meses, garantizando su correcto registro y cálculo de comisiones.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la administración de al menos el 95% de los servicios ofrecidos por la empresa en la plataforma en un plazo de 1 mes.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70ee3eb1_0_124"/>
          <p:cNvSpPr/>
          <p:nvPr/>
        </p:nvSpPr>
        <p:spPr>
          <a:xfrm>
            <a:off x="6195600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31670ee3eb1_0_124"/>
          <p:cNvSpPr/>
          <p:nvPr/>
        </p:nvSpPr>
        <p:spPr>
          <a:xfrm>
            <a:off x="783675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g31670ee3eb1_0_12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Alcances y limitaciones del proyecto</a:t>
            </a:r>
            <a:endParaRPr/>
          </a:p>
        </p:txBody>
      </p:sp>
      <p:sp>
        <p:nvSpPr>
          <p:cNvPr id="142" name="Google Shape;142;g31670ee3eb1_0_124"/>
          <p:cNvSpPr txBox="1"/>
          <p:nvPr>
            <p:ph idx="1" type="body"/>
          </p:nvPr>
        </p:nvSpPr>
        <p:spPr>
          <a:xfrm>
            <a:off x="97242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50">
                <a:solidFill>
                  <a:schemeClr val="dk1"/>
                </a:solidFill>
              </a:rPr>
              <a:t>Alcance:</a:t>
            </a:r>
            <a:endParaRPr b="1" sz="2550">
              <a:solidFill>
                <a:schemeClr val="dk1"/>
              </a:solidFill>
            </a:endParaRPr>
          </a:p>
          <a:p>
            <a:pPr indent="-333972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Usuarios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Clientes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Citas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Ventas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Administración de Servicios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Cálculo y gestión comisiones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Dashboard con Reporte Financiero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Vista de Agenda Compartida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El acceso y la visibilidad de las funciones varían dependiendo del tipo de usuario</a:t>
            </a:r>
            <a:endParaRPr sz="237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3" name="Google Shape;143;g31670ee3eb1_0_124"/>
          <p:cNvSpPr txBox="1"/>
          <p:nvPr>
            <p:ph idx="2" type="body"/>
          </p:nvPr>
        </p:nvSpPr>
        <p:spPr>
          <a:xfrm>
            <a:off x="637207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Limitaciones:</a:t>
            </a:r>
            <a:endParaRPr b="1" sz="1800">
              <a:solidFill>
                <a:schemeClr val="dk1"/>
              </a:solidFill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procesa pagos automáticamente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incluye aplicación móvil nativa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envía notificaciones de citas al cliente ni recordatorio un día antes de la cita para confirmación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El sistema requiere conexión constante a Internet para su funcionamiento.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670ee3eb1_0_12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g31670ee3eb1_0_124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46" name="Google Shape;146;g31670ee3eb1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70ee3eb1_0_15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 trabajo para el desarrollo del proyecto</a:t>
            </a:r>
            <a:endParaRPr/>
          </a:p>
        </p:txBody>
      </p:sp>
      <p:sp>
        <p:nvSpPr>
          <p:cNvPr id="152" name="Google Shape;152;g31670ee3eb1_0_15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en cascada</a:t>
            </a:r>
            <a:endParaRPr/>
          </a:p>
        </p:txBody>
      </p:sp>
      <p:sp>
        <p:nvSpPr>
          <p:cNvPr id="153" name="Google Shape;153;g31670ee3eb1_0_152"/>
          <p:cNvSpPr txBox="1"/>
          <p:nvPr>
            <p:ph idx="2" type="body"/>
          </p:nvPr>
        </p:nvSpPr>
        <p:spPr>
          <a:xfrm>
            <a:off x="6884563" y="861050"/>
            <a:ext cx="4499100" cy="249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CL"/>
              <a:t>La metodología cascada se eligió principalmente porque: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Tenemos requisitos claros y fijos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El equipo es pequeño y los roles están bien definidos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No se esperan cambios significativos durante el desarrollo</a:t>
            </a:r>
            <a:endParaRPr/>
          </a:p>
        </p:txBody>
      </p:sp>
      <p:pic>
        <p:nvPicPr>
          <p:cNvPr id="154" name="Google Shape;154;g31670ee3eb1_0_152"/>
          <p:cNvPicPr preferRelativeResize="0"/>
          <p:nvPr/>
        </p:nvPicPr>
        <p:blipFill rotWithShape="1">
          <a:blip r:embed="rId3">
            <a:alphaModFix/>
          </a:blip>
          <a:srcRect b="-8022" l="-23612" r="-23597" t="-39187"/>
          <a:stretch/>
        </p:blipFill>
        <p:spPr>
          <a:xfrm>
            <a:off x="6732363" y="1979505"/>
            <a:ext cx="4803522" cy="47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1670ee3eb1_0_15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6" name="Google Shape;156;g31670ee3eb1_0_15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57" name="Google Shape;157;g31670ee3eb1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1670ee3eb1_0_152"/>
          <p:cNvSpPr/>
          <p:nvPr/>
        </p:nvSpPr>
        <p:spPr>
          <a:xfrm>
            <a:off x="9722725" y="5888625"/>
            <a:ext cx="766800" cy="246000"/>
          </a:xfrm>
          <a:prstGeom prst="roundRect">
            <a:avLst>
              <a:gd fmla="val 16667" name="adj"/>
            </a:avLst>
          </a:prstGeom>
          <a:solidFill>
            <a:srgbClr val="87B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Cierre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670ee3eb1_0_168"/>
          <p:cNvSpPr txBox="1"/>
          <p:nvPr>
            <p:ph type="title"/>
          </p:nvPr>
        </p:nvSpPr>
        <p:spPr>
          <a:xfrm>
            <a:off x="827100" y="25526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4250"/>
              <a:t>Cronograma para el desarrollo del proyecto</a:t>
            </a:r>
            <a:endParaRPr sz="4250"/>
          </a:p>
        </p:txBody>
      </p:sp>
      <p:sp>
        <p:nvSpPr>
          <p:cNvPr id="164" name="Google Shape;164;g31670ee3eb1_0_16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5" name="Google Shape;165;g31670ee3eb1_0_16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66" name="Google Shape;166;g31670ee3eb1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d8a63ec8_0_1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g319d8a63ec8_0_17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73" name="Google Shape;173;g319d8a63ec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19d8a63ec8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13" y="788500"/>
            <a:ext cx="9217976" cy="5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d8a63ec8_0_32"/>
          <p:cNvSpPr txBox="1"/>
          <p:nvPr>
            <p:ph type="title"/>
          </p:nvPr>
        </p:nvSpPr>
        <p:spPr>
          <a:xfrm>
            <a:off x="827100" y="25425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4250"/>
              <a:t>Modelo de datos.</a:t>
            </a:r>
            <a:endParaRPr sz="4250"/>
          </a:p>
        </p:txBody>
      </p:sp>
      <p:sp>
        <p:nvSpPr>
          <p:cNvPr id="180" name="Google Shape;180;g319d8a63ec8_0_3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1" name="Google Shape;181;g319d8a63ec8_0_3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82" name="Google Shape;182;g319d8a63ec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