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Alexandria SemiBold"/>
      <p:regular r:id="rId30"/>
      <p:bold r:id="rId31"/>
    </p:embeddedFont>
    <p:embeddedFont>
      <p:font typeface="Sora Ligh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xx6U4ab27CQsl/PXu2Gxd9v4X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exandriaSemiBold-bold.fntdata"/><Relationship Id="rId30" Type="http://schemas.openxmlformats.org/officeDocument/2006/relationships/font" Target="fonts/Alexandria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SoraLight-bold.fntdata"/><Relationship Id="rId10" Type="http://schemas.openxmlformats.org/officeDocument/2006/relationships/slide" Target="slides/slide6.xml"/><Relationship Id="rId32" Type="http://schemas.openxmlformats.org/officeDocument/2006/relationships/font" Target="fonts/SoraLigh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670ee3eb1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670ee3eb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670ee3eb1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670ee3eb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70ee3eb1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70ee3eb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70ee3eb1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670ee3eb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70ee3eb1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670ee3eb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670ee3eb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670ee3e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70ee3eb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70ee3e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670ee3eb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670ee3e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670ee3eb1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670ee3e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70ee3eb1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70ee3eb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670ee3eb1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670ee3eb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670ee3eb1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670ee3eb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70ee3eb1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70ee3eb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6553ee216_3_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6553ee216_3_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6553ee216_3_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6553ee216_3_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6553ee216_3_25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6553ee216_3_25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6553ee216_3_25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6553ee216_3_31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6553ee216_3_3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6553ee216_3_3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6553ee216_3_315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6553ee216_3_315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6553ee216_3_3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553ee216_3_3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6553ee216_3_25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6553ee216_3_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6553ee216_3_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6553ee216_3_25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6553ee216_3_2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6553ee216_3_2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6553ee216_3_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6553ee216_3_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6553ee216_3_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6553ee216_3_26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6553ee216_3_26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6553ee216_3_2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6553ee216_3_2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6553ee216_3_2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6553ee216_3_2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6553ee216_3_2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6553ee216_3_27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6553ee216_3_27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6553ee216_3_27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6553ee216_3_2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6553ee216_3_28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6553ee216_3_28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6553ee216_3_2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6553ee216_3_2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6553ee216_3_28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6553ee216_3_28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6553ee216_3_28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6553ee216_3_28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6553ee216_3_28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6553ee216_3_2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6553ee216_3_289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6553ee216_3_289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6553ee216_3_28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6553ee216_3_29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6553ee216_3_2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6553ee216_3_2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6553ee216_3_297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6553ee216_3_29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553ee216_3_30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6553ee216_3_30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6553ee216_3_3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6553ee216_3_3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6553ee216_3_30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6553ee216_3_30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6553ee216_3_303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6553ee216_3_3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553ee216_3_31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6553ee216_3_3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553ee216_3_2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6553ee216_3_24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6553ee216_3_2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3624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Ángeles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Scheduler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475" y="3666673"/>
            <a:ext cx="2083075" cy="15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670ee3eb1_0_241"/>
          <p:cNvSpPr txBox="1"/>
          <p:nvPr>
            <p:ph type="title"/>
          </p:nvPr>
        </p:nvSpPr>
        <p:spPr>
          <a:xfrm>
            <a:off x="970350" y="2251092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Arquitectura de software.</a:t>
            </a:r>
            <a:endParaRPr/>
          </a:p>
        </p:txBody>
      </p:sp>
      <p:sp>
        <p:nvSpPr>
          <p:cNvPr id="187" name="Google Shape;187;g31670ee3eb1_0_241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g31670ee3eb1_0_241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89" name="Google Shape;189;g31670ee3eb1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31670ee3eb1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950"/>
            <a:ext cx="11887200" cy="533742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1670ee3eb1_0_22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g31670ee3eb1_0_22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97" name="Google Shape;197;g31670ee3eb1_0_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70ee3eb1_0_237"/>
          <p:cNvSpPr txBox="1"/>
          <p:nvPr>
            <p:ph type="title"/>
          </p:nvPr>
        </p:nvSpPr>
        <p:spPr>
          <a:xfrm>
            <a:off x="970350" y="2164992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de datos.</a:t>
            </a:r>
            <a:endParaRPr/>
          </a:p>
        </p:txBody>
      </p:sp>
      <p:sp>
        <p:nvSpPr>
          <p:cNvPr id="203" name="Google Shape;203;g31670ee3eb1_0_23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g31670ee3eb1_0_237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05" name="Google Shape;205;g31670ee3eb1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670ee3eb1_0_245"/>
          <p:cNvSpPr txBox="1"/>
          <p:nvPr/>
        </p:nvSpPr>
        <p:spPr>
          <a:xfrm>
            <a:off x="116994" y="7187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211" name="Google Shape;211;g31670ee3eb1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878" y="9"/>
            <a:ext cx="1883126" cy="4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1670ee3eb1_0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362" y="441175"/>
            <a:ext cx="8343276" cy="63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670ee3eb1_0_262"/>
          <p:cNvSpPr/>
          <p:nvPr/>
        </p:nvSpPr>
        <p:spPr>
          <a:xfrm>
            <a:off x="91630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g31670ee3eb1_0_262"/>
          <p:cNvSpPr/>
          <p:nvPr/>
        </p:nvSpPr>
        <p:spPr>
          <a:xfrm>
            <a:off x="6495188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g31670ee3eb1_0_262"/>
          <p:cNvSpPr/>
          <p:nvPr/>
        </p:nvSpPr>
        <p:spPr>
          <a:xfrm>
            <a:off x="37339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31670ee3eb1_0_262"/>
          <p:cNvSpPr/>
          <p:nvPr/>
        </p:nvSpPr>
        <p:spPr>
          <a:xfrm>
            <a:off x="9726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31670ee3eb1_0_26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222" name="Google Shape;222;g31670ee3eb1_0_262"/>
          <p:cNvSpPr txBox="1"/>
          <p:nvPr>
            <p:ph idx="1" type="body"/>
          </p:nvPr>
        </p:nvSpPr>
        <p:spPr>
          <a:xfrm>
            <a:off x="97260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Lenguajes:</a:t>
            </a:r>
            <a:endParaRPr b="1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TypeScript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JavaScript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1670ee3eb1_0_26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24" name="Google Shape;224;g31670ee3eb1_0_26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25" name="Google Shape;225;g31670ee3eb1_0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1670ee3eb1_0_262"/>
          <p:cNvSpPr txBox="1"/>
          <p:nvPr>
            <p:ph idx="1" type="body"/>
          </p:nvPr>
        </p:nvSpPr>
        <p:spPr>
          <a:xfrm>
            <a:off x="3702725" y="2915300"/>
            <a:ext cx="24387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Framework y librerías: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Next.js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Chart.js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1670ee3eb1_0_262"/>
          <p:cNvSpPr txBox="1"/>
          <p:nvPr>
            <p:ph idx="1" type="body"/>
          </p:nvPr>
        </p:nvSpPr>
        <p:spPr>
          <a:xfrm>
            <a:off x="643285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Base de datos: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Supabase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1670ee3eb1_0_262"/>
          <p:cNvSpPr txBox="1"/>
          <p:nvPr>
            <p:ph idx="1" type="body"/>
          </p:nvPr>
        </p:nvSpPr>
        <p:spPr>
          <a:xfrm>
            <a:off x="9162975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Despliegue: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Vercel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1" y="278431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sistema web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/>
        </p:nvSpPr>
        <p:spPr>
          <a:xfrm>
            <a:off x="938175" y="3044250"/>
            <a:ext cx="107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42" name="Google Shape;2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/>
        </p:nvSpPr>
        <p:spPr>
          <a:xfrm>
            <a:off x="0" y="304427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PREGUNTAS?</a:t>
            </a:r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70ee3eb1_0_14"/>
          <p:cNvSpPr txBox="1"/>
          <p:nvPr>
            <p:ph type="title"/>
          </p:nvPr>
        </p:nvSpPr>
        <p:spPr>
          <a:xfrm>
            <a:off x="955650" y="3118725"/>
            <a:ext cx="4401300" cy="13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Integrantes del proyecto</a:t>
            </a:r>
            <a:endParaRPr sz="4000"/>
          </a:p>
        </p:txBody>
      </p:sp>
      <p:pic>
        <p:nvPicPr>
          <p:cNvPr descr="EscuelaIT Duoc UC - Escuela de Informática y Telecomunicaciones Duoc UC - Duoc  UC | LinkedIn" id="94" name="Google Shape;94;g31670ee3eb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1670ee3eb1_0_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6" name="Google Shape;96;g31670ee3eb1_0_14"/>
          <p:cNvSpPr/>
          <p:nvPr/>
        </p:nvSpPr>
        <p:spPr>
          <a:xfrm>
            <a:off x="6994125" y="1739000"/>
            <a:ext cx="33798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1670ee3eb1_0_14"/>
          <p:cNvSpPr/>
          <p:nvPr/>
        </p:nvSpPr>
        <p:spPr>
          <a:xfrm>
            <a:off x="7228992" y="1989263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Cristian Molina</a:t>
            </a:r>
            <a:endParaRPr b="0" i="0" sz="2000" u="none" cap="none" strike="noStrike"/>
          </a:p>
        </p:txBody>
      </p:sp>
      <p:sp>
        <p:nvSpPr>
          <p:cNvPr id="98" name="Google Shape;98;g31670ee3eb1_0_14"/>
          <p:cNvSpPr/>
          <p:nvPr/>
        </p:nvSpPr>
        <p:spPr>
          <a:xfrm>
            <a:off x="7228992" y="2452558"/>
            <a:ext cx="277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Desarrollador Full</a:t>
            </a: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 Stack </a:t>
            </a:r>
            <a:endParaRPr b="0" i="0" sz="1550" u="none" cap="none" strike="noStrike"/>
          </a:p>
        </p:txBody>
      </p:sp>
      <p:sp>
        <p:nvSpPr>
          <p:cNvPr id="99" name="Google Shape;99;g31670ee3eb1_0_14"/>
          <p:cNvSpPr/>
          <p:nvPr/>
        </p:nvSpPr>
        <p:spPr>
          <a:xfrm>
            <a:off x="6994150" y="4685700"/>
            <a:ext cx="33798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1670ee3eb1_0_14"/>
          <p:cNvSpPr/>
          <p:nvPr/>
        </p:nvSpPr>
        <p:spPr>
          <a:xfrm>
            <a:off x="7229016" y="4935951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Felipe Concha</a:t>
            </a:r>
            <a:endParaRPr b="0" i="0" sz="2000" u="none" cap="none" strike="noStrike"/>
          </a:p>
        </p:txBody>
      </p:sp>
      <p:sp>
        <p:nvSpPr>
          <p:cNvPr id="101" name="Google Shape;101;g31670ee3eb1_0_14"/>
          <p:cNvSpPr/>
          <p:nvPr/>
        </p:nvSpPr>
        <p:spPr>
          <a:xfrm>
            <a:off x="7229016" y="5399246"/>
            <a:ext cx="277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Jefe de proyecto</a:t>
            </a:r>
            <a:endParaRPr b="0" i="0" sz="1550" u="none" cap="none" strike="noStrike"/>
          </a:p>
        </p:txBody>
      </p:sp>
      <p:sp>
        <p:nvSpPr>
          <p:cNvPr id="102" name="Google Shape;102;g31670ee3eb1_0_14"/>
          <p:cNvSpPr/>
          <p:nvPr/>
        </p:nvSpPr>
        <p:spPr>
          <a:xfrm>
            <a:off x="6994125" y="3212350"/>
            <a:ext cx="33798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1670ee3eb1_0_14"/>
          <p:cNvSpPr/>
          <p:nvPr/>
        </p:nvSpPr>
        <p:spPr>
          <a:xfrm>
            <a:off x="7228992" y="3462610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Jimmy Muñoz</a:t>
            </a:r>
            <a:endParaRPr b="0" i="0" sz="2000" u="none" cap="none" strike="noStrike"/>
          </a:p>
        </p:txBody>
      </p:sp>
      <p:sp>
        <p:nvSpPr>
          <p:cNvPr id="104" name="Google Shape;104;g31670ee3eb1_0_14"/>
          <p:cNvSpPr/>
          <p:nvPr/>
        </p:nvSpPr>
        <p:spPr>
          <a:xfrm>
            <a:off x="7229026" y="3925900"/>
            <a:ext cx="301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Arquitecto de software y QA</a:t>
            </a:r>
            <a:endParaRPr b="0" i="0" sz="1550" u="none" cap="none" strike="noStrike"/>
          </a:p>
        </p:txBody>
      </p:sp>
      <p:sp>
        <p:nvSpPr>
          <p:cNvPr id="105" name="Google Shape;105;g31670ee3eb1_0_14"/>
          <p:cNvSpPr/>
          <p:nvPr/>
        </p:nvSpPr>
        <p:spPr>
          <a:xfrm>
            <a:off x="6565225" y="2224899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670ee3eb1_0_14"/>
          <p:cNvSpPr/>
          <p:nvPr/>
        </p:nvSpPr>
        <p:spPr>
          <a:xfrm>
            <a:off x="6565225" y="517158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1670ee3eb1_0_14"/>
          <p:cNvSpPr/>
          <p:nvPr/>
        </p:nvSpPr>
        <p:spPr>
          <a:xfrm>
            <a:off x="6565225" y="369825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2" name="Google Shape;112;g31670ee3eb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1670ee3eb1_0_7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4" name="Google Shape;114;g31670ee3eb1_0_77"/>
          <p:cNvSpPr txBox="1"/>
          <p:nvPr>
            <p:ph idx="4294967295" type="title"/>
          </p:nvPr>
        </p:nvSpPr>
        <p:spPr>
          <a:xfrm>
            <a:off x="970350" y="1096663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530"/>
              <a:t>Descripción del proyecto</a:t>
            </a:r>
            <a:endParaRPr sz="3530"/>
          </a:p>
        </p:txBody>
      </p:sp>
      <p:sp>
        <p:nvSpPr>
          <p:cNvPr id="115" name="Google Shape;115;g31670ee3eb1_0_77"/>
          <p:cNvSpPr/>
          <p:nvPr/>
        </p:nvSpPr>
        <p:spPr>
          <a:xfrm>
            <a:off x="9703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g31670ee3eb1_0_77"/>
          <p:cNvSpPr txBox="1"/>
          <p:nvPr/>
        </p:nvSpPr>
        <p:spPr>
          <a:xfrm>
            <a:off x="15687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 principal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g31670ee3eb1_0_77"/>
          <p:cNvSpPr/>
          <p:nvPr/>
        </p:nvSpPr>
        <p:spPr>
          <a:xfrm>
            <a:off x="5531700" y="4035800"/>
            <a:ext cx="11286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g31670ee3eb1_0_77"/>
          <p:cNvSpPr txBox="1"/>
          <p:nvPr/>
        </p:nvSpPr>
        <p:spPr>
          <a:xfrm>
            <a:off x="1386450" y="2779700"/>
            <a:ext cx="3251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 manual con papel y lápiz: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 ineficiencias y errores frecuentes.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Dificulta el control sobre las operaciones.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Procesos lentos y descentralizados: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Programación de citas poco ágil.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Cálculo de comisiones complicado y propenso 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Limitaciones en seguridad y accesibilidad: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Información vulnerable y poco protegida.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Acceso restringido a datos importantes.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g31670ee3eb1_0_77"/>
          <p:cNvSpPr/>
          <p:nvPr/>
        </p:nvSpPr>
        <p:spPr>
          <a:xfrm>
            <a:off x="71377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g31670ee3eb1_0_77"/>
          <p:cNvSpPr txBox="1"/>
          <p:nvPr/>
        </p:nvSpPr>
        <p:spPr>
          <a:xfrm>
            <a:off x="77361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Solución propuesta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g31670ee3eb1_0_77"/>
          <p:cNvSpPr txBox="1"/>
          <p:nvPr/>
        </p:nvSpPr>
        <p:spPr>
          <a:xfrm>
            <a:off x="7553850" y="2779700"/>
            <a:ext cx="32517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Implementación de un sistema web: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Centraliza la gestión de empleados, clientes, citas y ventas.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Agiliza los procesos operativos mediante automatización.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Interfaz intuitiva y eficiente: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Diseñada para facilitar el uso por cualquier usuario.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Reduce la curva de aprendizaje y minimiza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Accesibilidad multiplataforma: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 en computadoras, tablets y smartphones con conexión a Internet.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Garantiza acceso en tiempo real y mejora la productividad.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70ee3eb1_0_6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g31670ee3eb1_0_6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128" name="Google Shape;128;g31670ee3eb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35938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1670ee3eb1_0_6"/>
          <p:cNvSpPr txBox="1"/>
          <p:nvPr/>
        </p:nvSpPr>
        <p:spPr>
          <a:xfrm>
            <a:off x="4235700" y="1071238"/>
            <a:ext cx="3720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 General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g31670ee3eb1_0_6"/>
          <p:cNvSpPr txBox="1"/>
          <p:nvPr/>
        </p:nvSpPr>
        <p:spPr>
          <a:xfrm>
            <a:off x="3795300" y="3344350"/>
            <a:ext cx="4601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Objetivos </a:t>
            </a: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g31670ee3eb1_0_6"/>
          <p:cNvSpPr/>
          <p:nvPr/>
        </p:nvSpPr>
        <p:spPr>
          <a:xfrm>
            <a:off x="2459400" y="1973650"/>
            <a:ext cx="7273200" cy="1370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Angeles Scheduler tiene como objetivo proporcionar a una empresa de estética una plataforma digital que optimice la gestión de ventas y recursos humanos dentro de la organización.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31670ee3eb1_0_6"/>
          <p:cNvSpPr/>
          <p:nvPr/>
        </p:nvSpPr>
        <p:spPr>
          <a:xfrm>
            <a:off x="2459400" y="3903150"/>
            <a:ext cx="7273200" cy="3014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Digitalizar el 100% de la gestión de citas en un plazo de 3 meses, asegurando que todas las citas se programen, visualicen y editen exclusivamente a través del sistema.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el 100% de las ventas realizadas en la empresa en la plataforma en un plazo de 3 meses, garantizando su correcto registro y cálculo de comisiones.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la administración de al menos el 95% de los servicios ofrecidos por la empresa en la plataforma en un plazo de 1 mes.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670ee3eb1_0_124"/>
          <p:cNvSpPr/>
          <p:nvPr/>
        </p:nvSpPr>
        <p:spPr>
          <a:xfrm>
            <a:off x="6195600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g31670ee3eb1_0_124"/>
          <p:cNvSpPr/>
          <p:nvPr/>
        </p:nvSpPr>
        <p:spPr>
          <a:xfrm>
            <a:off x="783675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g31670ee3eb1_0_12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Alcances y limitaciones del proyecto</a:t>
            </a:r>
            <a:endParaRPr/>
          </a:p>
        </p:txBody>
      </p:sp>
      <p:sp>
        <p:nvSpPr>
          <p:cNvPr id="140" name="Google Shape;140;g31670ee3eb1_0_124"/>
          <p:cNvSpPr txBox="1"/>
          <p:nvPr>
            <p:ph idx="1" type="body"/>
          </p:nvPr>
        </p:nvSpPr>
        <p:spPr>
          <a:xfrm>
            <a:off x="97242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50">
                <a:solidFill>
                  <a:schemeClr val="dk1"/>
                </a:solidFill>
              </a:rPr>
              <a:t>Alcance:</a:t>
            </a:r>
            <a:endParaRPr b="1" sz="2550">
              <a:solidFill>
                <a:schemeClr val="dk1"/>
              </a:solidFill>
            </a:endParaRPr>
          </a:p>
          <a:p>
            <a:pPr indent="-333972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Usuarios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Clientes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Citas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Ventas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Administración de Servicios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Cálculo y gestión comisiones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Dashboard con Reporte Financiero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Vista de Agenda Compartida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El acceso y la visibilidad de las funciones varían dependiendo del tipo de usuario</a:t>
            </a:r>
            <a:endParaRPr sz="237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g31670ee3eb1_0_124"/>
          <p:cNvSpPr txBox="1"/>
          <p:nvPr>
            <p:ph idx="2" type="body"/>
          </p:nvPr>
        </p:nvSpPr>
        <p:spPr>
          <a:xfrm>
            <a:off x="637207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Limitaciones:</a:t>
            </a:r>
            <a:endParaRPr b="1" sz="1800">
              <a:solidFill>
                <a:schemeClr val="dk1"/>
              </a:solidFill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procesa pagos automáticamente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incluye aplicación móvil nativa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envía notificaciones de citas al cliente ni recordatorio un día antes de la cita para confirmación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El sistema requiere conexión constante a Internet para su funcionamiento.</a:t>
            </a:r>
            <a:endParaRPr sz="16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1670ee3eb1_0_12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3" name="Google Shape;143;g31670ee3eb1_0_124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44" name="Google Shape;144;g31670ee3eb1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670ee3eb1_0_15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 trabajo para el desarrollo del proyecto</a:t>
            </a:r>
            <a:endParaRPr/>
          </a:p>
        </p:txBody>
      </p:sp>
      <p:sp>
        <p:nvSpPr>
          <p:cNvPr id="150" name="Google Shape;150;g31670ee3eb1_0_15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en cascada</a:t>
            </a:r>
            <a:endParaRPr/>
          </a:p>
        </p:txBody>
      </p:sp>
      <p:sp>
        <p:nvSpPr>
          <p:cNvPr id="151" name="Google Shape;151;g31670ee3eb1_0_152"/>
          <p:cNvSpPr txBox="1"/>
          <p:nvPr>
            <p:ph idx="2" type="body"/>
          </p:nvPr>
        </p:nvSpPr>
        <p:spPr>
          <a:xfrm>
            <a:off x="6884563" y="861050"/>
            <a:ext cx="4499100" cy="249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CL"/>
              <a:t>La metodología cascada se eligió principalmente porque: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Tenemos requisitos claros y fijos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El equipo es pequeño y los roles están bien definidos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No se esperan cambios significativos durante el desarrollo</a:t>
            </a:r>
            <a:endParaRPr/>
          </a:p>
        </p:txBody>
      </p:sp>
      <p:pic>
        <p:nvPicPr>
          <p:cNvPr id="152" name="Google Shape;152;g31670ee3eb1_0_152"/>
          <p:cNvPicPr preferRelativeResize="0"/>
          <p:nvPr/>
        </p:nvPicPr>
        <p:blipFill rotWithShape="1">
          <a:blip r:embed="rId3">
            <a:alphaModFix/>
          </a:blip>
          <a:srcRect b="-8022" l="-23612" r="-23597" t="-39187"/>
          <a:stretch/>
        </p:blipFill>
        <p:spPr>
          <a:xfrm>
            <a:off x="6732363" y="1979505"/>
            <a:ext cx="4803522" cy="47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670ee3eb1_0_15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4" name="Google Shape;154;g31670ee3eb1_0_15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55" name="Google Shape;155;g31670ee3eb1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670ee3eb1_0_168"/>
          <p:cNvSpPr txBox="1"/>
          <p:nvPr>
            <p:ph type="title"/>
          </p:nvPr>
        </p:nvSpPr>
        <p:spPr>
          <a:xfrm>
            <a:off x="827100" y="25425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850"/>
              <a:t>Cronograma para el desarrollo del proyecto</a:t>
            </a:r>
            <a:endParaRPr sz="3850"/>
          </a:p>
        </p:txBody>
      </p:sp>
      <p:sp>
        <p:nvSpPr>
          <p:cNvPr id="161" name="Google Shape;161;g31670ee3eb1_0_16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2" name="Google Shape;162;g31670ee3eb1_0_16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63" name="Google Shape;163;g31670ee3eb1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1670ee3eb1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950" y="757900"/>
            <a:ext cx="7599826" cy="3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1670ee3eb1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412" y="4146300"/>
            <a:ext cx="8340907" cy="2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1670ee3eb1_0_179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g31670ee3eb1_0_179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72" name="Google Shape;172;g31670ee3eb1_0_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670ee3eb1_0_19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g31670ee3eb1_0_197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79" name="Google Shape;179;g31670ee3eb1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1670ee3eb1_0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913" y="870038"/>
            <a:ext cx="8044175" cy="298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1670ee3eb1_0_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925" y="4081650"/>
            <a:ext cx="8044176" cy="25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