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Alexandria SemiBold"/>
      <p:regular r:id="rId29"/>
      <p:bold r:id="rId30"/>
    </p:embeddedFont>
    <p:embeddedFont>
      <p:font typeface="Sora Light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hRd5NR5oSo/QC8q2e8pIZ376NS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lexandriaSemiBo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raLight-regular.fntdata"/><Relationship Id="rId30" Type="http://schemas.openxmlformats.org/officeDocument/2006/relationships/font" Target="fonts/AlexandriaSemiBold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SoraLigh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670ee3eb1_0_2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670ee3eb1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670ee3eb1_0_2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1670ee3eb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670ee3eb1_0_2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670ee3eb1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670ee3eb1_0_2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1670ee3eb1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670ee3eb1_0_2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1670ee3eb1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670ee3eb1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670ee3eb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670ee3eb1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670ee3eb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670ee3eb1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670ee3eb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670ee3eb1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670ee3eb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670ee3eb1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670ee3eb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670ee3eb1_0_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670ee3eb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670ee3eb1_0_1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670ee3eb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670ee3eb1_0_1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670ee3eb1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16553ee216_3_25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316553ee216_3_25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g316553ee216_3_25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316553ee216_3_2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316553ee216_3_251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5" name="Google Shape;15;g316553ee216_3_251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g316553ee216_3_25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316553ee216_3_315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g316553ee216_3_3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316553ee216_3_3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g316553ee216_3_315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316553ee216_3_315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g316553ee216_3_31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6553ee216_3_32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316553ee216_3_25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g316553ee216_3_25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316553ee216_3_25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g316553ee216_3_259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316553ee216_3_25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16553ee216_3_26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g316553ee216_3_26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g316553ee216_3_26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316553ee216_3_2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g316553ee216_3_265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9" name="Google Shape;29;g316553ee216_3_265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g316553ee216_3_26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16553ee216_3_27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g316553ee216_3_27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g316553ee216_3_27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316553ee216_3_27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g316553ee216_3_273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7" name="Google Shape;37;g316553ee216_3_273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g316553ee216_3_273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g316553ee216_3_27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16553ee216_3_28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g316553ee216_3_28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g316553ee216_3_28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316553ee216_3_28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316553ee216_3_282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6" name="Google Shape;46;g316553ee216_3_28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16553ee216_3_28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g316553ee216_3_28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g316553ee216_3_28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316553ee216_3_28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316553ee216_3_289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3" name="Google Shape;53;g316553ee216_3_289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316553ee216_3_28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316553ee216_3_297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g316553ee216_3_29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316553ee216_3_29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g316553ee216_3_297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316553ee216_3_29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6553ee216_3_30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g316553ee216_3_30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g316553ee216_3_30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316553ee216_3_30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316553ee216_3_303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7" name="Google Shape;67;g316553ee216_3_303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g316553ee216_3_303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g316553ee216_3_30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6553ee216_3_312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g316553ee216_3_3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16553ee216_3_24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316553ee216_3_24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316553ee216_3_24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8900" y="0"/>
            <a:ext cx="2581674" cy="6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1" y="23624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Ángeles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Scheduler 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475" y="3666673"/>
            <a:ext cx="2083075" cy="15102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795375" y="5128925"/>
            <a:ext cx="42591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Integrantes:</a:t>
            </a:r>
            <a:endParaRPr b="1"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Cristian Molina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Felipe Concha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s-CL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Jimmy Muñoz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670ee3eb1_0_241"/>
          <p:cNvSpPr txBox="1"/>
          <p:nvPr>
            <p:ph type="title"/>
          </p:nvPr>
        </p:nvSpPr>
        <p:spPr>
          <a:xfrm>
            <a:off x="970350" y="2251092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Arquitectura de software.</a:t>
            </a:r>
            <a:endParaRPr/>
          </a:p>
        </p:txBody>
      </p:sp>
      <p:sp>
        <p:nvSpPr>
          <p:cNvPr id="188" name="Google Shape;188;g31670ee3eb1_0_241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g31670ee3eb1_0_241"/>
          <p:cNvSpPr/>
          <p:nvPr/>
        </p:nvSpPr>
        <p:spPr>
          <a:xfrm>
            <a:off x="9516300" y="0"/>
            <a:ext cx="2675700" cy="7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EscuelaIT Duoc UC - Escuela de Informática y Telecomunicaciones Duoc UC - Duoc  UC | LinkedIn" id="190" name="Google Shape;190;g31670ee3eb1_0_2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3313" y="71863"/>
            <a:ext cx="2581674" cy="6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g31670ee3eb1_0_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1950"/>
            <a:ext cx="11887200" cy="533742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31670ee3eb1_0_228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7" name="Google Shape;197;g31670ee3eb1_0_228"/>
          <p:cNvSpPr/>
          <p:nvPr/>
        </p:nvSpPr>
        <p:spPr>
          <a:xfrm>
            <a:off x="9516300" y="0"/>
            <a:ext cx="2675700" cy="7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EscuelaIT Duoc UC - Escuela de Informática y Telecomunicaciones Duoc UC - Duoc  UC | LinkedIn" id="198" name="Google Shape;198;g31670ee3eb1_0_2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63313" y="71863"/>
            <a:ext cx="2581674" cy="6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670ee3eb1_0_237"/>
          <p:cNvSpPr txBox="1"/>
          <p:nvPr>
            <p:ph type="title"/>
          </p:nvPr>
        </p:nvSpPr>
        <p:spPr>
          <a:xfrm>
            <a:off x="970350" y="2164992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Modelo de datos.</a:t>
            </a:r>
            <a:endParaRPr/>
          </a:p>
        </p:txBody>
      </p:sp>
      <p:sp>
        <p:nvSpPr>
          <p:cNvPr id="204" name="Google Shape;204;g31670ee3eb1_0_237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5" name="Google Shape;205;g31670ee3eb1_0_237"/>
          <p:cNvSpPr/>
          <p:nvPr/>
        </p:nvSpPr>
        <p:spPr>
          <a:xfrm>
            <a:off x="9516300" y="0"/>
            <a:ext cx="2675700" cy="7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EscuelaIT Duoc UC - Escuela de Informática y Telecomunicaciones Duoc UC - Duoc  UC | LinkedIn" id="206" name="Google Shape;206;g31670ee3eb1_0_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3313" y="71863"/>
            <a:ext cx="2581674" cy="6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670ee3eb1_0_245"/>
          <p:cNvSpPr txBox="1"/>
          <p:nvPr/>
        </p:nvSpPr>
        <p:spPr>
          <a:xfrm>
            <a:off x="116994" y="7187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EscuelaIT Duoc UC - Escuela de Informática y Telecomunicaciones Duoc UC - Duoc  UC | LinkedIn" id="212" name="Google Shape;212;g31670ee3eb1_0_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8878" y="9"/>
            <a:ext cx="1883126" cy="47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31670ee3eb1_0_2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4362" y="441175"/>
            <a:ext cx="8343276" cy="637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670ee3eb1_0_262"/>
          <p:cNvSpPr/>
          <p:nvPr/>
        </p:nvSpPr>
        <p:spPr>
          <a:xfrm>
            <a:off x="9163000" y="2895600"/>
            <a:ext cx="2368200" cy="30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g31670ee3eb1_0_262"/>
          <p:cNvSpPr/>
          <p:nvPr/>
        </p:nvSpPr>
        <p:spPr>
          <a:xfrm>
            <a:off x="6495188" y="2895600"/>
            <a:ext cx="2368200" cy="30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g31670ee3eb1_0_262"/>
          <p:cNvSpPr/>
          <p:nvPr/>
        </p:nvSpPr>
        <p:spPr>
          <a:xfrm>
            <a:off x="3733900" y="2895600"/>
            <a:ext cx="2368200" cy="30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g31670ee3eb1_0_262"/>
          <p:cNvSpPr/>
          <p:nvPr/>
        </p:nvSpPr>
        <p:spPr>
          <a:xfrm>
            <a:off x="972600" y="2895600"/>
            <a:ext cx="2368200" cy="301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g31670ee3eb1_0_262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Tecnologías utilizadas</a:t>
            </a:r>
            <a:endParaRPr/>
          </a:p>
        </p:txBody>
      </p:sp>
      <p:sp>
        <p:nvSpPr>
          <p:cNvPr id="223" name="Google Shape;223;g31670ee3eb1_0_262"/>
          <p:cNvSpPr txBox="1"/>
          <p:nvPr>
            <p:ph idx="1" type="body"/>
          </p:nvPr>
        </p:nvSpPr>
        <p:spPr>
          <a:xfrm>
            <a:off x="972600" y="2915300"/>
            <a:ext cx="23682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/>
              <a:t>Lenguajes:</a:t>
            </a:r>
            <a:endParaRPr b="1"/>
          </a:p>
          <a:p>
            <a:pPr indent="-3365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s-CL">
                <a:solidFill>
                  <a:schemeClr val="dk1"/>
                </a:solidFill>
              </a:rPr>
              <a:t>TypeScript </a:t>
            </a:r>
            <a:endParaRPr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s-CL">
                <a:solidFill>
                  <a:schemeClr val="dk1"/>
                </a:solidFill>
              </a:rPr>
              <a:t>JavaScript </a:t>
            </a:r>
            <a:endParaRPr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s-CL">
                <a:solidFill>
                  <a:schemeClr val="dk1"/>
                </a:solidFill>
              </a:rPr>
              <a:t>CSS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31670ee3eb1_0_262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225" name="Google Shape;225;g31670ee3eb1_0_262"/>
          <p:cNvSpPr/>
          <p:nvPr/>
        </p:nvSpPr>
        <p:spPr>
          <a:xfrm>
            <a:off x="9516300" y="0"/>
            <a:ext cx="2675700" cy="7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EscuelaIT Duoc UC - Escuela de Informática y Telecomunicaciones Duoc UC - Duoc  UC | LinkedIn" id="226" name="Google Shape;226;g31670ee3eb1_0_2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3313" y="71863"/>
            <a:ext cx="2581674" cy="6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31670ee3eb1_0_262"/>
          <p:cNvSpPr txBox="1"/>
          <p:nvPr>
            <p:ph idx="1" type="body"/>
          </p:nvPr>
        </p:nvSpPr>
        <p:spPr>
          <a:xfrm>
            <a:off x="3702725" y="2915300"/>
            <a:ext cx="24387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/>
              <a:t>Framework y librerías: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s-CL">
                <a:solidFill>
                  <a:schemeClr val="dk1"/>
                </a:solidFill>
              </a:rPr>
              <a:t>Next.js </a:t>
            </a:r>
            <a:endParaRPr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s-CL">
                <a:solidFill>
                  <a:schemeClr val="dk1"/>
                </a:solidFill>
              </a:rPr>
              <a:t>Chart.js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31670ee3eb1_0_262"/>
          <p:cNvSpPr txBox="1"/>
          <p:nvPr>
            <p:ph idx="1" type="body"/>
          </p:nvPr>
        </p:nvSpPr>
        <p:spPr>
          <a:xfrm>
            <a:off x="6432850" y="2915300"/>
            <a:ext cx="23682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/>
              <a:t>Base de datos: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s-CL">
                <a:solidFill>
                  <a:schemeClr val="dk1"/>
                </a:solidFill>
              </a:rPr>
              <a:t>Supabase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31670ee3eb1_0_262"/>
          <p:cNvSpPr txBox="1"/>
          <p:nvPr>
            <p:ph idx="1" type="body"/>
          </p:nvPr>
        </p:nvSpPr>
        <p:spPr>
          <a:xfrm>
            <a:off x="9162975" y="2915300"/>
            <a:ext cx="23682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/>
              <a:t>Despliegue: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s-CL">
                <a:solidFill>
                  <a:schemeClr val="dk1"/>
                </a:solidFill>
              </a:rPr>
              <a:t>Vercel</a:t>
            </a:r>
            <a:endParaRPr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●"/>
            </a:pPr>
            <a:r>
              <a:rPr lang="es-CL">
                <a:solidFill>
                  <a:schemeClr val="dk1"/>
                </a:solidFill>
              </a:rPr>
              <a:t>GitHub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"/>
          <p:cNvSpPr txBox="1"/>
          <p:nvPr/>
        </p:nvSpPr>
        <p:spPr>
          <a:xfrm>
            <a:off x="1" y="2784317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sistema web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1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pic>
        <p:nvPicPr>
          <p:cNvPr descr="EscuelaIT Duoc UC - Escuela de Informática y Telecomunicaciones Duoc UC - Duoc  UC | LinkedIn" id="236" name="Google Shape;23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999" y="42600"/>
            <a:ext cx="2411226" cy="6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 txBox="1"/>
          <p:nvPr/>
        </p:nvSpPr>
        <p:spPr>
          <a:xfrm>
            <a:off x="0" y="3044279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PREGUNTAS?</a:t>
            </a:r>
            <a:endParaRPr/>
          </a:p>
        </p:txBody>
      </p:sp>
      <p:sp>
        <p:nvSpPr>
          <p:cNvPr id="242" name="Google Shape;242;p14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pic>
        <p:nvPicPr>
          <p:cNvPr descr="EscuelaIT Duoc UC - Escuela de Informática y Telecomunicaciones Duoc UC - Duoc  UC | LinkedIn" id="243" name="Google Shape;24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8999" y="42600"/>
            <a:ext cx="2411226" cy="60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670ee3eb1_0_14"/>
          <p:cNvSpPr txBox="1"/>
          <p:nvPr>
            <p:ph type="title"/>
          </p:nvPr>
        </p:nvSpPr>
        <p:spPr>
          <a:xfrm>
            <a:off x="955650" y="3118725"/>
            <a:ext cx="4401300" cy="1383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000"/>
              <a:t>Integrantes del proyecto</a:t>
            </a:r>
            <a:endParaRPr sz="4000"/>
          </a:p>
        </p:txBody>
      </p:sp>
      <p:pic>
        <p:nvPicPr>
          <p:cNvPr descr="EscuelaIT Duoc UC - Escuela de Informática y Telecomunicaciones Duoc UC - Duoc  UC | LinkedIn" id="95" name="Google Shape;95;g31670ee3eb1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8900" y="0"/>
            <a:ext cx="2581674" cy="6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31670ee3eb1_0_14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7" name="Google Shape;97;g31670ee3eb1_0_14"/>
          <p:cNvSpPr/>
          <p:nvPr/>
        </p:nvSpPr>
        <p:spPr>
          <a:xfrm>
            <a:off x="6994125" y="1739000"/>
            <a:ext cx="3379800" cy="1306500"/>
          </a:xfrm>
          <a:prstGeom prst="roundRect">
            <a:avLst>
              <a:gd fmla="val 24599" name="adj"/>
            </a:avLst>
          </a:prstGeom>
          <a:solidFill>
            <a:srgbClr val="FFFFFF"/>
          </a:solidFill>
          <a:ln cap="flat" cmpd="sng" w="38100">
            <a:solidFill>
              <a:srgbClr val="D8D4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31670ee3eb1_0_14"/>
          <p:cNvSpPr/>
          <p:nvPr/>
        </p:nvSpPr>
        <p:spPr>
          <a:xfrm>
            <a:off x="7228992" y="1989263"/>
            <a:ext cx="25137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Alexandria SemiBold"/>
              <a:buNone/>
            </a:pPr>
            <a:r>
              <a:rPr b="1" i="0" lang="es-CL" sz="2000" u="none" cap="none" strike="noStrike">
                <a:solidFill>
                  <a:srgbClr val="272525"/>
                </a:solidFill>
                <a:latin typeface="Alexandria SemiBold"/>
                <a:ea typeface="Alexandria SemiBold"/>
                <a:cs typeface="Alexandria SemiBold"/>
                <a:sym typeface="Alexandria SemiBold"/>
              </a:rPr>
              <a:t>Cristian Molina</a:t>
            </a:r>
            <a:endParaRPr b="0" i="0" sz="2000" u="none" cap="none" strike="noStrike"/>
          </a:p>
        </p:txBody>
      </p:sp>
      <p:sp>
        <p:nvSpPr>
          <p:cNvPr id="99" name="Google Shape;99;g31670ee3eb1_0_14"/>
          <p:cNvSpPr/>
          <p:nvPr/>
        </p:nvSpPr>
        <p:spPr>
          <a:xfrm>
            <a:off x="7228992" y="2452558"/>
            <a:ext cx="2779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Sora Light"/>
              <a:buNone/>
            </a:pPr>
            <a:r>
              <a:rPr b="0" i="0" lang="es-CL" sz="1550" u="none" cap="none" strike="noStrike">
                <a:solidFill>
                  <a:srgbClr val="272525"/>
                </a:solidFill>
                <a:latin typeface="Sora Light"/>
                <a:ea typeface="Sora Light"/>
                <a:cs typeface="Sora Light"/>
                <a:sym typeface="Sora Light"/>
              </a:rPr>
              <a:t>Desarrollador Full</a:t>
            </a:r>
            <a:r>
              <a:rPr lang="es-CL" sz="1550">
                <a:solidFill>
                  <a:srgbClr val="272525"/>
                </a:solidFill>
                <a:latin typeface="Sora Light"/>
                <a:ea typeface="Sora Light"/>
                <a:cs typeface="Sora Light"/>
                <a:sym typeface="Sora Light"/>
              </a:rPr>
              <a:t> Stack </a:t>
            </a:r>
            <a:endParaRPr b="0" i="0" sz="1550" u="none" cap="none" strike="noStrike"/>
          </a:p>
        </p:txBody>
      </p:sp>
      <p:sp>
        <p:nvSpPr>
          <p:cNvPr id="100" name="Google Shape;100;g31670ee3eb1_0_14"/>
          <p:cNvSpPr/>
          <p:nvPr/>
        </p:nvSpPr>
        <p:spPr>
          <a:xfrm>
            <a:off x="6994150" y="4685700"/>
            <a:ext cx="3379800" cy="1306500"/>
          </a:xfrm>
          <a:prstGeom prst="roundRect">
            <a:avLst>
              <a:gd fmla="val 24599" name="adj"/>
            </a:avLst>
          </a:prstGeom>
          <a:solidFill>
            <a:srgbClr val="FFFFFF"/>
          </a:solidFill>
          <a:ln cap="flat" cmpd="sng" w="38100">
            <a:solidFill>
              <a:srgbClr val="D8D4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31670ee3eb1_0_14"/>
          <p:cNvSpPr/>
          <p:nvPr/>
        </p:nvSpPr>
        <p:spPr>
          <a:xfrm>
            <a:off x="7229016" y="4935951"/>
            <a:ext cx="25137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Alexandria SemiBold"/>
              <a:buNone/>
            </a:pPr>
            <a:r>
              <a:rPr b="1" i="0" lang="es-CL" sz="2000" u="none" cap="none" strike="noStrike">
                <a:solidFill>
                  <a:srgbClr val="272525"/>
                </a:solidFill>
                <a:latin typeface="Alexandria SemiBold"/>
                <a:ea typeface="Alexandria SemiBold"/>
                <a:cs typeface="Alexandria SemiBold"/>
                <a:sym typeface="Alexandria SemiBold"/>
              </a:rPr>
              <a:t>Felipe Concha</a:t>
            </a:r>
            <a:endParaRPr b="0" i="0" sz="2000" u="none" cap="none" strike="noStrike"/>
          </a:p>
        </p:txBody>
      </p:sp>
      <p:sp>
        <p:nvSpPr>
          <p:cNvPr id="102" name="Google Shape;102;g31670ee3eb1_0_14"/>
          <p:cNvSpPr/>
          <p:nvPr/>
        </p:nvSpPr>
        <p:spPr>
          <a:xfrm>
            <a:off x="7229016" y="5399246"/>
            <a:ext cx="2779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Sora Light"/>
              <a:buNone/>
            </a:pPr>
            <a:r>
              <a:rPr b="0" i="0" lang="es-CL" sz="1550" u="none" cap="none" strike="noStrike">
                <a:solidFill>
                  <a:srgbClr val="272525"/>
                </a:solidFill>
                <a:latin typeface="Sora Light"/>
                <a:ea typeface="Sora Light"/>
                <a:cs typeface="Sora Light"/>
                <a:sym typeface="Sora Light"/>
              </a:rPr>
              <a:t>Jefe de proyecto</a:t>
            </a:r>
            <a:endParaRPr b="0" i="0" sz="1550" u="none" cap="none" strike="noStrike"/>
          </a:p>
        </p:txBody>
      </p:sp>
      <p:sp>
        <p:nvSpPr>
          <p:cNvPr id="103" name="Google Shape;103;g31670ee3eb1_0_14"/>
          <p:cNvSpPr/>
          <p:nvPr/>
        </p:nvSpPr>
        <p:spPr>
          <a:xfrm>
            <a:off x="6994125" y="3212350"/>
            <a:ext cx="3379800" cy="1306500"/>
          </a:xfrm>
          <a:prstGeom prst="roundRect">
            <a:avLst>
              <a:gd fmla="val 24599" name="adj"/>
            </a:avLst>
          </a:prstGeom>
          <a:solidFill>
            <a:srgbClr val="FFFFFF"/>
          </a:solidFill>
          <a:ln cap="flat" cmpd="sng" w="38100">
            <a:solidFill>
              <a:srgbClr val="D8D4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1670ee3eb1_0_14"/>
          <p:cNvSpPr/>
          <p:nvPr/>
        </p:nvSpPr>
        <p:spPr>
          <a:xfrm>
            <a:off x="7228992" y="3462610"/>
            <a:ext cx="25137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Alexandria SemiBold"/>
              <a:buNone/>
            </a:pPr>
            <a:r>
              <a:rPr b="1" i="0" lang="es-CL" sz="2000" u="none" cap="none" strike="noStrike">
                <a:solidFill>
                  <a:srgbClr val="272525"/>
                </a:solidFill>
                <a:latin typeface="Alexandria SemiBold"/>
                <a:ea typeface="Alexandria SemiBold"/>
                <a:cs typeface="Alexandria SemiBold"/>
                <a:sym typeface="Alexandria SemiBold"/>
              </a:rPr>
              <a:t>Jimmy Muñoz</a:t>
            </a:r>
            <a:endParaRPr b="0" i="0" sz="2000" u="none" cap="none" strike="noStrike"/>
          </a:p>
        </p:txBody>
      </p:sp>
      <p:sp>
        <p:nvSpPr>
          <p:cNvPr id="105" name="Google Shape;105;g31670ee3eb1_0_14"/>
          <p:cNvSpPr/>
          <p:nvPr/>
        </p:nvSpPr>
        <p:spPr>
          <a:xfrm>
            <a:off x="7229026" y="3925900"/>
            <a:ext cx="301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Sora Light"/>
              <a:buNone/>
            </a:pPr>
            <a:r>
              <a:rPr b="0" i="0" lang="es-CL" sz="1550" u="none" cap="none" strike="noStrike">
                <a:solidFill>
                  <a:srgbClr val="272525"/>
                </a:solidFill>
                <a:latin typeface="Sora Light"/>
                <a:ea typeface="Sora Light"/>
                <a:cs typeface="Sora Light"/>
                <a:sym typeface="Sora Light"/>
              </a:rPr>
              <a:t>Arquitecto de software y QA</a:t>
            </a:r>
            <a:endParaRPr b="0" i="0" sz="1550" u="none" cap="none" strike="noStrike"/>
          </a:p>
        </p:txBody>
      </p:sp>
      <p:sp>
        <p:nvSpPr>
          <p:cNvPr id="106" name="Google Shape;106;g31670ee3eb1_0_14"/>
          <p:cNvSpPr/>
          <p:nvPr/>
        </p:nvSpPr>
        <p:spPr>
          <a:xfrm>
            <a:off x="6565225" y="2224899"/>
            <a:ext cx="296100" cy="334800"/>
          </a:xfrm>
          <a:prstGeom prst="chevron">
            <a:avLst>
              <a:gd fmla="val 500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1670ee3eb1_0_14"/>
          <p:cNvSpPr/>
          <p:nvPr/>
        </p:nvSpPr>
        <p:spPr>
          <a:xfrm>
            <a:off x="6565225" y="5171587"/>
            <a:ext cx="296100" cy="334800"/>
          </a:xfrm>
          <a:prstGeom prst="chevron">
            <a:avLst>
              <a:gd fmla="val 500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1670ee3eb1_0_14"/>
          <p:cNvSpPr/>
          <p:nvPr/>
        </p:nvSpPr>
        <p:spPr>
          <a:xfrm>
            <a:off x="6565225" y="3698257"/>
            <a:ext cx="296100" cy="334800"/>
          </a:xfrm>
          <a:prstGeom prst="chevron">
            <a:avLst>
              <a:gd fmla="val 50000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3" name="Google Shape;113;g31670ee3eb1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8900" y="0"/>
            <a:ext cx="2581674" cy="6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31670ee3eb1_0_77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5" name="Google Shape;115;g31670ee3eb1_0_77"/>
          <p:cNvSpPr txBox="1"/>
          <p:nvPr>
            <p:ph idx="4294967295" type="title"/>
          </p:nvPr>
        </p:nvSpPr>
        <p:spPr>
          <a:xfrm>
            <a:off x="970350" y="1096663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CL" sz="3530"/>
              <a:t>Descripción del proyecto</a:t>
            </a:r>
            <a:endParaRPr sz="3530"/>
          </a:p>
        </p:txBody>
      </p:sp>
      <p:sp>
        <p:nvSpPr>
          <p:cNvPr id="116" name="Google Shape;116;g31670ee3eb1_0_77"/>
          <p:cNvSpPr/>
          <p:nvPr/>
        </p:nvSpPr>
        <p:spPr>
          <a:xfrm>
            <a:off x="970350" y="2135900"/>
            <a:ext cx="4083900" cy="4470900"/>
          </a:xfrm>
          <a:prstGeom prst="flowChartAlternateProcess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g31670ee3eb1_0_77"/>
          <p:cNvSpPr txBox="1"/>
          <p:nvPr/>
        </p:nvSpPr>
        <p:spPr>
          <a:xfrm>
            <a:off x="1568700" y="2261600"/>
            <a:ext cx="28872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Problema principal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g31670ee3eb1_0_77"/>
          <p:cNvSpPr/>
          <p:nvPr/>
        </p:nvSpPr>
        <p:spPr>
          <a:xfrm>
            <a:off x="5531700" y="4035800"/>
            <a:ext cx="1128600" cy="51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g31670ee3eb1_0_77"/>
          <p:cNvSpPr txBox="1"/>
          <p:nvPr/>
        </p:nvSpPr>
        <p:spPr>
          <a:xfrm>
            <a:off x="1386450" y="2779700"/>
            <a:ext cx="3251700" cy="3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Gestión manual con papel y lápiz: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Genera ineficiencias y errores frecuentes.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Dificulta el control sobre las operaciones.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Procesos lentos y descentralizados: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Programación de citas poco ágil.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Cálculo de comisiones complicado y propenso a errores.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Limitaciones en seguridad y accesibilidad: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Información vulnerable y poco protegida.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Acceso restringido a datos importantes.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g31670ee3eb1_0_77"/>
          <p:cNvSpPr/>
          <p:nvPr/>
        </p:nvSpPr>
        <p:spPr>
          <a:xfrm>
            <a:off x="7137750" y="2135900"/>
            <a:ext cx="4083900" cy="4470900"/>
          </a:xfrm>
          <a:prstGeom prst="flowChartAlternateProcess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g31670ee3eb1_0_77"/>
          <p:cNvSpPr txBox="1"/>
          <p:nvPr/>
        </p:nvSpPr>
        <p:spPr>
          <a:xfrm>
            <a:off x="7736100" y="2261600"/>
            <a:ext cx="28872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Solución propuesta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g31670ee3eb1_0_77"/>
          <p:cNvSpPr txBox="1"/>
          <p:nvPr/>
        </p:nvSpPr>
        <p:spPr>
          <a:xfrm>
            <a:off x="7553850" y="2779700"/>
            <a:ext cx="3251700" cy="3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Implementación de un sistema web: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Centraliza la gestión de empleados, clientes, citas y ventas.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Agiliza los procesos operativos mediante automatización.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Interfaz intuitiva y eficiente: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Diseñada para facilitar el uso por cualquier usuario.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Reduce la curva de aprendizaje y minimiza errores.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Accesibilidad multiplataforma: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Funciona en computadoras, tablets y smartphones con conexión a Internet.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s-CL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Garantiza acceso en tiempo real y mejora la productividad.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670ee3eb1_0_6"/>
          <p:cNvSpPr/>
          <p:nvPr/>
        </p:nvSpPr>
        <p:spPr>
          <a:xfrm>
            <a:off x="9516300" y="0"/>
            <a:ext cx="2675700" cy="7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g31670ee3eb1_0_6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EscuelaIT Duoc UC - Escuela de Informática y Telecomunicaciones Duoc UC - Duoc  UC | LinkedIn" id="129" name="Google Shape;129;g31670ee3eb1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3313" y="35938"/>
            <a:ext cx="2581674" cy="6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31670ee3eb1_0_6"/>
          <p:cNvSpPr txBox="1"/>
          <p:nvPr/>
        </p:nvSpPr>
        <p:spPr>
          <a:xfrm>
            <a:off x="4235700" y="1071238"/>
            <a:ext cx="37206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Objetivo General</a:t>
            </a:r>
            <a:endParaRPr b="1" sz="3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g31670ee3eb1_0_6"/>
          <p:cNvSpPr txBox="1"/>
          <p:nvPr/>
        </p:nvSpPr>
        <p:spPr>
          <a:xfrm>
            <a:off x="3795300" y="3344350"/>
            <a:ext cx="4601400" cy="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Objetivos </a:t>
            </a:r>
            <a:r>
              <a:rPr b="1" lang="es-CL" sz="3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Específicos</a:t>
            </a:r>
            <a:endParaRPr b="1" sz="3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g31670ee3eb1_0_6"/>
          <p:cNvSpPr/>
          <p:nvPr/>
        </p:nvSpPr>
        <p:spPr>
          <a:xfrm>
            <a:off x="2459400" y="1973650"/>
            <a:ext cx="7273200" cy="1370700"/>
          </a:xfrm>
          <a:prstGeom prst="flowChartAlternateProcess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➢"/>
            </a:pPr>
            <a:r>
              <a:rPr lang="es-CL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Angeles Scheduler tiene como objetivo proporcionar a una empresa de estética una plataforma digital que optimice la gestión de ventas y recursos humanos dentro de la organización.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g31670ee3eb1_0_6"/>
          <p:cNvSpPr/>
          <p:nvPr/>
        </p:nvSpPr>
        <p:spPr>
          <a:xfrm>
            <a:off x="2459400" y="3903150"/>
            <a:ext cx="7273200" cy="3014700"/>
          </a:xfrm>
          <a:prstGeom prst="flowChartAlternateProcess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➢"/>
            </a:pPr>
            <a:r>
              <a:rPr lang="es-CL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Digitalizar el 100% de la gestión de citas en un plazo de 3 meses, asegurando que todas las citas se programen, visualicen y editen exclusivamente a través del sistema.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➢"/>
            </a:pPr>
            <a:r>
              <a:rPr lang="es-CL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Centralizar el 100% de las ventas realizadas en la empresa en la plataforma en un plazo de 3 meses, garantizando su correcto registro y cálculo de comisiones.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➢"/>
            </a:pPr>
            <a:r>
              <a:rPr lang="es-CL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Centralizar la administración de al menos el 95% de los servicios ofrecidos por la empresa en la plataforma en un plazo de 1 mes.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670ee3eb1_0_124"/>
          <p:cNvSpPr/>
          <p:nvPr/>
        </p:nvSpPr>
        <p:spPr>
          <a:xfrm>
            <a:off x="6195600" y="2771850"/>
            <a:ext cx="4851900" cy="342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g31670ee3eb1_0_124"/>
          <p:cNvSpPr/>
          <p:nvPr/>
        </p:nvSpPr>
        <p:spPr>
          <a:xfrm>
            <a:off x="783675" y="2771850"/>
            <a:ext cx="4851900" cy="342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g31670ee3eb1_0_124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Alcances y limitaciones del proyecto</a:t>
            </a:r>
            <a:endParaRPr/>
          </a:p>
        </p:txBody>
      </p:sp>
      <p:sp>
        <p:nvSpPr>
          <p:cNvPr id="141" name="Google Shape;141;g31670ee3eb1_0_124"/>
          <p:cNvSpPr txBox="1"/>
          <p:nvPr>
            <p:ph idx="1" type="body"/>
          </p:nvPr>
        </p:nvSpPr>
        <p:spPr>
          <a:xfrm>
            <a:off x="972425" y="2771825"/>
            <a:ext cx="4851900" cy="342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550">
                <a:solidFill>
                  <a:schemeClr val="dk1"/>
                </a:solidFill>
              </a:rPr>
              <a:t>Alcance:</a:t>
            </a:r>
            <a:endParaRPr b="1" sz="2550">
              <a:solidFill>
                <a:schemeClr val="dk1"/>
              </a:solidFill>
            </a:endParaRPr>
          </a:p>
          <a:p>
            <a:pPr indent="-333972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00000"/>
              <a:buChar char="➢"/>
            </a:pPr>
            <a:r>
              <a:rPr lang="es-CL" sz="2370"/>
              <a:t>Gestión de Usuarios</a:t>
            </a:r>
            <a:endParaRPr sz="2370"/>
          </a:p>
          <a:p>
            <a:pPr indent="-333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s-CL" sz="2370"/>
              <a:t>Gestión de Clientes</a:t>
            </a:r>
            <a:endParaRPr sz="2370"/>
          </a:p>
          <a:p>
            <a:pPr indent="-333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s-CL" sz="2370"/>
              <a:t>Gestión de Citas</a:t>
            </a:r>
            <a:endParaRPr sz="2370"/>
          </a:p>
          <a:p>
            <a:pPr indent="-333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s-CL" sz="2370"/>
              <a:t>Gestión de Ventas</a:t>
            </a:r>
            <a:endParaRPr sz="2370"/>
          </a:p>
          <a:p>
            <a:pPr indent="-333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s-CL" sz="2370"/>
              <a:t>Administración de Servicios</a:t>
            </a:r>
            <a:endParaRPr sz="2370"/>
          </a:p>
          <a:p>
            <a:pPr indent="-333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s-CL" sz="2370"/>
              <a:t>Cálculo y gestión comisiones</a:t>
            </a:r>
            <a:endParaRPr sz="2370"/>
          </a:p>
          <a:p>
            <a:pPr indent="-333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s-CL" sz="2370"/>
              <a:t>Dashboard con Reporte Financiero</a:t>
            </a:r>
            <a:endParaRPr sz="2370"/>
          </a:p>
          <a:p>
            <a:pPr indent="-333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s-CL" sz="2370"/>
              <a:t>Vista de Agenda Compartida</a:t>
            </a:r>
            <a:endParaRPr sz="2370"/>
          </a:p>
          <a:p>
            <a:pPr indent="-333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s-CL" sz="2370"/>
              <a:t>El acceso y la visibilidad de las funciones varían dependiendo del tipo de usuario</a:t>
            </a:r>
            <a:endParaRPr sz="237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42" name="Google Shape;142;g31670ee3eb1_0_124"/>
          <p:cNvSpPr txBox="1"/>
          <p:nvPr>
            <p:ph idx="2" type="body"/>
          </p:nvPr>
        </p:nvSpPr>
        <p:spPr>
          <a:xfrm>
            <a:off x="6372075" y="2771825"/>
            <a:ext cx="4851900" cy="3423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dk1"/>
                </a:solidFill>
              </a:rPr>
              <a:t>Limitaciones:</a:t>
            </a:r>
            <a:endParaRPr b="1" sz="1800">
              <a:solidFill>
                <a:schemeClr val="dk1"/>
              </a:solidFill>
            </a:endParaRPr>
          </a:p>
          <a:p>
            <a:pPr indent="-333375" lvl="0" marL="457200" rtl="0" algn="l">
              <a:spcBef>
                <a:spcPts val="1600"/>
              </a:spcBef>
              <a:spcAft>
                <a:spcPts val="0"/>
              </a:spcAft>
              <a:buSzPts val="1650"/>
              <a:buChar char="➢"/>
            </a:pPr>
            <a:r>
              <a:rPr lang="es-CL" sz="1650"/>
              <a:t>No procesa pagos automáticamente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➢"/>
            </a:pPr>
            <a:r>
              <a:rPr lang="es-CL" sz="1650"/>
              <a:t>No incluye aplicación móvil nativa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➢"/>
            </a:pPr>
            <a:r>
              <a:rPr lang="es-CL" sz="1650"/>
              <a:t>No envía notificaciones de citas al cliente ni recordatorio un día antes de la cita para confirmación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➢"/>
            </a:pPr>
            <a:r>
              <a:rPr lang="es-CL" sz="1650"/>
              <a:t>El sistema requiere conexión constante a Internet para su funcionamiento.</a:t>
            </a:r>
            <a:endParaRPr sz="165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1670ee3eb1_0_124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44" name="Google Shape;144;g31670ee3eb1_0_124"/>
          <p:cNvSpPr/>
          <p:nvPr/>
        </p:nvSpPr>
        <p:spPr>
          <a:xfrm>
            <a:off x="9516300" y="0"/>
            <a:ext cx="2675700" cy="7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EscuelaIT Duoc UC - Escuela de Informática y Telecomunicaciones Duoc UC - Duoc  UC | LinkedIn" id="145" name="Google Shape;145;g31670ee3eb1_0_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3313" y="71863"/>
            <a:ext cx="2581674" cy="6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670ee3eb1_0_152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Metodología de trabajo para el desarrollo del proyecto</a:t>
            </a:r>
            <a:endParaRPr/>
          </a:p>
        </p:txBody>
      </p:sp>
      <p:sp>
        <p:nvSpPr>
          <p:cNvPr id="151" name="Google Shape;151;g31670ee3eb1_0_152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Metodología en cascada</a:t>
            </a:r>
            <a:endParaRPr/>
          </a:p>
        </p:txBody>
      </p:sp>
      <p:sp>
        <p:nvSpPr>
          <p:cNvPr id="152" name="Google Shape;152;g31670ee3eb1_0_152"/>
          <p:cNvSpPr txBox="1"/>
          <p:nvPr>
            <p:ph idx="2" type="body"/>
          </p:nvPr>
        </p:nvSpPr>
        <p:spPr>
          <a:xfrm>
            <a:off x="6884563" y="861050"/>
            <a:ext cx="4499100" cy="2496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CL"/>
              <a:t>La metodología cascada se eligió principalmente porque:</a:t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s-CL"/>
              <a:t>Tenemos requisitos claros y fijos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s-CL"/>
              <a:t>El equipo es pequeño y los roles están bien definidos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s-CL"/>
              <a:t>No se esperan cambios significativos durante el desarrollo</a:t>
            </a:r>
            <a:endParaRPr/>
          </a:p>
        </p:txBody>
      </p:sp>
      <p:pic>
        <p:nvPicPr>
          <p:cNvPr id="153" name="Google Shape;153;g31670ee3eb1_0_152"/>
          <p:cNvPicPr preferRelativeResize="0"/>
          <p:nvPr/>
        </p:nvPicPr>
        <p:blipFill rotWithShape="1">
          <a:blip r:embed="rId3">
            <a:alphaModFix/>
          </a:blip>
          <a:srcRect b="-8022" l="-23612" r="-23597" t="-39187"/>
          <a:stretch/>
        </p:blipFill>
        <p:spPr>
          <a:xfrm>
            <a:off x="6732363" y="1979505"/>
            <a:ext cx="4803522" cy="474184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31670ee3eb1_0_152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55" name="Google Shape;155;g31670ee3eb1_0_152"/>
          <p:cNvSpPr/>
          <p:nvPr/>
        </p:nvSpPr>
        <p:spPr>
          <a:xfrm>
            <a:off x="9516300" y="0"/>
            <a:ext cx="2675700" cy="7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EscuelaIT Duoc UC - Escuela de Informática y Telecomunicaciones Duoc UC - Duoc  UC | LinkedIn" id="156" name="Google Shape;156;g31670ee3eb1_0_1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63313" y="71863"/>
            <a:ext cx="2581674" cy="6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670ee3eb1_0_168"/>
          <p:cNvSpPr txBox="1"/>
          <p:nvPr>
            <p:ph type="title"/>
          </p:nvPr>
        </p:nvSpPr>
        <p:spPr>
          <a:xfrm>
            <a:off x="827100" y="2542500"/>
            <a:ext cx="105378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CL" sz="3850"/>
              <a:t>Cronograma para el desarrollo del proyecto</a:t>
            </a:r>
            <a:endParaRPr sz="3850"/>
          </a:p>
        </p:txBody>
      </p:sp>
      <p:sp>
        <p:nvSpPr>
          <p:cNvPr id="162" name="Google Shape;162;g31670ee3eb1_0_168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63" name="Google Shape;163;g31670ee3eb1_0_168"/>
          <p:cNvSpPr/>
          <p:nvPr/>
        </p:nvSpPr>
        <p:spPr>
          <a:xfrm>
            <a:off x="9516300" y="0"/>
            <a:ext cx="2675700" cy="7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EscuelaIT Duoc UC - Escuela de Informática y Telecomunicaciones Duoc UC - Duoc  UC | LinkedIn" id="164" name="Google Shape;164;g31670ee3eb1_0_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3313" y="71863"/>
            <a:ext cx="2581674" cy="6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31670ee3eb1_0_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950" y="757900"/>
            <a:ext cx="7599826" cy="327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31670ee3eb1_0_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4412" y="4146300"/>
            <a:ext cx="8340907" cy="256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31670ee3eb1_0_179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g31670ee3eb1_0_179"/>
          <p:cNvSpPr/>
          <p:nvPr/>
        </p:nvSpPr>
        <p:spPr>
          <a:xfrm>
            <a:off x="9516300" y="0"/>
            <a:ext cx="2675700" cy="7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EscuelaIT Duoc UC - Escuela de Informática y Telecomunicaciones Duoc UC - Duoc  UC | LinkedIn" id="173" name="Google Shape;173;g31670ee3eb1_0_1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63313" y="71863"/>
            <a:ext cx="2581674" cy="6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670ee3eb1_0_197"/>
          <p:cNvSpPr txBox="1"/>
          <p:nvPr/>
        </p:nvSpPr>
        <p:spPr>
          <a:xfrm>
            <a:off x="116994" y="276125"/>
            <a:ext cx="607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Ángeles Scheduler</a:t>
            </a:r>
            <a:r>
              <a:rPr b="0" i="0" lang="es-C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g31670ee3eb1_0_197"/>
          <p:cNvSpPr/>
          <p:nvPr/>
        </p:nvSpPr>
        <p:spPr>
          <a:xfrm>
            <a:off x="9516300" y="0"/>
            <a:ext cx="2675700" cy="71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EscuelaIT Duoc UC - Escuela de Informática y Telecomunicaciones Duoc UC - Duoc  UC | LinkedIn" id="180" name="Google Shape;180;g31670ee3eb1_0_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3313" y="71863"/>
            <a:ext cx="2581674" cy="64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31670ee3eb1_0_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3913" y="870038"/>
            <a:ext cx="8044175" cy="2986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31670ee3eb1_0_1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3925" y="4081650"/>
            <a:ext cx="8044176" cy="25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