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4" r:id="rId5"/>
    <p:sldId id="290" r:id="rId6"/>
    <p:sldId id="258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28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BCBCBE"/>
    <a:srgbClr val="0C4360"/>
    <a:srgbClr val="1B6872"/>
    <a:srgbClr val="002136"/>
    <a:srgbClr val="103350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5A7A6-C4BB-466B-A959-DB40C8A01768}" v="28" dt="2022-04-22T04:13:53.421"/>
    <p1510:client id="{B8861D86-264A-4092-B75B-201D0E8D64F7}" v="2" dt="2022-04-22T12:28:18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Shogbanmu" userId="1162257865d60e53" providerId="LiveId" clId="{B8861D86-264A-4092-B75B-201D0E8D64F7}"/>
    <pc:docChg chg="custSel modSld">
      <pc:chgData name="Elizabeth Shogbanmu" userId="1162257865d60e53" providerId="LiveId" clId="{B8861D86-264A-4092-B75B-201D0E8D64F7}" dt="2022-04-22T12:29:02.807" v="770" actId="20577"/>
      <pc:docMkLst>
        <pc:docMk/>
      </pc:docMkLst>
      <pc:sldChg chg="modSp mod">
        <pc:chgData name="Elizabeth Shogbanmu" userId="1162257865d60e53" providerId="LiveId" clId="{B8861D86-264A-4092-B75B-201D0E8D64F7}" dt="2022-04-22T12:29:02.807" v="770" actId="20577"/>
        <pc:sldMkLst>
          <pc:docMk/>
          <pc:sldMk cId="3607270498" sldId="261"/>
        </pc:sldMkLst>
        <pc:spChg chg="mod">
          <ac:chgData name="Elizabeth Shogbanmu" userId="1162257865d60e53" providerId="LiveId" clId="{B8861D86-264A-4092-B75B-201D0E8D64F7}" dt="2022-04-22T12:29:02.807" v="770" actId="20577"/>
          <ac:spMkLst>
            <pc:docMk/>
            <pc:sldMk cId="3607270498" sldId="261"/>
            <ac:spMk id="4" creationId="{315E3981-F0D7-482C-A8E0-6A57700BECA7}"/>
          </ac:spMkLst>
        </pc:spChg>
        <pc:spChg chg="mod">
          <ac:chgData name="Elizabeth Shogbanmu" userId="1162257865d60e53" providerId="LiveId" clId="{B8861D86-264A-4092-B75B-201D0E8D64F7}" dt="2022-04-22T10:54:01.252" v="1" actId="14100"/>
          <ac:spMkLst>
            <pc:docMk/>
            <pc:sldMk cId="3607270498" sldId="261"/>
            <ac:spMk id="5" creationId="{E0C87788-476B-4620-8002-A5C1177AD6C1}"/>
          </ac:spMkLst>
        </pc:spChg>
        <pc:spChg chg="mod">
          <ac:chgData name="Elizabeth Shogbanmu" userId="1162257865d60e53" providerId="LiveId" clId="{B8861D86-264A-4092-B75B-201D0E8D64F7}" dt="2022-04-22T11:38:25.897" v="769" actId="20577"/>
          <ac:spMkLst>
            <pc:docMk/>
            <pc:sldMk cId="3607270498" sldId="261"/>
            <ac:spMk id="6" creationId="{000A9570-5EF6-4AFB-9FCA-7C8998E3FE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245C2-F409-494E-AF55-5B6F8214C9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AF3-F183-41A9-AF7D-0CD1EE855F62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E2787CE0-8D40-4021-BCD8-CF68F3C5DE5B}" type="parTrans" cxnId="{8A6FF6D7-336F-4413-838C-98EA460DBEF8}">
      <dgm:prSet/>
      <dgm:spPr/>
      <dgm:t>
        <a:bodyPr/>
        <a:lstStyle/>
        <a:p>
          <a:endParaRPr lang="en-US"/>
        </a:p>
      </dgm:t>
    </dgm:pt>
    <dgm:pt modelId="{46A3BBD4-A8D5-4588-930D-5B5C440F95A7}" type="sibTrans" cxnId="{8A6FF6D7-336F-4413-838C-98EA460DBEF8}">
      <dgm:prSet/>
      <dgm:spPr/>
      <dgm:t>
        <a:bodyPr/>
        <a:lstStyle/>
        <a:p>
          <a:endParaRPr lang="en-US"/>
        </a:p>
      </dgm:t>
    </dgm:pt>
    <dgm:pt modelId="{F958CC84-B351-4518-AD16-7A0D327DECAA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D7F32176-3881-4274-904F-80EC4465F5B1}" type="parTrans" cxnId="{330A2CB5-9BA2-4B32-B7EC-1F43DFEA8027}">
      <dgm:prSet/>
      <dgm:spPr/>
      <dgm:t>
        <a:bodyPr/>
        <a:lstStyle/>
        <a:p>
          <a:endParaRPr lang="en-US"/>
        </a:p>
      </dgm:t>
    </dgm:pt>
    <dgm:pt modelId="{CD849D60-1CC9-480E-A73F-775416316EE2}" type="sibTrans" cxnId="{330A2CB5-9BA2-4B32-B7EC-1F43DFEA8027}">
      <dgm:prSet/>
      <dgm:spPr/>
      <dgm:t>
        <a:bodyPr/>
        <a:lstStyle/>
        <a:p>
          <a:endParaRPr lang="en-US"/>
        </a:p>
      </dgm:t>
    </dgm:pt>
    <dgm:pt modelId="{1A3FFF91-6080-416C-8D4E-8874D45120E6}">
      <dgm:prSet phldrT="[Text]"/>
      <dgm:spPr/>
      <dgm:t>
        <a:bodyPr/>
        <a:lstStyle/>
        <a:p>
          <a:r>
            <a:rPr lang="en-US" dirty="0"/>
            <a:t>Linear regression</a:t>
          </a:r>
        </a:p>
      </dgm:t>
    </dgm:pt>
    <dgm:pt modelId="{CF7D06D5-0F59-47C3-8ACB-87F099421D3F}" type="parTrans" cxnId="{32CC9350-AF80-4514-B5F0-61514E8A4D4F}">
      <dgm:prSet/>
      <dgm:spPr/>
      <dgm:t>
        <a:bodyPr/>
        <a:lstStyle/>
        <a:p>
          <a:endParaRPr lang="en-US"/>
        </a:p>
      </dgm:t>
    </dgm:pt>
    <dgm:pt modelId="{B3C648AD-EF7E-42A8-99E9-3B072000117B}" type="sibTrans" cxnId="{32CC9350-AF80-4514-B5F0-61514E8A4D4F}">
      <dgm:prSet/>
      <dgm:spPr/>
      <dgm:t>
        <a:bodyPr/>
        <a:lstStyle/>
        <a:p>
          <a:endParaRPr lang="en-US"/>
        </a:p>
      </dgm:t>
    </dgm:pt>
    <dgm:pt modelId="{0A55110F-64F3-4927-982C-B7EA745AAB77}">
      <dgm:prSet phldrT="[Text]"/>
      <dgm:spPr/>
      <dgm:t>
        <a:bodyPr/>
        <a:lstStyle/>
        <a:p>
          <a:r>
            <a:rPr lang="en-US" dirty="0"/>
            <a:t>Improving model by</a:t>
          </a:r>
        </a:p>
        <a:p>
          <a:r>
            <a:rPr lang="en-US" dirty="0"/>
            <a:t>removing non- significant features</a:t>
          </a:r>
        </a:p>
      </dgm:t>
    </dgm:pt>
    <dgm:pt modelId="{A0E9E1C4-22B4-4044-B059-14B079F4A45D}" type="parTrans" cxnId="{8376D091-80FF-4427-9457-18F73BA5407D}">
      <dgm:prSet/>
      <dgm:spPr/>
      <dgm:t>
        <a:bodyPr/>
        <a:lstStyle/>
        <a:p>
          <a:endParaRPr lang="en-US"/>
        </a:p>
      </dgm:t>
    </dgm:pt>
    <dgm:pt modelId="{A5BF7F64-FDB6-43A4-B62F-4E78CAB33B0C}" type="sibTrans" cxnId="{8376D091-80FF-4427-9457-18F73BA5407D}">
      <dgm:prSet/>
      <dgm:spPr/>
      <dgm:t>
        <a:bodyPr/>
        <a:lstStyle/>
        <a:p>
          <a:endParaRPr lang="en-US"/>
        </a:p>
      </dgm:t>
    </dgm:pt>
    <dgm:pt modelId="{A2517B8D-95F1-4BEE-9FBE-63FA4F1B8F82}">
      <dgm:prSet phldrT="[Text]"/>
      <dgm:spPr/>
      <dgm:t>
        <a:bodyPr/>
        <a:lstStyle/>
        <a:p>
          <a:r>
            <a:rPr lang="en-US" dirty="0"/>
            <a:t>Visualize Results</a:t>
          </a:r>
        </a:p>
      </dgm:t>
    </dgm:pt>
    <dgm:pt modelId="{312C84FD-A518-49E5-BF13-703D85539A0B}" type="parTrans" cxnId="{6756636E-14C7-4561-B5AA-6C379A6E1AB7}">
      <dgm:prSet/>
      <dgm:spPr/>
      <dgm:t>
        <a:bodyPr/>
        <a:lstStyle/>
        <a:p>
          <a:endParaRPr lang="en-US"/>
        </a:p>
      </dgm:t>
    </dgm:pt>
    <dgm:pt modelId="{D9C0BFF0-6F94-4897-9E3A-9C421A39DD49}" type="sibTrans" cxnId="{6756636E-14C7-4561-B5AA-6C379A6E1AB7}">
      <dgm:prSet/>
      <dgm:spPr/>
      <dgm:t>
        <a:bodyPr/>
        <a:lstStyle/>
        <a:p>
          <a:endParaRPr lang="en-US"/>
        </a:p>
      </dgm:t>
    </dgm:pt>
    <dgm:pt modelId="{1B77FB05-E91F-4A60-BE0C-A85E0FC8EE93}" type="pres">
      <dgm:prSet presAssocID="{8A2245C2-F409-494E-AF55-5B6F8214C998}" presName="diagram" presStyleCnt="0">
        <dgm:presLayoutVars>
          <dgm:dir/>
          <dgm:resizeHandles val="exact"/>
        </dgm:presLayoutVars>
      </dgm:prSet>
      <dgm:spPr/>
    </dgm:pt>
    <dgm:pt modelId="{62BAAD4A-600C-4CBC-96D9-E6A6E3D00A29}" type="pres">
      <dgm:prSet presAssocID="{24403AF3-F183-41A9-AF7D-0CD1EE855F62}" presName="node" presStyleLbl="node1" presStyleIdx="0" presStyleCnt="5">
        <dgm:presLayoutVars>
          <dgm:bulletEnabled val="1"/>
        </dgm:presLayoutVars>
      </dgm:prSet>
      <dgm:spPr/>
    </dgm:pt>
    <dgm:pt modelId="{B15EFD5D-DCC7-4B17-841B-28D480F47BFA}" type="pres">
      <dgm:prSet presAssocID="{46A3BBD4-A8D5-4588-930D-5B5C440F95A7}" presName="sibTrans" presStyleLbl="sibTrans2D1" presStyleIdx="0" presStyleCnt="4"/>
      <dgm:spPr/>
    </dgm:pt>
    <dgm:pt modelId="{CB0C0557-61B6-4F72-948D-97038DF2347C}" type="pres">
      <dgm:prSet presAssocID="{46A3BBD4-A8D5-4588-930D-5B5C440F95A7}" presName="connectorText" presStyleLbl="sibTrans2D1" presStyleIdx="0" presStyleCnt="4"/>
      <dgm:spPr/>
    </dgm:pt>
    <dgm:pt modelId="{F5E12C1D-CD80-4E38-84D1-8653A91CFD02}" type="pres">
      <dgm:prSet presAssocID="{F958CC84-B351-4518-AD16-7A0D327DECAA}" presName="node" presStyleLbl="node1" presStyleIdx="1" presStyleCnt="5">
        <dgm:presLayoutVars>
          <dgm:bulletEnabled val="1"/>
        </dgm:presLayoutVars>
      </dgm:prSet>
      <dgm:spPr/>
    </dgm:pt>
    <dgm:pt modelId="{7604F242-691A-4A0A-B50A-32917DE8221C}" type="pres">
      <dgm:prSet presAssocID="{CD849D60-1CC9-480E-A73F-775416316EE2}" presName="sibTrans" presStyleLbl="sibTrans2D1" presStyleIdx="1" presStyleCnt="4"/>
      <dgm:spPr/>
    </dgm:pt>
    <dgm:pt modelId="{9E1CFB79-4D1B-4156-914B-4152C6154DF4}" type="pres">
      <dgm:prSet presAssocID="{CD849D60-1CC9-480E-A73F-775416316EE2}" presName="connectorText" presStyleLbl="sibTrans2D1" presStyleIdx="1" presStyleCnt="4"/>
      <dgm:spPr/>
    </dgm:pt>
    <dgm:pt modelId="{437A6F8A-39FB-4AEE-ADC2-DEC5C66AB8D0}" type="pres">
      <dgm:prSet presAssocID="{1A3FFF91-6080-416C-8D4E-8874D45120E6}" presName="node" presStyleLbl="node1" presStyleIdx="2" presStyleCnt="5">
        <dgm:presLayoutVars>
          <dgm:bulletEnabled val="1"/>
        </dgm:presLayoutVars>
      </dgm:prSet>
      <dgm:spPr/>
    </dgm:pt>
    <dgm:pt modelId="{037DC9CC-A97F-447B-B422-F45D0C3D3808}" type="pres">
      <dgm:prSet presAssocID="{B3C648AD-EF7E-42A8-99E9-3B072000117B}" presName="sibTrans" presStyleLbl="sibTrans2D1" presStyleIdx="2" presStyleCnt="4"/>
      <dgm:spPr/>
    </dgm:pt>
    <dgm:pt modelId="{69061840-D7C8-49AD-B6F0-0CB0CC34C019}" type="pres">
      <dgm:prSet presAssocID="{B3C648AD-EF7E-42A8-99E9-3B072000117B}" presName="connectorText" presStyleLbl="sibTrans2D1" presStyleIdx="2" presStyleCnt="4"/>
      <dgm:spPr/>
    </dgm:pt>
    <dgm:pt modelId="{B3A208B3-B2A4-4E43-BB18-974E5754D4A9}" type="pres">
      <dgm:prSet presAssocID="{0A55110F-64F3-4927-982C-B7EA745AAB77}" presName="node" presStyleLbl="node1" presStyleIdx="3" presStyleCnt="5" custLinFactNeighborX="1297" custLinFactNeighborY="1288">
        <dgm:presLayoutVars>
          <dgm:bulletEnabled val="1"/>
        </dgm:presLayoutVars>
      </dgm:prSet>
      <dgm:spPr/>
    </dgm:pt>
    <dgm:pt modelId="{4BE222A6-85A9-4DFE-AD80-D8D66B7BDEFE}" type="pres">
      <dgm:prSet presAssocID="{A5BF7F64-FDB6-43A4-B62F-4E78CAB33B0C}" presName="sibTrans" presStyleLbl="sibTrans2D1" presStyleIdx="3" presStyleCnt="4"/>
      <dgm:spPr/>
    </dgm:pt>
    <dgm:pt modelId="{4C004F01-70DD-4C93-8BA7-4AB71AFF9D13}" type="pres">
      <dgm:prSet presAssocID="{A5BF7F64-FDB6-43A4-B62F-4E78CAB33B0C}" presName="connectorText" presStyleLbl="sibTrans2D1" presStyleIdx="3" presStyleCnt="4"/>
      <dgm:spPr/>
    </dgm:pt>
    <dgm:pt modelId="{EF1CC2F7-0180-4390-ABC0-08D44017ED81}" type="pres">
      <dgm:prSet presAssocID="{A2517B8D-95F1-4BEE-9FBE-63FA4F1B8F82}" presName="node" presStyleLbl="node1" presStyleIdx="4" presStyleCnt="5">
        <dgm:presLayoutVars>
          <dgm:bulletEnabled val="1"/>
        </dgm:presLayoutVars>
      </dgm:prSet>
      <dgm:spPr/>
    </dgm:pt>
  </dgm:ptLst>
  <dgm:cxnLst>
    <dgm:cxn modelId="{E25F0F06-146D-4BDA-BC4C-8367B56FBE78}" type="presOf" srcId="{8A2245C2-F409-494E-AF55-5B6F8214C998}" destId="{1B77FB05-E91F-4A60-BE0C-A85E0FC8EE93}" srcOrd="0" destOrd="0" presId="urn:microsoft.com/office/officeart/2005/8/layout/process5"/>
    <dgm:cxn modelId="{8FE81306-C8D7-45A6-AE38-8BB65B7B7939}" type="presOf" srcId="{24403AF3-F183-41A9-AF7D-0CD1EE855F62}" destId="{62BAAD4A-600C-4CBC-96D9-E6A6E3D00A29}" srcOrd="0" destOrd="0" presId="urn:microsoft.com/office/officeart/2005/8/layout/process5"/>
    <dgm:cxn modelId="{BB695220-9955-4DEF-A25B-7D921B1813F3}" type="presOf" srcId="{A2517B8D-95F1-4BEE-9FBE-63FA4F1B8F82}" destId="{EF1CC2F7-0180-4390-ABC0-08D44017ED81}" srcOrd="0" destOrd="0" presId="urn:microsoft.com/office/officeart/2005/8/layout/process5"/>
    <dgm:cxn modelId="{719EEE62-9D4A-4E81-9D08-7F8982EA4160}" type="presOf" srcId="{46A3BBD4-A8D5-4588-930D-5B5C440F95A7}" destId="{B15EFD5D-DCC7-4B17-841B-28D480F47BFA}" srcOrd="0" destOrd="0" presId="urn:microsoft.com/office/officeart/2005/8/layout/process5"/>
    <dgm:cxn modelId="{D7952866-323A-4DF8-AB43-A860CBB42471}" type="presOf" srcId="{A5BF7F64-FDB6-43A4-B62F-4E78CAB33B0C}" destId="{4C004F01-70DD-4C93-8BA7-4AB71AFF9D13}" srcOrd="1" destOrd="0" presId="urn:microsoft.com/office/officeart/2005/8/layout/process5"/>
    <dgm:cxn modelId="{6756636E-14C7-4561-B5AA-6C379A6E1AB7}" srcId="{8A2245C2-F409-494E-AF55-5B6F8214C998}" destId="{A2517B8D-95F1-4BEE-9FBE-63FA4F1B8F82}" srcOrd="4" destOrd="0" parTransId="{312C84FD-A518-49E5-BF13-703D85539A0B}" sibTransId="{D9C0BFF0-6F94-4897-9E3A-9C421A39DD49}"/>
    <dgm:cxn modelId="{32CC9350-AF80-4514-B5F0-61514E8A4D4F}" srcId="{8A2245C2-F409-494E-AF55-5B6F8214C998}" destId="{1A3FFF91-6080-416C-8D4E-8874D45120E6}" srcOrd="2" destOrd="0" parTransId="{CF7D06D5-0F59-47C3-8ACB-87F099421D3F}" sibTransId="{B3C648AD-EF7E-42A8-99E9-3B072000117B}"/>
    <dgm:cxn modelId="{A4159874-B566-48E0-91B6-2FAC0C3F3ED3}" type="presOf" srcId="{F958CC84-B351-4518-AD16-7A0D327DECAA}" destId="{F5E12C1D-CD80-4E38-84D1-8653A91CFD02}" srcOrd="0" destOrd="0" presId="urn:microsoft.com/office/officeart/2005/8/layout/process5"/>
    <dgm:cxn modelId="{10254578-9E0C-43FD-BFBD-07E3EB9D4690}" type="presOf" srcId="{46A3BBD4-A8D5-4588-930D-5B5C440F95A7}" destId="{CB0C0557-61B6-4F72-948D-97038DF2347C}" srcOrd="1" destOrd="0" presId="urn:microsoft.com/office/officeart/2005/8/layout/process5"/>
    <dgm:cxn modelId="{DBDBF78A-7EF9-4E24-A780-1EC4B84B084E}" type="presOf" srcId="{CD849D60-1CC9-480E-A73F-775416316EE2}" destId="{9E1CFB79-4D1B-4156-914B-4152C6154DF4}" srcOrd="1" destOrd="0" presId="urn:microsoft.com/office/officeart/2005/8/layout/process5"/>
    <dgm:cxn modelId="{8376D091-80FF-4427-9457-18F73BA5407D}" srcId="{8A2245C2-F409-494E-AF55-5B6F8214C998}" destId="{0A55110F-64F3-4927-982C-B7EA745AAB77}" srcOrd="3" destOrd="0" parTransId="{A0E9E1C4-22B4-4044-B059-14B079F4A45D}" sibTransId="{A5BF7F64-FDB6-43A4-B62F-4E78CAB33B0C}"/>
    <dgm:cxn modelId="{EF20D6AB-3D8A-47CB-9137-1102E8FD5F74}" type="presOf" srcId="{0A55110F-64F3-4927-982C-B7EA745AAB77}" destId="{B3A208B3-B2A4-4E43-BB18-974E5754D4A9}" srcOrd="0" destOrd="0" presId="urn:microsoft.com/office/officeart/2005/8/layout/process5"/>
    <dgm:cxn modelId="{330A2CB5-9BA2-4B32-B7EC-1F43DFEA8027}" srcId="{8A2245C2-F409-494E-AF55-5B6F8214C998}" destId="{F958CC84-B351-4518-AD16-7A0D327DECAA}" srcOrd="1" destOrd="0" parTransId="{D7F32176-3881-4274-904F-80EC4465F5B1}" sibTransId="{CD849D60-1CC9-480E-A73F-775416316EE2}"/>
    <dgm:cxn modelId="{A5F71DC6-AE34-474A-8392-14B192BF12C6}" type="presOf" srcId="{B3C648AD-EF7E-42A8-99E9-3B072000117B}" destId="{69061840-D7C8-49AD-B6F0-0CB0CC34C019}" srcOrd="1" destOrd="0" presId="urn:microsoft.com/office/officeart/2005/8/layout/process5"/>
    <dgm:cxn modelId="{1D64C1D7-C2E4-4E5F-A851-A684B83893A9}" type="presOf" srcId="{B3C648AD-EF7E-42A8-99E9-3B072000117B}" destId="{037DC9CC-A97F-447B-B422-F45D0C3D3808}" srcOrd="0" destOrd="0" presId="urn:microsoft.com/office/officeart/2005/8/layout/process5"/>
    <dgm:cxn modelId="{8A6FF6D7-336F-4413-838C-98EA460DBEF8}" srcId="{8A2245C2-F409-494E-AF55-5B6F8214C998}" destId="{24403AF3-F183-41A9-AF7D-0CD1EE855F62}" srcOrd="0" destOrd="0" parTransId="{E2787CE0-8D40-4021-BCD8-CF68F3C5DE5B}" sibTransId="{46A3BBD4-A8D5-4588-930D-5B5C440F95A7}"/>
    <dgm:cxn modelId="{DA1CFAE2-965F-4F01-B677-400A3929E9B2}" type="presOf" srcId="{A5BF7F64-FDB6-43A4-B62F-4E78CAB33B0C}" destId="{4BE222A6-85A9-4DFE-AD80-D8D66B7BDEFE}" srcOrd="0" destOrd="0" presId="urn:microsoft.com/office/officeart/2005/8/layout/process5"/>
    <dgm:cxn modelId="{D86CE5E9-6385-4C9D-AAC7-FA6BBB83CA2F}" type="presOf" srcId="{CD849D60-1CC9-480E-A73F-775416316EE2}" destId="{7604F242-691A-4A0A-B50A-32917DE8221C}" srcOrd="0" destOrd="0" presId="urn:microsoft.com/office/officeart/2005/8/layout/process5"/>
    <dgm:cxn modelId="{331020EE-EEE2-4F25-A85A-366512388E69}" type="presOf" srcId="{1A3FFF91-6080-416C-8D4E-8874D45120E6}" destId="{437A6F8A-39FB-4AEE-ADC2-DEC5C66AB8D0}" srcOrd="0" destOrd="0" presId="urn:microsoft.com/office/officeart/2005/8/layout/process5"/>
    <dgm:cxn modelId="{2E8F345E-AC24-4EE1-8EAA-B1DE63BE68F0}" type="presParOf" srcId="{1B77FB05-E91F-4A60-BE0C-A85E0FC8EE93}" destId="{62BAAD4A-600C-4CBC-96D9-E6A6E3D00A29}" srcOrd="0" destOrd="0" presId="urn:microsoft.com/office/officeart/2005/8/layout/process5"/>
    <dgm:cxn modelId="{AE6D9AC6-2FDF-4A5D-8FDC-0C7C8473FCF9}" type="presParOf" srcId="{1B77FB05-E91F-4A60-BE0C-A85E0FC8EE93}" destId="{B15EFD5D-DCC7-4B17-841B-28D480F47BFA}" srcOrd="1" destOrd="0" presId="urn:microsoft.com/office/officeart/2005/8/layout/process5"/>
    <dgm:cxn modelId="{C65C7842-5A03-4F50-B2BF-D9076C2BE698}" type="presParOf" srcId="{B15EFD5D-DCC7-4B17-841B-28D480F47BFA}" destId="{CB0C0557-61B6-4F72-948D-97038DF2347C}" srcOrd="0" destOrd="0" presId="urn:microsoft.com/office/officeart/2005/8/layout/process5"/>
    <dgm:cxn modelId="{3585F904-2E7D-46B1-93CC-A960F4346BDD}" type="presParOf" srcId="{1B77FB05-E91F-4A60-BE0C-A85E0FC8EE93}" destId="{F5E12C1D-CD80-4E38-84D1-8653A91CFD02}" srcOrd="2" destOrd="0" presId="urn:microsoft.com/office/officeart/2005/8/layout/process5"/>
    <dgm:cxn modelId="{0E5D3F91-0F4A-46CE-A712-33F92256C63D}" type="presParOf" srcId="{1B77FB05-E91F-4A60-BE0C-A85E0FC8EE93}" destId="{7604F242-691A-4A0A-B50A-32917DE8221C}" srcOrd="3" destOrd="0" presId="urn:microsoft.com/office/officeart/2005/8/layout/process5"/>
    <dgm:cxn modelId="{A7852596-F505-4845-9EC1-85AF91B1AAC2}" type="presParOf" srcId="{7604F242-691A-4A0A-B50A-32917DE8221C}" destId="{9E1CFB79-4D1B-4156-914B-4152C6154DF4}" srcOrd="0" destOrd="0" presId="urn:microsoft.com/office/officeart/2005/8/layout/process5"/>
    <dgm:cxn modelId="{F5AFF78E-1820-4BB3-8D2B-DE91647425C8}" type="presParOf" srcId="{1B77FB05-E91F-4A60-BE0C-A85E0FC8EE93}" destId="{437A6F8A-39FB-4AEE-ADC2-DEC5C66AB8D0}" srcOrd="4" destOrd="0" presId="urn:microsoft.com/office/officeart/2005/8/layout/process5"/>
    <dgm:cxn modelId="{100CEB82-8D78-4AE6-ACEA-1B1CABDDF084}" type="presParOf" srcId="{1B77FB05-E91F-4A60-BE0C-A85E0FC8EE93}" destId="{037DC9CC-A97F-447B-B422-F45D0C3D3808}" srcOrd="5" destOrd="0" presId="urn:microsoft.com/office/officeart/2005/8/layout/process5"/>
    <dgm:cxn modelId="{CDF0EB1D-C2E5-4E26-8FC6-945CA32CE543}" type="presParOf" srcId="{037DC9CC-A97F-447B-B422-F45D0C3D3808}" destId="{69061840-D7C8-49AD-B6F0-0CB0CC34C019}" srcOrd="0" destOrd="0" presId="urn:microsoft.com/office/officeart/2005/8/layout/process5"/>
    <dgm:cxn modelId="{85172F9D-65C9-4DCF-9B14-B9755082404D}" type="presParOf" srcId="{1B77FB05-E91F-4A60-BE0C-A85E0FC8EE93}" destId="{B3A208B3-B2A4-4E43-BB18-974E5754D4A9}" srcOrd="6" destOrd="0" presId="urn:microsoft.com/office/officeart/2005/8/layout/process5"/>
    <dgm:cxn modelId="{7DEC5B15-F7C5-4698-B7CF-4490E5866275}" type="presParOf" srcId="{1B77FB05-E91F-4A60-BE0C-A85E0FC8EE93}" destId="{4BE222A6-85A9-4DFE-AD80-D8D66B7BDEFE}" srcOrd="7" destOrd="0" presId="urn:microsoft.com/office/officeart/2005/8/layout/process5"/>
    <dgm:cxn modelId="{AAF852BE-B704-4DFA-A46B-73D5BB718B29}" type="presParOf" srcId="{4BE222A6-85A9-4DFE-AD80-D8D66B7BDEFE}" destId="{4C004F01-70DD-4C93-8BA7-4AB71AFF9D13}" srcOrd="0" destOrd="0" presId="urn:microsoft.com/office/officeart/2005/8/layout/process5"/>
    <dgm:cxn modelId="{8872CB4C-99FA-470A-AAC8-DB54CBFE61F6}" type="presParOf" srcId="{1B77FB05-E91F-4A60-BE0C-A85E0FC8EE93}" destId="{EF1CC2F7-0180-4390-ABC0-08D44017ED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AD4A-600C-4CBC-96D9-E6A6E3D00A29}">
      <dsp:nvSpPr>
        <dsp:cNvPr id="0" name=""/>
        <dsp:cNvSpPr/>
      </dsp:nvSpPr>
      <dsp:spPr>
        <a:xfrm>
          <a:off x="441672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Source</a:t>
          </a:r>
        </a:p>
      </dsp:txBody>
      <dsp:txXfrm>
        <a:off x="489455" y="48222"/>
        <a:ext cx="2623471" cy="1535856"/>
      </dsp:txXfrm>
    </dsp:sp>
    <dsp:sp modelId="{B15EFD5D-DCC7-4B17-841B-28D480F47BFA}">
      <dsp:nvSpPr>
        <dsp:cNvPr id="0" name=""/>
        <dsp:cNvSpPr/>
      </dsp:nvSpPr>
      <dsp:spPr>
        <a:xfrm>
          <a:off x="3399985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399985" y="613853"/>
        <a:ext cx="403505" cy="404593"/>
      </dsp:txXfrm>
    </dsp:sp>
    <dsp:sp modelId="{F5E12C1D-CD80-4E38-84D1-8653A91CFD02}">
      <dsp:nvSpPr>
        <dsp:cNvPr id="0" name=""/>
        <dsp:cNvSpPr/>
      </dsp:nvSpPr>
      <dsp:spPr>
        <a:xfrm>
          <a:off x="4248324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Processing</a:t>
          </a:r>
        </a:p>
      </dsp:txBody>
      <dsp:txXfrm>
        <a:off x="4296107" y="48222"/>
        <a:ext cx="2623471" cy="1535856"/>
      </dsp:txXfrm>
    </dsp:sp>
    <dsp:sp modelId="{7604F242-691A-4A0A-B50A-32917DE8221C}">
      <dsp:nvSpPr>
        <dsp:cNvPr id="0" name=""/>
        <dsp:cNvSpPr/>
      </dsp:nvSpPr>
      <dsp:spPr>
        <a:xfrm>
          <a:off x="7206637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206637" y="613853"/>
        <a:ext cx="403505" cy="404593"/>
      </dsp:txXfrm>
    </dsp:sp>
    <dsp:sp modelId="{437A6F8A-39FB-4AEE-ADC2-DEC5C66AB8D0}">
      <dsp:nvSpPr>
        <dsp:cNvPr id="0" name=""/>
        <dsp:cNvSpPr/>
      </dsp:nvSpPr>
      <dsp:spPr>
        <a:xfrm>
          <a:off x="8054977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Linear regression</a:t>
          </a:r>
        </a:p>
      </dsp:txBody>
      <dsp:txXfrm>
        <a:off x="8102760" y="48222"/>
        <a:ext cx="2623471" cy="1535856"/>
      </dsp:txXfrm>
    </dsp:sp>
    <dsp:sp modelId="{037DC9CC-A97F-447B-B422-F45D0C3D3808}">
      <dsp:nvSpPr>
        <dsp:cNvPr id="0" name=""/>
        <dsp:cNvSpPr/>
      </dsp:nvSpPr>
      <dsp:spPr>
        <a:xfrm rot="5355422">
          <a:off x="9143558" y="1822407"/>
          <a:ext cx="576717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9228499" y="1871216"/>
        <a:ext cx="404593" cy="403702"/>
      </dsp:txXfrm>
    </dsp:sp>
    <dsp:sp modelId="{B3A208B3-B2A4-4E43-BB18-974E5754D4A9}">
      <dsp:nvSpPr>
        <dsp:cNvPr id="0" name=""/>
        <dsp:cNvSpPr/>
      </dsp:nvSpPr>
      <dsp:spPr>
        <a:xfrm>
          <a:off x="8090243" y="2719915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Improving model by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removing non- significant features</a:t>
          </a:r>
        </a:p>
      </dsp:txBody>
      <dsp:txXfrm>
        <a:off x="8138026" y="2767698"/>
        <a:ext cx="2623471" cy="1535856"/>
      </dsp:txXfrm>
    </dsp:sp>
    <dsp:sp modelId="{4BE222A6-85A9-4DFE-AD80-D8D66B7BDEFE}">
      <dsp:nvSpPr>
        <dsp:cNvPr id="0" name=""/>
        <dsp:cNvSpPr/>
      </dsp:nvSpPr>
      <dsp:spPr>
        <a:xfrm rot="10800393">
          <a:off x="7248082" y="3198248"/>
          <a:ext cx="595126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426620" y="3333122"/>
        <a:ext cx="416588" cy="404593"/>
      </dsp:txXfrm>
    </dsp:sp>
    <dsp:sp modelId="{EF1CC2F7-0180-4390-ABC0-08D44017ED81}">
      <dsp:nvSpPr>
        <dsp:cNvPr id="0" name=""/>
        <dsp:cNvSpPr/>
      </dsp:nvSpPr>
      <dsp:spPr>
        <a:xfrm>
          <a:off x="4248324" y="2719476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Visualize Results</a:t>
          </a:r>
        </a:p>
      </dsp:txBody>
      <dsp:txXfrm>
        <a:off x="4296107" y="2767259"/>
        <a:ext cx="2623471" cy="15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25FA-D2E4-49EB-8598-D6FA3434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952" y="1912883"/>
            <a:ext cx="6110123" cy="873180"/>
          </a:xfrm>
        </p:spPr>
        <p:txBody>
          <a:bodyPr/>
          <a:lstStyle/>
          <a:p>
            <a:r>
              <a:rPr lang="en-US" sz="4000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4723A-6D68-4570-9EB2-A55B047B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807" y="4319752"/>
            <a:ext cx="5971137" cy="134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 Christoph </a:t>
            </a:r>
            <a:r>
              <a:rPr lang="en-US" dirty="0" err="1"/>
              <a:t>Rendel</a:t>
            </a:r>
            <a:r>
              <a:rPr lang="en-US" dirty="0"/>
              <a:t>          </a:t>
            </a:r>
          </a:p>
          <a:p>
            <a:r>
              <a:rPr lang="en-US" dirty="0"/>
              <a:t>                         Elizabeth Shogbanmu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April 2022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493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71FC43D-322B-4DFD-B2E2-7F92F1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4" y="191193"/>
            <a:ext cx="5436523" cy="978729"/>
          </a:xfrm>
        </p:spPr>
        <p:txBody>
          <a:bodyPr/>
          <a:lstStyle/>
          <a:p>
            <a:r>
              <a:rPr lang="en-US" dirty="0"/>
              <a:t>Is my </a:t>
            </a:r>
            <a:r>
              <a:rPr lang="en-US" dirty="0" err="1"/>
              <a:t>neighbourhood</a:t>
            </a:r>
            <a:r>
              <a:rPr lang="en-US" dirty="0"/>
              <a:t> overprices?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9DB6983D-80ED-79A1-46EB-CE9C807B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6242859" y="4347555"/>
            <a:ext cx="5415742" cy="182940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Real </a:t>
            </a:r>
            <a:r>
              <a:rPr lang="de-DE" dirty="0" err="1"/>
              <a:t>estate</a:t>
            </a:r>
            <a:r>
              <a:rPr lang="de-DE" dirty="0"/>
              <a:t> </a:t>
            </a:r>
            <a:r>
              <a:rPr lang="de-DE" dirty="0" err="1"/>
              <a:t>companies</a:t>
            </a:r>
            <a:endParaRPr lang="de-DE" dirty="0"/>
          </a:p>
          <a:p>
            <a:pPr lvl="1"/>
            <a:r>
              <a:rPr lang="de-DE" dirty="0"/>
              <a:t>Investors (private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commerical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City </a:t>
            </a:r>
            <a:r>
              <a:rPr lang="de-DE" dirty="0" err="1"/>
              <a:t>planers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Zipcode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predictor</a:t>
            </a:r>
            <a:endParaRPr lang="de-DE" dirty="0"/>
          </a:p>
          <a:p>
            <a:r>
              <a:rPr lang="de-DE" dirty="0" err="1"/>
              <a:t>Zoning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zipcodes</a:t>
            </a:r>
            <a:endParaRPr lang="de-DE" dirty="0"/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house</a:t>
            </a:r>
            <a:endParaRPr lang="de-DE" dirty="0"/>
          </a:p>
        </p:txBody>
      </p:sp>
      <p:pic>
        <p:nvPicPr>
          <p:cNvPr id="2050" name="Picture 2" descr="C:\Users\Lenovo\Documents\GitHub\Houseprices\Data\plot_zipcodes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531" y="2780983"/>
            <a:ext cx="7108335" cy="4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GitHub\Houseprices\Data\Average prices per zipcod ran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1" y="-199506"/>
            <a:ext cx="7792954" cy="47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8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A316DB-23D4-7143-BDEF-E3AF30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64" y="3971925"/>
            <a:ext cx="11214100" cy="978729"/>
          </a:xfrm>
        </p:spPr>
        <p:txBody>
          <a:bodyPr/>
          <a:lstStyle/>
          <a:p>
            <a:r>
              <a:rPr lang="en-US" dirty="0"/>
              <a:t>Outlook: 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4629526"/>
            <a:ext cx="10744200" cy="10854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Apply Polynomial regression</a:t>
            </a:r>
          </a:p>
          <a:p>
            <a:r>
              <a:rPr lang="en-US" dirty="0"/>
              <a:t>Apply model on dataset of different cities and areas</a:t>
            </a:r>
          </a:p>
          <a:p>
            <a:r>
              <a:rPr lang="en-US" dirty="0"/>
              <a:t>Exclude location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A316DB-23D4-7143-BDEF-E3AF303EF39A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596900" y="1551214"/>
            <a:ext cx="11214100" cy="136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Location (</a:t>
            </a:r>
            <a:r>
              <a:rPr lang="en-US" dirty="0" err="1"/>
              <a:t>zipcode</a:t>
            </a:r>
            <a:r>
              <a:rPr lang="en-US" dirty="0"/>
              <a:t>, distance to center, view, waterfront) define price</a:t>
            </a:r>
          </a:p>
          <a:p>
            <a:pPr marL="285750" indent="-285750"/>
            <a:r>
              <a:rPr lang="en-US" dirty="0"/>
              <a:t>Attributes of size are significant but with a smaller influence</a:t>
            </a:r>
          </a:p>
          <a:p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1200150" lvl="2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3074" name="Picture 2" descr="C:\Users\Lenovo\Documents\GitHub\Houseprices\Data\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12" y="3037114"/>
            <a:ext cx="3160809" cy="2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35969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AC26-918C-4772-BF30-510B03C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Before and After Modelling-Histograms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02D22-B9F0-4A21-A93C-458A68ED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9" name="Content Placeholder 8" descr="A picture containing shoji, crossword puzzle, window, building&#10;&#10;Description automatically generated">
            <a:extLst>
              <a:ext uri="{FF2B5EF4-FFF2-40B4-BE49-F238E27FC236}">
                <a16:creationId xmlns:a16="http://schemas.microsoft.com/office/drawing/2014/main" id="{315E1374-3F09-44C4-AFB8-0C423F7FC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24" y="1517650"/>
            <a:ext cx="4724752" cy="4659313"/>
          </a:xfrm>
        </p:spPr>
      </p:pic>
      <p:pic>
        <p:nvPicPr>
          <p:cNvPr id="7" name="Content Placeholder 6" descr="A picture containing window, shoji&#10;&#10;Description automatically generated">
            <a:extLst>
              <a:ext uri="{FF2B5EF4-FFF2-40B4-BE49-F238E27FC236}">
                <a16:creationId xmlns:a16="http://schemas.microsoft.com/office/drawing/2014/main" id="{5C11166E-3B9D-46AD-B7D1-54342613B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900" y="1517650"/>
            <a:ext cx="4812624" cy="4659313"/>
          </a:xfrm>
        </p:spPr>
      </p:pic>
    </p:spTree>
    <p:extLst>
      <p:ext uri="{BB962C8B-B14F-4D97-AF65-F5344CB8AC3E}">
        <p14:creationId xmlns:p14="http://schemas.microsoft.com/office/powerpoint/2010/main" val="177415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E118CE47-4937-5BA8-B09C-42BF57D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67DA65-9A7D-4005-89AD-DE3EFA64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7" y="1530154"/>
            <a:ext cx="4164396" cy="43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46BE4E4-D50E-4708-A290-51FC72C7C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517650"/>
            <a:ext cx="4477781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9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802FE8E-9913-389D-CAC5-585A888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King County, Washington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56D48-F061-430B-87D0-71C9E9B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C182B808-D70D-FF91-50C0-BFA7FE3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Population- 2,269,675(Census 2020)-Most populated in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Area-2,307 sq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490 square km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Mountain- Mount Daniel 2,426m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ing County, WA Property Tax Calculator - SmartAsset">
            <a:extLst>
              <a:ext uri="{FF2B5EF4-FFF2-40B4-BE49-F238E27FC236}">
                <a16:creationId xmlns:a16="http://schemas.microsoft.com/office/drawing/2014/main" id="{6C729D14-CA46-418C-B1CD-A246470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-1" b="-1"/>
          <a:stretch/>
        </p:blipFill>
        <p:spPr bwMode="auto">
          <a:xfrm>
            <a:off x="3964290" y="1444649"/>
            <a:ext cx="7694310" cy="457907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553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951" y="2060028"/>
            <a:ext cx="6894787" cy="3930870"/>
          </a:xfrm>
        </p:spPr>
        <p:txBody>
          <a:bodyPr/>
          <a:lstStyle/>
          <a:p>
            <a:r>
              <a:rPr lang="en-US" sz="2000" dirty="0"/>
              <a:t>Introduction -Research Question</a:t>
            </a:r>
          </a:p>
          <a:p>
            <a:pPr marL="0" indent="0">
              <a:buNone/>
            </a:pPr>
            <a:r>
              <a:rPr lang="en-US" sz="2000" dirty="0"/>
              <a:t>                         -Objective of Study</a:t>
            </a:r>
          </a:p>
          <a:p>
            <a:r>
              <a:rPr lang="en-US" sz="2000" dirty="0"/>
              <a:t>Data set</a:t>
            </a:r>
          </a:p>
          <a:p>
            <a:r>
              <a:rPr lang="en-US" sz="2000" dirty="0"/>
              <a:t>Data Processing Pipeline</a:t>
            </a:r>
          </a:p>
          <a:p>
            <a:r>
              <a:rPr lang="en-US" sz="2000" dirty="0"/>
              <a:t>Insights/Findings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Outlook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RESEARCH QUESTION/OBJECTIVE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681163"/>
            <a:ext cx="5183189" cy="3237678"/>
          </a:xfrm>
        </p:spPr>
        <p:txBody>
          <a:bodyPr/>
          <a:lstStyle/>
          <a:p>
            <a:r>
              <a:rPr lang="en-US" dirty="0">
                <a:effectLst>
                  <a:reflection endPos="0" dir="5400000" sy="-100000" algn="bl" rotWithShape="0"/>
                </a:effectLst>
              </a:rPr>
              <a:t>DATA</a:t>
            </a:r>
            <a:r>
              <a:rPr lang="en-US" dirty="0"/>
              <a:t>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2119477"/>
          </a:xfrm>
        </p:spPr>
        <p:txBody>
          <a:bodyPr/>
          <a:lstStyle/>
          <a:p>
            <a:r>
              <a:rPr lang="en-US" dirty="0"/>
              <a:t>What are the features that influence high property value?</a:t>
            </a:r>
          </a:p>
          <a:p>
            <a:r>
              <a:rPr lang="en-US" dirty="0"/>
              <a:t>To build a model that will predict the price of houses based on these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33600"/>
            <a:ext cx="5183188" cy="40560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data set contains records of  21,597 houses sold in King County and 21 features</a:t>
            </a:r>
          </a:p>
          <a:p>
            <a:r>
              <a:rPr lang="en-US" dirty="0"/>
              <a:t>On the average, the house price for a 3bedroom house(which is the most common based on count) is $466,277</a:t>
            </a:r>
          </a:p>
          <a:p>
            <a:r>
              <a:rPr lang="en-US" dirty="0"/>
              <a:t>Price is the target variable and other features include structure and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4A7EA2E-4986-408D-BFC8-3942726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8" y="1343025"/>
            <a:ext cx="8931822" cy="52995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B3640F-7B1B-44E0-A61D-D171786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13354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9D24FB4-149E-9A65-378F-F4728B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773AA00-D252-4DC6-870A-1C13A52E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04531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128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Transformation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Dropped</a:t>
            </a:r>
            <a:r>
              <a:rPr lang="de-DE" dirty="0"/>
              <a:t>: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date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, </a:t>
            </a:r>
            <a:r>
              <a:rPr lang="de-DE" dirty="0" err="1"/>
              <a:t>long</a:t>
            </a:r>
            <a:r>
              <a:rPr lang="de-DE" dirty="0"/>
              <a:t>, </a:t>
            </a:r>
            <a:r>
              <a:rPr lang="de-DE" dirty="0" err="1"/>
              <a:t>sqft_above</a:t>
            </a:r>
            <a:r>
              <a:rPr lang="de-DE" dirty="0"/>
              <a:t> (</a:t>
            </a:r>
            <a:r>
              <a:rPr lang="de-DE" dirty="0" err="1"/>
              <a:t>multicolinearity</a:t>
            </a:r>
            <a:r>
              <a:rPr lang="de-DE" dirty="0"/>
              <a:t>)</a:t>
            </a:r>
          </a:p>
          <a:p>
            <a:r>
              <a:rPr lang="de-DE" dirty="0" err="1"/>
              <a:t>Imported</a:t>
            </a:r>
            <a:r>
              <a:rPr lang="de-DE" dirty="0"/>
              <a:t>: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r>
              <a:rPr lang="de-DE" dirty="0" err="1"/>
              <a:t>Binned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Year </a:t>
            </a:r>
            <a:r>
              <a:rPr lang="de-DE" dirty="0" err="1"/>
              <a:t>renovated</a:t>
            </a:r>
            <a:r>
              <a:rPr lang="de-DE" dirty="0"/>
              <a:t> (Yes, </a:t>
            </a:r>
            <a:r>
              <a:rPr lang="de-DE" dirty="0" err="1"/>
              <a:t>No</a:t>
            </a:r>
            <a:r>
              <a:rPr lang="de-DE" dirty="0"/>
              <a:t>), </a:t>
            </a:r>
          </a:p>
          <a:p>
            <a:pPr lvl="1"/>
            <a:r>
              <a:rPr lang="de-DE" dirty="0" err="1"/>
              <a:t>basement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(Yes, </a:t>
            </a:r>
            <a:r>
              <a:rPr lang="de-DE" dirty="0" err="1"/>
              <a:t>No</a:t>
            </a:r>
            <a:r>
              <a:rPr lang="de-DE" dirty="0"/>
              <a:t>), </a:t>
            </a:r>
          </a:p>
          <a:p>
            <a:pPr lvl="1"/>
            <a:r>
              <a:rPr lang="de-DE" dirty="0"/>
              <a:t>Grade (</a:t>
            </a:r>
            <a:r>
              <a:rPr lang="de-DE" dirty="0" err="1"/>
              <a:t>average</a:t>
            </a:r>
            <a:r>
              <a:rPr lang="de-DE" dirty="0"/>
              <a:t>,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), </a:t>
            </a:r>
          </a:p>
          <a:p>
            <a:pPr lvl="1"/>
            <a:r>
              <a:rPr lang="de-DE" dirty="0" err="1"/>
              <a:t>Floors</a:t>
            </a:r>
            <a:r>
              <a:rPr lang="de-DE" dirty="0"/>
              <a:t> (</a:t>
            </a:r>
            <a:r>
              <a:rPr lang="de-DE" dirty="0" err="1"/>
              <a:t>one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934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3A9A61-40C1-4373-90F0-17970C7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D4604-0D28-4C2F-B4AA-99E4E72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67665"/>
              </p:ext>
            </p:extLst>
          </p:nvPr>
        </p:nvGraphicFramePr>
        <p:xfrm>
          <a:off x="334737" y="4710793"/>
          <a:ext cx="7053941" cy="1845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378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R2_test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R2_train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Adj_R2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0.7554379531895128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0.7696525976580786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0.7526178911506988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0.7541199555529359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0.7693343591901028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0.751363452812498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:\Users\Lenovo\Documents\GitHub\Houseprices\Data\plot_m2_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11" y="1248987"/>
            <a:ext cx="8418896" cy="28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8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3" name="Picture 1" descr="C:\Users\Lenovo\Documents\GitHub\Houseprices\Data\plot_m2_feat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73" y="0"/>
            <a:ext cx="8732556" cy="673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5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{005B5841-DD5D-4DE7-A10B-1258F99A5566}tf66687569_win32</Template>
  <TotalTime>0</TotalTime>
  <Words>341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Trade Gothic LT Pro</vt:lpstr>
      <vt:lpstr>Trebuchet MS</vt:lpstr>
      <vt:lpstr>Office Theme</vt:lpstr>
      <vt:lpstr>House Price Prediction</vt:lpstr>
      <vt:lpstr>King County, Washington</vt:lpstr>
      <vt:lpstr>Table of Contents</vt:lpstr>
      <vt:lpstr>PowerPoint Presentation</vt:lpstr>
      <vt:lpstr>Data Overview</vt:lpstr>
      <vt:lpstr>Data Pipeline</vt:lpstr>
      <vt:lpstr>Data Transformation</vt:lpstr>
      <vt:lpstr>Model Results</vt:lpstr>
      <vt:lpstr>PowerPoint Presentation</vt:lpstr>
      <vt:lpstr>Is my neighbourhood overprices?</vt:lpstr>
      <vt:lpstr>Outlook:  </vt:lpstr>
      <vt:lpstr>Thank You!</vt:lpstr>
      <vt:lpstr>Before and After Modelling-Histograms</vt:lpstr>
      <vt:lpstr>Removing Outliers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Elizabeth Shogbanmu</dc:creator>
  <cp:lastModifiedBy>Elizabeth Shogbanmu</cp:lastModifiedBy>
  <cp:revision>4</cp:revision>
  <dcterms:created xsi:type="dcterms:W3CDTF">2022-04-21T08:49:55Z</dcterms:created>
  <dcterms:modified xsi:type="dcterms:W3CDTF">2022-04-22T12:29:13Z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