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4" r:id="rId5"/>
    <p:sldId id="290" r:id="rId6"/>
    <p:sldId id="258" r:id="rId7"/>
    <p:sldId id="261" r:id="rId8"/>
    <p:sldId id="296" r:id="rId9"/>
    <p:sldId id="256" r:id="rId10"/>
    <p:sldId id="298" r:id="rId11"/>
    <p:sldId id="297" r:id="rId12"/>
    <p:sldId id="299" r:id="rId13"/>
    <p:sldId id="288" r:id="rId14"/>
    <p:sldId id="260" r:id="rId15"/>
    <p:sldId id="269" r:id="rId16"/>
    <p:sldId id="287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Processing</a:t>
          </a:r>
          <a:endParaRPr lang="en-US" dirty="0"/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 smtClean="0"/>
            <a:t>Linear </a:t>
          </a:r>
          <a:r>
            <a:rPr lang="en-US" dirty="0"/>
            <a:t>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 smtClean="0"/>
            <a:t>Improving model by</a:t>
          </a:r>
          <a:endParaRPr lang="en-US" dirty="0"/>
        </a:p>
        <a:p>
          <a:r>
            <a:rPr lang="en-US" dirty="0" smtClean="0"/>
            <a:t>removing </a:t>
          </a:r>
          <a:r>
            <a:rPr lang="en-US" dirty="0"/>
            <a:t>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EFD5D-DCC7-4B17-841B-28D480F47BFA}" type="pres">
      <dgm:prSet presAssocID="{46A3BBD4-A8D5-4588-930D-5B5C440F95A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B0C0557-61B6-4F72-948D-97038DF2347C}" type="pres">
      <dgm:prSet presAssocID="{46A3BBD4-A8D5-4588-930D-5B5C440F95A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4F242-691A-4A0A-B50A-32917DE8221C}" type="pres">
      <dgm:prSet presAssocID="{CD849D60-1CC9-480E-A73F-775416316EE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E1CFB79-4D1B-4156-914B-4152C6154DF4}" type="pres">
      <dgm:prSet presAssocID="{CD849D60-1CC9-480E-A73F-775416316EE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7DC9CC-A97F-447B-B422-F45D0C3D3808}" type="pres">
      <dgm:prSet presAssocID="{B3C648AD-EF7E-42A8-99E9-3B072000117B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061840-D7C8-49AD-B6F0-0CB0CC34C019}" type="pres">
      <dgm:prSet presAssocID="{B3C648AD-EF7E-42A8-99E9-3B072000117B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E222A6-85A9-4DFE-AD80-D8D66B7BDEFE}" type="pres">
      <dgm:prSet presAssocID="{A5BF7F64-FDB6-43A4-B62F-4E78CAB33B0C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C004F01-70DD-4C93-8BA7-4AB71AFF9D13}" type="pres">
      <dgm:prSet presAssocID="{A5BF7F64-FDB6-43A4-B62F-4E78CAB33B0C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72B8D2-F6B1-4B51-A368-720A02A08CAF}" type="presOf" srcId="{CD849D60-1CC9-480E-A73F-775416316EE2}" destId="{7604F242-691A-4A0A-B50A-32917DE8221C}" srcOrd="0" destOrd="0" presId="urn:microsoft.com/office/officeart/2005/8/layout/process5"/>
    <dgm:cxn modelId="{54C13534-8164-46C4-A22B-8F09217ED695}" type="presOf" srcId="{24403AF3-F183-41A9-AF7D-0CD1EE855F62}" destId="{62BAAD4A-600C-4CBC-96D9-E6A6E3D00A29}" srcOrd="0" destOrd="0" presId="urn:microsoft.com/office/officeart/2005/8/layout/process5"/>
    <dgm:cxn modelId="{0C19318E-1BC4-4D84-A8A1-B97C00B5F7CB}" type="presOf" srcId="{F958CC84-B351-4518-AD16-7A0D327DECAA}" destId="{F5E12C1D-CD80-4E38-84D1-8653A91CFD02}" srcOrd="0" destOrd="0" presId="urn:microsoft.com/office/officeart/2005/8/layout/process5"/>
    <dgm:cxn modelId="{6B7C0D30-A5C8-4A16-A726-35D7A104D7DF}" type="presOf" srcId="{8A2245C2-F409-494E-AF55-5B6F8214C998}" destId="{1B77FB05-E91F-4A60-BE0C-A85E0FC8EE93}" srcOrd="0" destOrd="0" presId="urn:microsoft.com/office/officeart/2005/8/layout/process5"/>
    <dgm:cxn modelId="{7F50596A-F50A-4827-A4F3-841A932EA041}" type="presOf" srcId="{46A3BBD4-A8D5-4588-930D-5B5C440F95A7}" destId="{B15EFD5D-DCC7-4B17-841B-28D480F47BFA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E7DA8C14-1201-4931-84A4-1511695DFDD1}" type="presOf" srcId="{A5BF7F64-FDB6-43A4-B62F-4E78CAB33B0C}" destId="{4BE222A6-85A9-4DFE-AD80-D8D66B7BDEFE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22E66049-BE52-4BBE-A768-CCF7D25863DE}" type="presOf" srcId="{A5BF7F64-FDB6-43A4-B62F-4E78CAB33B0C}" destId="{4C004F01-70DD-4C93-8BA7-4AB71AFF9D13}" srcOrd="1" destOrd="0" presId="urn:microsoft.com/office/officeart/2005/8/layout/process5"/>
    <dgm:cxn modelId="{6109645F-C109-4C75-9844-CCA790ECD195}" type="presOf" srcId="{A2517B8D-95F1-4BEE-9FBE-63FA4F1B8F82}" destId="{EF1CC2F7-0180-4390-ABC0-08D44017ED81}" srcOrd="0" destOrd="0" presId="urn:microsoft.com/office/officeart/2005/8/layout/process5"/>
    <dgm:cxn modelId="{8DEB8C0B-8CE9-4DC9-813B-89D55B49DF5B}" type="presOf" srcId="{0A55110F-64F3-4927-982C-B7EA745AAB77}" destId="{B3A208B3-B2A4-4E43-BB18-974E5754D4A9}" srcOrd="0" destOrd="0" presId="urn:microsoft.com/office/officeart/2005/8/layout/process5"/>
    <dgm:cxn modelId="{4E90F11E-9300-49E3-8323-365A96572EC8}" type="presOf" srcId="{1A3FFF91-6080-416C-8D4E-8874D45120E6}" destId="{437A6F8A-39FB-4AEE-ADC2-DEC5C66AB8D0}" srcOrd="0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26D54CBE-6FA7-44F0-8904-3F43B64CA394}" type="presOf" srcId="{46A3BBD4-A8D5-4588-930D-5B5C440F95A7}" destId="{CB0C0557-61B6-4F72-948D-97038DF2347C}" srcOrd="1" destOrd="0" presId="urn:microsoft.com/office/officeart/2005/8/layout/process5"/>
    <dgm:cxn modelId="{5F59BCA4-535F-465C-B7FE-B4163ED5B998}" type="presOf" srcId="{B3C648AD-EF7E-42A8-99E9-3B072000117B}" destId="{69061840-D7C8-49AD-B6F0-0CB0CC34C019}" srcOrd="1" destOrd="0" presId="urn:microsoft.com/office/officeart/2005/8/layout/process5"/>
    <dgm:cxn modelId="{A5900488-6444-4CA2-8592-4974F694552D}" type="presOf" srcId="{B3C648AD-EF7E-42A8-99E9-3B072000117B}" destId="{037DC9CC-A97F-447B-B422-F45D0C3D3808}" srcOrd="0" destOrd="0" presId="urn:microsoft.com/office/officeart/2005/8/layout/process5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DAAB7BB3-8131-49EC-9EF8-A74A0A2D96FB}" type="presOf" srcId="{CD849D60-1CC9-480E-A73F-775416316EE2}" destId="{9E1CFB79-4D1B-4156-914B-4152C6154DF4}" srcOrd="1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918A88E4-9D73-4441-8E14-68A251FA981B}" type="presParOf" srcId="{1B77FB05-E91F-4A60-BE0C-A85E0FC8EE93}" destId="{62BAAD4A-600C-4CBC-96D9-E6A6E3D00A29}" srcOrd="0" destOrd="0" presId="urn:microsoft.com/office/officeart/2005/8/layout/process5"/>
    <dgm:cxn modelId="{D12ACD2E-FE81-48DF-B91A-925EEFD67ECC}" type="presParOf" srcId="{1B77FB05-E91F-4A60-BE0C-A85E0FC8EE93}" destId="{B15EFD5D-DCC7-4B17-841B-28D480F47BFA}" srcOrd="1" destOrd="0" presId="urn:microsoft.com/office/officeart/2005/8/layout/process5"/>
    <dgm:cxn modelId="{7F59D865-F230-4061-B45F-AFEB3B3BF418}" type="presParOf" srcId="{B15EFD5D-DCC7-4B17-841B-28D480F47BFA}" destId="{CB0C0557-61B6-4F72-948D-97038DF2347C}" srcOrd="0" destOrd="0" presId="urn:microsoft.com/office/officeart/2005/8/layout/process5"/>
    <dgm:cxn modelId="{953F6E7C-0DAA-44B8-B977-224BD3195887}" type="presParOf" srcId="{1B77FB05-E91F-4A60-BE0C-A85E0FC8EE93}" destId="{F5E12C1D-CD80-4E38-84D1-8653A91CFD02}" srcOrd="2" destOrd="0" presId="urn:microsoft.com/office/officeart/2005/8/layout/process5"/>
    <dgm:cxn modelId="{78ACEB93-8C91-4947-B00B-901E27A778E3}" type="presParOf" srcId="{1B77FB05-E91F-4A60-BE0C-A85E0FC8EE93}" destId="{7604F242-691A-4A0A-B50A-32917DE8221C}" srcOrd="3" destOrd="0" presId="urn:microsoft.com/office/officeart/2005/8/layout/process5"/>
    <dgm:cxn modelId="{516621B0-3D6A-434B-B546-43CE0E139BA3}" type="presParOf" srcId="{7604F242-691A-4A0A-B50A-32917DE8221C}" destId="{9E1CFB79-4D1B-4156-914B-4152C6154DF4}" srcOrd="0" destOrd="0" presId="urn:microsoft.com/office/officeart/2005/8/layout/process5"/>
    <dgm:cxn modelId="{7D178A86-DE2A-42CE-8498-0BA092B8DD58}" type="presParOf" srcId="{1B77FB05-E91F-4A60-BE0C-A85E0FC8EE93}" destId="{437A6F8A-39FB-4AEE-ADC2-DEC5C66AB8D0}" srcOrd="4" destOrd="0" presId="urn:microsoft.com/office/officeart/2005/8/layout/process5"/>
    <dgm:cxn modelId="{71EFAEA2-67A8-492E-87BE-1D48D7DC6ED9}" type="presParOf" srcId="{1B77FB05-E91F-4A60-BE0C-A85E0FC8EE93}" destId="{037DC9CC-A97F-447B-B422-F45D0C3D3808}" srcOrd="5" destOrd="0" presId="urn:microsoft.com/office/officeart/2005/8/layout/process5"/>
    <dgm:cxn modelId="{E0D62E21-6F53-449F-A1F8-ABCD5A367A94}" type="presParOf" srcId="{037DC9CC-A97F-447B-B422-F45D0C3D3808}" destId="{69061840-D7C8-49AD-B6F0-0CB0CC34C019}" srcOrd="0" destOrd="0" presId="urn:microsoft.com/office/officeart/2005/8/layout/process5"/>
    <dgm:cxn modelId="{344DC597-B7C1-4C89-953F-64BCBE4F66CA}" type="presParOf" srcId="{1B77FB05-E91F-4A60-BE0C-A85E0FC8EE93}" destId="{B3A208B3-B2A4-4E43-BB18-974E5754D4A9}" srcOrd="6" destOrd="0" presId="urn:microsoft.com/office/officeart/2005/8/layout/process5"/>
    <dgm:cxn modelId="{041A6018-CF1A-4AC0-B7FE-C2AD7250D49D}" type="presParOf" srcId="{1B77FB05-E91F-4A60-BE0C-A85E0FC8EE93}" destId="{4BE222A6-85A9-4DFE-AD80-D8D66B7BDEFE}" srcOrd="7" destOrd="0" presId="urn:microsoft.com/office/officeart/2005/8/layout/process5"/>
    <dgm:cxn modelId="{DB8CA8D3-E8AD-4DFA-8098-BC70D491D463}" type="presParOf" srcId="{4BE222A6-85A9-4DFE-AD80-D8D66B7BDEFE}" destId="{4C004F01-70DD-4C93-8BA7-4AB71AFF9D13}" srcOrd="0" destOrd="0" presId="urn:microsoft.com/office/officeart/2005/8/layout/process5"/>
    <dgm:cxn modelId="{DD57F7AB-F155-42F6-AC1F-E9779610321F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</a:t>
          </a:r>
          <a:r>
            <a:rPr lang="en-US" sz="2300" kern="1200" dirty="0" smtClean="0"/>
            <a:t>Processing</a:t>
          </a:r>
          <a:endParaRPr lang="en-US" sz="2300" kern="1200" dirty="0"/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Linear </a:t>
          </a:r>
          <a:r>
            <a:rPr lang="en-US" sz="2300" kern="1200" dirty="0"/>
            <a:t>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Improving model by</a:t>
          </a:r>
          <a:endParaRPr lang="en-US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removing </a:t>
          </a:r>
          <a:r>
            <a:rPr lang="en-US" sz="2300" kern="1200" dirty="0"/>
            <a:t>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CB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 smtClean="0"/>
              <a:t>Is my </a:t>
            </a:r>
            <a:r>
              <a:rPr lang="en-US" dirty="0" err="1" smtClean="0"/>
              <a:t>neighbourhood</a:t>
            </a:r>
            <a:r>
              <a:rPr lang="en-US" dirty="0" smtClean="0"/>
              <a:t> overprices?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xmlns="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Real </a:t>
            </a:r>
            <a:r>
              <a:rPr lang="de-DE" dirty="0" err="1" smtClean="0"/>
              <a:t>estate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endParaRPr lang="de-DE" dirty="0" smtClean="0"/>
          </a:p>
          <a:p>
            <a:pPr lvl="1"/>
            <a:r>
              <a:rPr lang="de-DE" dirty="0" smtClean="0"/>
              <a:t>Investors (private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commerical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City </a:t>
            </a:r>
            <a:r>
              <a:rPr lang="de-DE" dirty="0" err="1" smtClean="0"/>
              <a:t>planers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Zipcode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endParaRPr lang="de-DE" dirty="0"/>
          </a:p>
          <a:p>
            <a:r>
              <a:rPr lang="de-DE" dirty="0" err="1" smtClean="0"/>
              <a:t>Zoning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zipcodes</a:t>
            </a:r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 smtClean="0"/>
              <a:t>Outlook: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Apply Polynomial regression</a:t>
            </a:r>
          </a:p>
          <a:p>
            <a:r>
              <a:rPr lang="en-US" dirty="0" smtClean="0"/>
              <a:t>Apply model on dataset of different cities and areas</a:t>
            </a:r>
            <a:endParaRPr lang="en-US" dirty="0"/>
          </a:p>
          <a:p>
            <a:r>
              <a:rPr lang="en-US" dirty="0" smtClean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Location (</a:t>
            </a:r>
            <a:r>
              <a:rPr lang="en-US" dirty="0" err="1" smtClean="0"/>
              <a:t>zipcode</a:t>
            </a:r>
            <a:r>
              <a:rPr lang="en-US" dirty="0" smtClean="0"/>
              <a:t>, distance to center, view, waterfront) define price</a:t>
            </a:r>
          </a:p>
          <a:p>
            <a:pPr marL="285750" indent="-285750"/>
            <a:r>
              <a:rPr lang="en-US" dirty="0" smtClean="0"/>
              <a:t>Attributes of size are significant but with a smaller influence</a:t>
            </a:r>
          </a:p>
          <a:p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1200150" lvl="2" indent="-285750"/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xmlns="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xmlns="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36857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xmlns="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xmlns="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xmlns="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3" y="1681163"/>
            <a:ext cx="5157788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xmlns="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518835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Transformation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Dropped</a:t>
            </a:r>
            <a:r>
              <a:rPr lang="de-DE" dirty="0" smtClean="0"/>
              <a:t>: 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r>
              <a:rPr lang="de-DE" dirty="0" smtClean="0"/>
              <a:t>, </a:t>
            </a:r>
            <a:r>
              <a:rPr lang="de-DE" dirty="0" err="1" smtClean="0"/>
              <a:t>lat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, </a:t>
            </a:r>
            <a:r>
              <a:rPr lang="de-DE" dirty="0" err="1" smtClean="0"/>
              <a:t>sqft_above</a:t>
            </a:r>
            <a:r>
              <a:rPr lang="de-DE" dirty="0" smtClean="0"/>
              <a:t> (</a:t>
            </a:r>
            <a:r>
              <a:rPr lang="de-DE" dirty="0" err="1" smtClean="0"/>
              <a:t>multicolinearity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Imported</a:t>
            </a:r>
            <a:r>
              <a:rPr lang="de-DE" dirty="0" smtClean="0"/>
              <a:t>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endParaRPr lang="de-DE" dirty="0" smtClean="0"/>
          </a:p>
          <a:p>
            <a:r>
              <a:rPr lang="de-DE" dirty="0" err="1" smtClean="0"/>
              <a:t>Binned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Year </a:t>
            </a:r>
            <a:r>
              <a:rPr lang="de-DE" dirty="0" err="1" smtClean="0"/>
              <a:t>renovated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basement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smtClean="0"/>
              <a:t>Grade (</a:t>
            </a:r>
            <a:r>
              <a:rPr lang="de-DE" dirty="0" err="1" smtClean="0"/>
              <a:t>average</a:t>
            </a:r>
            <a:r>
              <a:rPr lang="de-DE" dirty="0" smtClean="0"/>
              <a:t>,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Floors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1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57294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/>
                <a:gridCol w="1770241"/>
                <a:gridCol w="1770241"/>
                <a:gridCol w="1675650"/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5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7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273</Words>
  <Application>Microsoft Office PowerPoint</Application>
  <PresentationFormat>Benutzerdefiniert</PresentationFormat>
  <Paragraphs>86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House Price Prediction</vt:lpstr>
      <vt:lpstr>King County, Washington</vt:lpstr>
      <vt:lpstr>Table of Contents</vt:lpstr>
      <vt:lpstr>Content Title 02</vt:lpstr>
      <vt:lpstr>Data Overview</vt:lpstr>
      <vt:lpstr>Data Pipeline</vt:lpstr>
      <vt:lpstr>Data Transformation</vt:lpstr>
      <vt:lpstr>Model Results</vt:lpstr>
      <vt:lpstr>PowerPoint-Präsentation</vt:lpstr>
      <vt:lpstr>Is my neighbourhood overprices?</vt:lpstr>
      <vt:lpstr>Outlook:  </vt:lpstr>
      <vt:lpstr>Thank You!</vt:lpstr>
      <vt:lpstr>Removing Outliers</vt:lpstr>
      <vt:lpstr>Before and After Modelling-Histograms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Windows-Benutzer</cp:lastModifiedBy>
  <cp:revision>7</cp:revision>
  <dcterms:created xsi:type="dcterms:W3CDTF">2022-04-21T08:49:55Z</dcterms:created>
  <dcterms:modified xsi:type="dcterms:W3CDTF">2022-04-22T10:02:58Z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