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 脱壳的步骤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>
                <a:sym typeface="+mn-ea"/>
              </a:rPr>
              <a:t>壳的编写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壳的对抗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170" y="259080"/>
            <a:ext cx="737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 VMP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330325" y="1149350"/>
            <a:ext cx="870585" cy="311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21435" y="1647825"/>
            <a:ext cx="879475" cy="685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81065" y="627380"/>
            <a:ext cx="1464945" cy="685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原来的代码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209800" y="970280"/>
            <a:ext cx="3771265" cy="1020445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744845" y="2172335"/>
            <a:ext cx="1956435" cy="6851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中间码（字节码）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80180" y="4573270"/>
            <a:ext cx="1631315" cy="685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虚拟机引擎</a:t>
            </a:r>
            <a:endParaRPr lang="zh-CN" altLang="en-US"/>
          </a:p>
          <a:p>
            <a:pPr algn="ctr"/>
            <a:r>
              <a:rPr lang="en-US" altLang="zh-CN"/>
              <a:t>vm engine</a:t>
            </a:r>
            <a:endParaRPr lang="en-US" altLang="zh-CN"/>
          </a:p>
        </p:txBody>
      </p:sp>
      <p:cxnSp>
        <p:nvCxnSpPr>
          <p:cNvPr id="11" name="肘形连接符 10"/>
          <p:cNvCxnSpPr>
            <a:stCxn id="3" idx="3"/>
            <a:endCxn id="9" idx="1"/>
          </p:cNvCxnSpPr>
          <p:nvPr/>
        </p:nvCxnSpPr>
        <p:spPr>
          <a:xfrm>
            <a:off x="2200910" y="1990725"/>
            <a:ext cx="1779270" cy="29254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9" idx="3"/>
          </p:cNvCxnSpPr>
          <p:nvPr/>
        </p:nvCxnSpPr>
        <p:spPr>
          <a:xfrm rot="5400000">
            <a:off x="5137785" y="3330575"/>
            <a:ext cx="2058670" cy="11118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>
            <a:off x="6713855" y="1312545"/>
            <a:ext cx="9525" cy="859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832600" y="3404870"/>
            <a:ext cx="283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解释执行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79590" y="150495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81710" y="704215"/>
            <a:ext cx="180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被保护的进程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04325" y="2251710"/>
            <a:ext cx="1701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概念：句柄，某一类机器码的解释执行代码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60957" y="569626"/>
            <a:ext cx="1259174" cy="590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76931" y="5216577"/>
            <a:ext cx="4407108" cy="149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34458" y="3465226"/>
            <a:ext cx="4407108" cy="149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51197" y="2583305"/>
            <a:ext cx="4407108" cy="149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0957" y="3462728"/>
            <a:ext cx="1259174" cy="1783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60915" y="3480602"/>
            <a:ext cx="1259174" cy="866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VMContext</a:t>
            </a:r>
            <a:endParaRPr lang="en-US" altLang="zh-CN" dirty="0" err="1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eax, ebx, ecx ......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7757" y="4871803"/>
            <a:ext cx="1074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/>
              <a:t>ebp</a:t>
            </a:r>
            <a:endParaRPr lang="zh-CN" altLang="en-US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65226" y="3105462"/>
            <a:ext cx="909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/>
              <a:t>edi</a:t>
            </a:r>
            <a:endParaRPr lang="zh-CN" alt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07763" y="2178569"/>
            <a:ext cx="995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/>
              <a:t>esp</a:t>
            </a:r>
            <a:endParaRPr lang="zh-CN" altLang="en-US" sz="4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367520" y="5056505"/>
            <a:ext cx="308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中间码的栈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25610" y="244221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虚拟机引擎的栈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60957" y="569626"/>
            <a:ext cx="1259174" cy="590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634458" y="3465226"/>
            <a:ext cx="4407108" cy="149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04207" y="1957195"/>
            <a:ext cx="4407108" cy="149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0957" y="3462728"/>
            <a:ext cx="1259174" cy="1783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60915" y="3480602"/>
            <a:ext cx="1259174" cy="866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VMContext</a:t>
            </a:r>
            <a:endParaRPr lang="en-US" altLang="zh-CN" dirty="0" err="1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eax, ebx, ecx ......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2832" y="4415238"/>
            <a:ext cx="1074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 dirty="0" err="1" smtClean="0"/>
              <a:t>ebp</a:t>
            </a:r>
            <a:endParaRPr lang="zh-CN" altLang="en-US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65226" y="3105462"/>
            <a:ext cx="909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 dirty="0" err="1" smtClean="0"/>
              <a:t>edi</a:t>
            </a:r>
            <a:endParaRPr lang="zh-CN" alt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60773" y="1552459"/>
            <a:ext cx="995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 dirty="0" err="1" smtClean="0"/>
              <a:t>esp</a:t>
            </a:r>
            <a:endParaRPr lang="zh-CN" altLang="en-US" sz="4400" b="1" dirty="0"/>
          </a:p>
        </p:txBody>
      </p:sp>
      <p:sp>
        <p:nvSpPr>
          <p:cNvPr id="5" name="圆角矩形 4"/>
          <p:cNvSpPr/>
          <p:nvPr/>
        </p:nvSpPr>
        <p:spPr>
          <a:xfrm>
            <a:off x="6236335" y="2084070"/>
            <a:ext cx="1143000" cy="3130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ebp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218555" y="4871720"/>
            <a:ext cx="1143000" cy="3130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ebp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634386" y="4731437"/>
            <a:ext cx="4407108" cy="149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8710" y="1750695"/>
            <a:ext cx="1960245" cy="392049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26145" y="205105"/>
            <a:ext cx="1960245" cy="570738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275" y="191516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01710" y="39116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40435" y="250761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84275" y="2806065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954405" y="407162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4275" y="4384040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节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344535" y="103632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01710" y="1226185"/>
            <a:ext cx="1809115" cy="211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371840" y="3568700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601710" y="3692525"/>
            <a:ext cx="1809115" cy="211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341755" y="5912485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03005" y="6186805"/>
            <a:ext cx="1231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3417570" y="2507615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3413125" y="4071620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8210550" y="1248410"/>
            <a:ext cx="138430" cy="2075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8206105" y="3692525"/>
            <a:ext cx="138430" cy="2075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666490" y="2341880"/>
            <a:ext cx="4331970" cy="87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680460" y="4735830"/>
            <a:ext cx="4331970" cy="4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9145" y="34925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36720" y="1309370"/>
            <a:ext cx="236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PE</a:t>
            </a:r>
            <a:r>
              <a:rPr lang="zh-CN" altLang="en-US"/>
              <a:t>映射到内存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285" y="1750695"/>
            <a:ext cx="1960245" cy="392049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88830" y="191770"/>
            <a:ext cx="1960245" cy="570738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0850" y="191516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64395" y="377825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07010" y="250761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0850" y="2806065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220980" y="407162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0850" y="4384040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节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507220" y="1022985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764395" y="1212850"/>
            <a:ext cx="1809115" cy="211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534525" y="355536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4395" y="3679190"/>
            <a:ext cx="1809115" cy="211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330" y="5912485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454515" y="6173470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进程（同原</a:t>
            </a:r>
            <a:r>
              <a:rPr lang="en-US" altLang="zh-CN"/>
              <a:t>PE</a:t>
            </a:r>
            <a:r>
              <a:rPr lang="zh-CN" altLang="en-US"/>
              <a:t>进程）</a:t>
            </a:r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2656840" y="2535555"/>
            <a:ext cx="318135" cy="3127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9133205" y="999490"/>
            <a:ext cx="110490" cy="4912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182620" y="4113530"/>
            <a:ext cx="1563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711315" y="3517900"/>
            <a:ext cx="2242185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1050" y="3642995"/>
            <a:ext cx="1065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压缩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32625" y="3246120"/>
            <a:ext cx="1921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解压缩（启动）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9670" y="2947670"/>
            <a:ext cx="1459865" cy="189992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52950" y="591502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</a:t>
            </a:r>
            <a:r>
              <a:rPr lang="en-US" altLang="zh-CN"/>
              <a:t>PE</a:t>
            </a:r>
            <a:r>
              <a:rPr lang="zh-CN" altLang="en-US"/>
              <a:t>（带壳</a:t>
            </a:r>
            <a:r>
              <a:rPr lang="en-US" altLang="zh-CN"/>
              <a:t>PE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26355" y="4044315"/>
            <a:ext cx="112141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压缩数据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552315" y="3232150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9145" y="34925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6720" y="1309370"/>
            <a:ext cx="2361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壳的思路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8710" y="1750695"/>
            <a:ext cx="1960245" cy="392049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26145" y="1750060"/>
            <a:ext cx="1960245" cy="392112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275" y="191516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40435" y="250761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84275" y="2806065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954405" y="407162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4275" y="4384040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节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41755" y="5912485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61730" y="5915025"/>
            <a:ext cx="1725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</a:t>
            </a:r>
            <a:r>
              <a:rPr lang="en-US" altLang="zh-CN"/>
              <a:t>PE</a:t>
            </a:r>
            <a:r>
              <a:rPr lang="zh-CN" altLang="en-US"/>
              <a:t>（只有一个节）</a:t>
            </a:r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3417570" y="2507615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3413125" y="4071620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0460" y="3208020"/>
            <a:ext cx="4401185" cy="122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680460" y="4556125"/>
            <a:ext cx="4373245" cy="22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8344535" y="240728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601710" y="181737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01710" y="2718435"/>
            <a:ext cx="1809115" cy="2529840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684895" y="2899410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解压缩代码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8684895" y="3988435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压缩数据</a:t>
            </a:r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8371840" y="4057650"/>
            <a:ext cx="75565" cy="885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9145" y="34925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38320" y="1016000"/>
            <a:ext cx="236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压缩方法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PE</a:t>
            </a:r>
            <a:r>
              <a:rPr lang="zh-CN" altLang="en-US"/>
              <a:t>生成）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8710" y="1750695"/>
            <a:ext cx="1960245" cy="392049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44845" y="1750060"/>
            <a:ext cx="1960245" cy="392112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275" y="191516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40435" y="250761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84275" y="2806065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954405" y="407162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4275" y="4384040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节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41755" y="5912485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80430" y="5915025"/>
            <a:ext cx="1725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</a:t>
            </a:r>
            <a:r>
              <a:rPr lang="en-US" altLang="zh-CN"/>
              <a:t>PE</a:t>
            </a:r>
            <a:r>
              <a:rPr lang="zh-CN" altLang="en-US"/>
              <a:t>（只有一个节）</a:t>
            </a:r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3417570" y="2507615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3413125" y="4071620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0460" y="3208020"/>
            <a:ext cx="1826895" cy="104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680460" y="4445635"/>
            <a:ext cx="1812925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563235" y="240728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20410" y="181737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20410" y="2718435"/>
            <a:ext cx="1809115" cy="2529840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903595" y="2899410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903595" y="3988435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压缩数据</a:t>
            </a:r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5590540" y="4057650"/>
            <a:ext cx="75565" cy="885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42525" y="227330"/>
            <a:ext cx="1960245" cy="621792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860915" y="115760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91420" y="52832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18090" y="1307465"/>
            <a:ext cx="1809115" cy="4977130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0173970" y="1419860"/>
            <a:ext cx="1643380" cy="263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201275" y="5467985"/>
            <a:ext cx="164338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压缩数据</a:t>
            </a:r>
            <a:endParaRPr lang="zh-CN" altLang="en-US"/>
          </a:p>
        </p:txBody>
      </p:sp>
      <p:sp>
        <p:nvSpPr>
          <p:cNvPr id="30" name="右弧形箭头 29"/>
          <p:cNvSpPr/>
          <p:nvPr/>
        </p:nvSpPr>
        <p:spPr>
          <a:xfrm rot="10800000">
            <a:off x="8354695" y="2295525"/>
            <a:ext cx="1038225" cy="3375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9729470" y="5329555"/>
            <a:ext cx="75565" cy="706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9652635" y="1191895"/>
            <a:ext cx="221615" cy="2892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792720" y="3944620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9145" y="34925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36720" y="1157605"/>
            <a:ext cx="339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压缩方法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pe</a:t>
            </a:r>
            <a:r>
              <a:rPr lang="zh-CN" altLang="en-US"/>
              <a:t>的内存映射）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8710" y="1750695"/>
            <a:ext cx="1960245" cy="392049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44845" y="1750060"/>
            <a:ext cx="1960245" cy="392112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275" y="191516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40435" y="250761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84275" y="2806065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954405" y="407162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4275" y="4384040"/>
            <a:ext cx="1809115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节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41755" y="5912485"/>
            <a:ext cx="123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PE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80430" y="5915025"/>
            <a:ext cx="172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</a:t>
            </a:r>
            <a:r>
              <a:rPr lang="en-US" altLang="zh-CN"/>
              <a:t>PE</a:t>
            </a:r>
            <a:r>
              <a:rPr lang="zh-CN" altLang="en-US"/>
              <a:t>（二个节）</a:t>
            </a:r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3417570" y="2507615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3413125" y="4071620"/>
            <a:ext cx="75565" cy="1480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80460" y="3208020"/>
            <a:ext cx="1826895" cy="104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680460" y="4445635"/>
            <a:ext cx="1812925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563235" y="2473960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07075" y="1830705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20410" y="2998470"/>
            <a:ext cx="1809115" cy="2529840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903595" y="3179445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903595" y="4268470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压缩数据</a:t>
            </a:r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5590540" y="4057650"/>
            <a:ext cx="75565" cy="885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556250" y="266065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9145" y="34925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6720" y="1309370"/>
            <a:ext cx="236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压缩方法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PE</a:t>
            </a:r>
            <a:r>
              <a:rPr lang="zh-CN" altLang="en-US"/>
              <a:t>的生成）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38415" y="297815"/>
            <a:ext cx="1960245" cy="6217920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7456805" y="1228090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687310" y="598805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13980" y="4474845"/>
            <a:ext cx="1809115" cy="1880235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797165" y="4630420"/>
            <a:ext cx="1643380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797165" y="5538470"/>
            <a:ext cx="164338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压缩数据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463790" y="4277360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69860" y="1447165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797800" y="2923540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4" name="右弧形箭头 13"/>
          <p:cNvSpPr/>
          <p:nvPr/>
        </p:nvSpPr>
        <p:spPr>
          <a:xfrm rot="10800000">
            <a:off x="5859145" y="2413000"/>
            <a:ext cx="1038225" cy="3375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7325360" y="5400040"/>
            <a:ext cx="75565" cy="706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7248525" y="1262380"/>
            <a:ext cx="221615" cy="2892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" y="1929765"/>
            <a:ext cx="1960245" cy="3921125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04165" y="2653665"/>
            <a:ext cx="226949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48005" y="2010410"/>
            <a:ext cx="180911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61340" y="3178175"/>
            <a:ext cx="1809115" cy="2529840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44525" y="3359150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44525" y="4448175"/>
            <a:ext cx="16433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压缩数据</a:t>
            </a:r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31470" y="4237355"/>
            <a:ext cx="75565" cy="885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97180" y="2840355"/>
            <a:ext cx="23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670175" y="3517900"/>
            <a:ext cx="30168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21050" y="2908935"/>
            <a:ext cx="1273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启动程序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9145" y="34925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压缩壳的原理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86150" y="1309370"/>
            <a:ext cx="311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压缩方法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PE</a:t>
            </a:r>
            <a:r>
              <a:rPr lang="zh-CN" altLang="en-US"/>
              <a:t>的内存映射）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247650"/>
            <a:ext cx="393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脱壳的步骤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2800" y="914400"/>
            <a:ext cx="723201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步骤：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1. </a:t>
            </a:r>
            <a:r>
              <a:rPr lang="zh-CN" altLang="en-US"/>
              <a:t>查找</a:t>
            </a:r>
            <a:r>
              <a:rPr lang="en-US" altLang="zh-CN"/>
              <a:t>OEP</a:t>
            </a:r>
            <a:endParaRPr lang="en-US" altLang="zh-CN"/>
          </a:p>
          <a:p>
            <a:r>
              <a:rPr lang="en-US" altLang="zh-CN"/>
              <a:t>            OEP</a:t>
            </a:r>
            <a:r>
              <a:rPr lang="zh-CN" altLang="en-US"/>
              <a:t>的识别：</a:t>
            </a:r>
            <a:endParaRPr lang="zh-CN" altLang="en-US"/>
          </a:p>
          <a:p>
            <a:r>
              <a:rPr lang="zh-CN" altLang="en-US"/>
              <a:t>                  经验。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手法：</a:t>
            </a:r>
            <a:endParaRPr lang="zh-CN" altLang="en-US"/>
          </a:p>
          <a:p>
            <a:r>
              <a:rPr lang="zh-CN" altLang="en-US"/>
              <a:t>                  </a:t>
            </a: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esp</a:t>
            </a:r>
            <a:r>
              <a:rPr lang="zh-CN" altLang="en-US"/>
              <a:t>定律</a:t>
            </a:r>
            <a:endParaRPr lang="zh-CN" altLang="en-US"/>
          </a:p>
          <a:p>
            <a:r>
              <a:rPr lang="zh-CN" altLang="en-US"/>
              <a:t>                  </a:t>
            </a: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                  3</a:t>
            </a:r>
            <a:r>
              <a:rPr lang="zh-CN" altLang="en-US"/>
              <a:t>） 单步跟踪（步过循环，只向下跳转）</a:t>
            </a:r>
            <a:endParaRPr lang="zh-CN" altLang="en-US"/>
          </a:p>
          <a:p>
            <a:r>
              <a:rPr lang="en-US" altLang="zh-CN"/>
              <a:t>       2. dmp</a:t>
            </a:r>
            <a:endParaRPr lang="en-US" altLang="zh-CN"/>
          </a:p>
          <a:p>
            <a:r>
              <a:rPr lang="en-US" altLang="zh-CN"/>
              <a:t>       3. </a:t>
            </a:r>
            <a:r>
              <a:rPr lang="zh-CN" altLang="en-US"/>
              <a:t>修复</a:t>
            </a:r>
            <a:r>
              <a:rPr lang="en-US" altLang="zh-CN"/>
              <a:t>PE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8170" y="259080"/>
            <a:ext cx="737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 </a:t>
            </a:r>
            <a:r>
              <a:rPr lang="zh-CN" altLang="en-US"/>
              <a:t>壳的对抗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5187" y="1062990"/>
            <a:ext cx="586422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反调试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混淆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）代码膨胀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）流程混淆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IAT</a:t>
            </a:r>
            <a:r>
              <a:rPr lang="zh-CN" altLang="en-US" dirty="0"/>
              <a:t>混淆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虚拟机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自定义</PresentationFormat>
  <Paragraphs>208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浅塘</cp:lastModifiedBy>
  <cp:revision>39</cp:revision>
  <dcterms:created xsi:type="dcterms:W3CDTF">2017-07-18T09:29:00Z</dcterms:created>
  <dcterms:modified xsi:type="dcterms:W3CDTF">2020-03-02T04:52:50Z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