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7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5F95-16E8-4ABE-93A4-3CC35FE144FA}" type="datetimeFigureOut">
              <a:rPr lang="zh-CN" altLang="en-US" smtClean="0"/>
              <a:pPr/>
              <a:t>2011.08.08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8482-7D0B-4682-8A4B-9C86B3F687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5F95-16E8-4ABE-93A4-3CC35FE144FA}" type="datetimeFigureOut">
              <a:rPr lang="zh-CN" altLang="en-US" smtClean="0"/>
              <a:pPr/>
              <a:t>2011.08.08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8482-7D0B-4682-8A4B-9C86B3F687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5F95-16E8-4ABE-93A4-3CC35FE144FA}" type="datetimeFigureOut">
              <a:rPr lang="zh-CN" altLang="en-US" smtClean="0"/>
              <a:pPr/>
              <a:t>2011.08.08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8482-7D0B-4682-8A4B-9C86B3F687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5F95-16E8-4ABE-93A4-3CC35FE144FA}" type="datetimeFigureOut">
              <a:rPr lang="zh-CN" altLang="en-US" smtClean="0"/>
              <a:pPr/>
              <a:t>2011.08.08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8482-7D0B-4682-8A4B-9C86B3F687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5F95-16E8-4ABE-93A4-3CC35FE144FA}" type="datetimeFigureOut">
              <a:rPr lang="zh-CN" altLang="en-US" smtClean="0"/>
              <a:pPr/>
              <a:t>2011.08.08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8482-7D0B-4682-8A4B-9C86B3F687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5F95-16E8-4ABE-93A4-3CC35FE144FA}" type="datetimeFigureOut">
              <a:rPr lang="zh-CN" altLang="en-US" smtClean="0"/>
              <a:pPr/>
              <a:t>2011.08.08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8482-7D0B-4682-8A4B-9C86B3F687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5F95-16E8-4ABE-93A4-3CC35FE144FA}" type="datetimeFigureOut">
              <a:rPr lang="zh-CN" altLang="en-US" smtClean="0"/>
              <a:pPr/>
              <a:t>2011.08.08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8482-7D0B-4682-8A4B-9C86B3F687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5F95-16E8-4ABE-93A4-3CC35FE144FA}" type="datetimeFigureOut">
              <a:rPr lang="zh-CN" altLang="en-US" smtClean="0"/>
              <a:pPr/>
              <a:t>2011.08.08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8482-7D0B-4682-8A4B-9C86B3F687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5F95-16E8-4ABE-93A4-3CC35FE144FA}" type="datetimeFigureOut">
              <a:rPr lang="zh-CN" altLang="en-US" smtClean="0"/>
              <a:pPr/>
              <a:t>2011.08.08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8482-7D0B-4682-8A4B-9C86B3F687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5F95-16E8-4ABE-93A4-3CC35FE144FA}" type="datetimeFigureOut">
              <a:rPr lang="zh-CN" altLang="en-US" smtClean="0"/>
              <a:pPr/>
              <a:t>2011.08.08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8482-7D0B-4682-8A4B-9C86B3F687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5F95-16E8-4ABE-93A4-3CC35FE144FA}" type="datetimeFigureOut">
              <a:rPr lang="zh-CN" altLang="en-US" smtClean="0"/>
              <a:pPr/>
              <a:t>2011.08.08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8482-7D0B-4682-8A4B-9C86B3F687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15F95-16E8-4ABE-93A4-3CC35FE144FA}" type="datetimeFigureOut">
              <a:rPr lang="zh-CN" altLang="en-US" smtClean="0"/>
              <a:pPr/>
              <a:t>2011.08.08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28482-7D0B-4682-8A4B-9C86B3F687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VC</a:t>
            </a:r>
            <a:r>
              <a:rPr lang="zh-CN" altLang="en-US" dirty="0" smtClean="0"/>
              <a:t>内联汇编与</a:t>
            </a:r>
            <a:r>
              <a:rPr lang="en-US" altLang="zh-CN" dirty="0" smtClean="0"/>
              <a:t>Debug API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武汉科锐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VC</a:t>
            </a:r>
            <a:r>
              <a:rPr lang="zh-CN" altLang="en-US" dirty="0" smtClean="0"/>
              <a:t>中使用内联汇编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内联汇编的用途：</a:t>
            </a:r>
            <a:endParaRPr lang="en-US" altLang="zh-CN" dirty="0" smtClean="0"/>
          </a:p>
          <a:p>
            <a:r>
              <a:rPr lang="zh-CN" altLang="en-US" dirty="0" smtClean="0"/>
              <a:t>使用汇编语言编写特定的函数</a:t>
            </a:r>
            <a:endParaRPr lang="en-US" altLang="zh-CN" dirty="0" smtClean="0"/>
          </a:p>
          <a:p>
            <a:r>
              <a:rPr lang="zh-CN" altLang="en-US" dirty="0" smtClean="0"/>
              <a:t>编写对速度要求非常高的代码</a:t>
            </a:r>
            <a:endParaRPr lang="en-US" altLang="zh-CN" dirty="0" smtClean="0"/>
          </a:p>
          <a:p>
            <a:r>
              <a:rPr lang="zh-CN" altLang="en-US" dirty="0" smtClean="0"/>
              <a:t>在设备驱动程序中直接访问硬件</a:t>
            </a:r>
            <a:endParaRPr lang="en-US" altLang="zh-CN" dirty="0" smtClean="0"/>
          </a:p>
          <a:p>
            <a:r>
              <a:rPr lang="zh-CN" altLang="en-US" dirty="0" smtClean="0"/>
              <a:t>编写</a:t>
            </a:r>
            <a:r>
              <a:rPr lang="en-US" altLang="zh-CN" dirty="0" smtClean="0"/>
              <a:t>naked</a:t>
            </a:r>
            <a:r>
              <a:rPr lang="zh-CN" altLang="en-US" dirty="0" smtClean="0"/>
              <a:t>函数的初始化和结束代码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__</a:t>
            </a:r>
            <a:r>
              <a:rPr lang="en-US" altLang="zh-CN" dirty="0" err="1" smtClean="0"/>
              <a:t>asm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简单</a:t>
            </a:r>
            <a:r>
              <a:rPr lang="en-US" altLang="zh-CN" dirty="0" smtClean="0"/>
              <a:t>__</a:t>
            </a:r>
            <a:r>
              <a:rPr lang="en-US" altLang="zh-CN" dirty="0" err="1" smtClean="0"/>
              <a:t>asm</a:t>
            </a:r>
            <a:r>
              <a:rPr lang="zh-CN" altLang="en-US" dirty="0" smtClean="0"/>
              <a:t>块（推荐）：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__</a:t>
            </a:r>
            <a:r>
              <a:rPr lang="en-US" altLang="zh-CN" dirty="0" err="1" smtClean="0"/>
              <a:t>asm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{</a:t>
            </a:r>
          </a:p>
          <a:p>
            <a:pPr>
              <a:buNone/>
            </a:pPr>
            <a:r>
              <a:rPr lang="en-US" altLang="zh-CN" dirty="0" err="1" smtClean="0"/>
              <a:t>xor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eax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eax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/>
              <a:t>}</a:t>
            </a:r>
            <a:endParaRPr lang="en-US" altLang="zh-CN" dirty="0" smtClean="0"/>
          </a:p>
          <a:p>
            <a:r>
              <a:rPr lang="zh-CN" altLang="en-US" dirty="0" smtClean="0"/>
              <a:t>在每条指令之前加</a:t>
            </a:r>
            <a:r>
              <a:rPr lang="en-US" altLang="zh-CN" dirty="0" smtClean="0"/>
              <a:t>__</a:t>
            </a:r>
            <a:r>
              <a:rPr lang="en-US" altLang="zh-CN" dirty="0" err="1" smtClean="0"/>
              <a:t>asm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__</a:t>
            </a:r>
            <a:r>
              <a:rPr lang="en-US" altLang="zh-CN" dirty="0" err="1" smtClean="0"/>
              <a:t>asm</a:t>
            </a:r>
            <a:r>
              <a:rPr lang="en-US" altLang="zh-CN" dirty="0"/>
              <a:t> </a:t>
            </a:r>
            <a:r>
              <a:rPr lang="en-US" altLang="zh-CN" dirty="0" err="1" smtClean="0"/>
              <a:t>xor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eax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eax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__</a:t>
            </a:r>
            <a:r>
              <a:rPr lang="en-US" altLang="zh-CN" dirty="0" err="1" smtClean="0"/>
              <a:t>asm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eax</a:t>
            </a:r>
            <a:r>
              <a:rPr lang="en-US" altLang="zh-CN" dirty="0" smtClean="0"/>
              <a:t>, 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内联汇编的限制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最新</a:t>
            </a:r>
            <a:r>
              <a:rPr lang="en-US" altLang="zh-CN" dirty="0" smtClean="0"/>
              <a:t>VC</a:t>
            </a:r>
            <a:r>
              <a:rPr lang="zh-CN" altLang="en-US" dirty="0" smtClean="0"/>
              <a:t>编译器支持</a:t>
            </a:r>
            <a:r>
              <a:rPr lang="en-US" altLang="zh-CN" dirty="0" smtClean="0"/>
              <a:t>P4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AMD</a:t>
            </a:r>
            <a:r>
              <a:rPr lang="zh-CN" altLang="en-US" dirty="0" smtClean="0"/>
              <a:t>的指令。</a:t>
            </a:r>
            <a:endParaRPr lang="en-US" altLang="zh-CN" dirty="0" smtClean="0"/>
          </a:p>
          <a:p>
            <a:r>
              <a:rPr lang="zh-CN" altLang="en-US" dirty="0" smtClean="0"/>
              <a:t>在内联汇编中不允许定义数据对象</a:t>
            </a:r>
            <a:endParaRPr lang="en-US" altLang="zh-CN" dirty="0" smtClean="0"/>
          </a:p>
          <a:p>
            <a:r>
              <a:rPr lang="zh-CN" altLang="en-US" dirty="0"/>
              <a:t>内</a:t>
            </a:r>
            <a:r>
              <a:rPr lang="zh-CN" altLang="en-US" dirty="0" smtClean="0"/>
              <a:t>联汇编不允许使用</a:t>
            </a:r>
            <a:r>
              <a:rPr lang="en-US" altLang="zh-CN" dirty="0" smtClean="0"/>
              <a:t>MASM</a:t>
            </a:r>
            <a:r>
              <a:rPr lang="zh-CN" altLang="en-US" dirty="0" smtClean="0"/>
              <a:t>独自提供或宏汇编的特性如</a:t>
            </a:r>
            <a:r>
              <a:rPr lang="en-US" altLang="zh-CN" dirty="0" smtClean="0"/>
              <a:t>&lt;&gt;,!=,@@</a:t>
            </a:r>
          </a:p>
          <a:p>
            <a:pPr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iArray</a:t>
            </a:r>
            <a:r>
              <a:rPr lang="en-US" altLang="zh-CN" dirty="0" smtClean="0"/>
              <a:t>[8]</a:t>
            </a:r>
            <a:r>
              <a:rPr lang="zh-CN" altLang="en-US" dirty="0" smtClean="0"/>
              <a:t>，下面是等价操作</a:t>
            </a:r>
            <a:r>
              <a:rPr lang="zh-CN" altLang="en-US" dirty="0"/>
              <a:t>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__</a:t>
            </a:r>
            <a:r>
              <a:rPr lang="en-US" altLang="zh-CN" dirty="0" err="1" smtClean="0"/>
              <a:t>asm</a:t>
            </a:r>
            <a:r>
              <a:rPr lang="en-US" altLang="zh-CN" dirty="0" smtClean="0"/>
              <a:t>			C			</a:t>
            </a:r>
          </a:p>
          <a:p>
            <a:pPr>
              <a:buNone/>
            </a:pPr>
            <a:r>
              <a:rPr lang="en-US" altLang="zh-CN" dirty="0" smtClean="0"/>
              <a:t>LENGTH </a:t>
            </a:r>
            <a:r>
              <a:rPr lang="en-US" altLang="zh-CN" dirty="0" err="1" smtClean="0"/>
              <a:t>iArray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iArray</a:t>
            </a:r>
            <a:r>
              <a:rPr lang="en-US" altLang="zh-CN" dirty="0" smtClean="0"/>
              <a:t>)/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iArray</a:t>
            </a:r>
            <a:r>
              <a:rPr lang="en-US" altLang="zh-CN" dirty="0" smtClean="0"/>
              <a:t>[0]) </a:t>
            </a:r>
            <a:r>
              <a:rPr lang="zh-CN" altLang="en-US" dirty="0" smtClean="0"/>
              <a:t>　</a:t>
            </a:r>
            <a:r>
              <a:rPr lang="en-US" altLang="zh-CN" dirty="0" smtClean="0"/>
              <a:t>8</a:t>
            </a:r>
          </a:p>
          <a:p>
            <a:pPr>
              <a:buNone/>
            </a:pPr>
            <a:r>
              <a:rPr lang="en-US" altLang="zh-CN" dirty="0" smtClean="0"/>
              <a:t>SIZE </a:t>
            </a:r>
            <a:r>
              <a:rPr lang="en-US" altLang="zh-CN" dirty="0" err="1" smtClean="0"/>
              <a:t>iArray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iArray</a:t>
            </a:r>
            <a:r>
              <a:rPr lang="en-US" altLang="zh-CN" dirty="0" smtClean="0"/>
              <a:t>)				  32</a:t>
            </a:r>
          </a:p>
          <a:p>
            <a:pPr>
              <a:buNone/>
            </a:pPr>
            <a:r>
              <a:rPr lang="en-US" altLang="zh-CN" dirty="0" smtClean="0"/>
              <a:t>TYPE </a:t>
            </a:r>
            <a:r>
              <a:rPr lang="en-US" altLang="zh-CN" dirty="0" err="1" smtClean="0"/>
              <a:t>iArray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iArray</a:t>
            </a:r>
            <a:r>
              <a:rPr lang="en-US" altLang="zh-CN" dirty="0" smtClean="0"/>
              <a:t>[0])	</a:t>
            </a:r>
            <a:r>
              <a:rPr lang="en-US" altLang="zh-CN" smtClean="0"/>
              <a:t>	</a:t>
            </a:r>
            <a:r>
              <a:rPr lang="en-US" altLang="zh-CN" smtClean="0"/>
              <a:t>   </a:t>
            </a:r>
            <a:r>
              <a:rPr lang="zh-CN" altLang="en-US" dirty="0" smtClean="0"/>
              <a:t>　　</a:t>
            </a:r>
            <a:r>
              <a:rPr lang="en-US" altLang="zh-CN" dirty="0" smtClean="0"/>
              <a:t> </a:t>
            </a:r>
            <a:r>
              <a:rPr lang="en-US" altLang="zh-CN" dirty="0" smtClean="0"/>
              <a:t>4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_EMIT</a:t>
            </a:r>
            <a:r>
              <a:rPr lang="zh-CN" altLang="en-US" dirty="0" smtClean="0"/>
              <a:t>伪指令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_EMIT</a:t>
            </a:r>
            <a:r>
              <a:rPr lang="zh-CN" altLang="en-US" dirty="0" smtClean="0"/>
              <a:t>伪指令相当于</a:t>
            </a:r>
            <a:r>
              <a:rPr lang="en-US" altLang="zh-CN" dirty="0" smtClean="0"/>
              <a:t>MASM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DB</a:t>
            </a:r>
          </a:p>
          <a:p>
            <a:pPr>
              <a:buNone/>
            </a:pPr>
            <a:r>
              <a:rPr lang="en-US" altLang="zh-CN" dirty="0" smtClean="0"/>
              <a:t>__</a:t>
            </a:r>
            <a:r>
              <a:rPr lang="en-US" altLang="zh-CN" dirty="0" err="1" smtClean="0"/>
              <a:t>asm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{</a:t>
            </a:r>
          </a:p>
          <a:p>
            <a:pPr lvl="1">
              <a:buNone/>
            </a:pPr>
            <a:r>
              <a:rPr lang="en-US" altLang="zh-CN" dirty="0" smtClean="0"/>
              <a:t>JMP _</a:t>
            </a:r>
            <a:r>
              <a:rPr lang="en-US" altLang="zh-CN" dirty="0" err="1" smtClean="0"/>
              <a:t>CodeLabel</a:t>
            </a:r>
            <a:endParaRPr lang="en-US" altLang="zh-CN" dirty="0" smtClean="0"/>
          </a:p>
          <a:p>
            <a:pPr lvl="1">
              <a:buNone/>
            </a:pPr>
            <a:endParaRPr lang="en-US" altLang="zh-CN" dirty="0"/>
          </a:p>
          <a:p>
            <a:pPr lvl="1">
              <a:buNone/>
            </a:pPr>
            <a:r>
              <a:rPr lang="en-US" altLang="zh-CN" dirty="0" smtClean="0"/>
              <a:t>_EMIT 0xe8</a:t>
            </a:r>
          </a:p>
          <a:p>
            <a:pPr lvl="1">
              <a:buNone/>
            </a:pPr>
            <a:r>
              <a:rPr lang="en-US" altLang="zh-CN" dirty="0" smtClean="0"/>
              <a:t>_EMIT 0x01</a:t>
            </a:r>
          </a:p>
          <a:p>
            <a:pPr lvl="1">
              <a:buNone/>
            </a:pPr>
            <a:r>
              <a:rPr lang="en-US" altLang="zh-CN" dirty="0" smtClean="0"/>
              <a:t>_</a:t>
            </a:r>
            <a:r>
              <a:rPr lang="en-US" altLang="zh-CN" dirty="0" err="1" smtClean="0"/>
              <a:t>CodeLabel</a:t>
            </a:r>
            <a:r>
              <a:rPr lang="en-US" altLang="zh-CN" dirty="0" smtClean="0"/>
              <a:t>:</a:t>
            </a:r>
          </a:p>
          <a:p>
            <a:pPr lvl="1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_EMIT 0x90 ;NOP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硬件断点与调试寄存器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   |－－－－－－－－－－－－－－－|－－－－－－－－－－－－－－－－|</a:t>
            </a:r>
            <a:br>
              <a:rPr lang="en-US" dirty="0" smtClean="0"/>
            </a:br>
            <a:r>
              <a:rPr lang="en-US" dirty="0" smtClean="0"/>
              <a:t>Dr0|                  </a:t>
            </a:r>
            <a:r>
              <a:rPr lang="zh-CN" altLang="en-US" dirty="0" smtClean="0"/>
              <a:t>用于一般断点的线性地址                     </a:t>
            </a:r>
            <a:br>
              <a:rPr lang="zh-CN" altLang="en-US" dirty="0" smtClean="0"/>
            </a:br>
            <a:r>
              <a:rPr lang="zh-CN" altLang="en-US" dirty="0" smtClean="0"/>
              <a:t>   </a:t>
            </a:r>
            <a:r>
              <a:rPr lang="en-US" altLang="zh-CN" dirty="0" smtClean="0"/>
              <a:t>|</a:t>
            </a:r>
            <a:r>
              <a:rPr lang="zh-CN" altLang="en-US" dirty="0" smtClean="0"/>
              <a:t>－－－－－－－－－－－－－－－</a:t>
            </a:r>
            <a:r>
              <a:rPr lang="en-US" altLang="zh-CN" dirty="0" smtClean="0"/>
              <a:t>|</a:t>
            </a:r>
            <a:r>
              <a:rPr lang="zh-CN" altLang="en-US" dirty="0" smtClean="0"/>
              <a:t>－－－－－－－－－－－－－－－－</a:t>
            </a:r>
            <a:r>
              <a:rPr lang="en-US" altLang="zh-CN" dirty="0" smtClean="0"/>
              <a:t>|</a:t>
            </a:r>
            <a:br>
              <a:rPr lang="en-US" altLang="zh-CN" dirty="0" smtClean="0"/>
            </a:br>
            <a:r>
              <a:rPr lang="en-US" dirty="0" smtClean="0"/>
              <a:t>Dr1|                  </a:t>
            </a:r>
            <a:r>
              <a:rPr lang="zh-CN" altLang="en-US" dirty="0" smtClean="0"/>
              <a:t>用于一般断点的线性地址                     </a:t>
            </a:r>
            <a:br>
              <a:rPr lang="zh-CN" altLang="en-US" dirty="0" smtClean="0"/>
            </a:br>
            <a:r>
              <a:rPr lang="zh-CN" altLang="en-US" dirty="0" smtClean="0"/>
              <a:t>   </a:t>
            </a:r>
            <a:r>
              <a:rPr lang="en-US" altLang="zh-CN" dirty="0" smtClean="0"/>
              <a:t>|</a:t>
            </a:r>
            <a:r>
              <a:rPr lang="zh-CN" altLang="en-US" dirty="0" smtClean="0"/>
              <a:t>－－－－－－－－－－－－－－－</a:t>
            </a:r>
            <a:r>
              <a:rPr lang="en-US" altLang="zh-CN" dirty="0" smtClean="0"/>
              <a:t>|</a:t>
            </a:r>
            <a:r>
              <a:rPr lang="zh-CN" altLang="en-US" dirty="0" smtClean="0"/>
              <a:t>－－－－－－－－－－－－－－－－</a:t>
            </a:r>
            <a:r>
              <a:rPr lang="en-US" altLang="zh-CN" dirty="0" smtClean="0"/>
              <a:t>|</a:t>
            </a:r>
            <a:br>
              <a:rPr lang="en-US" altLang="zh-CN" dirty="0" smtClean="0"/>
            </a:br>
            <a:r>
              <a:rPr lang="en-US" dirty="0" smtClean="0"/>
              <a:t>Dr2|                  </a:t>
            </a:r>
            <a:r>
              <a:rPr lang="zh-CN" altLang="en-US" dirty="0" smtClean="0"/>
              <a:t>用于一般断点的线性地址                     </a:t>
            </a:r>
            <a:br>
              <a:rPr lang="zh-CN" altLang="en-US" dirty="0" smtClean="0"/>
            </a:br>
            <a:r>
              <a:rPr lang="zh-CN" altLang="en-US" dirty="0" smtClean="0"/>
              <a:t>   </a:t>
            </a:r>
            <a:r>
              <a:rPr lang="en-US" altLang="zh-CN" dirty="0" smtClean="0"/>
              <a:t>|</a:t>
            </a:r>
            <a:r>
              <a:rPr lang="zh-CN" altLang="en-US" dirty="0" smtClean="0"/>
              <a:t>－－－－－－－－－－－－－－－</a:t>
            </a:r>
            <a:r>
              <a:rPr lang="en-US" altLang="zh-CN" dirty="0" smtClean="0"/>
              <a:t>|</a:t>
            </a:r>
            <a:r>
              <a:rPr lang="zh-CN" altLang="en-US" dirty="0" smtClean="0"/>
              <a:t>－－－－－－－－－－－－－－－－</a:t>
            </a:r>
            <a:r>
              <a:rPr lang="en-US" altLang="zh-CN" dirty="0" smtClean="0"/>
              <a:t>|</a:t>
            </a:r>
            <a:br>
              <a:rPr lang="en-US" altLang="zh-CN" dirty="0" smtClean="0"/>
            </a:br>
            <a:r>
              <a:rPr lang="en-US" dirty="0" smtClean="0"/>
              <a:t>Dr3|                  </a:t>
            </a:r>
            <a:r>
              <a:rPr lang="zh-CN" altLang="en-US" dirty="0" smtClean="0"/>
              <a:t>用于一般断点的线性地址                     </a:t>
            </a:r>
            <a:br>
              <a:rPr lang="zh-CN" altLang="en-US" dirty="0" smtClean="0"/>
            </a:br>
            <a:r>
              <a:rPr lang="zh-CN" altLang="en-US" dirty="0" smtClean="0"/>
              <a:t>   </a:t>
            </a:r>
            <a:r>
              <a:rPr lang="en-US" altLang="zh-CN" dirty="0" smtClean="0"/>
              <a:t>|</a:t>
            </a:r>
            <a:r>
              <a:rPr lang="zh-CN" altLang="en-US" dirty="0" smtClean="0"/>
              <a:t>－－－－－－－－－－－－－－－</a:t>
            </a:r>
            <a:r>
              <a:rPr lang="en-US" altLang="zh-CN" dirty="0" smtClean="0"/>
              <a:t>|</a:t>
            </a:r>
            <a:r>
              <a:rPr lang="zh-CN" altLang="en-US" dirty="0" smtClean="0"/>
              <a:t>－－－－－－－－－－－－－－－－</a:t>
            </a:r>
            <a:r>
              <a:rPr lang="en-US" altLang="zh-CN" dirty="0" smtClean="0"/>
              <a:t>|</a:t>
            </a:r>
            <a:br>
              <a:rPr lang="en-US" altLang="zh-CN" dirty="0" smtClean="0"/>
            </a:br>
            <a:r>
              <a:rPr lang="en-US" dirty="0" smtClean="0"/>
              <a:t>Dr4|                      </a:t>
            </a:r>
            <a:r>
              <a:rPr lang="zh-CN" altLang="en-US" dirty="0" smtClean="0"/>
              <a:t>保留                                 </a:t>
            </a:r>
            <a:br>
              <a:rPr lang="zh-CN" altLang="en-US" dirty="0" smtClean="0"/>
            </a:br>
            <a:r>
              <a:rPr lang="zh-CN" altLang="en-US" dirty="0" smtClean="0"/>
              <a:t>   </a:t>
            </a:r>
            <a:r>
              <a:rPr lang="en-US" altLang="zh-CN" dirty="0" smtClean="0"/>
              <a:t>|</a:t>
            </a:r>
            <a:r>
              <a:rPr lang="zh-CN" altLang="en-US" dirty="0" smtClean="0"/>
              <a:t>－－－－－－－－－－－－－－－</a:t>
            </a:r>
            <a:r>
              <a:rPr lang="en-US" altLang="zh-CN" dirty="0" smtClean="0"/>
              <a:t>|</a:t>
            </a:r>
            <a:r>
              <a:rPr lang="zh-CN" altLang="en-US" dirty="0" smtClean="0"/>
              <a:t>－－－－－－－－－－－－－－－－</a:t>
            </a:r>
            <a:r>
              <a:rPr lang="en-US" altLang="zh-CN" dirty="0" smtClean="0"/>
              <a:t>|</a:t>
            </a:r>
            <a:br>
              <a:rPr lang="en-US" altLang="zh-CN" dirty="0" smtClean="0"/>
            </a:br>
            <a:r>
              <a:rPr lang="en-US" dirty="0" smtClean="0"/>
              <a:t>Dr5|                      </a:t>
            </a:r>
            <a:r>
              <a:rPr lang="zh-CN" altLang="en-US" dirty="0" smtClean="0"/>
              <a:t>保留                                 </a:t>
            </a:r>
            <a:br>
              <a:rPr lang="zh-CN" altLang="en-US" dirty="0" smtClean="0"/>
            </a:br>
            <a:r>
              <a:rPr lang="zh-CN" altLang="en-US" dirty="0" smtClean="0"/>
              <a:t>   </a:t>
            </a:r>
            <a:r>
              <a:rPr lang="en-US" altLang="zh-CN" dirty="0" smtClean="0"/>
              <a:t>|</a:t>
            </a:r>
            <a:r>
              <a:rPr lang="zh-CN" altLang="en-US" dirty="0" smtClean="0"/>
              <a:t>－－－－－－－－－－－－－－－</a:t>
            </a:r>
            <a:r>
              <a:rPr lang="en-US" altLang="zh-CN" dirty="0" smtClean="0"/>
              <a:t>|</a:t>
            </a:r>
            <a:r>
              <a:rPr lang="zh-CN" altLang="en-US" dirty="0" smtClean="0"/>
              <a:t>－－－－－－－－－－－－－－－－</a:t>
            </a:r>
            <a:r>
              <a:rPr lang="en-US" altLang="zh-CN" dirty="0" smtClean="0"/>
              <a:t>|</a:t>
            </a:r>
            <a:br>
              <a:rPr lang="en-US" altLang="zh-CN" dirty="0" smtClean="0"/>
            </a:br>
            <a:r>
              <a:rPr lang="en-US" dirty="0" smtClean="0"/>
              <a:t>Dr6|                              |BBB                     </a:t>
            </a:r>
            <a:r>
              <a:rPr lang="en-US" dirty="0" err="1" smtClean="0"/>
              <a:t>BBB</a:t>
            </a:r>
            <a:r>
              <a:rPr lang="en-US" dirty="0" smtClean="0"/>
              <a:t> B |</a:t>
            </a:r>
            <a:br>
              <a:rPr lang="en-US" dirty="0" smtClean="0"/>
            </a:br>
            <a:r>
              <a:rPr lang="en-US" dirty="0" smtClean="0"/>
              <a:t>   |                              |TSD                      3 2 1 0 |</a:t>
            </a:r>
            <a:br>
              <a:rPr lang="en-US" dirty="0" smtClean="0"/>
            </a:br>
            <a:r>
              <a:rPr lang="en-US" dirty="0" smtClean="0"/>
              <a:t>   |－－－－－－－－－－－－－－－|－－－－－－－－－－－－－－－－|</a:t>
            </a:r>
            <a:br>
              <a:rPr lang="en-US" dirty="0" smtClean="0"/>
            </a:br>
            <a:r>
              <a:rPr lang="en-US" dirty="0" smtClean="0"/>
              <a:t>Dr7|RWE LEN   ...    RWE LEN    |  G              			 GLGLGLGLGL |</a:t>
            </a:r>
            <a:br>
              <a:rPr lang="en-US" dirty="0" smtClean="0"/>
            </a:br>
            <a:r>
              <a:rPr lang="en-US" dirty="0" smtClean="0"/>
              <a:t>   | 3   3    ...        0    0     |  D              		                                E </a:t>
            </a:r>
            <a:r>
              <a:rPr lang="en-US" dirty="0" err="1" smtClean="0"/>
              <a:t>E</a:t>
            </a:r>
            <a:r>
              <a:rPr lang="en-US" dirty="0" smtClean="0"/>
              <a:t> 3 3 2 21 100 |</a:t>
            </a:r>
            <a:br>
              <a:rPr lang="en-US" dirty="0" smtClean="0"/>
            </a:br>
            <a:r>
              <a:rPr lang="en-US" dirty="0" smtClean="0"/>
              <a:t>   |－－－－－－－－－－－－－－－|－－－－－－－－－－－－－－－－|</a:t>
            </a:r>
            <a:br>
              <a:rPr lang="en-US" dirty="0" smtClean="0"/>
            </a:br>
            <a:r>
              <a:rPr lang="en-US" dirty="0" smtClean="0"/>
              <a:t>31                           		       15                              		  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214290"/>
            <a:ext cx="9001156" cy="6429420"/>
          </a:xfrm>
        </p:spPr>
        <p:txBody>
          <a:bodyPr>
            <a:normAutofit fontScale="47500" lnSpcReduction="20000"/>
          </a:bodyPr>
          <a:lstStyle/>
          <a:p>
            <a:r>
              <a:rPr lang="zh-CN" altLang="en-US" dirty="0" smtClean="0"/>
              <a:t>调试控制寄存器</a:t>
            </a:r>
            <a:r>
              <a:rPr lang="en-US" altLang="zh-CN" dirty="0" smtClean="0"/>
              <a:t>Dr7</a:t>
            </a:r>
            <a:r>
              <a:rPr lang="zh-CN" altLang="en-US" dirty="0" smtClean="0"/>
              <a:t>：</a:t>
            </a:r>
            <a:br>
              <a:rPr lang="zh-CN" altLang="en-US" dirty="0" smtClean="0"/>
            </a:br>
            <a:r>
              <a:rPr lang="zh-CN" altLang="en-US" dirty="0" smtClean="0"/>
              <a:t>＝＝＝＝＝＝＝＝＝＝</a:t>
            </a:r>
            <a:br>
              <a:rPr lang="zh-CN" altLang="en-US" dirty="0" smtClean="0"/>
            </a:br>
            <a:r>
              <a:rPr lang="zh-CN" altLang="en-US" dirty="0" smtClean="0"/>
              <a:t>位</a:t>
            </a:r>
            <a:r>
              <a:rPr lang="en-US" altLang="zh-CN" dirty="0" smtClean="0"/>
              <a:t>0 L0</a:t>
            </a:r>
            <a:r>
              <a:rPr lang="zh-CN" altLang="en-US" dirty="0" smtClean="0"/>
              <a:t>和位</a:t>
            </a:r>
            <a:r>
              <a:rPr lang="en-US" altLang="zh-CN" dirty="0" smtClean="0"/>
              <a:t>1 G0</a:t>
            </a:r>
            <a:r>
              <a:rPr lang="zh-CN" altLang="en-US" dirty="0" smtClean="0"/>
              <a:t>：用于控制</a:t>
            </a:r>
            <a:r>
              <a:rPr lang="en-US" altLang="zh-CN" dirty="0" smtClean="0"/>
              <a:t>Dr0</a:t>
            </a:r>
            <a:r>
              <a:rPr lang="zh-CN" altLang="en-US" dirty="0" smtClean="0"/>
              <a:t>是全局断点还是局部断点，如果</a:t>
            </a:r>
            <a:r>
              <a:rPr lang="en-US" altLang="zh-CN" dirty="0" smtClean="0"/>
              <a:t>G0</a:t>
            </a:r>
            <a:r>
              <a:rPr lang="zh-CN" altLang="en-US" dirty="0" smtClean="0"/>
              <a:t>置位则是全局断点，</a:t>
            </a:r>
            <a:r>
              <a:rPr lang="en-US" altLang="zh-CN" dirty="0" smtClean="0"/>
              <a:t>L0</a:t>
            </a:r>
            <a:r>
              <a:rPr lang="zh-CN" altLang="en-US" dirty="0" smtClean="0"/>
              <a:t>置位则是局部断点。</a:t>
            </a:r>
            <a:br>
              <a:rPr lang="zh-CN" altLang="en-US" dirty="0" smtClean="0"/>
            </a:br>
            <a:r>
              <a:rPr lang="en-US" altLang="zh-CN" dirty="0" smtClean="0"/>
              <a:t>G1L1</a:t>
            </a:r>
            <a:r>
              <a:rPr lang="zh-CN" altLang="en-US" dirty="0" smtClean="0"/>
              <a:t>～</a:t>
            </a:r>
            <a:r>
              <a:rPr lang="en-US" altLang="zh-CN" dirty="0" smtClean="0"/>
              <a:t>G3L3</a:t>
            </a:r>
            <a:r>
              <a:rPr lang="zh-CN" altLang="en-US" dirty="0" smtClean="0"/>
              <a:t>用于控制</a:t>
            </a:r>
            <a:r>
              <a:rPr lang="en-US" altLang="zh-CN" dirty="0" smtClean="0"/>
              <a:t>D1</a:t>
            </a:r>
            <a:r>
              <a:rPr lang="zh-CN" altLang="en-US" dirty="0" smtClean="0"/>
              <a:t>～</a:t>
            </a:r>
            <a:r>
              <a:rPr lang="en-US" altLang="zh-CN" dirty="0" smtClean="0"/>
              <a:t>Dr3</a:t>
            </a:r>
            <a:r>
              <a:rPr lang="zh-CN" altLang="en-US" dirty="0" smtClean="0"/>
              <a:t>，其功能同上。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>LEN0</a:t>
            </a:r>
            <a:r>
              <a:rPr lang="zh-CN" altLang="en-US" dirty="0" smtClean="0"/>
              <a:t>：占两个位，开始于位</a:t>
            </a:r>
            <a:r>
              <a:rPr lang="en-US" altLang="zh-CN" dirty="0" smtClean="0"/>
              <a:t>15</a:t>
            </a:r>
            <a:r>
              <a:rPr lang="zh-CN" altLang="en-US" dirty="0" smtClean="0"/>
              <a:t>，用于控制</a:t>
            </a:r>
            <a:r>
              <a:rPr lang="en-US" altLang="zh-CN" dirty="0" smtClean="0"/>
              <a:t>Dr0</a:t>
            </a:r>
            <a:r>
              <a:rPr lang="zh-CN" altLang="en-US" dirty="0" smtClean="0"/>
              <a:t>的断点长度，可能取值：</a:t>
            </a:r>
            <a:br>
              <a:rPr lang="zh-CN" altLang="en-US" dirty="0" smtClean="0"/>
            </a:br>
            <a:r>
              <a:rPr lang="en-US" altLang="zh-CN" dirty="0" smtClean="0"/>
              <a:t>00  1</a:t>
            </a:r>
            <a:r>
              <a:rPr lang="zh-CN" altLang="en-US" dirty="0" smtClean="0"/>
              <a:t>字节</a:t>
            </a:r>
            <a:br>
              <a:rPr lang="zh-CN" altLang="en-US" dirty="0" smtClean="0"/>
            </a:br>
            <a:r>
              <a:rPr lang="en-US" altLang="zh-CN" dirty="0" smtClean="0"/>
              <a:t>01  2</a:t>
            </a:r>
            <a:r>
              <a:rPr lang="zh-CN" altLang="en-US" dirty="0" smtClean="0"/>
              <a:t>字节</a:t>
            </a:r>
            <a:br>
              <a:rPr lang="zh-CN" altLang="en-US" dirty="0" smtClean="0"/>
            </a:br>
            <a:r>
              <a:rPr lang="en-US" altLang="zh-CN" dirty="0" smtClean="0"/>
              <a:t>10  </a:t>
            </a:r>
            <a:r>
              <a:rPr lang="zh-CN" altLang="en-US" dirty="0" smtClean="0"/>
              <a:t>保留</a:t>
            </a:r>
            <a:br>
              <a:rPr lang="zh-CN" altLang="en-US" dirty="0" smtClean="0"/>
            </a:br>
            <a:r>
              <a:rPr lang="en-US" altLang="zh-CN" dirty="0" smtClean="0"/>
              <a:t>11  4</a:t>
            </a:r>
            <a:r>
              <a:rPr lang="zh-CN" altLang="en-US" dirty="0" smtClean="0"/>
              <a:t>字节</a:t>
            </a:r>
            <a:br>
              <a:rPr lang="zh-CN" altLang="en-US" dirty="0" smtClean="0"/>
            </a:br>
            <a:r>
              <a:rPr lang="en-US" altLang="zh-CN" dirty="0" smtClean="0"/>
              <a:t>RWE0</a:t>
            </a:r>
            <a:r>
              <a:rPr lang="zh-CN" altLang="en-US" dirty="0" smtClean="0"/>
              <a:t>：从第</a:t>
            </a:r>
            <a:r>
              <a:rPr lang="en-US" altLang="zh-CN" dirty="0" smtClean="0"/>
              <a:t>17</a:t>
            </a:r>
            <a:r>
              <a:rPr lang="zh-CN" altLang="en-US" dirty="0" smtClean="0"/>
              <a:t>位开始，占两个位，控制</a:t>
            </a:r>
            <a:r>
              <a:rPr lang="en-US" altLang="zh-CN" dirty="0" smtClean="0"/>
              <a:t>Dr0</a:t>
            </a:r>
            <a:r>
              <a:rPr lang="zh-CN" altLang="en-US" dirty="0" smtClean="0"/>
              <a:t>的断点是读、写还是执行断点或是</a:t>
            </a:r>
            <a:r>
              <a:rPr lang="en-US" altLang="zh-CN" dirty="0" smtClean="0"/>
              <a:t>I/O</a:t>
            </a:r>
            <a:r>
              <a:rPr lang="zh-CN" altLang="en-US" dirty="0" smtClean="0"/>
              <a:t>端口断点：</a:t>
            </a:r>
            <a:br>
              <a:rPr lang="zh-CN" altLang="en-US" dirty="0" smtClean="0"/>
            </a:br>
            <a:r>
              <a:rPr lang="en-US" altLang="zh-CN" dirty="0" smtClean="0"/>
              <a:t>00  </a:t>
            </a:r>
            <a:r>
              <a:rPr lang="zh-CN" altLang="en-US" dirty="0" smtClean="0"/>
              <a:t>执行</a:t>
            </a:r>
            <a:br>
              <a:rPr lang="zh-CN" altLang="en-US" dirty="0" smtClean="0"/>
            </a:br>
            <a:r>
              <a:rPr lang="en-US" altLang="zh-CN" dirty="0" smtClean="0"/>
              <a:t>01 </a:t>
            </a:r>
            <a:r>
              <a:rPr lang="zh-CN" altLang="en-US" dirty="0" smtClean="0"/>
              <a:t>写入数据断点</a:t>
            </a:r>
            <a:br>
              <a:rPr lang="zh-CN" altLang="en-US" dirty="0" smtClean="0"/>
            </a:br>
            <a:r>
              <a:rPr lang="en-US" altLang="zh-CN" dirty="0" smtClean="0"/>
              <a:t>10 I/O</a:t>
            </a:r>
            <a:r>
              <a:rPr lang="zh-CN" altLang="en-US" dirty="0" smtClean="0"/>
              <a:t>端口断点（只用于</a:t>
            </a:r>
            <a:r>
              <a:rPr lang="en-US" altLang="zh-CN" dirty="0" err="1" smtClean="0"/>
              <a:t>pentium</a:t>
            </a:r>
            <a:r>
              <a:rPr lang="en-US" altLang="zh-CN" dirty="0" smtClean="0"/>
              <a:t>+</a:t>
            </a:r>
            <a:r>
              <a:rPr lang="zh-CN" altLang="en-US" dirty="0" smtClean="0"/>
              <a:t>，需设置</a:t>
            </a:r>
            <a:r>
              <a:rPr lang="en-US" altLang="zh-CN" dirty="0" smtClean="0"/>
              <a:t>CR4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DE</a:t>
            </a:r>
            <a:r>
              <a:rPr lang="zh-CN" altLang="en-US" dirty="0" smtClean="0"/>
              <a:t>位）</a:t>
            </a:r>
            <a:br>
              <a:rPr lang="zh-CN" altLang="en-US" dirty="0" smtClean="0"/>
            </a:br>
            <a:r>
              <a:rPr lang="en-US" altLang="zh-CN" dirty="0" smtClean="0"/>
              <a:t>11 </a:t>
            </a:r>
            <a:r>
              <a:rPr lang="zh-CN" altLang="en-US" dirty="0" smtClean="0"/>
              <a:t>读或写数据断点</a:t>
            </a:r>
            <a:br>
              <a:rPr lang="zh-CN" altLang="en-US" dirty="0" smtClean="0"/>
            </a:br>
            <a:r>
              <a:rPr lang="en-US" altLang="zh-CN" dirty="0" smtClean="0"/>
              <a:t>RWE1</a:t>
            </a:r>
            <a:r>
              <a:rPr lang="zh-CN" altLang="en-US" dirty="0" smtClean="0"/>
              <a:t>～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LEN1</a:t>
            </a:r>
            <a:r>
              <a:rPr lang="zh-CN" altLang="en-US" dirty="0" smtClean="0"/>
              <a:t>～</a:t>
            </a:r>
            <a:r>
              <a:rPr lang="en-US" altLang="zh-CN" dirty="0" smtClean="0"/>
              <a:t>3</a:t>
            </a:r>
            <a:r>
              <a:rPr lang="zh-CN" altLang="en-US" dirty="0" smtClean="0"/>
              <a:t>分别用于控制</a:t>
            </a:r>
            <a:r>
              <a:rPr lang="en-US" altLang="zh-CN" dirty="0" smtClean="0"/>
              <a:t>Dr1</a:t>
            </a:r>
            <a:r>
              <a:rPr lang="zh-CN" altLang="en-US" dirty="0" smtClean="0"/>
              <a:t>～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的断点方式，含义如上。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还有一个</a:t>
            </a:r>
            <a:r>
              <a:rPr lang="en-US" altLang="zh-CN" dirty="0" smtClean="0"/>
              <a:t>GD</a:t>
            </a:r>
            <a:r>
              <a:rPr lang="zh-CN" altLang="en-US" dirty="0" smtClean="0"/>
              <a:t>位：用于保护</a:t>
            </a:r>
            <a:r>
              <a:rPr lang="en-US" altLang="zh-CN" dirty="0" err="1" smtClean="0"/>
              <a:t>DRx</a:t>
            </a:r>
            <a:r>
              <a:rPr lang="zh-CN" altLang="en-US" dirty="0" smtClean="0"/>
              <a:t>，如果</a:t>
            </a:r>
            <a:r>
              <a:rPr lang="en-US" altLang="zh-CN" dirty="0" smtClean="0"/>
              <a:t>GD</a:t>
            </a:r>
            <a:r>
              <a:rPr lang="zh-CN" altLang="en-US" dirty="0" smtClean="0"/>
              <a:t>位为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，则对</a:t>
            </a:r>
            <a:r>
              <a:rPr lang="en-US" altLang="zh-CN" dirty="0" err="1" smtClean="0"/>
              <a:t>Drx</a:t>
            </a:r>
            <a:r>
              <a:rPr lang="zh-CN" altLang="en-US" dirty="0" smtClean="0"/>
              <a:t>的任何访问都会导致进入</a:t>
            </a:r>
            <a:r>
              <a:rPr lang="en-US" altLang="zh-CN" dirty="0" smtClean="0"/>
              <a:t>1</a:t>
            </a:r>
            <a:r>
              <a:rPr lang="zh-CN" altLang="en-US" dirty="0" smtClean="0"/>
              <a:t>号调试陷阱。即</a:t>
            </a:r>
            <a:r>
              <a:rPr lang="en-US" altLang="zh-CN" dirty="0" smtClean="0"/>
              <a:t>IDT</a:t>
            </a:r>
            <a:r>
              <a:rPr lang="zh-CN" altLang="en-US" dirty="0" smtClean="0"/>
              <a:t>的对应入口，这样可以保证调试器在必要的时候完全控制</a:t>
            </a:r>
            <a:r>
              <a:rPr lang="en-US" altLang="zh-CN" dirty="0" err="1" smtClean="0"/>
              <a:t>Drx</a:t>
            </a:r>
            <a:r>
              <a:rPr lang="zh-CN" altLang="en-US" dirty="0" smtClean="0"/>
              <a:t>。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调试状态寄存器</a:t>
            </a:r>
            <a:r>
              <a:rPr lang="en-US" altLang="zh-CN" dirty="0" smtClean="0"/>
              <a:t>Dr6</a:t>
            </a:r>
            <a:r>
              <a:rPr lang="zh-CN" altLang="en-US" dirty="0" smtClean="0"/>
              <a:t>：</a:t>
            </a:r>
            <a:br>
              <a:rPr lang="zh-CN" altLang="en-US" dirty="0" smtClean="0"/>
            </a:br>
            <a:r>
              <a:rPr lang="zh-CN" altLang="en-US" dirty="0" smtClean="0"/>
              <a:t>＝＝＝＝＝＝＝＝＝</a:t>
            </a:r>
            <a:br>
              <a:rPr lang="zh-CN" altLang="en-US" dirty="0" smtClean="0"/>
            </a:br>
            <a:r>
              <a:rPr lang="zh-CN" altLang="en-US" dirty="0" smtClean="0"/>
              <a:t>该寄存器用于表示进入陷阱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的原因，各个位的含义如下：</a:t>
            </a:r>
            <a:br>
              <a:rPr lang="zh-CN" altLang="en-US" dirty="0" smtClean="0"/>
            </a:br>
            <a:r>
              <a:rPr lang="en-US" altLang="zh-CN" dirty="0" smtClean="0"/>
              <a:t>B0</a:t>
            </a:r>
            <a:r>
              <a:rPr lang="zh-CN" altLang="en-US" dirty="0" smtClean="0"/>
              <a:t>～</a:t>
            </a:r>
            <a:r>
              <a:rPr lang="en-US" altLang="zh-CN" dirty="0" smtClean="0"/>
              <a:t>B3</a:t>
            </a:r>
            <a:r>
              <a:rPr lang="zh-CN" altLang="en-US" dirty="0" smtClean="0"/>
              <a:t>，如果其中任何一个位置位，则表示是相应的</a:t>
            </a:r>
            <a:r>
              <a:rPr lang="en-US" altLang="zh-CN" dirty="0" smtClean="0"/>
              <a:t>Dr0~3</a:t>
            </a:r>
            <a:r>
              <a:rPr lang="zh-CN" altLang="en-US" dirty="0" smtClean="0"/>
              <a:t>断点引发的调试陷阱。但还需注意的是，有时候不管</a:t>
            </a:r>
            <a:r>
              <a:rPr lang="en-US" altLang="zh-CN" dirty="0" err="1" smtClean="0"/>
              <a:t>GiLi</a:t>
            </a:r>
            <a:r>
              <a:rPr lang="zh-CN" altLang="en-US" dirty="0" smtClean="0"/>
              <a:t>如何设置，只要是遇到</a:t>
            </a:r>
            <a:r>
              <a:rPr lang="en-US" altLang="zh-CN" dirty="0" err="1" smtClean="0"/>
              <a:t>Drx</a:t>
            </a:r>
            <a:r>
              <a:rPr lang="zh-CN" altLang="en-US" dirty="0" smtClean="0"/>
              <a:t>指定 的断点，总会设置</a:t>
            </a:r>
            <a:r>
              <a:rPr lang="en-US" altLang="zh-CN" dirty="0" smtClean="0"/>
              <a:t>Bi</a:t>
            </a:r>
            <a:r>
              <a:rPr lang="zh-CN" altLang="en-US" dirty="0" smtClean="0"/>
              <a:t>，如果看到多个</a:t>
            </a:r>
            <a:r>
              <a:rPr lang="en-US" altLang="zh-CN" dirty="0" smtClean="0"/>
              <a:t>Bi</a:t>
            </a:r>
            <a:r>
              <a:rPr lang="zh-CN" altLang="en-US" dirty="0" smtClean="0"/>
              <a:t>置位，则可以通过</a:t>
            </a:r>
            <a:r>
              <a:rPr lang="en-US" altLang="zh-CN" dirty="0" err="1" smtClean="0"/>
              <a:t>GiLi</a:t>
            </a:r>
            <a:r>
              <a:rPr lang="zh-CN" altLang="en-US" dirty="0" smtClean="0"/>
              <a:t>的情况判断究竟是哪个</a:t>
            </a:r>
            <a:r>
              <a:rPr lang="en-US" altLang="zh-CN" dirty="0" smtClean="0"/>
              <a:t>Dr</a:t>
            </a:r>
            <a:r>
              <a:rPr lang="zh-CN" altLang="en-US" dirty="0" smtClean="0"/>
              <a:t>寄存器引发的调试陷阱。</a:t>
            </a:r>
            <a:br>
              <a:rPr lang="zh-CN" altLang="en-US" dirty="0" smtClean="0"/>
            </a:br>
            <a:r>
              <a:rPr lang="en-US" altLang="zh-CN" dirty="0" smtClean="0"/>
              <a:t>BD</a:t>
            </a:r>
            <a:r>
              <a:rPr lang="zh-CN" altLang="en-US" dirty="0" smtClean="0"/>
              <a:t>置位表示是</a:t>
            </a:r>
            <a:r>
              <a:rPr lang="en-US" altLang="zh-CN" dirty="0" smtClean="0"/>
              <a:t>GD</a:t>
            </a:r>
            <a:r>
              <a:rPr lang="zh-CN" altLang="en-US" dirty="0" smtClean="0"/>
              <a:t>位置位情况下访问调试寄存器引发的陷阱。</a:t>
            </a:r>
            <a:br>
              <a:rPr lang="zh-CN" altLang="en-US" dirty="0" smtClean="0"/>
            </a:br>
            <a:r>
              <a:rPr lang="en-US" altLang="zh-CN" dirty="0" smtClean="0"/>
              <a:t>BT</a:t>
            </a:r>
            <a:r>
              <a:rPr lang="zh-CN" altLang="en-US" dirty="0" smtClean="0"/>
              <a:t>置位表示是因为</a:t>
            </a:r>
            <a:r>
              <a:rPr lang="en-US" altLang="zh-CN" dirty="0" smtClean="0"/>
              <a:t>TS</a:t>
            </a:r>
            <a:r>
              <a:rPr lang="zh-CN" altLang="en-US" dirty="0" smtClean="0"/>
              <a:t>置位即任务切换时</a:t>
            </a:r>
            <a:r>
              <a:rPr lang="en-US" altLang="zh-CN" dirty="0" smtClean="0"/>
              <a:t>TSS</a:t>
            </a:r>
            <a:r>
              <a:rPr lang="zh-CN" altLang="en-US" dirty="0" smtClean="0"/>
              <a:t>中</a:t>
            </a:r>
            <a:r>
              <a:rPr lang="en-US" altLang="zh-CN" dirty="0" smtClean="0"/>
              <a:t>TS</a:t>
            </a:r>
            <a:r>
              <a:rPr lang="zh-CN" altLang="en-US" dirty="0" smtClean="0"/>
              <a:t>位置</a:t>
            </a:r>
            <a:r>
              <a:rPr lang="en-US" altLang="zh-CN" dirty="0" smtClean="0"/>
              <a:t>1</a:t>
            </a:r>
            <a:r>
              <a:rPr lang="zh-CN" altLang="en-US" dirty="0" smtClean="0"/>
              <a:t>时切到第二个任务时第一条指令时引发的。</a:t>
            </a:r>
            <a:br>
              <a:rPr lang="zh-CN" altLang="en-US" dirty="0" smtClean="0"/>
            </a:br>
            <a:r>
              <a:rPr lang="en-US" altLang="zh-CN" dirty="0" smtClean="0"/>
              <a:t>BS</a:t>
            </a:r>
            <a:r>
              <a:rPr lang="zh-CN" altLang="en-US" dirty="0" smtClean="0"/>
              <a:t>置位表示是单步中断引发的断点。。。。即</a:t>
            </a:r>
            <a:r>
              <a:rPr lang="en-US" altLang="zh-CN" dirty="0" smtClean="0"/>
              <a:t>EFLAGS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TF</a:t>
            </a:r>
            <a:r>
              <a:rPr lang="zh-CN" altLang="en-US" dirty="0" smtClean="0"/>
              <a:t>置位时引发的调试陷阱。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注意</a:t>
            </a:r>
            <a:r>
              <a:rPr lang="en-US" altLang="zh-CN" dirty="0" smtClean="0"/>
              <a:t>I/O</a:t>
            </a:r>
            <a:r>
              <a:rPr lang="zh-CN" altLang="en-US" dirty="0" smtClean="0"/>
              <a:t>端口断点是</a:t>
            </a:r>
            <a:r>
              <a:rPr lang="en-US" altLang="zh-CN" dirty="0" smtClean="0"/>
              <a:t>586+</a:t>
            </a:r>
            <a:r>
              <a:rPr lang="zh-CN" altLang="en-US" dirty="0" smtClean="0"/>
              <a:t>以上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才有的功能，受</a:t>
            </a:r>
            <a:r>
              <a:rPr lang="en-US" altLang="zh-CN" dirty="0" smtClean="0"/>
              <a:t>CR4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DE</a:t>
            </a:r>
            <a:r>
              <a:rPr lang="zh-CN" altLang="en-US" dirty="0" smtClean="0"/>
              <a:t>位的控制，</a:t>
            </a:r>
            <a:r>
              <a:rPr lang="en-US" altLang="zh-CN" dirty="0" smtClean="0"/>
              <a:t>DE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才有效。（</a:t>
            </a:r>
            <a:r>
              <a:rPr lang="en-US" altLang="zh-CN" dirty="0" smtClean="0"/>
              <a:t>DE</a:t>
            </a:r>
            <a:r>
              <a:rPr lang="zh-CN" altLang="en-US" dirty="0" smtClean="0"/>
              <a:t>是</a:t>
            </a:r>
            <a:r>
              <a:rPr lang="en-US" altLang="zh-CN" dirty="0" smtClean="0"/>
              <a:t>CR4</a:t>
            </a:r>
            <a:r>
              <a:rPr lang="zh-CN" altLang="en-US" dirty="0" smtClean="0"/>
              <a:t>的第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位）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176</Words>
  <Application>Microsoft Office PowerPoint</Application>
  <PresentationFormat>全屏显示(4:3)</PresentationFormat>
  <Paragraphs>40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VC内联汇编与Debug API</vt:lpstr>
      <vt:lpstr>在VC中使用内联汇编</vt:lpstr>
      <vt:lpstr>__asm</vt:lpstr>
      <vt:lpstr>内联汇编的限制</vt:lpstr>
      <vt:lpstr>_EMIT伪指令</vt:lpstr>
      <vt:lpstr>硬件断点与调试寄存器</vt:lpstr>
      <vt:lpstr>幻灯片 7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VC内联汇编与Debug API</dc:title>
  <dc:creator>likunkun</dc:creator>
  <cp:lastModifiedBy>Cracking</cp:lastModifiedBy>
  <cp:revision>45</cp:revision>
  <dcterms:created xsi:type="dcterms:W3CDTF">2008-04-02T15:15:10Z</dcterms:created>
  <dcterms:modified xsi:type="dcterms:W3CDTF">2011-08-08T05:06:13Z</dcterms:modified>
</cp:coreProperties>
</file>