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3" d="100"/>
          <a:sy n="43" d="100"/>
        </p:scale>
        <p:origin x="-73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2F8CEC6-E268-4D9A-8A11-61C4A917435E}" type="datetimeFigureOut">
              <a:rPr lang="zh-CN" altLang="en-US" smtClean="0"/>
              <a:pPr/>
              <a:t>2008-4-1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23065-99A9-4FF8-A6FF-EEA051E0F64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2F8CEC6-E268-4D9A-8A11-61C4A917435E}" type="datetimeFigureOut">
              <a:rPr lang="zh-CN" altLang="en-US" smtClean="0"/>
              <a:pPr/>
              <a:t>2008-4-1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23065-99A9-4FF8-A6FF-EEA051E0F64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2F8CEC6-E268-4D9A-8A11-61C4A917435E}" type="datetimeFigureOut">
              <a:rPr lang="zh-CN" altLang="en-US" smtClean="0"/>
              <a:pPr/>
              <a:t>2008-4-1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23065-99A9-4FF8-A6FF-EEA051E0F64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2F8CEC6-E268-4D9A-8A11-61C4A917435E}" type="datetimeFigureOut">
              <a:rPr lang="zh-CN" altLang="en-US" smtClean="0"/>
              <a:pPr/>
              <a:t>2008-4-1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23065-99A9-4FF8-A6FF-EEA051E0F64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2F8CEC6-E268-4D9A-8A11-61C4A917435E}" type="datetimeFigureOut">
              <a:rPr lang="zh-CN" altLang="en-US" smtClean="0"/>
              <a:pPr/>
              <a:t>2008-4-1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23065-99A9-4FF8-A6FF-EEA051E0F64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2F8CEC6-E268-4D9A-8A11-61C4A917435E}" type="datetimeFigureOut">
              <a:rPr lang="zh-CN" altLang="en-US" smtClean="0"/>
              <a:pPr/>
              <a:t>2008-4-1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E23065-99A9-4FF8-A6FF-EEA051E0F64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2F8CEC6-E268-4D9A-8A11-61C4A917435E}" type="datetimeFigureOut">
              <a:rPr lang="zh-CN" altLang="en-US" smtClean="0"/>
              <a:pPr/>
              <a:t>2008-4-1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8E23065-99A9-4FF8-A6FF-EEA051E0F64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2F8CEC6-E268-4D9A-8A11-61C4A917435E}" type="datetimeFigureOut">
              <a:rPr lang="zh-CN" altLang="en-US" smtClean="0"/>
              <a:pPr/>
              <a:t>2008-4-1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8E23065-99A9-4FF8-A6FF-EEA051E0F64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F8CEC6-E268-4D9A-8A11-61C4A917435E}" type="datetimeFigureOut">
              <a:rPr lang="zh-CN" altLang="en-US" smtClean="0"/>
              <a:pPr/>
              <a:t>2008-4-1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8E23065-99A9-4FF8-A6FF-EEA051E0F64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2F8CEC6-E268-4D9A-8A11-61C4A917435E}" type="datetimeFigureOut">
              <a:rPr lang="zh-CN" altLang="en-US" smtClean="0"/>
              <a:pPr/>
              <a:t>2008-4-1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E23065-99A9-4FF8-A6FF-EEA051E0F64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2F8CEC6-E268-4D9A-8A11-61C4A917435E}" type="datetimeFigureOut">
              <a:rPr lang="zh-CN" altLang="en-US" smtClean="0"/>
              <a:pPr/>
              <a:t>2008-4-1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E23065-99A9-4FF8-A6FF-EEA051E0F64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8CEC6-E268-4D9A-8A11-61C4A917435E}" type="datetimeFigureOut">
              <a:rPr lang="zh-CN" altLang="en-US" smtClean="0"/>
              <a:pPr/>
              <a:t>2008-4-1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23065-99A9-4FF8-A6FF-EEA051E0F64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内存管理</a:t>
            </a:r>
            <a:endParaRPr lang="zh-CN" altLang="en-US" dirty="0"/>
          </a:p>
        </p:txBody>
      </p:sp>
      <p:sp>
        <p:nvSpPr>
          <p:cNvPr id="3" name="副标题 2"/>
          <p:cNvSpPr>
            <a:spLocks noGrp="1"/>
          </p:cNvSpPr>
          <p:nvPr>
            <p:ph type="subTitle" idx="1"/>
          </p:nvPr>
        </p:nvSpPr>
        <p:spPr/>
        <p:txBody>
          <a:bodyPr/>
          <a:lstStyle/>
          <a:p>
            <a:r>
              <a:rPr lang="zh-CN" altLang="en-US" dirty="0" smtClean="0"/>
              <a:t>武汉科锐</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1029" name="Picture 5"/>
          <p:cNvPicPr>
            <a:picLocks noGrp="1" noChangeAspect="1" noChangeArrowheads="1"/>
          </p:cNvPicPr>
          <p:nvPr>
            <p:ph idx="1"/>
          </p:nvPr>
        </p:nvPicPr>
        <p:blipFill>
          <a:blip r:embed="rId2"/>
          <a:srcRect/>
          <a:stretch>
            <a:fillRect/>
          </a:stretch>
        </p:blipFill>
        <p:spPr bwMode="auto">
          <a:xfrm>
            <a:off x="14212" y="1714488"/>
            <a:ext cx="9129788" cy="371475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得到系统内存情况</a:t>
            </a:r>
            <a:endParaRPr lang="zh-CN" altLang="en-US" dirty="0"/>
          </a:p>
        </p:txBody>
      </p:sp>
      <p:sp>
        <p:nvSpPr>
          <p:cNvPr id="3" name="内容占位符 2"/>
          <p:cNvSpPr>
            <a:spLocks noGrp="1"/>
          </p:cNvSpPr>
          <p:nvPr>
            <p:ph idx="1"/>
          </p:nvPr>
        </p:nvSpPr>
        <p:spPr>
          <a:xfrm>
            <a:off x="457200" y="1600200"/>
            <a:ext cx="8229600" cy="4972072"/>
          </a:xfrm>
        </p:spPr>
        <p:txBody>
          <a:bodyPr>
            <a:normAutofit fontScale="70000" lnSpcReduction="20000"/>
          </a:bodyPr>
          <a:lstStyle/>
          <a:p>
            <a:pPr>
              <a:buNone/>
            </a:pPr>
            <a:r>
              <a:rPr lang="en-US" dirty="0"/>
              <a:t>	invoke	</a:t>
            </a:r>
            <a:r>
              <a:rPr lang="en-US" dirty="0" err="1"/>
              <a:t>GlobalMemoryStatus，lpBuffer</a:t>
            </a:r>
            <a:endParaRPr lang="en-US" dirty="0"/>
          </a:p>
          <a:p>
            <a:pPr>
              <a:buNone/>
            </a:pPr>
            <a:r>
              <a:rPr lang="en-US" dirty="0" err="1"/>
              <a:t>lpBuffer</a:t>
            </a:r>
            <a:r>
              <a:rPr lang="zh-CN" altLang="en-US" dirty="0"/>
              <a:t>指向一个</a:t>
            </a:r>
            <a:r>
              <a:rPr lang="en-US" dirty="0"/>
              <a:t>MEMORYSTATUS</a:t>
            </a:r>
            <a:r>
              <a:rPr lang="zh-CN" altLang="en-US" dirty="0"/>
              <a:t>结构，结构的定义如下：</a:t>
            </a:r>
          </a:p>
          <a:p>
            <a:pPr>
              <a:buNone/>
            </a:pPr>
            <a:r>
              <a:rPr lang="en-US" dirty="0"/>
              <a:t>MEMORYSTATUS STRUCT</a:t>
            </a:r>
          </a:p>
          <a:p>
            <a:pPr>
              <a:buNone/>
            </a:pPr>
            <a:r>
              <a:rPr lang="en-US" dirty="0"/>
              <a:t>  </a:t>
            </a:r>
            <a:r>
              <a:rPr lang="en-US" dirty="0" err="1"/>
              <a:t>dwLength</a:t>
            </a:r>
            <a:r>
              <a:rPr lang="en-US" dirty="0"/>
              <a:t>          	DWORD      ?		；</a:t>
            </a:r>
            <a:r>
              <a:rPr lang="zh-CN" altLang="en-US" dirty="0"/>
              <a:t>本结构的长度</a:t>
            </a:r>
          </a:p>
          <a:p>
            <a:pPr>
              <a:buNone/>
            </a:pPr>
            <a:r>
              <a:rPr lang="zh-CN" altLang="en-US" dirty="0"/>
              <a:t>  </a:t>
            </a:r>
            <a:r>
              <a:rPr lang="en-US" dirty="0" err="1"/>
              <a:t>dwMemoryLoad</a:t>
            </a:r>
            <a:r>
              <a:rPr lang="en-US" dirty="0"/>
              <a:t>      	DWORD      ?		；</a:t>
            </a:r>
            <a:r>
              <a:rPr lang="zh-CN" altLang="en-US" dirty="0"/>
              <a:t>已用内存的百分比</a:t>
            </a:r>
          </a:p>
          <a:p>
            <a:pPr>
              <a:buNone/>
            </a:pPr>
            <a:r>
              <a:rPr lang="zh-CN" altLang="en-US" dirty="0"/>
              <a:t>  </a:t>
            </a:r>
            <a:r>
              <a:rPr lang="en-US" dirty="0" err="1"/>
              <a:t>dwTotalPhys</a:t>
            </a:r>
            <a:r>
              <a:rPr lang="en-US" dirty="0"/>
              <a:t>       	DWORD      ?		；</a:t>
            </a:r>
            <a:r>
              <a:rPr lang="zh-CN" altLang="en-US" dirty="0"/>
              <a:t>物理内存总量</a:t>
            </a:r>
          </a:p>
          <a:p>
            <a:pPr>
              <a:buNone/>
            </a:pPr>
            <a:r>
              <a:rPr lang="zh-CN" altLang="en-US" dirty="0"/>
              <a:t>  </a:t>
            </a:r>
            <a:r>
              <a:rPr lang="en-US" dirty="0" err="1"/>
              <a:t>dwAvailPhys</a:t>
            </a:r>
            <a:r>
              <a:rPr lang="en-US" dirty="0"/>
              <a:t>       	DWORD      ?		；</a:t>
            </a:r>
            <a:r>
              <a:rPr lang="zh-CN" altLang="en-US" dirty="0"/>
              <a:t>可用物理内存</a:t>
            </a:r>
          </a:p>
          <a:p>
            <a:pPr>
              <a:buNone/>
            </a:pPr>
            <a:r>
              <a:rPr lang="zh-CN" altLang="en-US" dirty="0"/>
              <a:t>  </a:t>
            </a:r>
            <a:r>
              <a:rPr lang="en-US" dirty="0" err="1"/>
              <a:t>dwTotalPageFile</a:t>
            </a:r>
            <a:r>
              <a:rPr lang="en-US" dirty="0"/>
              <a:t>   	DWORD      ?		；</a:t>
            </a:r>
            <a:r>
              <a:rPr lang="zh-CN" altLang="en-US" dirty="0"/>
              <a:t>交换文件总的大小</a:t>
            </a:r>
          </a:p>
          <a:p>
            <a:pPr>
              <a:buNone/>
            </a:pPr>
            <a:r>
              <a:rPr lang="zh-CN" altLang="en-US" dirty="0"/>
              <a:t>  </a:t>
            </a:r>
            <a:r>
              <a:rPr lang="en-US" dirty="0" err="1"/>
              <a:t>dwAvailPageFile</a:t>
            </a:r>
            <a:r>
              <a:rPr lang="en-US" dirty="0"/>
              <a:t>   	DWORD      ?		；</a:t>
            </a:r>
            <a:r>
              <a:rPr lang="zh-CN" altLang="en-US" dirty="0"/>
              <a:t>交换文件中空闲部分大小</a:t>
            </a:r>
          </a:p>
          <a:p>
            <a:pPr>
              <a:buNone/>
            </a:pPr>
            <a:r>
              <a:rPr lang="zh-CN" altLang="en-US" dirty="0"/>
              <a:t>  </a:t>
            </a:r>
            <a:r>
              <a:rPr lang="en-US" dirty="0" err="1"/>
              <a:t>dwTotalVirtual</a:t>
            </a:r>
            <a:r>
              <a:rPr lang="en-US" dirty="0"/>
              <a:t>    	DWORD      ?		；</a:t>
            </a:r>
            <a:r>
              <a:rPr lang="zh-CN" altLang="en-US" dirty="0"/>
              <a:t>用户可用的地址空间</a:t>
            </a:r>
          </a:p>
          <a:p>
            <a:pPr>
              <a:buNone/>
            </a:pPr>
            <a:r>
              <a:rPr lang="zh-CN" altLang="en-US" dirty="0"/>
              <a:t>  </a:t>
            </a:r>
            <a:r>
              <a:rPr lang="en-US" dirty="0" err="1"/>
              <a:t>dwAvailVirtual</a:t>
            </a:r>
            <a:r>
              <a:rPr lang="en-US" dirty="0"/>
              <a:t>    	DWORD      ?		；</a:t>
            </a:r>
            <a:r>
              <a:rPr lang="zh-CN" altLang="en-US" dirty="0"/>
              <a:t>当前空闲的地址空间</a:t>
            </a:r>
          </a:p>
          <a:p>
            <a:pPr>
              <a:buNone/>
            </a:pPr>
            <a:r>
              <a:rPr lang="en-US" dirty="0"/>
              <a:t>MEMORYSTATUS ENDS</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标准内存管理函数</a:t>
            </a:r>
          </a:p>
        </p:txBody>
      </p:sp>
      <p:sp>
        <p:nvSpPr>
          <p:cNvPr id="3" name="内容占位符 2"/>
          <p:cNvSpPr>
            <a:spLocks noGrp="1"/>
          </p:cNvSpPr>
          <p:nvPr>
            <p:ph idx="1"/>
          </p:nvPr>
        </p:nvSpPr>
        <p:spPr/>
        <p:txBody>
          <a:bodyPr/>
          <a:lstStyle/>
          <a:p>
            <a:r>
              <a:rPr lang="en-US" b="1" dirty="0" smtClean="0"/>
              <a:t>HGLOBAL</a:t>
            </a:r>
            <a:r>
              <a:rPr lang="en-US" dirty="0" smtClean="0"/>
              <a:t> </a:t>
            </a:r>
            <a:r>
              <a:rPr lang="en-US" b="1" dirty="0" err="1" smtClean="0"/>
              <a:t>GlobalAlloc</a:t>
            </a:r>
            <a:r>
              <a:rPr lang="en-US" b="1" dirty="0" smtClean="0"/>
              <a:t>(</a:t>
            </a:r>
            <a:r>
              <a:rPr lang="en-US" dirty="0" smtClean="0"/>
              <a:t> </a:t>
            </a:r>
            <a:r>
              <a:rPr lang="en-US" b="1" dirty="0" smtClean="0"/>
              <a:t>UINT</a:t>
            </a:r>
            <a:r>
              <a:rPr lang="en-US" dirty="0" smtClean="0"/>
              <a:t> </a:t>
            </a:r>
            <a:r>
              <a:rPr lang="en-US" i="1" dirty="0" err="1" smtClean="0"/>
              <a:t>uFlags</a:t>
            </a:r>
            <a:r>
              <a:rPr lang="en-US" b="1" dirty="0" smtClean="0"/>
              <a:t>, SIZE_T</a:t>
            </a:r>
            <a:r>
              <a:rPr lang="en-US" dirty="0" smtClean="0"/>
              <a:t> </a:t>
            </a:r>
            <a:r>
              <a:rPr lang="en-US" i="1" dirty="0" err="1" smtClean="0"/>
              <a:t>dwBytes</a:t>
            </a:r>
            <a:r>
              <a:rPr lang="en-US" b="1" dirty="0" smtClean="0"/>
              <a:t> );</a:t>
            </a:r>
            <a:r>
              <a:rPr lang="zh-CN" altLang="en-US" b="1" dirty="0" smtClean="0"/>
              <a:t>申请内存</a:t>
            </a:r>
            <a:endParaRPr lang="en-US" altLang="zh-CN" b="1" dirty="0" smtClean="0"/>
          </a:p>
          <a:p>
            <a:r>
              <a:rPr lang="en-US" b="1" dirty="0" smtClean="0"/>
              <a:t>LPVOID</a:t>
            </a:r>
            <a:r>
              <a:rPr lang="en-US" dirty="0" smtClean="0"/>
              <a:t> </a:t>
            </a:r>
            <a:r>
              <a:rPr lang="en-US" b="1" dirty="0" err="1" smtClean="0"/>
              <a:t>GlobalLock</a:t>
            </a:r>
            <a:r>
              <a:rPr lang="en-US" b="1" dirty="0" smtClean="0"/>
              <a:t>(</a:t>
            </a:r>
            <a:r>
              <a:rPr lang="en-US" dirty="0" smtClean="0"/>
              <a:t> </a:t>
            </a:r>
            <a:r>
              <a:rPr lang="en-US" b="1" dirty="0" smtClean="0"/>
              <a:t>HGLOBAL</a:t>
            </a:r>
            <a:r>
              <a:rPr lang="en-US" dirty="0" smtClean="0"/>
              <a:t> </a:t>
            </a:r>
            <a:r>
              <a:rPr lang="en-US" i="1" dirty="0" err="1" smtClean="0"/>
              <a:t>hMem</a:t>
            </a:r>
            <a:r>
              <a:rPr lang="en-US" b="1" dirty="0" smtClean="0"/>
              <a:t> );</a:t>
            </a:r>
            <a:r>
              <a:rPr lang="zh-CN" altLang="en-US" b="1" dirty="0" smtClean="0"/>
              <a:t>锁定内存</a:t>
            </a:r>
            <a:endParaRPr lang="en-US" altLang="zh-CN" b="1" dirty="0" smtClean="0"/>
          </a:p>
          <a:p>
            <a:r>
              <a:rPr lang="en-US" b="1" dirty="0" smtClean="0"/>
              <a:t>HGLOBAL</a:t>
            </a:r>
            <a:r>
              <a:rPr lang="en-US" dirty="0" smtClean="0"/>
              <a:t> </a:t>
            </a:r>
            <a:r>
              <a:rPr lang="en-US" b="1" dirty="0" err="1" smtClean="0"/>
              <a:t>GlobalFree</a:t>
            </a:r>
            <a:r>
              <a:rPr lang="en-US" b="1" dirty="0" smtClean="0"/>
              <a:t>(</a:t>
            </a:r>
            <a:r>
              <a:rPr lang="en-US" dirty="0" smtClean="0"/>
              <a:t> </a:t>
            </a:r>
            <a:r>
              <a:rPr lang="en-US" b="1" dirty="0" smtClean="0"/>
              <a:t>HGLOBAL</a:t>
            </a:r>
            <a:r>
              <a:rPr lang="en-US" dirty="0" smtClean="0"/>
              <a:t> </a:t>
            </a:r>
            <a:r>
              <a:rPr lang="en-US" i="1" dirty="0" err="1" smtClean="0"/>
              <a:t>hMem</a:t>
            </a:r>
            <a:r>
              <a:rPr lang="en-US" b="1" dirty="0" smtClean="0"/>
              <a:t> );</a:t>
            </a:r>
            <a:r>
              <a:rPr lang="en-US" dirty="0" smtClean="0"/>
              <a:t> </a:t>
            </a:r>
            <a:r>
              <a:rPr lang="zh-CN" altLang="en-US" dirty="0" smtClean="0"/>
              <a:t>释放内存</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堆管理函数</a:t>
            </a:r>
          </a:p>
        </p:txBody>
      </p:sp>
      <p:sp>
        <p:nvSpPr>
          <p:cNvPr id="3" name="内容占位符 2"/>
          <p:cNvSpPr>
            <a:spLocks noGrp="1"/>
          </p:cNvSpPr>
          <p:nvPr>
            <p:ph idx="1"/>
          </p:nvPr>
        </p:nvSpPr>
        <p:spPr/>
        <p:txBody>
          <a:bodyPr>
            <a:normAutofit lnSpcReduction="10000"/>
          </a:bodyPr>
          <a:lstStyle/>
          <a:p>
            <a:r>
              <a:rPr lang="zh-CN" altLang="en-US" dirty="0" smtClean="0"/>
              <a:t>私有堆的创建和释放：</a:t>
            </a:r>
            <a:endParaRPr lang="en-US" altLang="zh-CN" dirty="0" smtClean="0"/>
          </a:p>
          <a:p>
            <a:r>
              <a:rPr lang="en-US" b="1" dirty="0" smtClean="0"/>
              <a:t>HANDLE</a:t>
            </a:r>
            <a:r>
              <a:rPr lang="en-US" dirty="0" smtClean="0"/>
              <a:t> </a:t>
            </a:r>
            <a:r>
              <a:rPr lang="en-US" b="1" dirty="0" err="1" smtClean="0"/>
              <a:t>HeapCreate</a:t>
            </a:r>
            <a:r>
              <a:rPr lang="en-US" b="1" dirty="0" smtClean="0"/>
              <a:t>(</a:t>
            </a:r>
            <a:r>
              <a:rPr lang="en-US" dirty="0" smtClean="0"/>
              <a:t> </a:t>
            </a:r>
            <a:r>
              <a:rPr lang="en-US" b="1" dirty="0" smtClean="0"/>
              <a:t>DWORD</a:t>
            </a:r>
            <a:r>
              <a:rPr lang="en-US" dirty="0" smtClean="0"/>
              <a:t> </a:t>
            </a:r>
            <a:r>
              <a:rPr lang="en-US" i="1" dirty="0" err="1" smtClean="0"/>
              <a:t>flOptions</a:t>
            </a:r>
            <a:r>
              <a:rPr lang="en-US" b="1" dirty="0" smtClean="0"/>
              <a:t>, SIZE_T</a:t>
            </a:r>
            <a:r>
              <a:rPr lang="en-US" dirty="0" smtClean="0"/>
              <a:t> </a:t>
            </a:r>
            <a:r>
              <a:rPr lang="en-US" i="1" dirty="0" err="1" smtClean="0"/>
              <a:t>dwInitialSize</a:t>
            </a:r>
            <a:r>
              <a:rPr lang="en-US" b="1" dirty="0" smtClean="0"/>
              <a:t>, SIZE_T</a:t>
            </a:r>
            <a:r>
              <a:rPr lang="en-US" dirty="0" smtClean="0"/>
              <a:t> </a:t>
            </a:r>
            <a:r>
              <a:rPr lang="en-US" i="1" dirty="0" err="1" smtClean="0"/>
              <a:t>dwMaximumSize</a:t>
            </a:r>
            <a:r>
              <a:rPr lang="en-US" b="1" dirty="0" smtClean="0"/>
              <a:t> );</a:t>
            </a:r>
            <a:r>
              <a:rPr lang="en-US" dirty="0" smtClean="0"/>
              <a:t> </a:t>
            </a:r>
          </a:p>
          <a:p>
            <a:r>
              <a:rPr lang="en-US" b="1" dirty="0" smtClean="0"/>
              <a:t>LPVOID</a:t>
            </a:r>
            <a:r>
              <a:rPr lang="en-US" dirty="0" smtClean="0"/>
              <a:t> </a:t>
            </a:r>
            <a:r>
              <a:rPr lang="en-US" b="1" dirty="0" err="1" smtClean="0"/>
              <a:t>HeapAlloc</a:t>
            </a:r>
            <a:r>
              <a:rPr lang="en-US" b="1" dirty="0" smtClean="0"/>
              <a:t>(</a:t>
            </a:r>
            <a:r>
              <a:rPr lang="en-US" dirty="0" smtClean="0"/>
              <a:t> </a:t>
            </a:r>
            <a:r>
              <a:rPr lang="en-US" b="1" dirty="0" smtClean="0"/>
              <a:t>HANDLE</a:t>
            </a:r>
            <a:r>
              <a:rPr lang="en-US" dirty="0" smtClean="0"/>
              <a:t> </a:t>
            </a:r>
            <a:r>
              <a:rPr lang="en-US" i="1" dirty="0" err="1" smtClean="0"/>
              <a:t>hHeap</a:t>
            </a:r>
            <a:r>
              <a:rPr lang="en-US" b="1" dirty="0" smtClean="0"/>
              <a:t>, DWORD</a:t>
            </a:r>
            <a:r>
              <a:rPr lang="en-US" dirty="0" smtClean="0"/>
              <a:t> </a:t>
            </a:r>
            <a:r>
              <a:rPr lang="en-US" i="1" dirty="0" err="1" smtClean="0"/>
              <a:t>dwFlags</a:t>
            </a:r>
            <a:r>
              <a:rPr lang="en-US" b="1" dirty="0" smtClean="0"/>
              <a:t>, SIZE_T</a:t>
            </a:r>
            <a:r>
              <a:rPr lang="en-US" dirty="0" smtClean="0"/>
              <a:t> </a:t>
            </a:r>
            <a:r>
              <a:rPr lang="en-US" i="1" dirty="0" err="1" smtClean="0"/>
              <a:t>dwBytes</a:t>
            </a:r>
            <a:r>
              <a:rPr lang="en-US" b="1" dirty="0" smtClean="0"/>
              <a:t> );</a:t>
            </a:r>
            <a:r>
              <a:rPr lang="en-US" dirty="0" smtClean="0"/>
              <a:t> </a:t>
            </a:r>
          </a:p>
          <a:p>
            <a:r>
              <a:rPr lang="en-US" b="1" dirty="0" smtClean="0"/>
              <a:t>BOOL</a:t>
            </a:r>
            <a:r>
              <a:rPr lang="en-US" dirty="0" smtClean="0"/>
              <a:t> </a:t>
            </a:r>
            <a:r>
              <a:rPr lang="en-US" b="1" dirty="0" err="1" smtClean="0"/>
              <a:t>HeapFree</a:t>
            </a:r>
            <a:r>
              <a:rPr lang="en-US" b="1" dirty="0" smtClean="0"/>
              <a:t>(</a:t>
            </a:r>
            <a:r>
              <a:rPr lang="en-US" dirty="0" smtClean="0"/>
              <a:t> </a:t>
            </a:r>
            <a:r>
              <a:rPr lang="en-US" b="1" dirty="0" smtClean="0"/>
              <a:t>HANDLE</a:t>
            </a:r>
            <a:r>
              <a:rPr lang="en-US" dirty="0" smtClean="0"/>
              <a:t> </a:t>
            </a:r>
            <a:r>
              <a:rPr lang="en-US" i="1" dirty="0" err="1" smtClean="0"/>
              <a:t>hHeap</a:t>
            </a:r>
            <a:r>
              <a:rPr lang="en-US" b="1" dirty="0" smtClean="0"/>
              <a:t>, DWORD</a:t>
            </a:r>
            <a:r>
              <a:rPr lang="en-US" dirty="0" smtClean="0"/>
              <a:t> </a:t>
            </a:r>
            <a:r>
              <a:rPr lang="en-US" i="1" dirty="0" err="1" smtClean="0"/>
              <a:t>dwFlags</a:t>
            </a:r>
            <a:r>
              <a:rPr lang="en-US" b="1" dirty="0" smtClean="0"/>
              <a:t>, LPVOID</a:t>
            </a:r>
            <a:r>
              <a:rPr lang="en-US" dirty="0" smtClean="0"/>
              <a:t> </a:t>
            </a:r>
            <a:r>
              <a:rPr lang="en-US" i="1" dirty="0" err="1" smtClean="0"/>
              <a:t>lpMem</a:t>
            </a:r>
            <a:r>
              <a:rPr lang="en-US" b="1" dirty="0" smtClean="0"/>
              <a:t> );</a:t>
            </a:r>
            <a:r>
              <a:rPr lang="en-US" dirty="0" smtClean="0"/>
              <a:t> </a:t>
            </a:r>
          </a:p>
          <a:p>
            <a:r>
              <a:rPr lang="en-US" b="1" dirty="0" smtClean="0"/>
              <a:t>BOOL</a:t>
            </a:r>
            <a:r>
              <a:rPr lang="en-US" dirty="0" smtClean="0"/>
              <a:t> </a:t>
            </a:r>
            <a:r>
              <a:rPr lang="en-US" b="1" dirty="0" err="1" smtClean="0"/>
              <a:t>HeapDestroy</a:t>
            </a:r>
            <a:r>
              <a:rPr lang="en-US" b="1" dirty="0" smtClean="0"/>
              <a:t>(</a:t>
            </a:r>
            <a:r>
              <a:rPr lang="en-US" dirty="0" smtClean="0"/>
              <a:t> </a:t>
            </a:r>
            <a:r>
              <a:rPr lang="en-US" b="1" dirty="0" smtClean="0"/>
              <a:t>HANDLE</a:t>
            </a:r>
            <a:r>
              <a:rPr lang="en-US" dirty="0" smtClean="0"/>
              <a:t> </a:t>
            </a:r>
            <a:r>
              <a:rPr lang="en-US" i="1" dirty="0" err="1" smtClean="0"/>
              <a:t>hHeap</a:t>
            </a:r>
            <a:r>
              <a:rPr lang="en-US" b="1" dirty="0" smtClean="0"/>
              <a:t> );</a:t>
            </a:r>
            <a:r>
              <a:rPr lang="en-US" dirty="0" smtClean="0"/>
              <a:t> </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虚拟内存管理函数</a:t>
            </a:r>
          </a:p>
        </p:txBody>
      </p:sp>
      <p:sp>
        <p:nvSpPr>
          <p:cNvPr id="3" name="内容占位符 2"/>
          <p:cNvSpPr>
            <a:spLocks noGrp="1"/>
          </p:cNvSpPr>
          <p:nvPr>
            <p:ph idx="1"/>
          </p:nvPr>
        </p:nvSpPr>
        <p:spPr/>
        <p:txBody>
          <a:bodyPr>
            <a:normAutofit fontScale="85000" lnSpcReduction="20000"/>
          </a:bodyPr>
          <a:lstStyle/>
          <a:p>
            <a:r>
              <a:rPr lang="zh-CN" altLang="en-US" smtClean="0"/>
              <a:t>进程</a:t>
            </a:r>
            <a:r>
              <a:rPr lang="zh-CN" altLang="en-US" dirty="0" smtClean="0"/>
              <a:t>的整个地址空间是客观存在的，但是否有内存与该段地址空间中的地址相关联是另外的问题，</a:t>
            </a:r>
            <a:r>
              <a:rPr lang="en-US" altLang="zh-CN" dirty="0" smtClean="0"/>
              <a:t>Windows</a:t>
            </a:r>
            <a:r>
              <a:rPr lang="zh-CN" altLang="en-US" dirty="0" smtClean="0"/>
              <a:t>负责在适当的时间把线程地址映射到物理内存或磁盘上的交换文件上，这就是虚拟内存的基本概念。</a:t>
            </a:r>
            <a:endParaRPr lang="en-US" altLang="zh-CN" dirty="0" smtClean="0"/>
          </a:p>
          <a:p>
            <a:r>
              <a:rPr lang="zh-CN" altLang="en-US" dirty="0" smtClean="0"/>
              <a:t>在程序运行的时候，进程中每个地址都可以处于下列</a:t>
            </a:r>
            <a:r>
              <a:rPr lang="en-US" altLang="zh-CN" dirty="0" smtClean="0"/>
              <a:t>3</a:t>
            </a:r>
            <a:r>
              <a:rPr lang="zh-CN" altLang="en-US" dirty="0" smtClean="0"/>
              <a:t>种状态的</a:t>
            </a:r>
            <a:r>
              <a:rPr lang="en-US" altLang="zh-CN" dirty="0" smtClean="0"/>
              <a:t>1</a:t>
            </a:r>
            <a:r>
              <a:rPr lang="zh-CN" altLang="en-US" dirty="0" smtClean="0"/>
              <a:t>种中：</a:t>
            </a:r>
          </a:p>
          <a:p>
            <a:pPr lvl="1"/>
            <a:r>
              <a:rPr lang="zh-CN" altLang="en-US" dirty="0" smtClean="0"/>
              <a:t>占用状态</a:t>
            </a:r>
            <a:r>
              <a:rPr lang="en-US" altLang="zh-CN" dirty="0" smtClean="0"/>
              <a:t>——</a:t>
            </a:r>
            <a:r>
              <a:rPr lang="zh-CN" altLang="en-US" dirty="0" smtClean="0"/>
              <a:t>线程地址已经映射到实际的物理内存中。也称为已提交状态。</a:t>
            </a:r>
          </a:p>
          <a:p>
            <a:pPr lvl="1"/>
            <a:r>
              <a:rPr lang="zh-CN" altLang="en-US" dirty="0" smtClean="0"/>
              <a:t>自由状态</a:t>
            </a:r>
            <a:r>
              <a:rPr lang="en-US" altLang="zh-CN" dirty="0" smtClean="0"/>
              <a:t>——</a:t>
            </a:r>
            <a:r>
              <a:rPr lang="zh-CN" altLang="en-US" dirty="0" smtClean="0"/>
              <a:t>没有映射到物理内存中，线程地址当前也没有被程序使用。</a:t>
            </a:r>
          </a:p>
          <a:p>
            <a:pPr lvl="1"/>
            <a:r>
              <a:rPr lang="zh-CN" altLang="en-US" dirty="0" smtClean="0"/>
              <a:t>保留状态</a:t>
            </a:r>
            <a:r>
              <a:rPr lang="en-US" altLang="zh-CN" dirty="0" smtClean="0"/>
              <a:t>——</a:t>
            </a:r>
            <a:r>
              <a:rPr lang="zh-CN" altLang="en-US" dirty="0" smtClean="0"/>
              <a:t>虽然线程地址没有映射到物理内存中，但它不会被使用，直到程序希望使用它为止。</a:t>
            </a: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dirty="0" err="1" smtClean="0"/>
              <a:t>VirtualAlloc</a:t>
            </a:r>
            <a:r>
              <a:rPr lang="zh-CN" altLang="en-US" dirty="0" smtClean="0"/>
              <a:t>和</a:t>
            </a:r>
            <a:r>
              <a:rPr lang="en-US" dirty="0" err="1" smtClean="0"/>
              <a:t>VirtualFree</a:t>
            </a:r>
            <a:r>
              <a:rPr lang="en-US" dirty="0" smtClean="0"/>
              <a:t>——</a:t>
            </a:r>
            <a:r>
              <a:rPr lang="zh-CN" altLang="en-US" dirty="0" smtClean="0"/>
              <a:t>进行地址空间的分配和释放工作。</a:t>
            </a:r>
          </a:p>
          <a:p>
            <a:pPr>
              <a:buNone/>
            </a:pPr>
            <a:r>
              <a:rPr lang="en-US" dirty="0" err="1" smtClean="0"/>
              <a:t>VirtualLock</a:t>
            </a:r>
            <a:r>
              <a:rPr lang="zh-CN" altLang="en-US" dirty="0" smtClean="0"/>
              <a:t>和</a:t>
            </a:r>
            <a:r>
              <a:rPr lang="en-US" dirty="0" err="1" smtClean="0"/>
              <a:t>VirtualUnlock</a:t>
            </a:r>
            <a:r>
              <a:rPr lang="en-US" dirty="0" smtClean="0"/>
              <a:t>——</a:t>
            </a:r>
            <a:r>
              <a:rPr lang="zh-CN" altLang="en-US" dirty="0" smtClean="0"/>
              <a:t>对内存页进行锁定和解锁。</a:t>
            </a:r>
          </a:p>
          <a:p>
            <a:pPr>
              <a:buNone/>
            </a:pPr>
            <a:r>
              <a:rPr lang="en-US" dirty="0" err="1" smtClean="0"/>
              <a:t>VirtualQuery</a:t>
            </a:r>
            <a:r>
              <a:rPr lang="zh-CN" altLang="en-US" dirty="0" smtClean="0"/>
              <a:t>或</a:t>
            </a:r>
            <a:r>
              <a:rPr lang="en-US" dirty="0" err="1" smtClean="0"/>
              <a:t>VirtualQueryEx</a:t>
            </a:r>
            <a:r>
              <a:rPr lang="en-US" dirty="0" smtClean="0"/>
              <a:t>——</a:t>
            </a:r>
            <a:r>
              <a:rPr lang="zh-CN" altLang="en-US" dirty="0" smtClean="0"/>
              <a:t>查询内存页的状态。</a:t>
            </a:r>
          </a:p>
          <a:p>
            <a:pPr>
              <a:buNone/>
            </a:pPr>
            <a:r>
              <a:rPr lang="en-US" dirty="0" err="1" smtClean="0"/>
              <a:t>VirtualProtect</a:t>
            </a:r>
            <a:r>
              <a:rPr lang="zh-CN" altLang="en-US" dirty="0" smtClean="0"/>
              <a:t>或</a:t>
            </a:r>
            <a:r>
              <a:rPr lang="en-US" dirty="0" err="1" smtClean="0"/>
              <a:t>VirtualProtectEx</a:t>
            </a:r>
            <a:r>
              <a:rPr lang="en-US" dirty="0" smtClean="0"/>
              <a:t>——</a:t>
            </a:r>
            <a:r>
              <a:rPr lang="zh-CN" altLang="en-US" dirty="0" smtClean="0"/>
              <a:t>改变内存页的保护属性。</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VirtualAllocEx</a:t>
            </a:r>
            <a:endParaRPr lang="zh-CN" altLang="en-US" dirty="0"/>
          </a:p>
        </p:txBody>
      </p:sp>
      <p:sp>
        <p:nvSpPr>
          <p:cNvPr id="3" name="内容占位符 2"/>
          <p:cNvSpPr>
            <a:spLocks noGrp="1"/>
          </p:cNvSpPr>
          <p:nvPr>
            <p:ph idx="1"/>
          </p:nvPr>
        </p:nvSpPr>
        <p:spPr/>
        <p:txBody>
          <a:bodyPr/>
          <a:lstStyle/>
          <a:p>
            <a:r>
              <a:rPr lang="en-US" b="1" dirty="0" smtClean="0"/>
              <a:t>LPVOID</a:t>
            </a:r>
            <a:r>
              <a:rPr lang="en-US" dirty="0" smtClean="0"/>
              <a:t> </a:t>
            </a:r>
            <a:r>
              <a:rPr lang="en-US" b="1" dirty="0" err="1" smtClean="0"/>
              <a:t>VirtualAllocEx</a:t>
            </a:r>
            <a:r>
              <a:rPr lang="en-US" b="1" dirty="0" smtClean="0"/>
              <a:t>(</a:t>
            </a:r>
            <a:r>
              <a:rPr lang="en-US" dirty="0" smtClean="0"/>
              <a:t> </a:t>
            </a:r>
            <a:r>
              <a:rPr lang="en-US" b="1" dirty="0" smtClean="0"/>
              <a:t>HANDLE</a:t>
            </a:r>
            <a:r>
              <a:rPr lang="en-US" dirty="0" smtClean="0"/>
              <a:t> </a:t>
            </a:r>
            <a:r>
              <a:rPr lang="en-US" i="1" dirty="0" err="1" smtClean="0"/>
              <a:t>hProcess</a:t>
            </a:r>
            <a:r>
              <a:rPr lang="en-US" b="1" dirty="0" smtClean="0"/>
              <a:t>, LPVOID</a:t>
            </a:r>
            <a:r>
              <a:rPr lang="en-US" dirty="0" smtClean="0"/>
              <a:t> </a:t>
            </a:r>
            <a:r>
              <a:rPr lang="en-US" i="1" dirty="0" err="1" smtClean="0"/>
              <a:t>lpAddress</a:t>
            </a:r>
            <a:r>
              <a:rPr lang="en-US" b="1" dirty="0" smtClean="0"/>
              <a:t>, SIZE_T</a:t>
            </a:r>
            <a:r>
              <a:rPr lang="en-US" dirty="0" smtClean="0"/>
              <a:t> </a:t>
            </a:r>
            <a:r>
              <a:rPr lang="en-US" i="1" dirty="0" err="1" smtClean="0"/>
              <a:t>dwSize</a:t>
            </a:r>
            <a:r>
              <a:rPr lang="en-US" b="1" dirty="0" smtClean="0"/>
              <a:t>, DWORD</a:t>
            </a:r>
            <a:r>
              <a:rPr lang="en-US" dirty="0" smtClean="0"/>
              <a:t> </a:t>
            </a:r>
            <a:r>
              <a:rPr lang="en-US" i="1" dirty="0" err="1" smtClean="0"/>
              <a:t>flAllocationType</a:t>
            </a:r>
            <a:r>
              <a:rPr lang="en-US" b="1" dirty="0" smtClean="0"/>
              <a:t>, DWORD</a:t>
            </a:r>
            <a:r>
              <a:rPr lang="en-US" dirty="0" smtClean="0"/>
              <a:t> </a:t>
            </a:r>
            <a:r>
              <a:rPr lang="en-US" i="1" dirty="0" err="1" smtClean="0"/>
              <a:t>flProtect</a:t>
            </a:r>
            <a:r>
              <a:rPr lang="en-US" b="1" dirty="0" smtClean="0"/>
              <a:t> );</a:t>
            </a:r>
            <a:r>
              <a:rPr lang="en-US" dirty="0" smtClean="0"/>
              <a:t> </a:t>
            </a:r>
          </a:p>
          <a:p>
            <a:r>
              <a:rPr lang="zh-CN" altLang="en-US" dirty="0" smtClean="0"/>
              <a:t>可利用第一个参数－－进程句柄在其它进程中申请内存。</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312</Words>
  <Application>Microsoft Office PowerPoint</Application>
  <PresentationFormat>全屏显示(4:3)</PresentationFormat>
  <Paragraphs>38</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内存管理</vt:lpstr>
      <vt:lpstr>幻灯片 2</vt:lpstr>
      <vt:lpstr>得到系统内存情况</vt:lpstr>
      <vt:lpstr>标准内存管理函数</vt:lpstr>
      <vt:lpstr>堆管理函数</vt:lpstr>
      <vt:lpstr>虚拟内存管理函数</vt:lpstr>
      <vt:lpstr>幻灯片 7</vt:lpstr>
      <vt:lpstr>VirtualAllocEx</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内存管理</dc:title>
  <dc:creator>likunkun</dc:creator>
  <cp:lastModifiedBy>likunkun</cp:lastModifiedBy>
  <cp:revision>17</cp:revision>
  <dcterms:created xsi:type="dcterms:W3CDTF">2008-03-29T16:42:06Z</dcterms:created>
  <dcterms:modified xsi:type="dcterms:W3CDTF">2008-04-01T07:29:40Z</dcterms:modified>
</cp:coreProperties>
</file>