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C7739-C909-46C6-B173-F3CC9E59E9F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8B4AE-9E73-4F58-ABD3-D61BFB70F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4AE-9E73-4F58-ABD3-D61BFB70F4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AB7D-4ABF-4813-8ACD-7E10BB41C120}" type="datetimeFigureOut">
              <a:rPr lang="zh-CN" altLang="en-US" smtClean="0"/>
              <a:pPr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F3C9C-C61C-41C1-959E-05B2544A8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Win32</a:t>
            </a:r>
            <a:r>
              <a:rPr lang="zh-CN" altLang="en-US" dirty="0" smtClean="0"/>
              <a:t>汇编程序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武汉科锐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标号与变量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可以用字母、数字、下划线及符号</a:t>
            </a:r>
            <a:r>
              <a:rPr lang="en-US" altLang="zh-CN" dirty="0" smtClean="0"/>
              <a:t>@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</a:t>
            </a:r>
            <a:r>
              <a:rPr lang="zh-CN" altLang="en-US" dirty="0" smtClean="0"/>
              <a:t>和</a:t>
            </a:r>
            <a:r>
              <a:rPr lang="en-US" altLang="zh-CN" dirty="0" smtClean="0"/>
              <a:t>?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第一个符号不能是数字。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长度不能超过</a:t>
            </a:r>
            <a:r>
              <a:rPr lang="en-US" altLang="zh-CN" dirty="0" smtClean="0"/>
              <a:t>240</a:t>
            </a:r>
            <a:r>
              <a:rPr lang="zh-CN" altLang="en-US" dirty="0" smtClean="0"/>
              <a:t>个字符。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不能使用指令名等关键字。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在作用域内必须是惟一的。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@@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MASM</a:t>
            </a:r>
            <a:r>
              <a:rPr lang="zh-CN" altLang="en-US" dirty="0" smtClean="0"/>
              <a:t>中提供了方便的</a:t>
            </a:r>
            <a:r>
              <a:rPr lang="en-US" altLang="zh-CN" dirty="0" smtClean="0"/>
              <a:t>@@</a:t>
            </a:r>
          </a:p>
          <a:p>
            <a:pPr lvl="2">
              <a:buNone/>
            </a:pPr>
            <a:r>
              <a:rPr lang="en-US" altLang="zh-CN" sz="3200" dirty="0" err="1" smtClean="0"/>
              <a:t>xor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eax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eax</a:t>
            </a:r>
            <a:endParaRPr lang="en-US" altLang="zh-CN" sz="3200" dirty="0" smtClean="0"/>
          </a:p>
          <a:p>
            <a:pPr lvl="2">
              <a:buNone/>
            </a:pPr>
            <a:r>
              <a:rPr lang="en-US" altLang="zh-CN" sz="3200" dirty="0" smtClean="0"/>
              <a:t>test </a:t>
            </a:r>
            <a:r>
              <a:rPr lang="en-US" altLang="zh-CN" sz="3200" dirty="0" err="1" smtClean="0"/>
              <a:t>eax</a:t>
            </a:r>
            <a:endParaRPr lang="en-US" altLang="zh-CN" sz="3200" dirty="0"/>
          </a:p>
          <a:p>
            <a:pPr lvl="2">
              <a:buNone/>
            </a:pPr>
            <a:r>
              <a:rPr lang="en-US" altLang="zh-CN" sz="3200" dirty="0" smtClean="0"/>
              <a:t>je @F</a:t>
            </a:r>
          </a:p>
          <a:p>
            <a:pPr lvl="2">
              <a:buNone/>
            </a:pPr>
            <a:r>
              <a:rPr lang="en-US" altLang="zh-CN" sz="3200" dirty="0" err="1" smtClean="0"/>
              <a:t>mov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ebx</a:t>
            </a:r>
            <a:r>
              <a:rPr lang="en-US" altLang="zh-CN" sz="3200" dirty="0" smtClean="0"/>
              <a:t>, 99h</a:t>
            </a:r>
          </a:p>
          <a:p>
            <a:pPr>
              <a:buNone/>
            </a:pPr>
            <a:r>
              <a:rPr lang="en-US" altLang="zh-CN" dirty="0" smtClean="0"/>
              <a:t>@@:</a:t>
            </a:r>
          </a:p>
          <a:p>
            <a:pPr lvl="2">
              <a:buNone/>
            </a:pPr>
            <a:r>
              <a:rPr lang="en-US" altLang="zh-CN" sz="3200" dirty="0"/>
              <a:t>…</a:t>
            </a:r>
          </a:p>
          <a:p>
            <a:pPr lvl="2">
              <a:buNone/>
            </a:pPr>
            <a:r>
              <a:rPr lang="en-US" altLang="zh-CN" sz="3200" dirty="0"/>
              <a:t>loop @</a:t>
            </a:r>
            <a:r>
              <a:rPr lang="en-US" altLang="zh-CN" sz="3200" dirty="0" smtClean="0"/>
              <a:t>B</a:t>
            </a:r>
            <a:endParaRPr lang="en-US" altLang="zh-CN" sz="3200" dirty="0"/>
          </a:p>
          <a:p>
            <a:r>
              <a:rPr lang="zh-CN" altLang="en-US" dirty="0"/>
              <a:t>建议：同一</a:t>
            </a:r>
            <a:r>
              <a:rPr lang="en-US" altLang="zh-CN" dirty="0"/>
              <a:t>@@</a:t>
            </a:r>
            <a:r>
              <a:rPr lang="zh-CN" altLang="en-US" dirty="0"/>
              <a:t>作用域下的</a:t>
            </a:r>
            <a:r>
              <a:rPr lang="en-US" altLang="zh-CN" dirty="0"/>
              <a:t>@@</a:t>
            </a:r>
            <a:r>
              <a:rPr lang="zh-CN" altLang="en-US" dirty="0"/>
              <a:t>、</a:t>
            </a:r>
            <a:r>
              <a:rPr lang="en-US" altLang="zh-CN" dirty="0"/>
              <a:t>@F</a:t>
            </a:r>
            <a:r>
              <a:rPr lang="zh-CN" altLang="en-US" dirty="0"/>
              <a:t>与</a:t>
            </a:r>
            <a:r>
              <a:rPr lang="en-US" altLang="zh-CN" dirty="0"/>
              <a:t>@B</a:t>
            </a:r>
            <a:r>
              <a:rPr lang="zh-CN" altLang="en-US" dirty="0"/>
              <a:t>不要间隔太远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格式：</a:t>
            </a:r>
            <a:endParaRPr lang="en-US" altLang="zh-CN" dirty="0" smtClean="0"/>
          </a:p>
          <a:p>
            <a:r>
              <a:rPr lang="zh-CN" altLang="en-US" dirty="0" smtClean="0"/>
              <a:t>变量名</a:t>
            </a:r>
            <a:r>
              <a:rPr lang="en-US" altLang="zh-CN" dirty="0" smtClean="0"/>
              <a:t>	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	</a:t>
            </a:r>
            <a:r>
              <a:rPr lang="zh-CN" altLang="en-US" dirty="0" smtClean="0"/>
              <a:t>初始值</a:t>
            </a:r>
            <a:r>
              <a:rPr lang="en-US" altLang="zh-CN" dirty="0" smtClean="0"/>
              <a:t>1,</a:t>
            </a:r>
            <a:r>
              <a:rPr lang="zh-CN" altLang="en-US" dirty="0" smtClean="0"/>
              <a:t>初始值</a:t>
            </a:r>
            <a:r>
              <a:rPr lang="en-US" altLang="zh-CN" dirty="0" smtClean="0"/>
              <a:t>2,……</a:t>
            </a:r>
          </a:p>
          <a:p>
            <a:r>
              <a:rPr lang="zh-CN" altLang="en-US" dirty="0" smtClean="0"/>
              <a:t>变量名</a:t>
            </a:r>
            <a:r>
              <a:rPr lang="en-US" altLang="zh-CN" dirty="0" smtClean="0"/>
              <a:t>	</a:t>
            </a:r>
            <a:r>
              <a:rPr lang="zh-CN" altLang="en-US" dirty="0" smtClean="0"/>
              <a:t>类型 重复数量 </a:t>
            </a:r>
            <a:r>
              <a:rPr lang="en-US" altLang="zh-CN" dirty="0" smtClean="0"/>
              <a:t>dup (</a:t>
            </a:r>
            <a:r>
              <a:rPr lang="zh-CN" altLang="en-US" dirty="0" smtClean="0"/>
              <a:t>初始值</a:t>
            </a:r>
            <a:r>
              <a:rPr lang="en-US" altLang="zh-CN" dirty="0" smtClean="0"/>
              <a:t>1 ,</a:t>
            </a:r>
            <a:r>
              <a:rPr lang="zh-CN" altLang="en-US" dirty="0" smtClean="0"/>
              <a:t>初始值</a:t>
            </a:r>
            <a:r>
              <a:rPr lang="en-US" altLang="zh-CN" dirty="0" smtClean="0"/>
              <a:t>2,……)</a:t>
            </a:r>
          </a:p>
          <a:p>
            <a:pPr>
              <a:buNone/>
            </a:pPr>
            <a:r>
              <a:rPr lang="en-US" dirty="0"/>
              <a:t>.data</a:t>
            </a:r>
          </a:p>
          <a:p>
            <a:pPr>
              <a:buNone/>
            </a:pPr>
            <a:r>
              <a:rPr lang="en-US" dirty="0" err="1"/>
              <a:t>wHour</a:t>
            </a: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      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wMinute</a:t>
            </a: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      </a:t>
            </a:r>
            <a:r>
              <a:rPr lang="en-US" dirty="0" smtClean="0"/>
              <a:t>10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_</a:t>
            </a:r>
            <a:r>
              <a:rPr lang="en-US" dirty="0" err="1"/>
              <a:t>hWnd</a:t>
            </a:r>
            <a:r>
              <a:rPr lang="en-US" dirty="0"/>
              <a:t>	</a:t>
            </a:r>
            <a:r>
              <a:rPr lang="en-US" dirty="0" err="1"/>
              <a:t>dd</a:t>
            </a:r>
            <a:r>
              <a:rPr lang="en-US" dirty="0"/>
              <a:t>      </a:t>
            </a:r>
            <a:r>
              <a:rPr lang="en-US" dirty="0" smtClean="0"/>
              <a:t>?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word_Buffer</a:t>
            </a: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      100 dup (1,2)	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szBuffer</a:t>
            </a:r>
            <a:r>
              <a:rPr lang="en-US" dirty="0"/>
              <a:t>	byte    1024 dup </a:t>
            </a:r>
            <a:r>
              <a:rPr lang="en-US" dirty="0" smtClean="0"/>
              <a:t>(?)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szText</a:t>
            </a:r>
            <a:r>
              <a:rPr lang="en-US" dirty="0"/>
              <a:t>	db      </a:t>
            </a:r>
            <a:r>
              <a:rPr lang="en-US" dirty="0" smtClean="0"/>
              <a:t>'</a:t>
            </a:r>
            <a:r>
              <a:rPr lang="en-US" dirty="0" err="1" smtClean="0"/>
              <a:t>Hello,world</a:t>
            </a:r>
            <a:r>
              <a:rPr lang="en-US" dirty="0" smtClean="0"/>
              <a:t>!'</a:t>
            </a: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altLang="zh-CN" dirty="0" err="1" smtClean="0"/>
              <a:t>szHello</a:t>
            </a:r>
            <a:r>
              <a:rPr lang="en-US" altLang="zh-CN" dirty="0" smtClean="0"/>
              <a:t> db     </a:t>
            </a:r>
            <a:r>
              <a:rPr lang="en-US" dirty="0" smtClean="0"/>
              <a:t>'</a:t>
            </a:r>
            <a:r>
              <a:rPr lang="en-US" dirty="0" err="1" smtClean="0"/>
              <a:t>Hello,world</a:t>
            </a:r>
            <a:r>
              <a:rPr lang="en-US" dirty="0" smtClean="0"/>
              <a:t>!‘,  0dh, 0ah, '</a:t>
            </a:r>
            <a:r>
              <a:rPr lang="en-US" dirty="0" err="1" smtClean="0"/>
              <a:t>Hello,world</a:t>
            </a:r>
            <a:r>
              <a:rPr lang="en-US" dirty="0" smtClean="0"/>
              <a:t>!‘, 0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01434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local       </a:t>
            </a:r>
            <a:r>
              <a:rPr lang="zh-CN" altLang="en-US" dirty="0"/>
              <a:t>变量名</a:t>
            </a:r>
            <a:r>
              <a:rPr lang="en-US" altLang="zh-CN" dirty="0"/>
              <a:t>1[[</a:t>
            </a:r>
            <a:r>
              <a:rPr lang="zh-CN" altLang="en-US" dirty="0"/>
              <a:t>重复数量</a:t>
            </a:r>
            <a:r>
              <a:rPr lang="en-US" altLang="zh-CN" dirty="0"/>
              <a:t>]][:</a:t>
            </a:r>
            <a:r>
              <a:rPr lang="zh-CN" altLang="en-US" dirty="0"/>
              <a:t>类型</a:t>
            </a:r>
            <a:r>
              <a:rPr lang="en-US" altLang="zh-CN" dirty="0"/>
              <a:t>],</a:t>
            </a:r>
            <a:r>
              <a:rPr lang="zh-CN" altLang="en-US" dirty="0"/>
              <a:t>变量名</a:t>
            </a:r>
            <a:r>
              <a:rPr lang="en-US" altLang="zh-CN" dirty="0"/>
              <a:t>2[[</a:t>
            </a:r>
            <a:r>
              <a:rPr lang="zh-CN" altLang="en-US" dirty="0"/>
              <a:t>重复数量</a:t>
            </a:r>
            <a:r>
              <a:rPr lang="en-US" altLang="zh-CN" dirty="0"/>
              <a:t>]][:</a:t>
            </a:r>
            <a:r>
              <a:rPr lang="zh-CN" altLang="en-US" dirty="0"/>
              <a:t>类型</a:t>
            </a:r>
            <a:r>
              <a:rPr lang="en-US" altLang="zh-CN" dirty="0" smtClean="0"/>
              <a:t>]……</a:t>
            </a:r>
          </a:p>
          <a:p>
            <a:r>
              <a:rPr lang="en-US" dirty="0"/>
              <a:t>local	loc1[1024]:</a:t>
            </a:r>
            <a:r>
              <a:rPr lang="en-US" dirty="0" smtClean="0"/>
              <a:t>byte</a:t>
            </a:r>
            <a:endParaRPr lang="zh-CN" altLang="en-US" dirty="0"/>
          </a:p>
          <a:p>
            <a:r>
              <a:rPr lang="en-US" dirty="0"/>
              <a:t>local	</a:t>
            </a:r>
            <a:r>
              <a:rPr lang="en-US" dirty="0" smtClean="0"/>
              <a:t>loc2</a:t>
            </a:r>
            <a:endParaRPr lang="zh-CN" altLang="en-US" dirty="0"/>
          </a:p>
          <a:p>
            <a:r>
              <a:rPr lang="en-US" dirty="0"/>
              <a:t>local	loc3:WNDCLASS	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是无法在定义的时候指定初始化值的，因为</a:t>
            </a:r>
            <a:r>
              <a:rPr lang="en-US" altLang="zh-CN" dirty="0"/>
              <a:t>local</a:t>
            </a:r>
            <a:r>
              <a:rPr lang="zh-CN" altLang="en-US" dirty="0"/>
              <a:t>伪指令只是简单地把空间给留出来，那么开始使用时它里面是什么值呢？和全局变量不一样，局部变量的起始值是随机的，是其他子程序执行后在堆栈里留下的垃圾，所以，对局部变量的值一定要初始化，特别是定义为结构后当参数传递给</a:t>
            </a:r>
            <a:r>
              <a:rPr lang="en-US" altLang="zh-CN" dirty="0"/>
              <a:t>API</a:t>
            </a:r>
            <a:r>
              <a:rPr lang="zh-CN" altLang="en-US" dirty="0"/>
              <a:t>函数的时候。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定义格式：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结构名	</a:t>
            </a:r>
            <a:r>
              <a:rPr lang="en-US" dirty="0" err="1"/>
              <a:t>struct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zh-CN" altLang="en-US" dirty="0"/>
              <a:t>字段</a:t>
            </a:r>
            <a:r>
              <a:rPr lang="en-US" altLang="zh-CN" dirty="0"/>
              <a:t>1	</a:t>
            </a:r>
            <a:r>
              <a:rPr lang="zh-CN" altLang="en-US" dirty="0"/>
              <a:t>类型	</a:t>
            </a:r>
            <a:r>
              <a:rPr lang="en-US" altLang="zh-CN" dirty="0"/>
              <a:t>?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字段</a:t>
            </a:r>
            <a:r>
              <a:rPr lang="en-US" altLang="zh-CN" dirty="0"/>
              <a:t>2	</a:t>
            </a:r>
            <a:r>
              <a:rPr lang="zh-CN" altLang="en-US" dirty="0"/>
              <a:t>类型	</a:t>
            </a:r>
            <a:r>
              <a:rPr lang="en-US" altLang="zh-CN" dirty="0"/>
              <a:t>?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……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 </a:t>
            </a:r>
          </a:p>
          <a:p>
            <a:pPr>
              <a:buNone/>
            </a:pPr>
            <a:r>
              <a:rPr lang="zh-CN" altLang="en-US" dirty="0"/>
              <a:t>结构名	</a:t>
            </a:r>
            <a:r>
              <a:rPr lang="en-US" dirty="0"/>
              <a:t>ends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言语：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struct</a:t>
            </a:r>
            <a:r>
              <a:rPr lang="en-US" dirty="0"/>
              <a:t> _WNDCLASS {</a:t>
            </a:r>
          </a:p>
          <a:p>
            <a:pPr>
              <a:buNone/>
            </a:pPr>
            <a:r>
              <a:rPr lang="en-US" dirty="0"/>
              <a:t>    UINT			style;</a:t>
            </a:r>
          </a:p>
          <a:p>
            <a:pPr>
              <a:buNone/>
            </a:pPr>
            <a:r>
              <a:rPr lang="en-US" dirty="0"/>
              <a:t>    WNDPROC		</a:t>
            </a:r>
            <a:r>
              <a:rPr lang="en-US" dirty="0" err="1"/>
              <a:t>lpfnWndProc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			</a:t>
            </a:r>
            <a:r>
              <a:rPr lang="en-US" dirty="0" err="1"/>
              <a:t>cbClsExtra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			</a:t>
            </a:r>
            <a:r>
              <a:rPr lang="en-US" dirty="0" err="1"/>
              <a:t>cbWndExtra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HINSTANCE	</a:t>
            </a:r>
            <a:r>
              <a:rPr lang="en-US" dirty="0" err="1"/>
              <a:t>hInstance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HICON		</a:t>
            </a:r>
            <a:r>
              <a:rPr lang="en-US" dirty="0" err="1"/>
              <a:t>hIcon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HCURSOR		</a:t>
            </a:r>
            <a:r>
              <a:rPr lang="en-US" dirty="0" err="1"/>
              <a:t>hCursor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HBRUSH		</a:t>
            </a:r>
            <a:r>
              <a:rPr lang="en-US" dirty="0" err="1"/>
              <a:t>hbrBackground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LPCTSTR		</a:t>
            </a:r>
            <a:r>
              <a:rPr lang="en-US" dirty="0" err="1"/>
              <a:t>lpszMenuName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LPCTSTR		</a:t>
            </a:r>
            <a:r>
              <a:rPr lang="en-US" dirty="0" err="1"/>
              <a:t>lpszClassName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 WNDCLASS, *PWNDCLASS;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汇编：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WNDCLASS        </a:t>
            </a:r>
            <a:r>
              <a:rPr lang="en-US" dirty="0" err="1"/>
              <a:t>struct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Style			DWORD      ?</a:t>
            </a:r>
          </a:p>
          <a:p>
            <a:pPr>
              <a:buNone/>
            </a:pPr>
            <a:r>
              <a:rPr lang="en-US" dirty="0" err="1"/>
              <a:t>LpfnWndProc</a:t>
            </a:r>
            <a:r>
              <a:rPr lang="en-US" dirty="0"/>
              <a:t>	</a:t>
            </a:r>
            <a:r>
              <a:rPr lang="en-US" dirty="0" smtClean="0"/>
              <a:t>DWORD      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 err="1"/>
              <a:t>cbClsExtra</a:t>
            </a:r>
            <a:r>
              <a:rPr lang="en-US" dirty="0"/>
              <a:t> 		DWORD      ?</a:t>
            </a:r>
          </a:p>
          <a:p>
            <a:pPr>
              <a:buNone/>
            </a:pPr>
            <a:r>
              <a:rPr lang="en-US" dirty="0" err="1"/>
              <a:t>cbWndExtra</a:t>
            </a:r>
            <a:r>
              <a:rPr lang="en-US" dirty="0"/>
              <a:t>		DWORD      ?</a:t>
            </a:r>
          </a:p>
          <a:p>
            <a:pPr>
              <a:buNone/>
            </a:pPr>
            <a:r>
              <a:rPr lang="en-US" dirty="0" err="1"/>
              <a:t>hInstance</a:t>
            </a:r>
            <a:r>
              <a:rPr lang="en-US" dirty="0"/>
              <a:t>		DWORD      ?</a:t>
            </a:r>
          </a:p>
          <a:p>
            <a:pPr>
              <a:buNone/>
            </a:pPr>
            <a:r>
              <a:rPr lang="en-US" dirty="0" err="1"/>
              <a:t>hIcon</a:t>
            </a:r>
            <a:r>
              <a:rPr lang="en-US" dirty="0"/>
              <a:t>			DWORD      ?</a:t>
            </a:r>
          </a:p>
          <a:p>
            <a:pPr>
              <a:buNone/>
            </a:pPr>
            <a:r>
              <a:rPr lang="en-US" dirty="0" err="1"/>
              <a:t>hCursor</a:t>
            </a:r>
            <a:r>
              <a:rPr lang="en-US" dirty="0"/>
              <a:t>		</a:t>
            </a:r>
            <a:r>
              <a:rPr lang="en-US" dirty="0" smtClean="0"/>
              <a:t>DWORD      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 err="1"/>
              <a:t>hbrBackground</a:t>
            </a:r>
            <a:r>
              <a:rPr lang="en-US" dirty="0"/>
              <a:t>	DWORD      ?</a:t>
            </a:r>
          </a:p>
          <a:p>
            <a:pPr>
              <a:buNone/>
            </a:pPr>
            <a:r>
              <a:rPr lang="en-US" dirty="0" err="1"/>
              <a:t>lpszMenuName</a:t>
            </a:r>
            <a:r>
              <a:rPr lang="en-US" dirty="0"/>
              <a:t> 	DWORD      ?</a:t>
            </a:r>
          </a:p>
          <a:p>
            <a:pPr>
              <a:buNone/>
            </a:pPr>
            <a:r>
              <a:rPr lang="en-US" dirty="0" err="1"/>
              <a:t>lpszClassName</a:t>
            </a:r>
            <a:r>
              <a:rPr lang="en-US" dirty="0"/>
              <a:t>	DWORD      ?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WNDCLASS			ends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结构体变量的定义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			.data?</a:t>
            </a:r>
          </a:p>
          <a:p>
            <a:pPr>
              <a:buNone/>
            </a:pPr>
            <a:r>
              <a:rPr lang="en-US" altLang="zh-CN" dirty="0" err="1" smtClean="0"/>
              <a:t>stWndClass</a:t>
            </a:r>
            <a:r>
              <a:rPr lang="en-US" altLang="zh-CN" dirty="0" smtClean="0"/>
              <a:t>	WNDCLASS	&lt;&gt;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				.data</a:t>
            </a:r>
          </a:p>
          <a:p>
            <a:pPr>
              <a:buNone/>
            </a:pPr>
            <a:r>
              <a:rPr lang="en-US" altLang="zh-CN" dirty="0" err="1" smtClean="0"/>
              <a:t>stWndClass</a:t>
            </a:r>
            <a:r>
              <a:rPr lang="en-US" altLang="zh-CN" dirty="0" smtClean="0"/>
              <a:t>	WNDCLASS &lt;1,1,1,1,1,1,1,1,1,1&gt;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结构体成员的访问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比如</a:t>
            </a:r>
            <a:r>
              <a:rPr lang="en-US" altLang="zh-CN" dirty="0" smtClean="0"/>
              <a:t>WNDCLASS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lpfnWndProc</a:t>
            </a:r>
            <a:r>
              <a:rPr lang="zh-CN" altLang="en-US" dirty="0" smtClean="0"/>
              <a:t>变量</a:t>
            </a:r>
            <a:r>
              <a:rPr lang="zh-CN" altLang="en-US" dirty="0"/>
              <a:t>，</a:t>
            </a:r>
            <a:r>
              <a:rPr lang="zh-CN" altLang="en-US" dirty="0" smtClean="0"/>
              <a:t>可以</a:t>
            </a:r>
            <a:r>
              <a:rPr lang="en-US" altLang="zh-CN" dirty="0" err="1" smtClean="0"/>
              <a:t>stWndClass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lpfnWndProc</a:t>
            </a:r>
            <a:r>
              <a:rPr lang="zh-CN" altLang="en-US" dirty="0" smtClean="0"/>
              <a:t>来访问。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stWndClass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lpfnWndProc</a:t>
            </a:r>
            <a:endParaRPr lang="en-US" altLang="zh-CN" dirty="0" smtClean="0"/>
          </a:p>
          <a:p>
            <a:r>
              <a:rPr lang="zh-CN" altLang="en-US" dirty="0"/>
              <a:t>如果使用</a:t>
            </a:r>
            <a:r>
              <a:rPr lang="en-US" dirty="0" err="1"/>
              <a:t>esi</a:t>
            </a:r>
            <a:r>
              <a:rPr lang="zh-CN" altLang="en-US" dirty="0"/>
              <a:t>寄存器做指针寻址，可以使用下列语句完成同样的功能：</a:t>
            </a:r>
          </a:p>
          <a:p>
            <a:pPr lvl="1">
              <a:buNone/>
            </a:pPr>
            <a:r>
              <a:rPr lang="en-US" dirty="0" err="1"/>
              <a:t>mov</a:t>
            </a:r>
            <a:r>
              <a:rPr lang="en-US" dirty="0"/>
              <a:t>     </a:t>
            </a:r>
            <a:r>
              <a:rPr lang="en-US" dirty="0" err="1"/>
              <a:t>esi,offset</a:t>
            </a:r>
            <a:r>
              <a:rPr lang="en-US" dirty="0"/>
              <a:t> </a:t>
            </a:r>
            <a:r>
              <a:rPr lang="en-US" dirty="0" err="1"/>
              <a:t>stWndClass</a:t>
            </a:r>
            <a:endParaRPr lang="en-US" dirty="0"/>
          </a:p>
          <a:p>
            <a:pPr lvl="1">
              <a:buNone/>
            </a:pPr>
            <a:r>
              <a:rPr lang="en-US" dirty="0" err="1"/>
              <a:t>mov</a:t>
            </a:r>
            <a:r>
              <a:rPr lang="en-US" dirty="0"/>
              <a:t>     </a:t>
            </a:r>
            <a:r>
              <a:rPr lang="en-US" dirty="0" err="1"/>
              <a:t>eax</a:t>
            </a:r>
            <a:r>
              <a:rPr lang="en-US" dirty="0"/>
              <a:t>,[</a:t>
            </a:r>
            <a:r>
              <a:rPr lang="en-US" dirty="0" err="1"/>
              <a:t>esi</a:t>
            </a:r>
            <a:r>
              <a:rPr lang="en-US" dirty="0"/>
              <a:t> + </a:t>
            </a:r>
            <a:r>
              <a:rPr lang="en-US" dirty="0" err="1"/>
              <a:t>WNDCLASS.lpfnWndProc</a:t>
            </a:r>
            <a:r>
              <a:rPr lang="en-US" dirty="0"/>
              <a:t>]</a:t>
            </a:r>
          </a:p>
          <a:p>
            <a:pPr lvl="1">
              <a:buNone/>
            </a:pPr>
            <a:r>
              <a:rPr lang="zh-CN" altLang="en-US" dirty="0"/>
              <a:t>注意：第二句是</a:t>
            </a:r>
            <a:r>
              <a:rPr lang="en-US" altLang="zh-CN" dirty="0"/>
              <a:t>[</a:t>
            </a:r>
            <a:r>
              <a:rPr lang="en-US" dirty="0" err="1"/>
              <a:t>esi</a:t>
            </a:r>
            <a:r>
              <a:rPr lang="en-US" dirty="0"/>
              <a:t> + </a:t>
            </a:r>
            <a:r>
              <a:rPr lang="en-US" dirty="0" err="1"/>
              <a:t>WNDCLASS.lpfnWndProc</a:t>
            </a:r>
            <a:r>
              <a:rPr lang="en-US" dirty="0"/>
              <a:t>]</a:t>
            </a:r>
            <a:r>
              <a:rPr lang="zh-CN" altLang="en-US" dirty="0"/>
              <a:t>而不是</a:t>
            </a:r>
            <a:r>
              <a:rPr lang="en-US" altLang="zh-CN" dirty="0"/>
              <a:t>[</a:t>
            </a:r>
            <a:r>
              <a:rPr lang="en-US" dirty="0" err="1"/>
              <a:t>esi</a:t>
            </a:r>
            <a:r>
              <a:rPr lang="en-US" dirty="0"/>
              <a:t> + </a:t>
            </a:r>
            <a:r>
              <a:rPr lang="en-US" dirty="0" err="1"/>
              <a:t>stWndClass.lpfnWndProc</a:t>
            </a:r>
            <a:r>
              <a:rPr lang="en-US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用</a:t>
            </a:r>
            <a:r>
              <a:rPr lang="en-US" dirty="0"/>
              <a:t>assume</a:t>
            </a:r>
            <a:r>
              <a:rPr lang="zh-CN" altLang="en-US" dirty="0"/>
              <a:t>伪指令把寄存器预先定义为结构指针，再进行操作：</a:t>
            </a:r>
          </a:p>
          <a:p>
            <a:pPr lvl="1">
              <a:buNone/>
            </a:pPr>
            <a:r>
              <a:rPr lang="en-US" dirty="0" err="1"/>
              <a:t>mov</a:t>
            </a:r>
            <a:r>
              <a:rPr lang="en-US" dirty="0"/>
              <a:t>     </a:t>
            </a:r>
            <a:r>
              <a:rPr lang="en-US" dirty="0" err="1"/>
              <a:t>esi,offset</a:t>
            </a:r>
            <a:r>
              <a:rPr lang="en-US" dirty="0"/>
              <a:t> </a:t>
            </a:r>
            <a:r>
              <a:rPr lang="en-US" dirty="0" err="1"/>
              <a:t>stWndClass</a:t>
            </a:r>
            <a:endParaRPr lang="en-US" dirty="0"/>
          </a:p>
          <a:p>
            <a:pPr lvl="1">
              <a:buNone/>
            </a:pPr>
            <a:r>
              <a:rPr lang="en-US" dirty="0"/>
              <a:t>assume  </a:t>
            </a:r>
            <a:r>
              <a:rPr lang="en-US" dirty="0" err="1"/>
              <a:t>esi:ptr</a:t>
            </a:r>
            <a:r>
              <a:rPr lang="en-US" dirty="0"/>
              <a:t> WNDCLASS</a:t>
            </a:r>
          </a:p>
          <a:p>
            <a:pPr lvl="1">
              <a:buNone/>
            </a:pPr>
            <a:r>
              <a:rPr lang="en-US" dirty="0" err="1"/>
              <a:t>mov</a:t>
            </a:r>
            <a:r>
              <a:rPr lang="en-US" dirty="0"/>
              <a:t>     </a:t>
            </a:r>
            <a:r>
              <a:rPr lang="en-US" dirty="0" err="1"/>
              <a:t>eax</a:t>
            </a:r>
            <a:r>
              <a:rPr lang="en-US" dirty="0"/>
              <a:t>,[</a:t>
            </a:r>
            <a:r>
              <a:rPr lang="en-US" dirty="0" err="1"/>
              <a:t>esi</a:t>
            </a:r>
            <a:r>
              <a:rPr lang="en-US" dirty="0"/>
              <a:t>].</a:t>
            </a:r>
            <a:r>
              <a:rPr lang="en-US" dirty="0" err="1"/>
              <a:t>lpfnWndProc</a:t>
            </a:r>
            <a:endParaRPr lang="en-US" dirty="0"/>
          </a:p>
          <a:p>
            <a:pPr lvl="1">
              <a:buNone/>
            </a:pPr>
            <a:r>
              <a:rPr lang="en-US" dirty="0"/>
              <a:t>…</a:t>
            </a:r>
          </a:p>
          <a:p>
            <a:pPr lvl="1">
              <a:buNone/>
            </a:pPr>
            <a:r>
              <a:rPr lang="en-US" dirty="0"/>
              <a:t>assume  </a:t>
            </a:r>
            <a:r>
              <a:rPr lang="en-US" dirty="0" err="1"/>
              <a:t>esi:nothing</a:t>
            </a:r>
            <a:endParaRPr 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Win32</a:t>
            </a:r>
            <a:r>
              <a:rPr lang="zh-CN" altLang="en-US" dirty="0" smtClean="0"/>
              <a:t>汇编 </a:t>
            </a:r>
            <a:r>
              <a:rPr lang="en-US" altLang="zh-CN" dirty="0" smtClean="0"/>
              <a:t>Hello World!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3500" dirty="0" smtClean="0"/>
              <a:t>		.386</a:t>
            </a:r>
          </a:p>
          <a:p>
            <a:pPr>
              <a:buNone/>
            </a:pPr>
            <a:r>
              <a:rPr lang="en-US" altLang="zh-CN" sz="3500" dirty="0" smtClean="0"/>
              <a:t>		.model </a:t>
            </a:r>
            <a:r>
              <a:rPr lang="en-US" altLang="zh-CN" sz="3500" dirty="0" err="1" smtClean="0"/>
              <a:t>flat,stdcall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		option </a:t>
            </a:r>
            <a:r>
              <a:rPr lang="en-US" altLang="zh-CN" sz="3500" dirty="0" err="1" smtClean="0"/>
              <a:t>casemap:none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include		windows.inc</a:t>
            </a:r>
          </a:p>
          <a:p>
            <a:pPr>
              <a:buNone/>
            </a:pPr>
            <a:r>
              <a:rPr lang="en-US" altLang="zh-CN" sz="3500" dirty="0" smtClean="0"/>
              <a:t>include		user32.inc</a:t>
            </a:r>
          </a:p>
          <a:p>
            <a:pPr>
              <a:buNone/>
            </a:pPr>
            <a:r>
              <a:rPr lang="en-US" altLang="zh-CN" sz="3500" dirty="0" err="1" smtClean="0"/>
              <a:t>includelib</a:t>
            </a:r>
            <a:r>
              <a:rPr lang="en-US" altLang="zh-CN" sz="3500" dirty="0" smtClean="0"/>
              <a:t>	</a:t>
            </a:r>
            <a:r>
              <a:rPr lang="en-US" altLang="zh-CN" sz="3500" dirty="0" smtClean="0"/>
              <a:t>	user32.lib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include		kernel32.inc</a:t>
            </a:r>
          </a:p>
          <a:p>
            <a:pPr>
              <a:buNone/>
            </a:pPr>
            <a:r>
              <a:rPr lang="en-US" altLang="zh-CN" sz="3500" dirty="0" err="1" smtClean="0"/>
              <a:t>includelib</a:t>
            </a:r>
            <a:r>
              <a:rPr lang="en-US" altLang="zh-CN" sz="3500" dirty="0" smtClean="0"/>
              <a:t>	</a:t>
            </a:r>
            <a:r>
              <a:rPr lang="en-US" altLang="zh-CN" sz="3500" dirty="0" smtClean="0"/>
              <a:t>	kernel32.lib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		.data</a:t>
            </a:r>
          </a:p>
          <a:p>
            <a:pPr>
              <a:buNone/>
            </a:pP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err="1" smtClean="0"/>
              <a:t>szCaption</a:t>
            </a:r>
            <a:r>
              <a:rPr lang="en-US" altLang="zh-CN" sz="3500" dirty="0" smtClean="0"/>
              <a:t>	db	‘Win32 </a:t>
            </a:r>
            <a:r>
              <a:rPr lang="zh-CN" altLang="en-US" sz="3500" dirty="0" smtClean="0"/>
              <a:t>汇编</a:t>
            </a:r>
            <a:r>
              <a:rPr lang="en-US" altLang="zh-CN" sz="3500" dirty="0" smtClean="0"/>
              <a:t>',0</a:t>
            </a:r>
          </a:p>
          <a:p>
            <a:pPr>
              <a:buNone/>
            </a:pPr>
            <a:r>
              <a:rPr lang="en-US" altLang="zh-CN" sz="3500" dirty="0" err="1" smtClean="0"/>
              <a:t>szText</a:t>
            </a:r>
            <a:r>
              <a:rPr lang="en-US" altLang="zh-CN" sz="3500" dirty="0" smtClean="0"/>
              <a:t>		db	‘Hello World!',0</a:t>
            </a:r>
          </a:p>
          <a:p>
            <a:pPr>
              <a:buNone/>
            </a:pP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		.code</a:t>
            </a:r>
          </a:p>
          <a:p>
            <a:pPr>
              <a:buNone/>
            </a:pPr>
            <a:r>
              <a:rPr lang="en-US" altLang="zh-CN" sz="3500" dirty="0" smtClean="0"/>
              <a:t>start:</a:t>
            </a:r>
          </a:p>
          <a:p>
            <a:pPr>
              <a:buNone/>
            </a:pPr>
            <a:r>
              <a:rPr lang="en-US" altLang="zh-CN" sz="3500" dirty="0" smtClean="0"/>
              <a:t>		invoke	</a:t>
            </a:r>
            <a:r>
              <a:rPr lang="en-US" altLang="zh-CN" sz="3500" dirty="0" err="1" smtClean="0"/>
              <a:t>MessageBox,NULL,offset</a:t>
            </a:r>
            <a:r>
              <a:rPr lang="en-US" altLang="zh-CN" sz="3500" dirty="0" smtClean="0"/>
              <a:t> </a:t>
            </a:r>
            <a:r>
              <a:rPr lang="en-US" altLang="zh-CN" sz="3500" dirty="0" err="1" smtClean="0"/>
              <a:t>szText,offset</a:t>
            </a:r>
            <a:r>
              <a:rPr lang="en-US" altLang="zh-CN" sz="3500" dirty="0" smtClean="0"/>
              <a:t> </a:t>
            </a:r>
            <a:r>
              <a:rPr lang="en-US" altLang="zh-CN" sz="3500" dirty="0" err="1" smtClean="0"/>
              <a:t>szCaption,MB_OK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		invoke	</a:t>
            </a:r>
            <a:r>
              <a:rPr lang="en-US" altLang="zh-CN" sz="3500" dirty="0" err="1" smtClean="0"/>
              <a:t>ExitProcess,NULL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3500" dirty="0" smtClean="0"/>
              <a:t>		end	start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变量的尺寸与数量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	</a:t>
            </a:r>
            <a:r>
              <a:rPr lang="zh-CN" altLang="en-US" dirty="0"/>
              <a:t>变量名、数据类型或数据结构名</a:t>
            </a:r>
          </a:p>
          <a:p>
            <a:r>
              <a:rPr lang="en-US" altLang="zh-CN" dirty="0" err="1"/>
              <a:t>lengthof</a:t>
            </a:r>
            <a:r>
              <a:rPr lang="en-US" altLang="zh-CN" dirty="0"/>
              <a:t>	</a:t>
            </a:r>
            <a:r>
              <a:rPr lang="zh-CN" altLang="en-US" dirty="0"/>
              <a:t>变量名、数据类型或数据结构名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获取变量的地址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对于全局变量，它的地址在编译的时候已经由编译器确定了，它的用法大家都不陌生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mov</a:t>
            </a:r>
            <a:r>
              <a:rPr lang="en-US" altLang="zh-CN" dirty="0"/>
              <a:t>	</a:t>
            </a:r>
            <a:r>
              <a:rPr lang="zh-CN" altLang="en-US" dirty="0"/>
              <a:t>寄存器</a:t>
            </a:r>
            <a:r>
              <a:rPr lang="en-US" altLang="zh-CN" dirty="0"/>
              <a:t>,offset </a:t>
            </a:r>
            <a:r>
              <a:rPr lang="zh-CN" altLang="en-US" dirty="0"/>
              <a:t>变量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/>
              <a:t>如果要在</a:t>
            </a:r>
            <a:r>
              <a:rPr lang="en-US" altLang="zh-CN" dirty="0"/>
              <a:t>invoke</a:t>
            </a:r>
            <a:r>
              <a:rPr lang="zh-CN" altLang="en-US" dirty="0"/>
              <a:t>伪指令的参数中用到一个局部变量的地址，该怎么办呢？参数中是不可能写入</a:t>
            </a:r>
            <a:r>
              <a:rPr lang="en-US" altLang="zh-CN" dirty="0"/>
              <a:t>lea</a:t>
            </a:r>
            <a:r>
              <a:rPr lang="zh-CN" altLang="en-US" dirty="0"/>
              <a:t>指令的，用</a:t>
            </a:r>
            <a:r>
              <a:rPr lang="en-US" altLang="zh-CN" dirty="0"/>
              <a:t>offset</a:t>
            </a:r>
            <a:r>
              <a:rPr lang="zh-CN" altLang="en-US" dirty="0"/>
              <a:t>又是不对的。</a:t>
            </a:r>
            <a:r>
              <a:rPr lang="en-US" altLang="zh-CN" dirty="0"/>
              <a:t>MASM</a:t>
            </a:r>
            <a:r>
              <a:rPr lang="zh-CN" altLang="en-US" dirty="0"/>
              <a:t>对此有一个专用的伪操作符</a:t>
            </a:r>
            <a:r>
              <a:rPr lang="en-US" altLang="zh-CN" dirty="0" err="1"/>
              <a:t>addr</a:t>
            </a:r>
            <a:r>
              <a:rPr lang="zh-CN" altLang="en-US" dirty="0"/>
              <a:t>，其格式为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addr</a:t>
            </a:r>
            <a:r>
              <a:rPr lang="en-US" altLang="zh-CN" dirty="0"/>
              <a:t>	</a:t>
            </a:r>
            <a:r>
              <a:rPr lang="zh-CN" altLang="en-US" dirty="0"/>
              <a:t>局部变量名和全局变量名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mov</a:t>
            </a:r>
            <a:r>
              <a:rPr lang="en-US" dirty="0"/>
              <a:t>	</a:t>
            </a:r>
            <a:r>
              <a:rPr lang="en-US" dirty="0" err="1"/>
              <a:t>eax,addr</a:t>
            </a:r>
            <a:r>
              <a:rPr lang="en-US" dirty="0"/>
              <a:t> </a:t>
            </a:r>
            <a:r>
              <a:rPr lang="zh-CN" altLang="en-US" dirty="0"/>
              <a:t>局部变量名	</a:t>
            </a:r>
            <a:r>
              <a:rPr lang="zh-CN" altLang="en-US" dirty="0" smtClean="0"/>
              <a:t>；错误用法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假设在一个子程序中有如下</a:t>
            </a:r>
            <a:r>
              <a:rPr lang="en-US" dirty="0"/>
              <a:t>invoke</a:t>
            </a:r>
            <a:r>
              <a:rPr lang="zh-CN" altLang="en-US" dirty="0"/>
              <a:t>指令：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dirty="0"/>
              <a:t>invoke	</a:t>
            </a:r>
            <a:r>
              <a:rPr lang="en-US" dirty="0" err="1"/>
              <a:t>Test,eax,addr</a:t>
            </a:r>
            <a:r>
              <a:rPr lang="en-US" dirty="0"/>
              <a:t> </a:t>
            </a:r>
            <a:r>
              <a:rPr lang="en-US" dirty="0" err="1"/>
              <a:t>szHello</a:t>
            </a:r>
            <a:endParaRPr lang="en-US" dirty="0"/>
          </a:p>
          <a:p>
            <a:pPr>
              <a:buNone/>
            </a:pPr>
            <a:r>
              <a:rPr lang="zh-CN" altLang="en-US" dirty="0"/>
              <a:t>其中</a:t>
            </a:r>
            <a:r>
              <a:rPr lang="en-US" dirty="0"/>
              <a:t>Test</a:t>
            </a:r>
            <a:r>
              <a:rPr lang="zh-CN" altLang="en-US" dirty="0"/>
              <a:t>是一个需要两个参数的子程序，</a:t>
            </a:r>
            <a:r>
              <a:rPr lang="en-US" dirty="0" err="1"/>
              <a:t>szHello</a:t>
            </a:r>
            <a:r>
              <a:rPr lang="zh-CN" altLang="en-US" dirty="0"/>
              <a:t>是一个局部变量，会发生什么结果呢？编译器会把</a:t>
            </a:r>
            <a:r>
              <a:rPr lang="en-US" dirty="0"/>
              <a:t>invoke</a:t>
            </a:r>
            <a:r>
              <a:rPr lang="zh-CN" altLang="en-US" dirty="0"/>
              <a:t>伪指令和</a:t>
            </a:r>
            <a:r>
              <a:rPr lang="en-US" dirty="0" err="1"/>
              <a:t>addr</a:t>
            </a:r>
            <a:r>
              <a:rPr lang="zh-CN" altLang="en-US" dirty="0"/>
              <a:t>翻译成下面这个模样：</a:t>
            </a:r>
          </a:p>
          <a:p>
            <a:pPr>
              <a:buNone/>
            </a:pPr>
            <a:r>
              <a:rPr lang="en-US" dirty="0"/>
              <a:t>lea	</a:t>
            </a:r>
            <a:r>
              <a:rPr lang="en-US" dirty="0" err="1"/>
              <a:t>eax</a:t>
            </a:r>
            <a:r>
              <a:rPr lang="en-US" dirty="0"/>
              <a:t>,[ebp-4]</a:t>
            </a:r>
          </a:p>
          <a:p>
            <a:pPr>
              <a:buNone/>
            </a:pPr>
            <a:r>
              <a:rPr lang="en-US" dirty="0"/>
              <a:t>push	</a:t>
            </a:r>
            <a:r>
              <a:rPr lang="en-US" dirty="0" err="1"/>
              <a:t>eax</a:t>
            </a:r>
            <a:r>
              <a:rPr lang="en-US" dirty="0"/>
              <a:t>		；</a:t>
            </a:r>
            <a:r>
              <a:rPr lang="zh-CN" altLang="en-US" dirty="0"/>
              <a:t>参数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 err="1"/>
              <a:t>szHello</a:t>
            </a:r>
            <a:endParaRPr lang="en-US" dirty="0"/>
          </a:p>
          <a:p>
            <a:pPr>
              <a:buNone/>
            </a:pPr>
            <a:r>
              <a:rPr lang="en-US" dirty="0"/>
              <a:t>push	</a:t>
            </a:r>
            <a:r>
              <a:rPr lang="en-US" dirty="0" err="1"/>
              <a:t>eax</a:t>
            </a:r>
            <a:r>
              <a:rPr lang="en-US" dirty="0"/>
              <a:t>		；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dirty="0" err="1"/>
              <a:t>eax</a:t>
            </a:r>
            <a:endParaRPr lang="en-US" dirty="0"/>
          </a:p>
          <a:p>
            <a:pPr>
              <a:buNone/>
            </a:pPr>
            <a:r>
              <a:rPr lang="en-US" dirty="0"/>
              <a:t>call	Test</a:t>
            </a:r>
          </a:p>
          <a:p>
            <a:pPr>
              <a:buNone/>
            </a:pPr>
            <a:r>
              <a:rPr lang="zh-CN" altLang="en-US" dirty="0"/>
              <a:t>发现了什么？到</a:t>
            </a:r>
            <a:r>
              <a:rPr lang="en-US" dirty="0"/>
              <a:t>push</a:t>
            </a:r>
            <a:r>
              <a:rPr lang="zh-CN" altLang="en-US" dirty="0"/>
              <a:t>第一个参数</a:t>
            </a:r>
            <a:r>
              <a:rPr lang="en-US" dirty="0" err="1"/>
              <a:t>eax</a:t>
            </a:r>
            <a:r>
              <a:rPr lang="zh-CN" altLang="en-US" dirty="0"/>
              <a:t>之前，</a:t>
            </a:r>
            <a:r>
              <a:rPr lang="en-US" dirty="0" err="1"/>
              <a:t>eax</a:t>
            </a:r>
            <a:r>
              <a:rPr lang="zh-CN" altLang="en-US" dirty="0"/>
              <a:t>的值已经被</a:t>
            </a:r>
            <a:r>
              <a:rPr lang="en-US" dirty="0"/>
              <a:t>lea </a:t>
            </a:r>
            <a:r>
              <a:rPr lang="en-US" dirty="0" err="1"/>
              <a:t>eax</a:t>
            </a:r>
            <a:r>
              <a:rPr lang="en-US" dirty="0"/>
              <a:t>,[ebp-4]</a:t>
            </a:r>
            <a:r>
              <a:rPr lang="zh-CN" altLang="en-US" dirty="0"/>
              <a:t>指令覆盖了！也就是说，要用到的</a:t>
            </a:r>
            <a:r>
              <a:rPr lang="en-US" dirty="0" err="1"/>
              <a:t>eax</a:t>
            </a:r>
            <a:r>
              <a:rPr lang="zh-CN" altLang="en-US" dirty="0"/>
              <a:t>的值不再有效，所以，当在</a:t>
            </a:r>
            <a:r>
              <a:rPr lang="en-US" dirty="0"/>
              <a:t>invoke</a:t>
            </a:r>
            <a:r>
              <a:rPr lang="zh-CN" altLang="en-US" dirty="0"/>
              <a:t>中使用</a:t>
            </a:r>
            <a:r>
              <a:rPr lang="en-US" dirty="0" err="1"/>
              <a:t>addr</a:t>
            </a:r>
            <a:r>
              <a:rPr lang="zh-CN" altLang="en-US" dirty="0"/>
              <a:t>伪操作符时，注意在它的前面不能用</a:t>
            </a:r>
            <a:r>
              <a:rPr lang="en-US" dirty="0" err="1"/>
              <a:t>eax</a:t>
            </a:r>
            <a:r>
              <a:rPr lang="en-US" dirty="0"/>
              <a:t>，</a:t>
            </a:r>
            <a:r>
              <a:rPr lang="zh-CN" altLang="en-US" dirty="0"/>
              <a:t>否则</a:t>
            </a:r>
            <a:r>
              <a:rPr lang="en-US" dirty="0" err="1"/>
              <a:t>eax</a:t>
            </a:r>
            <a:r>
              <a:rPr lang="zh-CN" altLang="en-US" dirty="0"/>
              <a:t>的值会被覆盖掉，当然</a:t>
            </a:r>
            <a:r>
              <a:rPr lang="en-US" dirty="0" err="1"/>
              <a:t>eax</a:t>
            </a:r>
            <a:r>
              <a:rPr lang="zh-CN" altLang="en-US" dirty="0"/>
              <a:t>在</a:t>
            </a:r>
            <a:r>
              <a:rPr lang="en-US" dirty="0" err="1"/>
              <a:t>addr</a:t>
            </a:r>
            <a:r>
              <a:rPr lang="zh-CN" altLang="en-US" dirty="0"/>
              <a:t>的后面的参数中用是可以的。幸亏</a:t>
            </a:r>
            <a:r>
              <a:rPr lang="en-US" dirty="0"/>
              <a:t>MASM</a:t>
            </a:r>
            <a:r>
              <a:rPr lang="zh-CN" altLang="en-US" dirty="0"/>
              <a:t>编译器对这种情况有如下错误提示：</a:t>
            </a:r>
          </a:p>
          <a:p>
            <a:pPr>
              <a:buNone/>
            </a:pPr>
            <a:r>
              <a:rPr lang="en-US" dirty="0"/>
              <a:t>error A2133: register value overwritten by INVOKE</a:t>
            </a:r>
          </a:p>
          <a:p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子程序的定义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子程序名	</a:t>
            </a:r>
            <a:r>
              <a:rPr lang="en-US" altLang="zh-CN" dirty="0"/>
              <a:t>proc [</a:t>
            </a:r>
            <a:r>
              <a:rPr lang="zh-CN" altLang="en-US" dirty="0"/>
              <a:t>距离</a:t>
            </a:r>
            <a:r>
              <a:rPr lang="en-US" altLang="zh-CN" dirty="0"/>
              <a:t>][</a:t>
            </a:r>
            <a:r>
              <a:rPr lang="zh-CN" altLang="en-US" dirty="0"/>
              <a:t>语言类型</a:t>
            </a:r>
            <a:r>
              <a:rPr lang="en-US" altLang="zh-CN" dirty="0"/>
              <a:t>][</a:t>
            </a:r>
            <a:r>
              <a:rPr lang="zh-CN" altLang="en-US" dirty="0"/>
              <a:t>可视区域</a:t>
            </a:r>
            <a:r>
              <a:rPr lang="en-US" altLang="zh-CN" dirty="0"/>
              <a:t>][USES </a:t>
            </a:r>
            <a:r>
              <a:rPr lang="zh-CN" altLang="en-US" dirty="0"/>
              <a:t>寄存器列表</a:t>
            </a:r>
            <a:r>
              <a:rPr lang="en-US" altLang="zh-CN" dirty="0"/>
              <a:t>][,</a:t>
            </a:r>
            <a:r>
              <a:rPr lang="zh-CN" altLang="en-US" dirty="0"/>
              <a:t>参数</a:t>
            </a:r>
            <a:r>
              <a:rPr lang="en-US" altLang="zh-CN" dirty="0"/>
              <a:t>:</a:t>
            </a:r>
            <a:r>
              <a:rPr lang="zh-CN" altLang="en-US" dirty="0"/>
              <a:t>类型</a:t>
            </a:r>
            <a:r>
              <a:rPr lang="en-US" altLang="zh-CN" dirty="0"/>
              <a:t>]...[VARARG]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local </a:t>
            </a:r>
            <a:r>
              <a:rPr lang="zh-CN" altLang="en-US" dirty="0"/>
              <a:t>局部变量列表</a:t>
            </a:r>
          </a:p>
          <a:p>
            <a:pPr>
              <a:buNone/>
            </a:pPr>
            <a:r>
              <a:rPr lang="zh-CN" altLang="en-US" dirty="0"/>
              <a:t> </a:t>
            </a:r>
          </a:p>
          <a:p>
            <a:pPr>
              <a:buNone/>
            </a:pPr>
            <a:r>
              <a:rPr lang="zh-CN" altLang="en-US" dirty="0"/>
              <a:t>	指令</a:t>
            </a:r>
          </a:p>
          <a:p>
            <a:pPr>
              <a:buNone/>
            </a:pPr>
            <a:r>
              <a:rPr lang="zh-CN" altLang="en-US" dirty="0"/>
              <a:t> </a:t>
            </a:r>
          </a:p>
          <a:p>
            <a:pPr>
              <a:buNone/>
            </a:pPr>
            <a:r>
              <a:rPr lang="zh-CN" altLang="en-US" dirty="0"/>
              <a:t>子程序名	</a:t>
            </a:r>
            <a:r>
              <a:rPr lang="en-US" altLang="zh-CN" dirty="0" err="1"/>
              <a:t>endp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/>
              <a:t>C     </a:t>
            </a:r>
            <a:r>
              <a:rPr lang="en-US" dirty="0" err="1" smtClean="0"/>
              <a:t>SysCall</a:t>
            </a:r>
            <a:r>
              <a:rPr lang="en-US" dirty="0" smtClean="0"/>
              <a:t>     </a:t>
            </a:r>
            <a:r>
              <a:rPr lang="en-US" dirty="0" err="1" smtClean="0"/>
              <a:t>StdCall</a:t>
            </a:r>
            <a:r>
              <a:rPr lang="en-US" dirty="0" smtClean="0"/>
              <a:t>      BASIC     FORTRAN</a:t>
            </a:r>
            <a:r>
              <a:rPr lang="zh-CN" altLang="en-US" dirty="0" smtClean="0"/>
              <a:t>　</a:t>
            </a:r>
            <a:r>
              <a:rPr lang="en-US" dirty="0" smtClean="0"/>
              <a:t>PASCAL</a:t>
            </a:r>
          </a:p>
          <a:p>
            <a:pPr>
              <a:buNone/>
            </a:pPr>
            <a:r>
              <a:rPr lang="zh-CN" altLang="en-US" dirty="0" smtClean="0"/>
              <a:t>　右　　右　　右　　　左　　　左　　　　左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调用者子程序　子程序　子程序　子程序　子程序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逻辑测试语句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MASM</a:t>
            </a:r>
            <a:r>
              <a:rPr lang="zh-CN" altLang="en-US" dirty="0" smtClean="0"/>
              <a:t>　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汇编语言支持</a:t>
            </a:r>
            <a:r>
              <a:rPr lang="en-US" altLang="zh-CN" dirty="0" smtClean="0"/>
              <a:t>”==, !=, &gt;, &lt;”</a:t>
            </a:r>
            <a:r>
              <a:rPr lang="zh-CN" altLang="en-US" dirty="0" smtClean="0"/>
              <a:t>测试语句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分支与循环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.if		</a:t>
            </a:r>
            <a:r>
              <a:rPr lang="zh-CN" altLang="en-US" dirty="0"/>
              <a:t>表达式</a:t>
            </a:r>
            <a:r>
              <a:rPr lang="en-US" altLang="zh-CN" dirty="0"/>
              <a:t>1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表达式</a:t>
            </a:r>
            <a:r>
              <a:rPr lang="en-US" altLang="zh-CN" dirty="0"/>
              <a:t>1</a:t>
            </a:r>
            <a:r>
              <a:rPr lang="zh-CN" altLang="en-US" dirty="0"/>
              <a:t>为“真”要执行的指令</a:t>
            </a:r>
          </a:p>
          <a:p>
            <a:pPr>
              <a:buNone/>
            </a:pPr>
            <a:r>
              <a:rPr lang="en-US" altLang="zh-CN" dirty="0"/>
              <a:t>.</a:t>
            </a:r>
            <a:r>
              <a:rPr lang="en-US" dirty="0" err="1"/>
              <a:t>endif</a:t>
            </a:r>
            <a:endParaRPr lang="en-US" dirty="0"/>
          </a:p>
          <a:p>
            <a:pPr>
              <a:buNone/>
            </a:pPr>
            <a:r>
              <a:rPr lang="en-US" dirty="0"/>
              <a:t>.if		</a:t>
            </a:r>
            <a:r>
              <a:rPr lang="zh-CN" altLang="en-US" dirty="0"/>
              <a:t>表达式</a:t>
            </a:r>
            <a:r>
              <a:rPr lang="en-US" altLang="zh-CN" dirty="0"/>
              <a:t>2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表达式</a:t>
            </a:r>
            <a:r>
              <a:rPr lang="en-US" altLang="zh-CN" dirty="0"/>
              <a:t>2</a:t>
            </a:r>
            <a:r>
              <a:rPr lang="zh-CN" altLang="en-US" dirty="0"/>
              <a:t>为“真”要执行的指令</a:t>
            </a:r>
          </a:p>
          <a:p>
            <a:pPr>
              <a:buNone/>
            </a:pPr>
            <a:r>
              <a:rPr lang="en-US" altLang="zh-CN" dirty="0"/>
              <a:t>.</a:t>
            </a:r>
            <a:r>
              <a:rPr lang="en-US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smtClean="0"/>
              <a:t>.while</a:t>
            </a:r>
            <a:r>
              <a:rPr lang="en-US" dirty="0"/>
              <a:t>	</a:t>
            </a:r>
            <a:r>
              <a:rPr lang="zh-CN" altLang="en-US" dirty="0"/>
              <a:t>条件测试表达式</a:t>
            </a:r>
          </a:p>
          <a:p>
            <a:pPr>
              <a:buNone/>
            </a:pPr>
            <a:r>
              <a:rPr lang="zh-CN" altLang="en-US" dirty="0"/>
              <a:t>	指令</a:t>
            </a:r>
          </a:p>
          <a:p>
            <a:pPr>
              <a:buNone/>
            </a:pPr>
            <a:r>
              <a:rPr lang="zh-CN" altLang="en-US" dirty="0"/>
              <a:t> 	</a:t>
            </a:r>
            <a:r>
              <a:rPr lang="en-US" altLang="zh-CN" dirty="0"/>
              <a:t>[.</a:t>
            </a:r>
            <a:r>
              <a:rPr lang="en-US" dirty="0"/>
              <a:t>break [.if </a:t>
            </a:r>
            <a:r>
              <a:rPr lang="zh-CN" altLang="en-US" dirty="0"/>
              <a:t>退出条件</a:t>
            </a:r>
            <a:r>
              <a:rPr lang="en-US" altLang="zh-CN" dirty="0"/>
              <a:t>]]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	</a:t>
            </a:r>
            <a:r>
              <a:rPr lang="en-US" altLang="zh-CN" dirty="0"/>
              <a:t>[.</a:t>
            </a:r>
            <a:r>
              <a:rPr lang="en-US" dirty="0"/>
              <a:t>continue]</a:t>
            </a:r>
          </a:p>
          <a:p>
            <a:pPr>
              <a:buNone/>
            </a:pPr>
            <a:r>
              <a:rPr lang="en-US" dirty="0"/>
              <a:t>.</a:t>
            </a:r>
            <a:r>
              <a:rPr lang="en-US" dirty="0" err="1"/>
              <a:t>endw</a:t>
            </a:r>
            <a:endParaRPr lang="en-US" dirty="0"/>
          </a:p>
          <a:p>
            <a:pPr>
              <a:buNone/>
            </a:pPr>
            <a:r>
              <a:rPr lang="zh-CN" altLang="en-US" dirty="0"/>
              <a:t>或</a:t>
            </a:r>
          </a:p>
          <a:p>
            <a:pPr>
              <a:buNone/>
            </a:pPr>
            <a:r>
              <a:rPr lang="en-US" altLang="zh-CN" dirty="0"/>
              <a:t>.</a:t>
            </a:r>
            <a:r>
              <a:rPr lang="en-US" dirty="0"/>
              <a:t>repeat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zh-CN" altLang="en-US" dirty="0"/>
              <a:t>指令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[.</a:t>
            </a:r>
            <a:r>
              <a:rPr lang="en-US" dirty="0"/>
              <a:t>break [.if </a:t>
            </a:r>
            <a:r>
              <a:rPr lang="zh-CN" altLang="en-US" dirty="0"/>
              <a:t>退出条件</a:t>
            </a:r>
            <a:r>
              <a:rPr lang="en-US" altLang="zh-CN" dirty="0"/>
              <a:t>]]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[.</a:t>
            </a:r>
            <a:r>
              <a:rPr lang="en-US" dirty="0"/>
              <a:t>continue]</a:t>
            </a:r>
          </a:p>
          <a:p>
            <a:pPr>
              <a:buNone/>
            </a:pPr>
            <a:r>
              <a:rPr lang="en-US" dirty="0"/>
              <a:t>	.until	</a:t>
            </a:r>
            <a:r>
              <a:rPr lang="zh-CN" altLang="en-US" dirty="0"/>
              <a:t>条件测试表达式 （或</a:t>
            </a:r>
            <a:r>
              <a:rPr lang="en-US" altLang="zh-CN" dirty="0"/>
              <a:t>.</a:t>
            </a:r>
            <a:r>
              <a:rPr lang="en-US" dirty="0" err="1"/>
              <a:t>untilcxz</a:t>
            </a:r>
            <a:r>
              <a:rPr lang="en-US" dirty="0"/>
              <a:t> [</a:t>
            </a:r>
            <a:r>
              <a:rPr lang="zh-CN" altLang="en-US" dirty="0"/>
              <a:t>条件测试表达式</a:t>
            </a:r>
            <a:r>
              <a:rPr lang="en-US" altLang="zh-CN" dirty="0"/>
              <a:t>]</a:t>
            </a:r>
            <a:r>
              <a:rPr lang="zh-CN" altLang="en-US" dirty="0"/>
              <a:t>）</a:t>
            </a:r>
          </a:p>
          <a:p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编译与链接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编译器：</a:t>
            </a:r>
            <a:r>
              <a:rPr lang="en-US" altLang="zh-CN" dirty="0" smtClean="0"/>
              <a:t>MASM32</a:t>
            </a:r>
            <a:r>
              <a:rPr lang="zh-CN" altLang="en-US" dirty="0" smtClean="0"/>
              <a:t> </a:t>
            </a:r>
            <a:r>
              <a:rPr lang="en-US" altLang="zh-CN" dirty="0" smtClean="0"/>
              <a:t>9.0</a:t>
            </a:r>
          </a:p>
          <a:p>
            <a:r>
              <a:rPr lang="zh-CN" altLang="en-US" dirty="0" smtClean="0"/>
              <a:t>编译：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ml /c /</a:t>
            </a:r>
            <a:r>
              <a:rPr lang="en-US" altLang="zh-CN" dirty="0" err="1" smtClean="0"/>
              <a:t>coff</a:t>
            </a:r>
            <a:r>
              <a:rPr lang="en-US" altLang="zh-CN" dirty="0" smtClean="0"/>
              <a:t> hello.asm</a:t>
            </a:r>
          </a:p>
          <a:p>
            <a:r>
              <a:rPr lang="zh-CN" altLang="en-US" dirty="0" smtClean="0"/>
              <a:t>链接：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link /</a:t>
            </a:r>
            <a:r>
              <a:rPr lang="en-US" altLang="zh-CN" dirty="0" err="1" smtClean="0"/>
              <a:t>subsystem:windows</a:t>
            </a:r>
            <a:r>
              <a:rPr lang="en-US" altLang="zh-CN" dirty="0" smtClean="0"/>
              <a:t> hello.obj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.386				;</a:t>
            </a:r>
            <a:r>
              <a:rPr lang="zh-CN" altLang="en-US" dirty="0" smtClean="0"/>
              <a:t>指定指令集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.model </a:t>
            </a:r>
            <a:r>
              <a:rPr lang="en-US" altLang="zh-CN" dirty="0" err="1" smtClean="0"/>
              <a:t>flat,stdcall</a:t>
            </a:r>
            <a:r>
              <a:rPr lang="en-US" altLang="zh-CN" dirty="0" smtClean="0"/>
              <a:t>	;</a:t>
            </a:r>
            <a:r>
              <a:rPr lang="zh-CN" altLang="en-US" dirty="0" smtClean="0"/>
              <a:t>必须为</a:t>
            </a:r>
            <a:r>
              <a:rPr lang="en-US" altLang="zh-CN" dirty="0" smtClean="0"/>
              <a:t>flat</a:t>
            </a:r>
          </a:p>
          <a:p>
            <a:pPr>
              <a:buNone/>
            </a:pPr>
            <a:r>
              <a:rPr lang="en-US" altLang="zh-CN" dirty="0" smtClean="0"/>
              <a:t>;model </a:t>
            </a:r>
            <a:r>
              <a:rPr lang="zh-CN" altLang="en-US" dirty="0" smtClean="0"/>
              <a:t>内存模式</a:t>
            </a:r>
            <a:r>
              <a:rPr lang="en-US" altLang="zh-CN" dirty="0" smtClean="0"/>
              <a:t>[,</a:t>
            </a:r>
            <a:r>
              <a:rPr lang="zh-CN" altLang="en-US" dirty="0" smtClean="0"/>
              <a:t>语言模式</a:t>
            </a:r>
            <a:r>
              <a:rPr lang="en-US" altLang="zh-CN" dirty="0" smtClean="0"/>
              <a:t>]</a:t>
            </a:r>
            <a:r>
              <a:rPr lang="zh-CN" altLang="en-US" dirty="0"/>
              <a:t> </a:t>
            </a:r>
            <a:r>
              <a:rPr lang="en-US" altLang="zh-CN" dirty="0" smtClean="0"/>
              <a:t>[, </a:t>
            </a:r>
            <a:r>
              <a:rPr lang="zh-CN" altLang="en-US" dirty="0" smtClean="0"/>
              <a:t>其他模式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option </a:t>
            </a:r>
            <a:r>
              <a:rPr lang="en-US" altLang="zh-CN" dirty="0" err="1" smtClean="0"/>
              <a:t>casemap:none</a:t>
            </a:r>
            <a:r>
              <a:rPr lang="en-US" altLang="zh-CN" dirty="0" smtClean="0"/>
              <a:t> ;</a:t>
            </a:r>
            <a:r>
              <a:rPr lang="zh-CN" altLang="en-US" dirty="0" smtClean="0"/>
              <a:t>大小写敏感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一些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.data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一些字符串、变量定义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.code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/>
              <a:t>&lt;</a:t>
            </a:r>
            <a:r>
              <a:rPr lang="zh-CN" altLang="en-US" dirty="0" smtClean="0"/>
              <a:t>开始标号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其它语句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end </a:t>
            </a:r>
            <a:r>
              <a:rPr lang="zh-CN" altLang="en-US" dirty="0" smtClean="0"/>
              <a:t>开始标号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段的定义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.386				;</a:t>
            </a:r>
            <a:r>
              <a:rPr lang="zh-CN" altLang="en-US" dirty="0" smtClean="0"/>
              <a:t>指定指令集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.model </a:t>
            </a:r>
            <a:r>
              <a:rPr lang="en-US" altLang="zh-CN" dirty="0" err="1" smtClean="0"/>
              <a:t>flat,stdcall</a:t>
            </a:r>
            <a:r>
              <a:rPr lang="en-US" altLang="zh-CN" dirty="0" smtClean="0"/>
              <a:t>	;</a:t>
            </a:r>
            <a:r>
              <a:rPr lang="zh-CN" altLang="en-US" dirty="0" smtClean="0"/>
              <a:t>必须为</a:t>
            </a:r>
            <a:r>
              <a:rPr lang="en-US" altLang="zh-CN" dirty="0" smtClean="0"/>
              <a:t>flat</a:t>
            </a:r>
          </a:p>
          <a:p>
            <a:pPr>
              <a:buNone/>
            </a:pPr>
            <a:r>
              <a:rPr lang="en-US" altLang="zh-CN" dirty="0" smtClean="0"/>
              <a:t>;model </a:t>
            </a:r>
            <a:r>
              <a:rPr lang="zh-CN" altLang="en-US" dirty="0" smtClean="0"/>
              <a:t>内存模式</a:t>
            </a:r>
            <a:r>
              <a:rPr lang="en-US" altLang="zh-CN" dirty="0" smtClean="0"/>
              <a:t>[,</a:t>
            </a:r>
            <a:r>
              <a:rPr lang="zh-CN" altLang="en-US" dirty="0" smtClean="0"/>
              <a:t>语言模式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[, </a:t>
            </a:r>
            <a:r>
              <a:rPr lang="zh-CN" altLang="en-US" dirty="0" smtClean="0"/>
              <a:t>其他模式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option </a:t>
            </a:r>
            <a:r>
              <a:rPr lang="en-US" altLang="zh-CN" dirty="0" err="1" smtClean="0"/>
              <a:t>casemap:none</a:t>
            </a:r>
            <a:r>
              <a:rPr lang="en-US" altLang="zh-CN" dirty="0" smtClean="0"/>
              <a:t> ;</a:t>
            </a:r>
            <a:r>
              <a:rPr lang="zh-CN" altLang="en-US" dirty="0" smtClean="0"/>
              <a:t>大小写敏感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一些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.data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一些字符串、变量定义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.data?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一些没有初始化的变量定义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.const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一些常量的定义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.code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开始标号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	&lt;</a:t>
            </a:r>
            <a:r>
              <a:rPr lang="zh-CN" altLang="en-US" dirty="0" smtClean="0"/>
              <a:t>其它语句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end </a:t>
            </a:r>
            <a:r>
              <a:rPr lang="zh-CN" altLang="en-US" dirty="0" smtClean="0"/>
              <a:t>开始标号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功能调用：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Dos</a:t>
            </a:r>
            <a:r>
              <a:rPr lang="zh-CN" altLang="en-US" dirty="0" smtClean="0"/>
              <a:t>：系统中断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：系统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关键库（</a:t>
            </a:r>
            <a:r>
              <a:rPr lang="en-US" altLang="zh-CN" dirty="0" smtClean="0"/>
              <a:t>DLL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en-US" altLang="zh-CN" dirty="0" smtClean="0"/>
              <a:t>Kernel32.dll-</a:t>
            </a:r>
            <a:r>
              <a:rPr lang="zh-CN" altLang="en-US" dirty="0" smtClean="0"/>
              <a:t>系统服务功能。（内存管理、任务管理等）</a:t>
            </a:r>
            <a:endParaRPr lang="en-US" altLang="zh-CN" dirty="0" smtClean="0"/>
          </a:p>
          <a:p>
            <a:r>
              <a:rPr lang="en-US" altLang="zh-CN" dirty="0" smtClean="0"/>
              <a:t>GDI32.dll-</a:t>
            </a:r>
            <a:r>
              <a:rPr lang="zh-CN" altLang="en-US" dirty="0" smtClean="0"/>
              <a:t>图形设备接口。绘图功能等。</a:t>
            </a:r>
            <a:endParaRPr lang="en-US" altLang="zh-CN" dirty="0" smtClean="0"/>
          </a:p>
          <a:p>
            <a:r>
              <a:rPr lang="en-US" altLang="zh-CN" dirty="0" smtClean="0"/>
              <a:t>USER32.dll-</a:t>
            </a:r>
            <a:r>
              <a:rPr lang="zh-CN" altLang="en-US" dirty="0" smtClean="0"/>
              <a:t>用户接口。建立窗口和传送消息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声明：</a:t>
            </a:r>
            <a:r>
              <a:rPr lang="en-US" altLang="zh-CN" dirty="0" err="1" smtClean="0"/>
              <a:t>MessageBox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</a:t>
            </a:r>
            <a:r>
              <a:rPr lang="zh-CN" altLang="en-US" dirty="0" smtClean="0"/>
              <a:t>语言：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MessageBox</a:t>
            </a:r>
            <a:r>
              <a:rPr lang="en-US" dirty="0" smtClean="0"/>
              <a:t>( </a:t>
            </a:r>
            <a:r>
              <a:rPr lang="en-US" sz="2800" dirty="0" smtClean="0"/>
              <a:t>HWND </a:t>
            </a:r>
            <a:r>
              <a:rPr lang="en-US" sz="2800" i="1" dirty="0" err="1" smtClean="0"/>
              <a:t>hWnd</a:t>
            </a:r>
            <a:r>
              <a:rPr lang="en-US" sz="2800" dirty="0" smtClean="0"/>
              <a:t>,  LPCTSTR </a:t>
            </a:r>
            <a:r>
              <a:rPr lang="en-US" sz="2800" i="1" dirty="0" err="1" smtClean="0"/>
              <a:t>lpText</a:t>
            </a:r>
            <a:r>
              <a:rPr lang="en-US" sz="2800" dirty="0" smtClean="0"/>
              <a:t>,  LPCTSTR </a:t>
            </a:r>
            <a:r>
              <a:rPr lang="en-US" sz="2800" i="1" dirty="0" err="1" smtClean="0"/>
              <a:t>lpCaption</a:t>
            </a:r>
            <a:r>
              <a:rPr lang="en-US" sz="2800" dirty="0" smtClean="0"/>
              <a:t>,  UINT </a:t>
            </a:r>
            <a:r>
              <a:rPr lang="en-US" sz="2800" i="1" dirty="0" err="1" smtClean="0"/>
              <a:t>uType</a:t>
            </a:r>
            <a:r>
              <a:rPr lang="en-US" sz="2800" dirty="0" smtClean="0"/>
              <a:t> );</a:t>
            </a:r>
          </a:p>
          <a:p>
            <a:pPr>
              <a:buNone/>
            </a:pPr>
            <a:r>
              <a:rPr lang="zh-CN" altLang="en-US" sz="2800" dirty="0" smtClean="0"/>
              <a:t>汇编：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MessageBox</a:t>
            </a:r>
            <a:r>
              <a:rPr lang="en-US" sz="2800" dirty="0" smtClean="0"/>
              <a:t> Proto </a:t>
            </a:r>
            <a:r>
              <a:rPr lang="en-US" sz="2800" dirty="0" err="1" smtClean="0"/>
              <a:t>hWnd:dword</a:t>
            </a:r>
            <a:r>
              <a:rPr lang="en-US" sz="2800" dirty="0" smtClean="0"/>
              <a:t>, </a:t>
            </a:r>
            <a:r>
              <a:rPr lang="en-US" sz="2800" dirty="0" err="1" smtClean="0"/>
              <a:t>lpText:dword</a:t>
            </a:r>
            <a:r>
              <a:rPr lang="en-US" sz="2800" dirty="0" smtClean="0"/>
              <a:t>, </a:t>
            </a:r>
            <a:r>
              <a:rPr lang="en-US" sz="2800" dirty="0" err="1" smtClean="0"/>
              <a:t>lpCaption:dword</a:t>
            </a:r>
            <a:r>
              <a:rPr lang="en-US" sz="2800" dirty="0" smtClean="0"/>
              <a:t>, </a:t>
            </a:r>
            <a:r>
              <a:rPr lang="en-US" sz="2800" dirty="0" err="1" smtClean="0"/>
              <a:t>uType:dword</a:t>
            </a:r>
            <a:endParaRPr lang="en-US" sz="2800" dirty="0" smtClean="0"/>
          </a:p>
          <a:p>
            <a:pPr>
              <a:buNone/>
            </a:pPr>
            <a:r>
              <a:rPr lang="zh-CN" altLang="en-US" sz="2800" dirty="0" smtClean="0"/>
              <a:t>函数名 </a:t>
            </a:r>
            <a:r>
              <a:rPr lang="en-US" altLang="zh-CN" sz="2800" dirty="0" smtClean="0"/>
              <a:t>proto [</a:t>
            </a:r>
            <a:r>
              <a:rPr lang="zh-CN" altLang="en-US" sz="2800" dirty="0" smtClean="0"/>
              <a:t>距离</a:t>
            </a:r>
            <a:r>
              <a:rPr lang="en-US" altLang="zh-CN" sz="2800" dirty="0" smtClean="0"/>
              <a:t>] [</a:t>
            </a:r>
            <a:r>
              <a:rPr lang="zh-CN" altLang="en-US" sz="2800" dirty="0" smtClean="0"/>
              <a:t>语言</a:t>
            </a:r>
            <a:r>
              <a:rPr lang="en-US" altLang="zh-CN" sz="2800" dirty="0" smtClean="0"/>
              <a:t>] [</a:t>
            </a:r>
            <a:r>
              <a:rPr lang="zh-CN" altLang="en-US" sz="2800" dirty="0" smtClean="0"/>
              <a:t>参数</a:t>
            </a:r>
            <a:r>
              <a:rPr lang="en-US" altLang="zh-CN" sz="2800" dirty="0" smtClean="0"/>
              <a:t>1]:</a:t>
            </a:r>
            <a:r>
              <a:rPr lang="zh-CN" altLang="en-US" sz="2800" dirty="0" smtClean="0"/>
              <a:t>数据类型</a:t>
            </a:r>
            <a:r>
              <a:rPr lang="en-US" altLang="zh-CN" sz="2800" dirty="0" smtClean="0"/>
              <a:t>, [</a:t>
            </a:r>
            <a:r>
              <a:rPr lang="zh-CN" altLang="en-US" sz="2800" dirty="0" smtClean="0"/>
              <a:t>参数</a:t>
            </a:r>
            <a:r>
              <a:rPr lang="en-US" altLang="zh-CN" sz="2800" dirty="0" smtClean="0"/>
              <a:t>2]</a:t>
            </a:r>
            <a:r>
              <a:rPr lang="zh-CN" altLang="en-US" sz="2800" dirty="0" smtClean="0"/>
              <a:t>：数据类型</a:t>
            </a:r>
            <a:r>
              <a:rPr lang="en-US" altLang="zh-CN" sz="2800" dirty="0" smtClean="0"/>
              <a:t>,……</a:t>
            </a:r>
            <a:endParaRPr lang="en-US" sz="2800" dirty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的调用</a:t>
            </a:r>
            <a:r>
              <a:rPr lang="en-US" altLang="zh-CN" dirty="0" err="1" smtClean="0"/>
              <a:t>MessageBox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一般：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push MB_OK</a:t>
            </a:r>
          </a:p>
          <a:p>
            <a:pPr>
              <a:buNone/>
            </a:pPr>
            <a:r>
              <a:rPr lang="en-US" altLang="zh-CN" dirty="0" smtClean="0"/>
              <a:t>push offset </a:t>
            </a:r>
            <a:r>
              <a:rPr lang="en-US" altLang="zh-CN" dirty="0" err="1" smtClean="0"/>
              <a:t>szCaption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push offset </a:t>
            </a:r>
            <a:r>
              <a:rPr lang="en-US" altLang="zh-CN" dirty="0" err="1" smtClean="0"/>
              <a:t>szText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push NULL</a:t>
            </a:r>
          </a:p>
          <a:p>
            <a:pPr>
              <a:buNone/>
            </a:pPr>
            <a:r>
              <a:rPr lang="en-US" altLang="zh-CN" dirty="0" smtClean="0"/>
              <a:t>call </a:t>
            </a:r>
            <a:r>
              <a:rPr lang="en-US" altLang="zh-CN" dirty="0" err="1" smtClean="0"/>
              <a:t>MessageBox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invoke</a:t>
            </a:r>
            <a:r>
              <a:rPr lang="zh-CN" altLang="en-US" dirty="0" smtClean="0"/>
              <a:t>语句：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invoke </a:t>
            </a:r>
            <a:r>
              <a:rPr lang="en-US" altLang="zh-CN" dirty="0" err="1" smtClean="0"/>
              <a:t>MessageBox,NULL,offset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szText,offset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szCaption,MB_OK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头文件与库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include </a:t>
            </a:r>
            <a:r>
              <a:rPr lang="zh-CN" altLang="en-US" dirty="0" smtClean="0"/>
              <a:t>加入头文件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includelib</a:t>
            </a:r>
            <a:r>
              <a:rPr lang="zh-CN" altLang="en-US" dirty="0" smtClean="0"/>
              <a:t>加入链接库</a:t>
            </a:r>
            <a:endParaRPr lang="en-US" altLang="zh-CN" dirty="0" smtClean="0"/>
          </a:p>
          <a:p>
            <a:r>
              <a:rPr lang="en-US" altLang="zh-CN" dirty="0" smtClean="0"/>
              <a:t>include user32.inc</a:t>
            </a:r>
          </a:p>
          <a:p>
            <a:r>
              <a:rPr lang="en-US" altLang="zh-CN" dirty="0" err="1" smtClean="0"/>
              <a:t>includelib</a:t>
            </a:r>
            <a:r>
              <a:rPr lang="en-US" altLang="zh-CN" dirty="0" smtClean="0"/>
              <a:t> usre32.lib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364</Words>
  <Application>Microsoft Office PowerPoint</Application>
  <PresentationFormat>全屏显示(4:3)</PresentationFormat>
  <Paragraphs>227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Win32汇编程序结构</vt:lpstr>
      <vt:lpstr>Win32汇编 Hello World!</vt:lpstr>
      <vt:lpstr>编译与链接</vt:lpstr>
      <vt:lpstr>模式定义</vt:lpstr>
      <vt:lpstr>段的定义</vt:lpstr>
      <vt:lpstr>调用API</vt:lpstr>
      <vt:lpstr>API声明：MessageBox</vt:lpstr>
      <vt:lpstr>API的调用MessageBox</vt:lpstr>
      <vt:lpstr>头文件与库</vt:lpstr>
      <vt:lpstr>标号与变量</vt:lpstr>
      <vt:lpstr>MASM中的@@</vt:lpstr>
      <vt:lpstr>全局变量</vt:lpstr>
      <vt:lpstr>幻灯片 13</vt:lpstr>
      <vt:lpstr>局部变量</vt:lpstr>
      <vt:lpstr>结构体</vt:lpstr>
      <vt:lpstr>幻灯片 16</vt:lpstr>
      <vt:lpstr>幻灯片 17</vt:lpstr>
      <vt:lpstr>结构体变量的定义</vt:lpstr>
      <vt:lpstr>结构体成员的访问</vt:lpstr>
      <vt:lpstr>变量的尺寸与数量</vt:lpstr>
      <vt:lpstr>获取变量的地址</vt:lpstr>
      <vt:lpstr>注意</vt:lpstr>
      <vt:lpstr>子程序的定义</vt:lpstr>
      <vt:lpstr>参数传递</vt:lpstr>
      <vt:lpstr>逻辑测试语句</vt:lpstr>
      <vt:lpstr>分支与循环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Win32 程序结构</dc:title>
  <dc:creator>likunkun</dc:creator>
  <cp:lastModifiedBy>likunkun</cp:lastModifiedBy>
  <cp:revision>52</cp:revision>
  <dcterms:created xsi:type="dcterms:W3CDTF">2008-03-29T12:02:36Z</dcterms:created>
  <dcterms:modified xsi:type="dcterms:W3CDTF">2008-03-30T16:10:16Z</dcterms:modified>
</cp:coreProperties>
</file>