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0" r:id="rId3"/>
    <p:sldId id="261" r:id="rId4"/>
    <p:sldId id="257" r:id="rId5"/>
    <p:sldId id="258" r:id="rId6"/>
    <p:sldId id="267" r:id="rId7"/>
    <p:sldId id="269" r:id="rId8"/>
    <p:sldId id="268" r:id="rId9"/>
    <p:sldId id="271" r:id="rId10"/>
    <p:sldId id="270" r:id="rId11"/>
    <p:sldId id="263" r:id="rId12"/>
    <p:sldId id="265" r:id="rId13"/>
    <p:sldId id="276" r:id="rId14"/>
    <p:sldId id="277" r:id="rId15"/>
    <p:sldId id="278" r:id="rId16"/>
    <p:sldId id="266" r:id="rId17"/>
    <p:sldId id="262" r:id="rId18"/>
    <p:sldId id="272" r:id="rId19"/>
    <p:sldId id="279" r:id="rId20"/>
    <p:sldId id="280" r:id="rId21"/>
    <p:sldId id="281" r:id="rId22"/>
    <p:sldId id="282" r:id="rId23"/>
    <p:sldId id="283" r:id="rId24"/>
    <p:sldId id="284" r:id="rId25"/>
    <p:sldId id="259" r:id="rId26"/>
    <p:sldId id="264" r:id="rId27"/>
    <p:sldId id="273" r:id="rId28"/>
    <p:sldId id="275" r:id="rId29"/>
    <p:sldId id="274" r:id="rId3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232" y="-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82EC05E-DD88-46A4-B7AF-CB3371D1D0FD}" type="datetimeFigureOut">
              <a:rPr lang="zh-CN" altLang="en-US"/>
              <a:pPr>
                <a:defRPr/>
              </a:pPr>
              <a:t>2015/7/24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134B797B-83FD-4382-96C6-982372536A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072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C281C1A-EE37-4B4A-943C-A055D92C72DB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9B07F6-6CB8-4207-855F-264583DB8F8E}" type="datetimeFigureOut">
              <a:rPr lang="zh-CN" altLang="en-US"/>
              <a:pPr>
                <a:defRPr/>
              </a:pPr>
              <a:t>2015/7/24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3EBAA-BA3D-475F-8EFA-D42D30D916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5F379-3017-4D9F-B5D7-6E094CE274AE}" type="datetimeFigureOut">
              <a:rPr lang="zh-CN" altLang="en-US"/>
              <a:pPr>
                <a:defRPr/>
              </a:pPr>
              <a:t>2015/7/24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E005F-4F0B-404A-A2CD-A6CED34031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969CF-0752-4EC1-9C50-0012FEADDDFE}" type="datetimeFigureOut">
              <a:rPr lang="zh-CN" altLang="en-US"/>
              <a:pPr>
                <a:defRPr/>
              </a:pPr>
              <a:t>2015/7/24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DD2070-AE43-41B8-B67C-DD732E73B8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D2B22-0D56-451D-87E6-2100315395E6}" type="datetimeFigureOut">
              <a:rPr lang="zh-CN" altLang="en-US"/>
              <a:pPr>
                <a:defRPr/>
              </a:pPr>
              <a:t>2015/7/24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6A29A-91BF-47C7-860E-C6D5D33921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A1D57-861A-4598-BFD7-686F73FAE684}" type="datetimeFigureOut">
              <a:rPr lang="zh-CN" altLang="en-US"/>
              <a:pPr>
                <a:defRPr/>
              </a:pPr>
              <a:t>2015/7/24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EF5E6-FC36-4C28-A808-A6A1789C75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4AC63-71AB-4F18-8FDD-108390C8E6E3}" type="datetimeFigureOut">
              <a:rPr lang="zh-CN" altLang="en-US"/>
              <a:pPr>
                <a:defRPr/>
              </a:pPr>
              <a:t>2015/7/24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DC139D-7734-45B9-BC26-69795E94AC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1C541-5542-4EBA-8269-2181E191022F}" type="datetimeFigureOut">
              <a:rPr lang="zh-CN" altLang="en-US"/>
              <a:pPr>
                <a:defRPr/>
              </a:pPr>
              <a:t>2015/7/24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A172A-19D5-4479-95EA-401590AEB7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409D0-2471-485C-8C9D-471A79073296}" type="datetimeFigureOut">
              <a:rPr lang="zh-CN" altLang="en-US"/>
              <a:pPr>
                <a:defRPr/>
              </a:pPr>
              <a:t>2015/7/24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C7816-D015-4AE8-8E7E-688A6BBFFE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D23752-D7FD-4AAE-9B94-6F83B1B2249A}" type="datetimeFigureOut">
              <a:rPr lang="zh-CN" altLang="en-US"/>
              <a:pPr>
                <a:defRPr/>
              </a:pPr>
              <a:t>2015/7/24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0712CA-4FE9-4822-978A-01EF1EA060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959A4B-04FF-4D6F-8264-1FD94091220B}" type="datetimeFigureOut">
              <a:rPr lang="zh-CN" altLang="en-US"/>
              <a:pPr>
                <a:defRPr/>
              </a:pPr>
              <a:t>2015/7/24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B04A5-5C4C-443D-B43E-2C635B54AF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67DFD9-57A2-4F22-A745-9732F75E8625}" type="datetimeFigureOut">
              <a:rPr lang="zh-CN" altLang="en-US"/>
              <a:pPr>
                <a:defRPr/>
              </a:pPr>
              <a:t>2015/7/24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EBF9F-EC94-4AD2-B03E-E09C7EDA21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1BD3858-556B-412C-B33A-9720E1FF3770}" type="datetimeFigureOut">
              <a:rPr lang="zh-CN" altLang="en-US"/>
              <a:pPr>
                <a:defRPr/>
              </a:pPr>
              <a:t>2015/7/24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886E066-B417-4E0B-A969-83FD61AC61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异常处理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 smtClean="0"/>
              <a:t>武汉科锐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回调函数的返回值</a:t>
            </a:r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EXCEPTION_EXECUTE_HANDLER</a:t>
            </a:r>
            <a:r>
              <a:rPr lang="en-US" smtClean="0">
                <a:ea typeface="宋体" charset="-122"/>
              </a:rPr>
              <a:t>（</a:t>
            </a:r>
            <a:r>
              <a:rPr lang="zh-CN" altLang="en-US" smtClean="0"/>
              <a:t>定义为</a:t>
            </a:r>
            <a:r>
              <a:rPr lang="en-US" altLang="zh-CN" smtClean="0"/>
              <a:t>1</a:t>
            </a:r>
            <a:r>
              <a:rPr lang="zh-CN" altLang="en-US" smtClean="0"/>
              <a:t>）、</a:t>
            </a:r>
            <a:r>
              <a:rPr lang="en-US" altLang="zh-CN" smtClean="0"/>
              <a:t>EXCEPTION_CONTINUE_SEARCH</a:t>
            </a:r>
            <a:r>
              <a:rPr lang="en-US" smtClean="0">
                <a:ea typeface="宋体" charset="-122"/>
              </a:rPr>
              <a:t>（</a:t>
            </a:r>
            <a:r>
              <a:rPr lang="zh-CN" altLang="en-US" smtClean="0"/>
              <a:t>定义为</a:t>
            </a:r>
            <a:r>
              <a:rPr lang="en-US" altLang="zh-CN" smtClean="0"/>
              <a:t>0</a:t>
            </a:r>
            <a:r>
              <a:rPr lang="zh-CN" altLang="en-US" smtClean="0"/>
              <a:t>）和</a:t>
            </a:r>
            <a:r>
              <a:rPr lang="en-US" altLang="zh-CN" smtClean="0"/>
              <a:t>EXCEPTION_CONTINUE_EXECUTION</a:t>
            </a:r>
            <a:r>
              <a:rPr lang="en-US" smtClean="0">
                <a:ea typeface="宋体" charset="-122"/>
              </a:rPr>
              <a:t>（</a:t>
            </a:r>
            <a:r>
              <a:rPr lang="zh-CN" altLang="en-US" smtClean="0"/>
              <a:t>定义为</a:t>
            </a:r>
            <a:r>
              <a:rPr lang="en-US" altLang="zh-CN" smtClean="0"/>
              <a:t>-1</a:t>
            </a:r>
            <a:r>
              <a:rPr lang="zh-CN" altLang="en-US" smtClean="0"/>
              <a:t>）。</a:t>
            </a:r>
            <a:endParaRPr lang="en-US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457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smtClean="0"/>
              <a:t>LPTOP_LEVEL_EXCEPTION_FILTER</a:t>
            </a:r>
            <a:r>
              <a:rPr lang="en-US" altLang="zh-CN" smtClean="0"/>
              <a:t> </a:t>
            </a:r>
            <a:r>
              <a:rPr lang="en-US" altLang="zh-CN" b="1" smtClean="0"/>
              <a:t>SetUnhandledExceptionFilter(</a:t>
            </a:r>
            <a:r>
              <a:rPr lang="en-US" altLang="zh-CN" smtClean="0"/>
              <a:t> </a:t>
            </a:r>
            <a:r>
              <a:rPr lang="en-US" altLang="zh-CN" b="1" smtClean="0"/>
              <a:t>LPTOP_LEVEL_EXCEPTION_FILTER</a:t>
            </a:r>
            <a:r>
              <a:rPr lang="en-US" altLang="zh-CN" smtClean="0"/>
              <a:t> </a:t>
            </a:r>
            <a:r>
              <a:rPr lang="en-US" altLang="zh-CN" i="1" smtClean="0"/>
              <a:t>lpTopLevelExceptionFilter</a:t>
            </a:r>
            <a:r>
              <a:rPr lang="en-US" altLang="zh-CN" b="1" smtClean="0"/>
              <a:t> );</a:t>
            </a:r>
            <a:r>
              <a:rPr lang="en-US" altLang="zh-CN" smtClean="0"/>
              <a:t> </a:t>
            </a:r>
          </a:p>
          <a:p>
            <a:r>
              <a:rPr lang="zh-CN" altLang="en-US" smtClean="0"/>
              <a:t>设置异常处理函数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线程异常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3000" dirty="0" smtClean="0"/>
              <a:t>当线程发生异常时，操作系统会将这个异常通知给用户使用户能够得知它的发生。更特别的是，当线程发生异常时，操作系统会调用用户定义的回调函数。</a:t>
            </a:r>
          </a:p>
          <a:p>
            <a:pPr>
              <a:lnSpc>
                <a:spcPct val="80000"/>
              </a:lnSpc>
            </a:pPr>
            <a:r>
              <a:rPr lang="en-US" altLang="zh-CN" sz="3000" dirty="0" smtClean="0"/>
              <a:t>EXCEPTION_REGISTRATION	STRUCT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3000" dirty="0" smtClean="0">
                <a:ea typeface="宋体" charset="-122"/>
              </a:rPr>
              <a:t>    </a:t>
            </a:r>
            <a:r>
              <a:rPr lang="en-US" altLang="zh-CN" sz="3000" dirty="0" err="1" smtClean="0"/>
              <a:t>prev</a:t>
            </a:r>
            <a:r>
              <a:rPr lang="en-US" altLang="zh-CN" sz="3000" dirty="0" smtClean="0"/>
              <a:t>  </a:t>
            </a:r>
            <a:r>
              <a:rPr lang="en-US" altLang="zh-CN" sz="3000" dirty="0" err="1" smtClean="0"/>
              <a:t>dd</a:t>
            </a:r>
            <a:r>
              <a:rPr lang="en-US" altLang="zh-CN" sz="3000" dirty="0" smtClean="0"/>
              <a:t> ?		</a:t>
            </a:r>
            <a:r>
              <a:rPr lang="en-US" sz="3000" dirty="0" smtClean="0">
                <a:ea typeface="宋体" charset="-122"/>
              </a:rPr>
              <a:t>；</a:t>
            </a:r>
            <a:r>
              <a:rPr lang="zh-CN" altLang="en-US" sz="3000" dirty="0" smtClean="0"/>
              <a:t>前一个</a:t>
            </a:r>
            <a:r>
              <a:rPr lang="en-US" altLang="zh-CN" sz="3000" dirty="0" smtClean="0"/>
              <a:t>EXCEPTION_REGISTRATION</a:t>
            </a:r>
            <a:r>
              <a:rPr lang="zh-CN" altLang="en-US" sz="3000" dirty="0" smtClean="0"/>
              <a:t>结构的地址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zh-CN" altLang="en-US" sz="3000" dirty="0" smtClean="0"/>
              <a:t>    </a:t>
            </a:r>
            <a:r>
              <a:rPr lang="en-US" altLang="zh-CN" sz="3000" dirty="0" smtClean="0"/>
              <a:t>handler </a:t>
            </a:r>
            <a:r>
              <a:rPr lang="en-US" altLang="zh-CN" sz="3000" dirty="0" err="1" smtClean="0"/>
              <a:t>dd</a:t>
            </a:r>
            <a:r>
              <a:rPr lang="en-US" altLang="zh-CN" sz="3000" dirty="0" smtClean="0"/>
              <a:t> ?	</a:t>
            </a:r>
            <a:r>
              <a:rPr lang="en-US" sz="3000" dirty="0" smtClean="0">
                <a:ea typeface="宋体" charset="-122"/>
              </a:rPr>
              <a:t>；</a:t>
            </a:r>
            <a:r>
              <a:rPr lang="zh-CN" altLang="en-US" sz="3000" dirty="0" smtClean="0"/>
              <a:t>异常处理回调函数地址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altLang="zh-CN" sz="3000" dirty="0" smtClean="0"/>
              <a:t>EXCEPTION_REGISTRATION	ENDS</a:t>
            </a:r>
          </a:p>
          <a:p>
            <a:pPr>
              <a:lnSpc>
                <a:spcPct val="80000"/>
              </a:lnSpc>
            </a:pPr>
            <a:endParaRPr lang="zh-CN" altLang="en-US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285728"/>
            <a:ext cx="8643998" cy="6286544"/>
          </a:xfrm>
        </p:spPr>
        <p:txBody>
          <a:bodyPr/>
          <a:lstStyle/>
          <a:p>
            <a:r>
              <a:rPr lang="en-US" altLang="zh-CN" sz="3600" dirty="0" smtClean="0"/>
              <a:t>_Handler   proc _</a:t>
            </a:r>
            <a:r>
              <a:rPr lang="en-US" altLang="zh-CN" sz="3600" dirty="0" err="1" smtClean="0"/>
              <a:t>lpExceptionRecord,_lpSEH,_lpContext,_lpDispatcherContext</a:t>
            </a:r>
            <a:endParaRPr lang="en-US" altLang="zh-CN" sz="3600" dirty="0" smtClean="0"/>
          </a:p>
          <a:p>
            <a:r>
              <a:rPr lang="en-US" altLang="zh-CN" sz="3600" dirty="0" smtClean="0"/>
              <a:t>_</a:t>
            </a:r>
            <a:r>
              <a:rPr lang="en-US" altLang="zh-CN" sz="3600" dirty="0" err="1" smtClean="0"/>
              <a:t>lpExceptionRecord</a:t>
            </a:r>
            <a:r>
              <a:rPr lang="zh-CN" altLang="en-US" sz="3600" dirty="0" smtClean="0"/>
              <a:t>参数指向一个</a:t>
            </a:r>
            <a:r>
              <a:rPr lang="en-US" altLang="zh-CN" sz="3600" dirty="0" smtClean="0"/>
              <a:t>EXCEPTION_RECORD</a:t>
            </a:r>
            <a:r>
              <a:rPr lang="zh-CN" altLang="en-US" sz="3600" dirty="0" smtClean="0"/>
              <a:t>结构</a:t>
            </a:r>
            <a:endParaRPr lang="en-US" altLang="zh-CN" sz="3600" dirty="0" smtClean="0"/>
          </a:p>
          <a:p>
            <a:r>
              <a:rPr lang="en-US" altLang="zh-CN" sz="3600" dirty="0" smtClean="0"/>
              <a:t>_</a:t>
            </a:r>
            <a:r>
              <a:rPr lang="en-US" altLang="zh-CN" sz="3600" dirty="0" err="1" smtClean="0"/>
              <a:t>lpContext</a:t>
            </a:r>
            <a:r>
              <a:rPr lang="zh-CN" altLang="en-US" sz="3600" dirty="0" smtClean="0"/>
              <a:t>参数指向一个</a:t>
            </a:r>
            <a:r>
              <a:rPr lang="en-US" altLang="zh-CN" sz="3600" dirty="0" smtClean="0"/>
              <a:t>CONTEXT</a:t>
            </a:r>
            <a:r>
              <a:rPr lang="zh-CN" altLang="en-US" sz="3600" dirty="0" smtClean="0"/>
              <a:t>结构</a:t>
            </a:r>
            <a:endParaRPr lang="en-US" altLang="zh-CN" sz="3600" dirty="0" smtClean="0"/>
          </a:p>
          <a:p>
            <a:r>
              <a:rPr lang="en-US" altLang="zh-CN" sz="3600" dirty="0" smtClean="0"/>
              <a:t>_</a:t>
            </a:r>
            <a:r>
              <a:rPr lang="en-US" altLang="zh-CN" sz="3600" dirty="0" err="1" smtClean="0"/>
              <a:t>lpSEH</a:t>
            </a:r>
            <a:r>
              <a:rPr lang="zh-CN" altLang="en-US" sz="3600" dirty="0" smtClean="0"/>
              <a:t>参数指向注册回调函数时使用的</a:t>
            </a:r>
            <a:r>
              <a:rPr lang="en-US" altLang="zh-CN" sz="3600" dirty="0" smtClean="0"/>
              <a:t>EXCEPTION_REGISTRATION</a:t>
            </a:r>
            <a:r>
              <a:rPr lang="zh-CN" altLang="en-US" sz="3600" dirty="0" smtClean="0"/>
              <a:t>结构的地址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/>
          <a:lstStyle/>
          <a:p>
            <a:r>
              <a:rPr lang="en-US" altLang="zh-CN" dirty="0" smtClean="0"/>
              <a:t>push		offset _Handler</a:t>
            </a:r>
          </a:p>
          <a:p>
            <a:r>
              <a:rPr lang="en-US" altLang="zh-CN" dirty="0" smtClean="0"/>
              <a:t>push		</a:t>
            </a:r>
            <a:r>
              <a:rPr lang="en-US" altLang="zh-CN" dirty="0" err="1" smtClean="0"/>
              <a:t>fs</a:t>
            </a:r>
            <a:r>
              <a:rPr lang="en-US" altLang="zh-CN" dirty="0" smtClean="0"/>
              <a:t>:[0]</a:t>
            </a:r>
          </a:p>
          <a:p>
            <a:r>
              <a:rPr lang="en-US" altLang="zh-CN" dirty="0" err="1" smtClean="0"/>
              <a:t>mov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fs</a:t>
            </a:r>
            <a:r>
              <a:rPr lang="en-US" altLang="zh-CN" dirty="0" smtClean="0"/>
              <a:t>:[0], </a:t>
            </a:r>
            <a:r>
              <a:rPr lang="en-US" altLang="zh-CN" dirty="0" err="1" smtClean="0"/>
              <a:t>esp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……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pop		</a:t>
            </a:r>
            <a:r>
              <a:rPr lang="en-US" altLang="zh-CN" dirty="0" err="1" smtClean="0"/>
              <a:t>fs</a:t>
            </a:r>
            <a:r>
              <a:rPr lang="en-US" altLang="zh-CN" dirty="0" smtClean="0"/>
              <a:t>:[0]</a:t>
            </a:r>
          </a:p>
          <a:p>
            <a:r>
              <a:rPr lang="en-US" altLang="zh-CN" dirty="0" smtClean="0"/>
              <a:t>add		</a:t>
            </a:r>
            <a:r>
              <a:rPr lang="en-US" altLang="zh-CN" dirty="0" err="1" smtClean="0"/>
              <a:t>esp</a:t>
            </a:r>
            <a:r>
              <a:rPr lang="en-US" altLang="zh-CN" dirty="0" smtClean="0"/>
              <a:t>, 4</a:t>
            </a:r>
          </a:p>
          <a:p>
            <a:r>
              <a:rPr lang="en-US" altLang="zh-CN" dirty="0" smtClean="0"/>
              <a:t>ret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altLang="zh-CN" dirty="0" err="1" smtClean="0"/>
              <a:t>ExceptionContinueExecution</a:t>
            </a:r>
            <a:r>
              <a:rPr lang="zh-CN" altLang="en-US" dirty="0" smtClean="0"/>
              <a:t>（等于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）：回调函数返回后，系统将线程环境设置为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lpContext</a:t>
            </a:r>
            <a:r>
              <a:rPr lang="zh-CN" altLang="en-US" dirty="0" smtClean="0"/>
              <a:t>参数指定的</a:t>
            </a:r>
            <a:r>
              <a:rPr lang="en-US" altLang="zh-CN" dirty="0" smtClean="0"/>
              <a:t>CONTEXT</a:t>
            </a:r>
            <a:r>
              <a:rPr lang="zh-CN" altLang="en-US" dirty="0" smtClean="0"/>
              <a:t>结构并继续执行。</a:t>
            </a:r>
          </a:p>
          <a:p>
            <a:r>
              <a:rPr lang="en-US" altLang="zh-CN" dirty="0" err="1" smtClean="0"/>
              <a:t>ExceptionContinueSearch</a:t>
            </a:r>
            <a:r>
              <a:rPr lang="zh-CN" altLang="en-US" dirty="0" smtClean="0"/>
              <a:t>（等于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）：回调函数拒绝处理这个异常，系统将通过</a:t>
            </a:r>
            <a:r>
              <a:rPr lang="en-US" altLang="zh-CN" dirty="0" smtClean="0"/>
              <a:t>EXCEPTION_REGISTRATION</a:t>
            </a:r>
            <a:r>
              <a:rPr lang="zh-CN" altLang="en-US" dirty="0" smtClean="0"/>
              <a:t>结构的</a:t>
            </a:r>
            <a:r>
              <a:rPr lang="en-US" altLang="zh-CN" dirty="0" err="1" smtClean="0"/>
              <a:t>prev</a:t>
            </a:r>
            <a:r>
              <a:rPr lang="zh-CN" altLang="en-US" dirty="0" smtClean="0"/>
              <a:t>字段得到前一个回调函数的地址并调用它。</a:t>
            </a:r>
          </a:p>
          <a:p>
            <a:r>
              <a:rPr lang="en-US" altLang="zh-CN" dirty="0" err="1" smtClean="0"/>
              <a:t>ExceptionNestedException</a:t>
            </a:r>
            <a:r>
              <a:rPr lang="zh-CN" altLang="en-US" dirty="0" smtClean="0"/>
              <a:t>（等于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）：回调函数在执行中又发生了新的异常，即发生了嵌套的异常。</a:t>
            </a:r>
          </a:p>
          <a:p>
            <a:r>
              <a:rPr lang="en-US" altLang="zh-CN" dirty="0" err="1" smtClean="0"/>
              <a:t>ExceptionCollidedUnwind</a:t>
            </a:r>
            <a:r>
              <a:rPr lang="zh-CN" altLang="en-US" dirty="0" smtClean="0"/>
              <a:t>（等于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）：发生了嵌套的展开操作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SEH</a:t>
            </a:r>
            <a:r>
              <a:rPr lang="zh-CN" altLang="en-US" smtClean="0"/>
              <a:t>链和异常的传递</a:t>
            </a:r>
          </a:p>
        </p:txBody>
      </p:sp>
      <p:sp>
        <p:nvSpPr>
          <p:cNvPr id="2662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每次定义了一个新的</a:t>
            </a:r>
            <a:r>
              <a:rPr lang="en-US" altLang="zh-CN" smtClean="0"/>
              <a:t>SEH</a:t>
            </a:r>
            <a:r>
              <a:rPr lang="zh-CN" altLang="en-US" smtClean="0"/>
              <a:t>异常处理回调函数时，</a:t>
            </a:r>
            <a:r>
              <a:rPr lang="en-US" altLang="zh-CN" smtClean="0"/>
              <a:t>EXCEPTION_REGISTRATION</a:t>
            </a:r>
            <a:r>
              <a:rPr lang="zh-CN" altLang="en-US" smtClean="0"/>
              <a:t>结构的</a:t>
            </a:r>
            <a:r>
              <a:rPr lang="en-US" altLang="zh-CN" smtClean="0"/>
              <a:t>prev</a:t>
            </a:r>
            <a:r>
              <a:rPr lang="zh-CN" altLang="en-US" smtClean="0"/>
              <a:t>字段都被要求填写为原来的</a:t>
            </a:r>
            <a:r>
              <a:rPr lang="en-US" altLang="zh-CN" smtClean="0"/>
              <a:t>EXCEPTION_REGISTRATION</a:t>
            </a:r>
            <a:r>
              <a:rPr lang="zh-CN" altLang="en-US" smtClean="0"/>
              <a:t>结构地址，随着应用程序对执行模块的调用一层层深入下去，如果有多个模块设置了回调函数，那么到最后全部的回调函数会形成一个</a:t>
            </a:r>
            <a:r>
              <a:rPr lang="en-US" altLang="zh-CN" smtClean="0"/>
              <a:t>SEH</a:t>
            </a:r>
            <a:r>
              <a:rPr lang="zh-CN" altLang="en-US" smtClean="0"/>
              <a:t>链</a:t>
            </a:r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TIB</a:t>
            </a:r>
            <a:r>
              <a:rPr lang="zh-CN" altLang="en-US" smtClean="0"/>
              <a:t>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88" y="1214438"/>
            <a:ext cx="8572500" cy="5214937"/>
          </a:xfrm>
        </p:spPr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_NT_TIB {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_EXCEPTION_REGISTRATION_RECORD *</a:t>
            </a:r>
            <a:r>
              <a:rPr lang="en-US" altLang="zh-CN" dirty="0" err="1" smtClean="0"/>
              <a:t>ExceptionList</a:t>
            </a:r>
            <a:r>
              <a:rPr lang="en-US" altLang="zh-CN" dirty="0" smtClean="0"/>
              <a:t>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    PVOID </a:t>
            </a:r>
            <a:r>
              <a:rPr lang="en-US" altLang="zh-CN" dirty="0" err="1" smtClean="0"/>
              <a:t>StackBase</a:t>
            </a:r>
            <a:r>
              <a:rPr lang="en-US" altLang="zh-CN" dirty="0" smtClean="0"/>
              <a:t>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    PVOID </a:t>
            </a:r>
            <a:r>
              <a:rPr lang="en-US" altLang="zh-CN" dirty="0" err="1" smtClean="0"/>
              <a:t>StackLimit</a:t>
            </a:r>
            <a:r>
              <a:rPr lang="en-US" altLang="zh-CN" dirty="0" smtClean="0"/>
              <a:t>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PVOIDSubSystemTib</a:t>
            </a:r>
            <a:r>
              <a:rPr lang="en-US" altLang="zh-CN" dirty="0" smtClean="0"/>
              <a:t>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    union {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        PVOID </a:t>
            </a:r>
            <a:r>
              <a:rPr lang="en-US" altLang="zh-CN" dirty="0" err="1" smtClean="0"/>
              <a:t>FiberData</a:t>
            </a:r>
            <a:r>
              <a:rPr lang="en-US" altLang="zh-CN" dirty="0" smtClean="0"/>
              <a:t>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        DWORD Version;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    };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    PVOID </a:t>
            </a:r>
            <a:r>
              <a:rPr lang="en-US" altLang="zh-CN" dirty="0" err="1" smtClean="0"/>
              <a:t>ArbitraryUserPointer</a:t>
            </a:r>
            <a:r>
              <a:rPr lang="en-US" altLang="zh-CN" dirty="0" smtClean="0"/>
              <a:t>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_NT_TIB *Self;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} NT_TIB;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8674" name="内容占位符 2"/>
          <p:cNvSpPr>
            <a:spLocks noGrp="1"/>
          </p:cNvSpPr>
          <p:nvPr>
            <p:ph idx="1"/>
          </p:nvPr>
        </p:nvSpPr>
        <p:spPr>
          <a:xfrm>
            <a:off x="285750" y="2928938"/>
            <a:ext cx="8229600" cy="3286125"/>
          </a:xfrm>
        </p:spPr>
        <p:txBody>
          <a:bodyPr/>
          <a:lstStyle/>
          <a:p>
            <a:r>
              <a:rPr lang="en-US" altLang="zh-CN" smtClean="0"/>
              <a:t>TIB</a:t>
            </a:r>
            <a:r>
              <a:rPr lang="zh-CN" altLang="en-US" smtClean="0"/>
              <a:t>永远放在</a:t>
            </a:r>
            <a:r>
              <a:rPr lang="en-US" altLang="zh-CN" smtClean="0"/>
              <a:t>fs</a:t>
            </a:r>
            <a:r>
              <a:rPr lang="zh-CN" altLang="en-US" smtClean="0"/>
              <a:t>段选择器指定的数据段的</a:t>
            </a:r>
            <a:r>
              <a:rPr lang="en-US" altLang="zh-CN" smtClean="0"/>
              <a:t>0</a:t>
            </a:r>
            <a:r>
              <a:rPr lang="zh-CN" altLang="en-US" smtClean="0"/>
              <a:t>偏移处，所以，</a:t>
            </a:r>
            <a:r>
              <a:rPr lang="en-US" altLang="zh-CN" smtClean="0"/>
              <a:t>fs:[0]</a:t>
            </a:r>
            <a:r>
              <a:rPr lang="zh-CN" altLang="en-US" smtClean="0"/>
              <a:t>的地方就是</a:t>
            </a:r>
            <a:r>
              <a:rPr lang="en-US" altLang="zh-CN" smtClean="0"/>
              <a:t>TIB</a:t>
            </a:r>
            <a:r>
              <a:rPr lang="zh-CN" altLang="en-US" smtClean="0"/>
              <a:t>结构的</a:t>
            </a:r>
            <a:r>
              <a:rPr lang="en-US" altLang="zh-CN" smtClean="0"/>
              <a:t>ExceptionList</a:t>
            </a:r>
            <a:r>
              <a:rPr lang="zh-CN" altLang="en-US" smtClean="0"/>
              <a:t>字段，这个答案对于</a:t>
            </a:r>
            <a:r>
              <a:rPr lang="en-US" altLang="zh-CN" smtClean="0"/>
              <a:t>Windows 9x</a:t>
            </a:r>
            <a:r>
              <a:rPr lang="zh-CN" altLang="en-US" smtClean="0"/>
              <a:t>系统和</a:t>
            </a:r>
            <a:r>
              <a:rPr lang="en-US" altLang="zh-CN" smtClean="0"/>
              <a:t>Windows NT</a:t>
            </a:r>
            <a:r>
              <a:rPr lang="zh-CN" altLang="en-US" smtClean="0"/>
              <a:t>系统都是有效的。</a:t>
            </a:r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None/>
            </a:pPr>
            <a:r>
              <a:rPr lang="en-US" altLang="zh-CN" sz="3600" dirty="0" err="1" smtClean="0"/>
              <a:t>struct</a:t>
            </a:r>
            <a:r>
              <a:rPr lang="en-US" altLang="zh-CN" sz="3600" dirty="0" smtClean="0"/>
              <a:t> _EXCEPTION_REGISTRATION{</a:t>
            </a:r>
          </a:p>
          <a:p>
            <a:pPr>
              <a:buNone/>
            </a:pPr>
            <a:r>
              <a:rPr lang="en-US" altLang="zh-CN" sz="3600" dirty="0" smtClean="0"/>
              <a:t>  </a:t>
            </a:r>
            <a:r>
              <a:rPr lang="en-US" altLang="zh-CN" sz="3600" dirty="0" err="1" smtClean="0"/>
              <a:t>struct</a:t>
            </a:r>
            <a:r>
              <a:rPr lang="en-US" altLang="zh-CN" sz="3600" dirty="0" smtClean="0"/>
              <a:t> _EXCEPTION_REGISTRATION *</a:t>
            </a:r>
            <a:r>
              <a:rPr lang="en-US" altLang="zh-CN" sz="3600" dirty="0" err="1" smtClean="0"/>
              <a:t>prev</a:t>
            </a:r>
            <a:r>
              <a:rPr lang="en-US" altLang="zh-CN" sz="3600" dirty="0" smtClean="0"/>
              <a:t>;</a:t>
            </a:r>
          </a:p>
          <a:p>
            <a:pPr>
              <a:buNone/>
            </a:pPr>
            <a:r>
              <a:rPr lang="en-US" altLang="zh-CN" sz="3600" dirty="0" smtClean="0"/>
              <a:t>  void (*handler)(PEXCEPTION_RECORD,   PEXCEPTION_REGISTRATION, PCONTEXT,  PEXCEPTION_RECORD);</a:t>
            </a:r>
          </a:p>
          <a:p>
            <a:pPr>
              <a:buNone/>
            </a:pPr>
            <a:r>
              <a:rPr lang="en-US" altLang="zh-CN" sz="3600" dirty="0" smtClean="0"/>
              <a:t> </a:t>
            </a:r>
            <a:r>
              <a:rPr lang="en-US" altLang="zh-CN" sz="3600" dirty="0" err="1" smtClean="0"/>
              <a:t>struct</a:t>
            </a:r>
            <a:r>
              <a:rPr lang="en-US" altLang="zh-CN" sz="3600" dirty="0" smtClean="0"/>
              <a:t> </a:t>
            </a:r>
            <a:r>
              <a:rPr lang="en-US" altLang="zh-CN" sz="3600" dirty="0" err="1" smtClean="0"/>
              <a:t>scopetable_entry</a:t>
            </a:r>
            <a:r>
              <a:rPr lang="en-US" altLang="zh-CN" sz="3600" dirty="0" smtClean="0"/>
              <a:t> *</a:t>
            </a:r>
            <a:r>
              <a:rPr lang="en-US" altLang="zh-CN" sz="3600" dirty="0" err="1" smtClean="0"/>
              <a:t>scopetable</a:t>
            </a:r>
            <a:r>
              <a:rPr lang="en-US" altLang="zh-CN" sz="3600" dirty="0" smtClean="0"/>
              <a:t>;</a:t>
            </a:r>
          </a:p>
          <a:p>
            <a:pPr>
              <a:buNone/>
            </a:pPr>
            <a:r>
              <a:rPr lang="en-US" altLang="zh-CN" sz="3600" dirty="0" smtClean="0"/>
              <a:t> </a:t>
            </a:r>
            <a:r>
              <a:rPr lang="en-US" altLang="zh-CN" sz="3600" dirty="0" err="1" smtClean="0"/>
              <a:t>int</a:t>
            </a:r>
            <a:r>
              <a:rPr lang="en-US" altLang="zh-CN" sz="3600" dirty="0" smtClean="0"/>
              <a:t> </a:t>
            </a:r>
            <a:r>
              <a:rPr lang="en-US" altLang="zh-CN" sz="3600" dirty="0" err="1" smtClean="0"/>
              <a:t>trylevel</a:t>
            </a:r>
            <a:r>
              <a:rPr lang="en-US" altLang="zh-CN" sz="3600" dirty="0" smtClean="0"/>
              <a:t>;</a:t>
            </a:r>
          </a:p>
          <a:p>
            <a:pPr>
              <a:buNone/>
            </a:pPr>
            <a:r>
              <a:rPr lang="en-US" altLang="zh-CN" sz="3600" dirty="0" smtClean="0"/>
              <a:t> </a:t>
            </a:r>
            <a:r>
              <a:rPr lang="en-US" altLang="zh-CN" sz="3600" dirty="0" err="1" smtClean="0"/>
              <a:t>int</a:t>
            </a:r>
            <a:r>
              <a:rPr lang="en-US" altLang="zh-CN" sz="3600" dirty="0" smtClean="0"/>
              <a:t> _</a:t>
            </a:r>
            <a:r>
              <a:rPr lang="en-US" altLang="zh-CN" sz="3600" dirty="0" err="1" smtClean="0"/>
              <a:t>ebp</a:t>
            </a:r>
            <a:r>
              <a:rPr lang="en-US" altLang="zh-CN" sz="3600" dirty="0" smtClean="0"/>
              <a:t>;</a:t>
            </a:r>
          </a:p>
          <a:p>
            <a:pPr>
              <a:buNone/>
            </a:pPr>
            <a:r>
              <a:rPr lang="en-US" altLang="zh-CN" sz="3600" dirty="0" smtClean="0"/>
              <a:t> PEXCEPTION_POINTERS </a:t>
            </a:r>
            <a:r>
              <a:rPr lang="en-US" altLang="zh-CN" sz="3600" dirty="0" err="1" smtClean="0"/>
              <a:t>xpointers</a:t>
            </a:r>
            <a:r>
              <a:rPr lang="en-US" altLang="zh-CN" sz="3600" dirty="0" smtClean="0"/>
              <a:t>;</a:t>
            </a:r>
          </a:p>
          <a:p>
            <a:pPr>
              <a:buNone/>
            </a:pPr>
            <a:r>
              <a:rPr lang="en-US" altLang="zh-CN" sz="3600" dirty="0" smtClean="0"/>
              <a:t>};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线程环境</a:t>
            </a:r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在多线程环境下，每个一个线程都有属于它自己的执行报用的寄存器，线程系统和用户堆栈，线程所用的描述表和其它信息。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642918"/>
            <a:ext cx="9144000" cy="6215082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__EXCEPTIONREGISTRATIONRECORD </a:t>
            </a:r>
            <a:r>
              <a:rPr lang="en-US" altLang="zh-CN" dirty="0" err="1" smtClean="0"/>
              <a:t>struc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prev_structure</a:t>
            </a:r>
            <a:r>
              <a:rPr lang="en-US" altLang="zh-CN" dirty="0" smtClean="0"/>
              <a:t>          </a:t>
            </a:r>
            <a:r>
              <a:rPr lang="en-US" altLang="zh-CN" dirty="0" err="1" smtClean="0"/>
              <a:t>dd</a:t>
            </a:r>
            <a:r>
              <a:rPr lang="en-US" altLang="zh-CN" dirty="0" smtClean="0"/>
              <a:t>      ?</a:t>
            </a:r>
          </a:p>
          <a:p>
            <a:pPr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ExceptionHandler</a:t>
            </a:r>
            <a:r>
              <a:rPr lang="en-US" altLang="zh-CN" dirty="0" smtClean="0"/>
              <a:t>        </a:t>
            </a:r>
            <a:r>
              <a:rPr lang="en-US" altLang="zh-CN" dirty="0" err="1" smtClean="0"/>
              <a:t>dd</a:t>
            </a:r>
            <a:r>
              <a:rPr lang="en-US" altLang="zh-CN" dirty="0" smtClean="0"/>
              <a:t>      ?</a:t>
            </a:r>
          </a:p>
          <a:p>
            <a:pPr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ExceptionFilter</a:t>
            </a:r>
            <a:r>
              <a:rPr lang="en-US" altLang="zh-CN" dirty="0" smtClean="0"/>
              <a:t>         </a:t>
            </a:r>
            <a:r>
              <a:rPr lang="en-US" altLang="zh-CN" dirty="0" err="1" smtClean="0"/>
              <a:t>dd</a:t>
            </a:r>
            <a:r>
              <a:rPr lang="en-US" altLang="zh-CN" dirty="0" smtClean="0"/>
              <a:t>      ?</a:t>
            </a:r>
          </a:p>
          <a:p>
            <a:pPr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FilterFrame</a:t>
            </a:r>
            <a:r>
              <a:rPr lang="en-US" altLang="zh-CN" dirty="0" smtClean="0"/>
              <a:t>             </a:t>
            </a:r>
            <a:r>
              <a:rPr lang="en-US" altLang="zh-CN" dirty="0" err="1" smtClean="0"/>
              <a:t>dd</a:t>
            </a:r>
            <a:r>
              <a:rPr lang="en-US" altLang="zh-CN" dirty="0" smtClean="0"/>
              <a:t>      ?</a:t>
            </a:r>
          </a:p>
          <a:p>
            <a:pPr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PExceptionInfoPtrs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dd</a:t>
            </a:r>
            <a:r>
              <a:rPr lang="en-US" altLang="zh-CN" dirty="0" smtClean="0"/>
              <a:t>      ?</a:t>
            </a:r>
          </a:p>
          <a:p>
            <a:pPr>
              <a:buNone/>
            </a:pPr>
            <a:r>
              <a:rPr lang="en-US" altLang="zh-CN" dirty="0" smtClean="0"/>
              <a:t>__EXCEPTIONREGISTRATIONRECORD ends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异常展开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643578"/>
          </a:xfrm>
        </p:spPr>
        <p:txBody>
          <a:bodyPr/>
          <a:lstStyle/>
          <a:p>
            <a:r>
              <a:rPr lang="zh-CN" altLang="en-US" sz="3000" dirty="0" smtClean="0"/>
              <a:t>当</a:t>
            </a:r>
            <a:r>
              <a:rPr lang="en-US" altLang="zh-CN" sz="3000" dirty="0" smtClean="0"/>
              <a:t>SEH</a:t>
            </a:r>
            <a:r>
              <a:rPr lang="zh-CN" altLang="en-US" sz="3000" dirty="0" smtClean="0"/>
              <a:t>链上的某个回调函数进行展开操作时，它所做的事情是从</a:t>
            </a:r>
            <a:r>
              <a:rPr lang="en-US" altLang="zh-CN" sz="3000" dirty="0" smtClean="0"/>
              <a:t>SEH</a:t>
            </a:r>
            <a:r>
              <a:rPr lang="zh-CN" altLang="en-US" sz="3000" dirty="0" smtClean="0"/>
              <a:t>链上的第一个回调函数开始（也就是</a:t>
            </a:r>
            <a:r>
              <a:rPr lang="en-US" altLang="zh-CN" sz="3000" dirty="0" err="1" smtClean="0"/>
              <a:t>fs</a:t>
            </a:r>
            <a:r>
              <a:rPr lang="en-US" altLang="zh-CN" sz="3000" dirty="0" smtClean="0"/>
              <a:t>:[0]</a:t>
            </a:r>
            <a:r>
              <a:rPr lang="zh-CN" altLang="en-US" sz="3000" dirty="0" smtClean="0"/>
              <a:t>指定的回调函数），以</a:t>
            </a:r>
            <a:r>
              <a:rPr lang="en-US" altLang="zh-CN" sz="3000" dirty="0" smtClean="0"/>
              <a:t>EXCEPTION_UNWIND</a:t>
            </a:r>
            <a:r>
              <a:rPr lang="zh-CN" altLang="en-US" sz="3000" dirty="0" smtClean="0"/>
              <a:t>代码和</a:t>
            </a:r>
            <a:r>
              <a:rPr lang="en-US" altLang="zh-CN" sz="3000" dirty="0" smtClean="0"/>
              <a:t>EXCEPTION_UNWINDING</a:t>
            </a:r>
            <a:r>
              <a:rPr lang="zh-CN" altLang="en-US" sz="3000" dirty="0" smtClean="0"/>
              <a:t>标志去调用每个回调函数，一直到调用到自身所处的位置为止，然后将自身之前</a:t>
            </a:r>
            <a:r>
              <a:rPr lang="en-US" altLang="zh-CN" sz="3000" dirty="0" smtClean="0"/>
              <a:t>(</a:t>
            </a:r>
            <a:r>
              <a:rPr lang="zh-CN" altLang="en-US" sz="3000" dirty="0" smtClean="0">
                <a:solidFill>
                  <a:srgbClr val="FF0000"/>
                </a:solidFill>
              </a:rPr>
              <a:t>包括自身</a:t>
            </a:r>
            <a:r>
              <a:rPr lang="en-US" altLang="zh-CN" sz="3000" dirty="0" smtClean="0"/>
              <a:t>)</a:t>
            </a:r>
            <a:r>
              <a:rPr lang="zh-CN" altLang="en-US" sz="3000" dirty="0" smtClean="0"/>
              <a:t>的所有回调函数卸载，也就是将</a:t>
            </a:r>
            <a:r>
              <a:rPr lang="en-US" altLang="zh-CN" sz="3000" dirty="0" err="1" smtClean="0"/>
              <a:t>fs</a:t>
            </a:r>
            <a:r>
              <a:rPr lang="en-US" altLang="zh-CN" sz="3000" dirty="0" smtClean="0"/>
              <a:t>:[0]</a:t>
            </a:r>
            <a:r>
              <a:rPr lang="zh-CN" altLang="en-US" sz="3000" dirty="0" smtClean="0"/>
              <a:t>直接指向描述自身位置的那个</a:t>
            </a:r>
            <a:r>
              <a:rPr lang="en-US" altLang="zh-CN" sz="3000" dirty="0" smtClean="0"/>
              <a:t>EXCEPTION_REGISTRATION</a:t>
            </a:r>
            <a:r>
              <a:rPr lang="zh-CN" altLang="en-US" sz="3000" dirty="0" smtClean="0"/>
              <a:t>结构。</a:t>
            </a:r>
            <a:endParaRPr lang="en-US" altLang="zh-CN" sz="3000" dirty="0" smtClean="0"/>
          </a:p>
          <a:p>
            <a:r>
              <a:rPr lang="zh-CN" altLang="en-US" sz="3000" dirty="0" smtClean="0"/>
              <a:t>如果把注册</a:t>
            </a:r>
            <a:r>
              <a:rPr lang="en-US" altLang="zh-CN" sz="3000" dirty="0" smtClean="0"/>
              <a:t>SEH</a:t>
            </a:r>
            <a:r>
              <a:rPr lang="zh-CN" altLang="en-US" sz="3000" dirty="0" smtClean="0"/>
              <a:t>的位置视为</a:t>
            </a:r>
            <a:r>
              <a:rPr lang="en-US" altLang="zh-CN" sz="3000" dirty="0" smtClean="0"/>
              <a:t>try</a:t>
            </a:r>
            <a:r>
              <a:rPr lang="zh-CN" altLang="en-US" sz="3000" dirty="0" smtClean="0"/>
              <a:t>块，那么异常回调句柄相当于</a:t>
            </a:r>
            <a:r>
              <a:rPr lang="en-US" altLang="zh-CN" sz="3000" dirty="0" smtClean="0"/>
              <a:t>catch</a:t>
            </a:r>
            <a:r>
              <a:rPr lang="zh-CN" altLang="en-US" sz="3000" dirty="0" smtClean="0"/>
              <a:t>块，而</a:t>
            </a:r>
            <a:r>
              <a:rPr lang="en-US" altLang="zh-CN" sz="3000" dirty="0" smtClean="0"/>
              <a:t>try</a:t>
            </a:r>
            <a:r>
              <a:rPr lang="zh-CN" altLang="en-US" sz="3000" dirty="0" smtClean="0"/>
              <a:t>块是不能监视</a:t>
            </a:r>
            <a:r>
              <a:rPr lang="en-US" altLang="zh-CN" sz="3000" dirty="0" smtClean="0"/>
              <a:t>catch</a:t>
            </a:r>
            <a:r>
              <a:rPr lang="zh-CN" altLang="en-US" sz="3000" dirty="0" smtClean="0"/>
              <a:t>块中异常的，</a:t>
            </a:r>
            <a:endParaRPr lang="zh-CN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未命名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9144000" cy="241179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2413338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    当</a:t>
            </a:r>
            <a:r>
              <a:rPr lang="en-US" altLang="zh-CN" sz="2000" dirty="0" smtClean="0"/>
              <a:t>_Proc2</a:t>
            </a:r>
            <a:r>
              <a:rPr lang="zh-CN" altLang="en-US" sz="2000" dirty="0" smtClean="0"/>
              <a:t>中发生能处理的异常时，</a:t>
            </a:r>
            <a:r>
              <a:rPr lang="en-US" altLang="zh-CN" sz="2000" dirty="0" smtClean="0"/>
              <a:t>_Proc2</a:t>
            </a:r>
            <a:r>
              <a:rPr lang="zh-CN" altLang="en-US" sz="2000" dirty="0" smtClean="0"/>
              <a:t>的回调函数将程序修正到</a:t>
            </a:r>
            <a:r>
              <a:rPr lang="en-US" altLang="zh-CN" sz="2000" dirty="0" smtClean="0"/>
              <a:t>Safe2</a:t>
            </a:r>
            <a:r>
              <a:rPr lang="zh-CN" altLang="en-US" sz="2000" dirty="0" smtClean="0"/>
              <a:t>执行，在这里堆栈被修正到如图中的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所示的位置。到</a:t>
            </a:r>
            <a:r>
              <a:rPr lang="en-US" altLang="zh-CN" sz="2000" dirty="0" smtClean="0"/>
              <a:t>_Proc2</a:t>
            </a:r>
            <a:r>
              <a:rPr lang="zh-CN" altLang="en-US" sz="2000" dirty="0" smtClean="0"/>
              <a:t>返回的时候，回调函数被卸掉，堆栈中的后一个</a:t>
            </a:r>
            <a:r>
              <a:rPr lang="en-US" altLang="zh-CN" sz="2000" dirty="0" smtClean="0"/>
              <a:t>EXCEPTION_REGISTRATION</a:t>
            </a:r>
            <a:r>
              <a:rPr lang="zh-CN" altLang="en-US" sz="2000" dirty="0" smtClean="0"/>
              <a:t>结构被丢弃且</a:t>
            </a:r>
            <a:r>
              <a:rPr lang="en-US" altLang="zh-CN" sz="2000" dirty="0" err="1" smtClean="0"/>
              <a:t>fs</a:t>
            </a:r>
            <a:r>
              <a:rPr lang="en-US" altLang="zh-CN" sz="2000" dirty="0" smtClean="0"/>
              <a:t>:[0]</a:t>
            </a:r>
            <a:r>
              <a:rPr lang="zh-CN" altLang="en-US" sz="2000" dirty="0" smtClean="0"/>
              <a:t>被恢复指向</a:t>
            </a:r>
            <a:r>
              <a:rPr lang="en-US" altLang="zh-CN" sz="2000" dirty="0" smtClean="0"/>
              <a:t>_Proc1</a:t>
            </a:r>
            <a:r>
              <a:rPr lang="zh-CN" altLang="en-US" sz="2000" dirty="0" smtClean="0"/>
              <a:t>设置的结构中，一切都很正常。</a:t>
            </a:r>
            <a:endParaRPr lang="en-US" altLang="zh-CN" sz="2000" dirty="0" smtClean="0"/>
          </a:p>
          <a:p>
            <a:r>
              <a:rPr lang="zh-CN" altLang="en-US" sz="2000" dirty="0" smtClean="0"/>
              <a:t>    但是在</a:t>
            </a:r>
            <a:r>
              <a:rPr lang="en-US" altLang="zh-CN" sz="2000" dirty="0" smtClean="0"/>
              <a:t>_Proc2</a:t>
            </a:r>
            <a:r>
              <a:rPr lang="zh-CN" altLang="en-US" sz="2000" dirty="0" smtClean="0"/>
              <a:t>中发生不能处理异常的时候，问题就出现了，这时系统根据</a:t>
            </a:r>
            <a:r>
              <a:rPr lang="en-US" altLang="zh-CN" sz="2000" dirty="0" err="1" smtClean="0"/>
              <a:t>fs</a:t>
            </a:r>
            <a:r>
              <a:rPr lang="en-US" altLang="zh-CN" sz="2000" dirty="0" smtClean="0"/>
              <a:t>:[0]</a:t>
            </a:r>
            <a:r>
              <a:rPr lang="zh-CN" altLang="en-US" sz="2000" dirty="0" smtClean="0"/>
              <a:t>的值首先找到并调用</a:t>
            </a:r>
            <a:r>
              <a:rPr lang="en-US" altLang="zh-CN" sz="2000" dirty="0" smtClean="0"/>
              <a:t>_Proc2</a:t>
            </a:r>
            <a:r>
              <a:rPr lang="zh-CN" altLang="en-US" sz="2000" dirty="0" smtClean="0"/>
              <a:t>设置的回调函数，但这个回调函数不处理这种异常，它会要求</a:t>
            </a:r>
            <a:r>
              <a:rPr lang="en-US" altLang="zh-CN" sz="2000" dirty="0" smtClean="0"/>
              <a:t>Windows</a:t>
            </a:r>
            <a:r>
              <a:rPr lang="zh-CN" altLang="en-US" sz="2000" dirty="0" smtClean="0"/>
              <a:t>继续搜索，接下来</a:t>
            </a:r>
            <a:r>
              <a:rPr lang="en-US" altLang="zh-CN" sz="2000" dirty="0" smtClean="0"/>
              <a:t>_Proc1</a:t>
            </a:r>
            <a:r>
              <a:rPr lang="zh-CN" altLang="en-US" sz="2000" dirty="0" smtClean="0"/>
              <a:t>设置的回调函数被调用，在这里堆栈被修正到图</a:t>
            </a:r>
            <a:r>
              <a:rPr lang="en-US" altLang="zh-CN" sz="2000" dirty="0" smtClean="0"/>
              <a:t>14.4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所示的位置，这是执行到</a:t>
            </a:r>
            <a:r>
              <a:rPr lang="en-US" altLang="zh-CN" sz="2000" dirty="0" smtClean="0"/>
              <a:t>Safe1</a:t>
            </a:r>
            <a:r>
              <a:rPr lang="zh-CN" altLang="en-US" sz="2000" dirty="0" smtClean="0"/>
              <a:t>位置时正确的堆栈位置。</a:t>
            </a:r>
            <a:endParaRPr lang="en-US" altLang="zh-CN" sz="2000" dirty="0" smtClean="0"/>
          </a:p>
          <a:p>
            <a:r>
              <a:rPr lang="zh-CN" altLang="en-US" sz="2000" dirty="0" smtClean="0"/>
              <a:t>    问题就在这里，这时候</a:t>
            </a:r>
            <a:r>
              <a:rPr lang="en-US" altLang="zh-CN" sz="2000" dirty="0" err="1" smtClean="0"/>
              <a:t>esp</a:t>
            </a:r>
            <a:r>
              <a:rPr lang="zh-CN" altLang="en-US" sz="2000" dirty="0" smtClean="0"/>
              <a:t>指向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，在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位置以下的堆栈空间都是自由的，包括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之间的堆栈空间，如果</a:t>
            </a:r>
            <a:r>
              <a:rPr lang="en-US" altLang="zh-CN" sz="2000" dirty="0" smtClean="0"/>
              <a:t>_Proc1</a:t>
            </a:r>
            <a:r>
              <a:rPr lang="zh-CN" altLang="en-US" sz="2000" dirty="0" smtClean="0"/>
              <a:t>接下来进行了一些入栈出栈的操作，原先由</a:t>
            </a:r>
            <a:r>
              <a:rPr lang="en-US" altLang="zh-CN" sz="2000" dirty="0" smtClean="0"/>
              <a:t>_Proc2</a:t>
            </a:r>
            <a:r>
              <a:rPr lang="zh-CN" altLang="en-US" sz="2000" dirty="0" smtClean="0"/>
              <a:t>设置的</a:t>
            </a:r>
            <a:r>
              <a:rPr lang="en-US" altLang="zh-CN" sz="2000" dirty="0" smtClean="0"/>
              <a:t>EXCEPTION_REGISTRATION</a:t>
            </a:r>
            <a:r>
              <a:rPr lang="zh-CN" altLang="en-US" sz="2000" dirty="0" smtClean="0"/>
              <a:t>结构就会被冲掉，不要忘了这时</a:t>
            </a:r>
            <a:r>
              <a:rPr lang="en-US" altLang="zh-CN" sz="2000" dirty="0" err="1" smtClean="0"/>
              <a:t>fs</a:t>
            </a:r>
            <a:r>
              <a:rPr lang="en-US" altLang="zh-CN" sz="2000" dirty="0" smtClean="0"/>
              <a:t>:[0]</a:t>
            </a:r>
            <a:r>
              <a:rPr lang="zh-CN" altLang="en-US" sz="2000" dirty="0" smtClean="0"/>
              <a:t>还指向这个失效的结构，如果这时再发生一个异常的话，</a:t>
            </a:r>
            <a:r>
              <a:rPr lang="en-US" altLang="zh-CN" sz="2000" dirty="0" smtClean="0"/>
              <a:t>Windows</a:t>
            </a:r>
            <a:r>
              <a:rPr lang="zh-CN" altLang="en-US" sz="2000" dirty="0" smtClean="0"/>
              <a:t>就会调用一个无效的回调函数地址。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未命名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9144000" cy="241179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2413338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 smtClean="0"/>
              <a:t>    为了防止这个意外，</a:t>
            </a:r>
            <a:r>
              <a:rPr lang="en-US" altLang="zh-CN" sz="3600" dirty="0" smtClean="0"/>
              <a:t>_Proc1</a:t>
            </a:r>
            <a:r>
              <a:rPr lang="zh-CN" altLang="en-US" sz="3600" dirty="0" smtClean="0"/>
              <a:t>的异常处理回调函数在被执行的时候应该将</a:t>
            </a:r>
            <a:r>
              <a:rPr lang="en-US" altLang="zh-CN" sz="3600" dirty="0" err="1" smtClean="0"/>
              <a:t>fs</a:t>
            </a:r>
            <a:r>
              <a:rPr lang="en-US" altLang="zh-CN" sz="3600" dirty="0" smtClean="0"/>
              <a:t>:[0]</a:t>
            </a:r>
            <a:r>
              <a:rPr lang="zh-CN" altLang="en-US" sz="3600" dirty="0" smtClean="0"/>
              <a:t>中的值重新置为本身使用的</a:t>
            </a:r>
            <a:r>
              <a:rPr lang="en-US" altLang="zh-CN" sz="3600" dirty="0" smtClean="0"/>
              <a:t>EXCEPTION_REGISTRATION</a:t>
            </a:r>
            <a:r>
              <a:rPr lang="zh-CN" altLang="en-US" sz="3600" dirty="0" smtClean="0"/>
              <a:t>结构的地址，这样即使再次发生异常，也不会有前面这种危险的情况发生，这个操作相当于将后面所设的所有异常处理回调函数都卸掉了。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altLang="zh-CN" sz="2000" dirty="0" smtClean="0"/>
              <a:t>_Handler proc _</a:t>
            </a:r>
            <a:r>
              <a:rPr lang="en-US" altLang="zh-CN" sz="2000" dirty="0" err="1" smtClean="0"/>
              <a:t>lpExceptionRecord,_lpSEH</a:t>
            </a:r>
            <a:r>
              <a:rPr lang="en-US" altLang="zh-CN" sz="2000" dirty="0" smtClean="0"/>
              <a:t>,\</a:t>
            </a:r>
          </a:p>
          <a:p>
            <a:r>
              <a:rPr lang="en-US" altLang="zh-CN" sz="2000" dirty="0" smtClean="0"/>
              <a:t>              _</a:t>
            </a:r>
            <a:r>
              <a:rPr lang="en-US" altLang="zh-CN" sz="2000" dirty="0" err="1" smtClean="0"/>
              <a:t>lpContext,_lpDispatcherContext</a:t>
            </a:r>
            <a:endParaRPr lang="en-US" altLang="zh-CN" sz="2000" dirty="0" smtClean="0"/>
          </a:p>
          <a:p>
            <a:r>
              <a:rPr lang="en-US" altLang="zh-CN" sz="2000" dirty="0" smtClean="0"/>
              <a:t> </a:t>
            </a:r>
          </a:p>
          <a:p>
            <a:r>
              <a:rPr lang="en-US" altLang="zh-CN" sz="2000" dirty="0" smtClean="0"/>
              <a:t>  .if (</a:t>
            </a:r>
            <a:r>
              <a:rPr lang="zh-CN" altLang="en-US" sz="2000" dirty="0" smtClean="0"/>
              <a:t>异常代码 </a:t>
            </a:r>
            <a:r>
              <a:rPr lang="en-US" altLang="zh-CN" sz="2000" dirty="0" smtClean="0"/>
              <a:t>== 0c0000027h) || \</a:t>
            </a:r>
          </a:p>
          <a:p>
            <a:r>
              <a:rPr lang="en-US" altLang="zh-CN" sz="2000" dirty="0" smtClean="0"/>
              <a:t>	</a:t>
            </a:r>
            <a:r>
              <a:rPr lang="zh-CN" altLang="en-US" sz="2000" dirty="0" smtClean="0"/>
              <a:t>异常标志 </a:t>
            </a:r>
            <a:r>
              <a:rPr lang="en-US" altLang="zh-CN" sz="2000" dirty="0" smtClean="0"/>
              <a:t>&amp; EXCEPTION_UNWINDING) || \</a:t>
            </a:r>
          </a:p>
          <a:p>
            <a:r>
              <a:rPr lang="en-US" altLang="zh-CN" sz="2000" dirty="0" smtClean="0"/>
              <a:t>	(</a:t>
            </a:r>
            <a:r>
              <a:rPr lang="zh-CN" altLang="en-US" sz="2000" dirty="0" smtClean="0"/>
              <a:t>异常标志 </a:t>
            </a:r>
            <a:r>
              <a:rPr lang="en-US" altLang="zh-CN" sz="2000" dirty="0" smtClean="0"/>
              <a:t>&amp; EXCEPTION_UNWINDING_FOR_EXIT)</a:t>
            </a:r>
          </a:p>
          <a:p>
            <a:r>
              <a:rPr lang="en-US" altLang="zh-CN" sz="2000" dirty="0" smtClean="0"/>
              <a:t>	</a:t>
            </a:r>
            <a:r>
              <a:rPr lang="zh-CN" altLang="en-US" sz="2000" dirty="0" smtClean="0"/>
              <a:t>进行释放资源等扫尾工作；（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</a:t>
            </a:r>
          </a:p>
          <a:p>
            <a:r>
              <a:rPr lang="zh-CN" altLang="en-US" sz="2000" dirty="0" smtClean="0"/>
              <a:t>	</a:t>
            </a:r>
            <a:r>
              <a:rPr lang="en-US" altLang="zh-CN" sz="2000" dirty="0" err="1" smtClean="0"/>
              <a:t>mov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eax,ExceptionContinueSearch</a:t>
            </a:r>
            <a:endParaRPr lang="en-US" altLang="zh-CN" sz="2000" dirty="0" smtClean="0"/>
          </a:p>
          <a:p>
            <a:r>
              <a:rPr lang="en-US" altLang="zh-CN" sz="2000" dirty="0" smtClean="0"/>
              <a:t>  .</a:t>
            </a:r>
            <a:r>
              <a:rPr lang="en-US" altLang="zh-CN" sz="2000" dirty="0" err="1" smtClean="0"/>
              <a:t>elseif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异常代码 </a:t>
            </a:r>
            <a:r>
              <a:rPr lang="en-US" altLang="zh-CN" sz="2000" dirty="0" smtClean="0"/>
              <a:t>== </a:t>
            </a:r>
            <a:r>
              <a:rPr lang="zh-CN" altLang="en-US" sz="2000" dirty="0" smtClean="0"/>
              <a:t>可以处理的异常代码</a:t>
            </a:r>
          </a:p>
          <a:p>
            <a:r>
              <a:rPr lang="zh-CN" altLang="en-US" sz="2000" dirty="0" smtClean="0"/>
              <a:t>	处理异常，对</a:t>
            </a:r>
            <a:r>
              <a:rPr lang="en-US" altLang="zh-CN" sz="2000" dirty="0" smtClean="0"/>
              <a:t>CONTEXT</a:t>
            </a:r>
            <a:r>
              <a:rPr lang="zh-CN" altLang="en-US" sz="2000" dirty="0" smtClean="0"/>
              <a:t>进行修正；（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</a:t>
            </a:r>
          </a:p>
          <a:p>
            <a:r>
              <a:rPr lang="zh-CN" altLang="en-US" sz="2000" dirty="0" smtClean="0"/>
              <a:t>	进行展开操作 ；（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）</a:t>
            </a:r>
          </a:p>
          <a:p>
            <a:r>
              <a:rPr lang="zh-CN" altLang="en-US" sz="2000" dirty="0" smtClean="0"/>
              <a:t>	</a:t>
            </a:r>
            <a:r>
              <a:rPr lang="en-US" altLang="zh-CN" sz="2000" dirty="0" err="1" smtClean="0"/>
              <a:t>mov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eax,ExceptionContinueExecution</a:t>
            </a:r>
            <a:endParaRPr lang="en-US" altLang="zh-CN" sz="2000" dirty="0" smtClean="0"/>
          </a:p>
          <a:p>
            <a:r>
              <a:rPr lang="en-US" altLang="zh-CN" sz="2000" dirty="0" smtClean="0"/>
              <a:t>  .else </a:t>
            </a:r>
            <a:r>
              <a:rPr lang="zh-CN" altLang="en-US" sz="2000" dirty="0" smtClean="0"/>
              <a:t>；其他无法处理的异常代码</a:t>
            </a:r>
          </a:p>
          <a:p>
            <a:r>
              <a:rPr lang="zh-CN" altLang="en-US" sz="2000" dirty="0" smtClean="0"/>
              <a:t>	</a:t>
            </a:r>
            <a:r>
              <a:rPr lang="en-US" altLang="zh-CN" sz="2000" dirty="0" err="1" smtClean="0"/>
              <a:t>mov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eax,ExceptionContinueSearch</a:t>
            </a:r>
            <a:r>
              <a:rPr lang="zh-CN" altLang="en-US" sz="2000" dirty="0" smtClean="0"/>
              <a:t>；（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）</a:t>
            </a:r>
          </a:p>
          <a:p>
            <a:r>
              <a:rPr lang="zh-CN" altLang="en-US" sz="2000" dirty="0" smtClean="0"/>
              <a:t>  </a:t>
            </a:r>
            <a:r>
              <a:rPr lang="en-US" altLang="zh-CN" sz="2000" dirty="0" smtClean="0"/>
              <a:t>.</a:t>
            </a:r>
            <a:r>
              <a:rPr lang="en-US" altLang="zh-CN" sz="2000" dirty="0" err="1" smtClean="0"/>
              <a:t>endif</a:t>
            </a:r>
            <a:endParaRPr lang="en-US" altLang="zh-CN" sz="2000" dirty="0" smtClean="0"/>
          </a:p>
          <a:p>
            <a:r>
              <a:rPr lang="en-US" altLang="zh-CN" sz="2000" dirty="0" smtClean="0"/>
              <a:t>  ret</a:t>
            </a:r>
          </a:p>
          <a:p>
            <a:r>
              <a:rPr lang="en-US" altLang="zh-CN" sz="2000" dirty="0" smtClean="0"/>
              <a:t>_Handler </a:t>
            </a:r>
            <a:r>
              <a:rPr lang="en-US" altLang="zh-CN" sz="2000" dirty="0" err="1" smtClean="0"/>
              <a:t>endp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发生异常时系统的处理顺序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313" y="1357313"/>
            <a:ext cx="8715375" cy="5500687"/>
          </a:xfrm>
        </p:spPr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    1.</a:t>
            </a:r>
            <a:r>
              <a:rPr lang="zh-CN" altLang="en-US" dirty="0" smtClean="0"/>
              <a:t>系统首先判断异常是否应发送给目标程序的异常处理例程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如果决定应该发送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并且目标程序正在被调试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则系统 </a:t>
            </a:r>
            <a:br>
              <a:rPr lang="zh-CN" altLang="en-US" dirty="0" smtClean="0"/>
            </a:br>
            <a:r>
              <a:rPr lang="zh-CN" altLang="en-US" dirty="0" smtClean="0"/>
              <a:t>    挂起程序并向调试器发送</a:t>
            </a:r>
            <a:r>
              <a:rPr lang="en-US" altLang="zh-CN" dirty="0" smtClean="0"/>
              <a:t>EXCEPTION_DEBUG_EVENT</a:t>
            </a:r>
            <a:r>
              <a:rPr lang="zh-CN" altLang="en-US" dirty="0" smtClean="0"/>
              <a:t>消息</a:t>
            </a:r>
            <a:r>
              <a:rPr lang="en-US" altLang="zh-CN" dirty="0" smtClean="0"/>
              <a:t>.</a:t>
            </a:r>
            <a:r>
              <a:rPr lang="zh-CN" altLang="en-US" dirty="0" smtClean="0"/>
              <a:t>呵呵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这不是正好可以用来探测调试器的存在吗</a:t>
            </a:r>
            <a:r>
              <a:rPr lang="en-US" altLang="zh-CN" dirty="0" smtClean="0"/>
              <a:t>? 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    2.</a:t>
            </a:r>
            <a:r>
              <a:rPr lang="zh-CN" altLang="en-US" dirty="0" smtClean="0"/>
              <a:t>如果你的程序没有被调试或者调试器未能处理异常</a:t>
            </a:r>
            <a:r>
              <a:rPr lang="en-US" altLang="zh-CN" dirty="0" smtClean="0"/>
              <a:t>,</a:t>
            </a:r>
            <a:r>
              <a:rPr lang="zh-CN" altLang="en-US" dirty="0" smtClean="0"/>
              <a:t>系统就会继续查找你是否安装了线程相关的异常处理例程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 </a:t>
            </a:r>
            <a:br>
              <a:rPr lang="zh-CN" altLang="en-US" dirty="0" smtClean="0"/>
            </a:br>
            <a:r>
              <a:rPr lang="zh-CN" altLang="en-US" dirty="0" smtClean="0"/>
              <a:t>    你安装了线程相关的异常处理例程</a:t>
            </a:r>
            <a:r>
              <a:rPr lang="en-US" altLang="zh-CN" dirty="0" smtClean="0"/>
              <a:t>,</a:t>
            </a:r>
            <a:r>
              <a:rPr lang="zh-CN" altLang="en-US" dirty="0" smtClean="0"/>
              <a:t>系统就把异常发送给你的程序</a:t>
            </a:r>
            <a:r>
              <a:rPr lang="en-US" altLang="zh-CN" dirty="0" err="1" smtClean="0"/>
              <a:t>seh</a:t>
            </a:r>
            <a:r>
              <a:rPr lang="zh-CN" altLang="en-US" dirty="0" smtClean="0"/>
              <a:t>处理例程</a:t>
            </a:r>
            <a:r>
              <a:rPr lang="en-US" altLang="zh-CN" dirty="0" smtClean="0"/>
              <a:t>,</a:t>
            </a:r>
            <a:r>
              <a:rPr lang="zh-CN" altLang="en-US" dirty="0" smtClean="0"/>
              <a:t>交由其处理</a:t>
            </a:r>
            <a:r>
              <a:rPr lang="en-US" altLang="zh-CN" dirty="0" smtClean="0"/>
              <a:t>. 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    3.</a:t>
            </a:r>
            <a:r>
              <a:rPr lang="zh-CN" altLang="en-US" dirty="0" smtClean="0"/>
              <a:t>每个线程相关的异常处理例程可以处理或者不处理这个异常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如果他不处理并且安装了多个线程相关的异常处理例程</a:t>
            </a:r>
            <a:r>
              <a:rPr lang="en-US" altLang="zh-CN" dirty="0" smtClean="0"/>
              <a:t>, </a:t>
            </a:r>
            <a:br>
              <a:rPr lang="en-US" altLang="zh-CN" dirty="0" smtClean="0"/>
            </a:br>
            <a:r>
              <a:rPr lang="en-US" altLang="zh-CN" dirty="0" smtClean="0"/>
              <a:t>        </a:t>
            </a:r>
            <a:r>
              <a:rPr lang="zh-CN" altLang="en-US" dirty="0" smtClean="0"/>
              <a:t>可交由链起来的其他例程处理</a:t>
            </a:r>
            <a:r>
              <a:rPr lang="en-US" altLang="zh-CN" dirty="0" smtClean="0"/>
              <a:t>. 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 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发生异常时系统的处理顺序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  4.</a:t>
            </a:r>
            <a:r>
              <a:rPr lang="zh-CN" altLang="en-US" dirty="0" smtClean="0"/>
              <a:t>如果这些例程均选择不处理异常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如果程序处于被调试状态</a:t>
            </a:r>
            <a:r>
              <a:rPr lang="en-US" altLang="zh-CN" dirty="0" smtClean="0"/>
              <a:t>,</a:t>
            </a:r>
            <a:r>
              <a:rPr lang="zh-CN" altLang="en-US" dirty="0" smtClean="0"/>
              <a:t>操作系统仍会再次挂起程序通知</a:t>
            </a:r>
            <a:r>
              <a:rPr lang="en-US" altLang="zh-CN" dirty="0" smtClean="0"/>
              <a:t>debugger. 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    5.</a:t>
            </a:r>
            <a:r>
              <a:rPr lang="zh-CN" altLang="en-US" dirty="0" smtClean="0"/>
              <a:t>如果程序未处于被调试状态或者</a:t>
            </a:r>
            <a:r>
              <a:rPr lang="en-US" altLang="zh-CN" dirty="0" smtClean="0"/>
              <a:t>debugger</a:t>
            </a:r>
            <a:r>
              <a:rPr lang="zh-CN" altLang="en-US" dirty="0" smtClean="0"/>
              <a:t>没有能够处理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并且你调用</a:t>
            </a:r>
            <a:r>
              <a:rPr lang="en-US" altLang="zh-CN" dirty="0" err="1" smtClean="0"/>
              <a:t>SetUnhandledExceptionFilter</a:t>
            </a:r>
            <a:r>
              <a:rPr lang="zh-CN" altLang="en-US" dirty="0" smtClean="0"/>
              <a:t>安装了最后异 </a:t>
            </a:r>
            <a:br>
              <a:rPr lang="zh-CN" altLang="en-US" dirty="0" smtClean="0"/>
            </a:br>
            <a:r>
              <a:rPr lang="zh-CN" altLang="en-US" dirty="0" smtClean="0"/>
              <a:t>    常处理例程的话</a:t>
            </a:r>
            <a:r>
              <a:rPr lang="en-US" altLang="zh-CN" dirty="0" smtClean="0"/>
              <a:t>,</a:t>
            </a:r>
            <a:r>
              <a:rPr lang="zh-CN" altLang="en-US" dirty="0" smtClean="0"/>
              <a:t>系统转向对它的调用</a:t>
            </a:r>
            <a:r>
              <a:rPr lang="en-US" altLang="zh-CN" dirty="0" smtClean="0"/>
              <a:t>. 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    6.</a:t>
            </a:r>
            <a:r>
              <a:rPr lang="zh-CN" altLang="en-US" dirty="0" smtClean="0"/>
              <a:t>如果你没有安装最后异常处理例程或者他没有处理这个异常</a:t>
            </a:r>
            <a:r>
              <a:rPr lang="en-US" altLang="zh-CN" dirty="0" smtClean="0"/>
              <a:t>,</a:t>
            </a:r>
            <a:r>
              <a:rPr lang="zh-CN" altLang="en-US" dirty="0" smtClean="0"/>
              <a:t>系统会调用默认的系统处理程序</a:t>
            </a:r>
            <a:r>
              <a:rPr lang="en-US" altLang="zh-CN" dirty="0" smtClean="0"/>
              <a:t>,</a:t>
            </a:r>
            <a:r>
              <a:rPr lang="zh-CN" altLang="en-US" dirty="0" smtClean="0"/>
              <a:t>通常显示一个对话框</a:t>
            </a:r>
            <a:r>
              <a:rPr lang="en-US" altLang="zh-CN" dirty="0" smtClean="0"/>
              <a:t>, </a:t>
            </a:r>
            <a:br>
              <a:rPr lang="en-US" altLang="zh-CN" dirty="0" smtClean="0"/>
            </a:br>
            <a:r>
              <a:rPr lang="en-US" altLang="zh-CN" dirty="0" smtClean="0"/>
              <a:t>    </a:t>
            </a:r>
            <a:r>
              <a:rPr lang="zh-CN" altLang="en-US" dirty="0" smtClean="0"/>
              <a:t>你可以选择关闭或者最后将其附加到调试器上的调试按钮</a:t>
            </a:r>
            <a:r>
              <a:rPr lang="en-US" altLang="zh-CN" dirty="0" smtClean="0"/>
              <a:t>.</a:t>
            </a:r>
            <a:r>
              <a:rPr lang="zh-CN" altLang="en-US" dirty="0" smtClean="0"/>
              <a:t>如果没有调试器能被附加于其上或者调试器也处理不了</a:t>
            </a:r>
            <a:r>
              <a:rPr lang="en-US" altLang="zh-CN" dirty="0" smtClean="0"/>
              <a:t>,</a:t>
            </a:r>
            <a:r>
              <a:rPr lang="zh-CN" altLang="en-US" dirty="0" smtClean="0"/>
              <a:t>系统 </a:t>
            </a:r>
            <a:br>
              <a:rPr lang="zh-CN" altLang="en-US" dirty="0" smtClean="0"/>
            </a:br>
            <a:r>
              <a:rPr lang="zh-CN" altLang="en-US" dirty="0" smtClean="0"/>
              <a:t>    就调用</a:t>
            </a:r>
            <a:r>
              <a:rPr lang="en-US" altLang="zh-CN" dirty="0" err="1" smtClean="0"/>
              <a:t>ExitProcess</a:t>
            </a:r>
            <a:r>
              <a:rPr lang="zh-CN" altLang="en-US" dirty="0" smtClean="0"/>
              <a:t>终结程序</a:t>
            </a:r>
            <a:r>
              <a:rPr lang="en-US" altLang="zh-CN" dirty="0" smtClean="0"/>
              <a:t>. 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    7.</a:t>
            </a:r>
            <a:r>
              <a:rPr lang="zh-CN" altLang="en-US" dirty="0" smtClean="0"/>
              <a:t>不过在终结之前</a:t>
            </a:r>
            <a:r>
              <a:rPr lang="en-US" altLang="zh-CN" dirty="0" smtClean="0"/>
              <a:t>,</a:t>
            </a:r>
            <a:r>
              <a:rPr lang="zh-CN" altLang="en-US" dirty="0" smtClean="0"/>
              <a:t>系统仍然对发生异常的线程异常处理句柄来一次展开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这是线程异常处理例程最后清理的机会</a:t>
            </a:r>
            <a:r>
              <a:rPr lang="en-US" altLang="zh-CN" dirty="0" smtClean="0"/>
              <a:t>.</a:t>
            </a:r>
            <a:endParaRPr lang="zh-CN" alt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277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3277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970963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引发异常</a:t>
            </a:r>
          </a:p>
        </p:txBody>
      </p:sp>
      <p:sp>
        <p:nvSpPr>
          <p:cNvPr id="3379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smtClean="0"/>
              <a:t>void RaiseException(</a:t>
            </a:r>
            <a:r>
              <a:rPr lang="en-US" altLang="zh-CN" smtClean="0"/>
              <a:t> </a:t>
            </a:r>
            <a:r>
              <a:rPr lang="en-US" altLang="zh-CN" b="1" smtClean="0"/>
              <a:t>DWORD</a:t>
            </a:r>
            <a:r>
              <a:rPr lang="en-US" altLang="zh-CN" smtClean="0"/>
              <a:t> </a:t>
            </a:r>
            <a:r>
              <a:rPr lang="en-US" altLang="zh-CN" i="1" smtClean="0"/>
              <a:t>dwExceptionCode</a:t>
            </a:r>
            <a:r>
              <a:rPr lang="en-US" altLang="zh-CN" b="1" smtClean="0"/>
              <a:t>, DWORD</a:t>
            </a:r>
            <a:r>
              <a:rPr lang="en-US" altLang="zh-CN" smtClean="0"/>
              <a:t> </a:t>
            </a:r>
            <a:r>
              <a:rPr lang="en-US" altLang="zh-CN" i="1" smtClean="0"/>
              <a:t>dwExceptionFlags</a:t>
            </a:r>
            <a:r>
              <a:rPr lang="en-US" altLang="zh-CN" b="1" smtClean="0"/>
              <a:t>, DWORD</a:t>
            </a:r>
            <a:r>
              <a:rPr lang="en-US" altLang="zh-CN" smtClean="0"/>
              <a:t> </a:t>
            </a:r>
            <a:r>
              <a:rPr lang="en-US" altLang="zh-CN" i="1" smtClean="0"/>
              <a:t>nNumberOfArguments</a:t>
            </a:r>
            <a:r>
              <a:rPr lang="en-US" altLang="zh-CN" b="1" smtClean="0"/>
              <a:t>, const DWORD* </a:t>
            </a:r>
            <a:r>
              <a:rPr lang="en-US" altLang="zh-CN" i="1" smtClean="0"/>
              <a:t>lpArguments</a:t>
            </a:r>
            <a:r>
              <a:rPr lang="en-US" altLang="zh-CN" smtClean="0"/>
              <a:t> </a:t>
            </a:r>
            <a:r>
              <a:rPr lang="en-US" altLang="zh-CN" b="1" smtClean="0"/>
              <a:t>);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857232"/>
          </a:xfrm>
        </p:spPr>
        <p:txBody>
          <a:bodyPr/>
          <a:lstStyle/>
          <a:p>
            <a:r>
              <a:rPr lang="zh-CN" altLang="en-US" dirty="0" smtClean="0"/>
              <a:t>展开</a:t>
            </a:r>
          </a:p>
        </p:txBody>
      </p:sp>
      <p:sp>
        <p:nvSpPr>
          <p:cNvPr id="34818" name="内容占位符 2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6000768"/>
          </a:xfrm>
        </p:spPr>
        <p:txBody>
          <a:bodyPr/>
          <a:lstStyle/>
          <a:p>
            <a:pPr>
              <a:buNone/>
            </a:pPr>
            <a:r>
              <a:rPr lang="en-US" altLang="zh-CN" sz="2000" b="1" dirty="0" smtClean="0"/>
              <a:t>invoke </a:t>
            </a:r>
            <a:r>
              <a:rPr lang="en-US" altLang="zh-CN" sz="2000" b="1" dirty="0" err="1" smtClean="0"/>
              <a:t>RtlUnwind,lpLastStackFrame,lpCodeLabel,lpExceptionRecord,dwRet</a:t>
            </a:r>
            <a:endParaRPr lang="en-US" altLang="zh-CN" sz="2000" b="1" dirty="0" smtClean="0"/>
          </a:p>
          <a:p>
            <a:pPr>
              <a:buNone/>
            </a:pPr>
            <a:r>
              <a:rPr lang="zh-CN" altLang="en-US" sz="2000" dirty="0" smtClean="0"/>
              <a:t>参数</a:t>
            </a:r>
            <a:r>
              <a:rPr lang="en-US" altLang="zh-CN" sz="2000" dirty="0" err="1" smtClean="0"/>
              <a:t>lpLastStackFrame</a:t>
            </a:r>
            <a:endParaRPr lang="en-US" altLang="zh-CN" sz="2000" dirty="0" smtClean="0"/>
          </a:p>
          <a:p>
            <a:r>
              <a:rPr lang="zh-CN" altLang="en-US" sz="2000" dirty="0" smtClean="0"/>
              <a:t>第一，将它指定为当前回调函数使用的</a:t>
            </a:r>
            <a:r>
              <a:rPr lang="en-US" altLang="zh-CN" sz="2000" dirty="0" smtClean="0"/>
              <a:t>EXCEPTION_REGISTRATION</a:t>
            </a:r>
            <a:r>
              <a:rPr lang="zh-CN" altLang="en-US" sz="2000" dirty="0" smtClean="0"/>
              <a:t>结构地址的话，表示对当前回调函数之后的所有其他回调函数进行展开操作，</a:t>
            </a:r>
            <a:r>
              <a:rPr lang="en-US" altLang="zh-CN" sz="2000" dirty="0" err="1" smtClean="0"/>
              <a:t>RtlUnwind</a:t>
            </a:r>
            <a:r>
              <a:rPr lang="zh-CN" altLang="en-US" sz="2000" dirty="0" smtClean="0"/>
              <a:t>函数调用每个被展开的回调函数时，异常标志中会含有</a:t>
            </a:r>
            <a:r>
              <a:rPr lang="en-US" altLang="zh-CN" sz="2000" dirty="0" smtClean="0"/>
              <a:t>EXCEPTION_UNWINDING</a:t>
            </a:r>
            <a:r>
              <a:rPr lang="zh-CN" altLang="en-US" sz="2000" dirty="0" smtClean="0"/>
              <a:t>标志位。</a:t>
            </a:r>
          </a:p>
          <a:p>
            <a:r>
              <a:rPr lang="zh-CN" altLang="en-US" sz="2000" dirty="0" smtClean="0"/>
              <a:t>第二，如果这个参数指定为</a:t>
            </a:r>
            <a:r>
              <a:rPr lang="en-US" altLang="zh-CN" sz="2000" dirty="0" smtClean="0"/>
              <a:t>NULL</a:t>
            </a:r>
            <a:r>
              <a:rPr lang="zh-CN" altLang="en-US" sz="2000" dirty="0" smtClean="0"/>
              <a:t>的话，表示对</a:t>
            </a:r>
            <a:r>
              <a:rPr lang="en-US" altLang="zh-CN" sz="2000" dirty="0" smtClean="0"/>
              <a:t>SEH</a:t>
            </a:r>
            <a:r>
              <a:rPr lang="zh-CN" altLang="en-US" sz="2000" dirty="0" smtClean="0"/>
              <a:t>链上所有的回调函数进行展开操作，这时所有回调函数参数中的异常标志在带有</a:t>
            </a:r>
            <a:r>
              <a:rPr lang="en-US" altLang="zh-CN" sz="2000" dirty="0" smtClean="0"/>
              <a:t>EXCEPTION_UNWINDING</a:t>
            </a:r>
            <a:r>
              <a:rPr lang="zh-CN" altLang="en-US" sz="2000" dirty="0" smtClean="0"/>
              <a:t>标志位的同时也带有</a:t>
            </a:r>
            <a:r>
              <a:rPr lang="en-US" altLang="zh-CN" sz="2000" dirty="0" smtClean="0"/>
              <a:t>EXCEPTION_UNWINDING_FOR_EXIT</a:t>
            </a:r>
            <a:r>
              <a:rPr lang="zh-CN" altLang="en-US" sz="2000" dirty="0" smtClean="0"/>
              <a:t>标志位，这种方式的展开称为退出展开（</a:t>
            </a:r>
            <a:r>
              <a:rPr lang="en-US" altLang="zh-CN" sz="2000" dirty="0" smtClean="0"/>
              <a:t>Exit Unwind</a:t>
            </a:r>
            <a:r>
              <a:rPr lang="zh-CN" altLang="en-US" sz="2000" dirty="0" smtClean="0"/>
              <a:t>）。</a:t>
            </a:r>
          </a:p>
          <a:p>
            <a:r>
              <a:rPr lang="en-US" altLang="zh-CN" sz="2000" dirty="0" err="1" smtClean="0"/>
              <a:t>lpCodeLabel</a:t>
            </a:r>
            <a:r>
              <a:rPr lang="zh-CN" altLang="en-US" sz="2000" dirty="0" smtClean="0"/>
              <a:t>指定函数返回的位置。如果这个参数指定为</a:t>
            </a:r>
            <a:r>
              <a:rPr lang="en-US" altLang="zh-CN" sz="2000" dirty="0" smtClean="0"/>
              <a:t>NULL</a:t>
            </a:r>
            <a:r>
              <a:rPr lang="zh-CN" altLang="en-US" sz="2000" dirty="0" smtClean="0"/>
              <a:t>，函数使用正常的返回方式，也就是返回到调用</a:t>
            </a:r>
            <a:r>
              <a:rPr lang="en-US" altLang="zh-CN" sz="2000" dirty="0" err="1" smtClean="0"/>
              <a:t>RtlUnwind</a:t>
            </a:r>
            <a:r>
              <a:rPr lang="zh-CN" altLang="en-US" sz="2000" dirty="0" smtClean="0"/>
              <a:t>函数的后面一条指令，否则，函数直接返回到</a:t>
            </a:r>
            <a:r>
              <a:rPr lang="en-US" altLang="zh-CN" sz="2000" dirty="0" err="1" smtClean="0"/>
              <a:t>lpCodeLable</a:t>
            </a:r>
            <a:r>
              <a:rPr lang="zh-CN" altLang="en-US" sz="2000" dirty="0" smtClean="0"/>
              <a:t>指定的地址。</a:t>
            </a:r>
          </a:p>
          <a:p>
            <a:r>
              <a:rPr lang="en-US" altLang="zh-CN" sz="2000" dirty="0" err="1" smtClean="0"/>
              <a:t>lpExceptionRecord</a:t>
            </a:r>
            <a:r>
              <a:rPr lang="zh-CN" altLang="en-US" sz="2000" dirty="0" smtClean="0"/>
              <a:t>指定一个</a:t>
            </a:r>
            <a:r>
              <a:rPr lang="en-US" altLang="zh-CN" sz="2000" dirty="0" smtClean="0"/>
              <a:t>EXCEPTION_RECORD</a:t>
            </a:r>
            <a:r>
              <a:rPr lang="zh-CN" altLang="en-US" sz="2000" dirty="0" smtClean="0"/>
              <a:t>结构。这个结构将在展开操作的时候被传给每一个被调用的回调函数，一般建议使用</a:t>
            </a:r>
            <a:r>
              <a:rPr lang="en-US" altLang="zh-CN" sz="2000" dirty="0" smtClean="0"/>
              <a:t>NULL</a:t>
            </a:r>
            <a:r>
              <a:rPr lang="zh-CN" altLang="en-US" sz="2000" dirty="0" smtClean="0"/>
              <a:t>来让系统自动生成代表展开操作的</a:t>
            </a:r>
            <a:r>
              <a:rPr lang="en-US" altLang="zh-CN" sz="2000" dirty="0" smtClean="0"/>
              <a:t>EXCEPTION_RECORD</a:t>
            </a:r>
            <a:r>
              <a:rPr lang="zh-CN" altLang="en-US" sz="2000" dirty="0" smtClean="0"/>
              <a:t>结构。</a:t>
            </a:r>
            <a:r>
              <a:rPr lang="en-US" altLang="zh-CN" sz="2000" dirty="0" err="1" smtClean="0"/>
              <a:t>dwRet</a:t>
            </a:r>
            <a:r>
              <a:rPr lang="zh-CN" altLang="en-US" sz="2000" dirty="0" smtClean="0"/>
              <a:t>参数一般不被使用，可以将它指定为</a:t>
            </a:r>
            <a:r>
              <a:rPr lang="en-US" altLang="zh-CN" sz="2000" dirty="0" smtClean="0"/>
              <a:t>NULL</a:t>
            </a:r>
            <a:r>
              <a:rPr lang="zh-CN" altLang="en-US" sz="2000" dirty="0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相关</a:t>
            </a:r>
            <a:r>
              <a:rPr lang="en-US" altLang="zh-CN" smtClean="0"/>
              <a:t>API</a:t>
            </a:r>
            <a:endParaRPr lang="zh-CN" altLang="en-US" smtClean="0"/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smtClean="0"/>
              <a:t>DWORD</a:t>
            </a:r>
            <a:r>
              <a:rPr lang="en-US" altLang="zh-CN" smtClean="0"/>
              <a:t> </a:t>
            </a:r>
            <a:r>
              <a:rPr lang="en-US" altLang="zh-CN" b="1" smtClean="0"/>
              <a:t>SuspendThread(</a:t>
            </a:r>
            <a:r>
              <a:rPr lang="en-US" altLang="zh-CN" smtClean="0"/>
              <a:t> </a:t>
            </a:r>
            <a:r>
              <a:rPr lang="en-US" altLang="zh-CN" b="1" smtClean="0"/>
              <a:t>HANDLE</a:t>
            </a:r>
            <a:r>
              <a:rPr lang="en-US" altLang="zh-CN" smtClean="0"/>
              <a:t> </a:t>
            </a:r>
            <a:r>
              <a:rPr lang="en-US" altLang="zh-CN" i="1" smtClean="0"/>
              <a:t>hThread</a:t>
            </a:r>
            <a:r>
              <a:rPr lang="en-US" altLang="zh-CN" smtClean="0"/>
              <a:t> </a:t>
            </a:r>
            <a:r>
              <a:rPr lang="en-US" altLang="zh-CN" b="1" smtClean="0"/>
              <a:t>);</a:t>
            </a:r>
            <a:r>
              <a:rPr lang="en-US" altLang="zh-CN" smtClean="0"/>
              <a:t> </a:t>
            </a:r>
            <a:endParaRPr lang="en-US" altLang="zh-CN" b="1" smtClean="0"/>
          </a:p>
          <a:p>
            <a:r>
              <a:rPr lang="en-US" altLang="zh-CN" b="1" smtClean="0"/>
              <a:t>BOOL GetThreadContext( HANDLE</a:t>
            </a:r>
            <a:r>
              <a:rPr lang="en-US" altLang="zh-CN" i="1" smtClean="0"/>
              <a:t> hThread</a:t>
            </a:r>
            <a:r>
              <a:rPr lang="en-US" altLang="zh-CN" b="1" smtClean="0"/>
              <a:t>,</a:t>
            </a:r>
            <a:r>
              <a:rPr lang="en-US" altLang="zh-CN" smtClean="0"/>
              <a:t> </a:t>
            </a:r>
            <a:r>
              <a:rPr lang="en-US" altLang="zh-CN" b="1" smtClean="0"/>
              <a:t>LPCONTEXT</a:t>
            </a:r>
            <a:r>
              <a:rPr lang="en-US" altLang="zh-CN" smtClean="0"/>
              <a:t> </a:t>
            </a:r>
            <a:r>
              <a:rPr lang="en-US" altLang="zh-CN" i="1" smtClean="0"/>
              <a:t>lpContext </a:t>
            </a:r>
            <a:r>
              <a:rPr lang="en-US" altLang="zh-CN" b="1" smtClean="0"/>
              <a:t>);</a:t>
            </a:r>
          </a:p>
          <a:p>
            <a:r>
              <a:rPr lang="en-US" altLang="zh-CN" b="1" smtClean="0"/>
              <a:t>BOOL SetThreadContext( HANDLE </a:t>
            </a:r>
            <a:r>
              <a:rPr lang="en-US" altLang="zh-CN" i="1" smtClean="0"/>
              <a:t>hThread</a:t>
            </a:r>
            <a:r>
              <a:rPr lang="en-US" altLang="zh-CN" b="1" smtClean="0"/>
              <a:t>, CONST CONTEXT* </a:t>
            </a:r>
            <a:r>
              <a:rPr lang="en-US" altLang="zh-CN" i="1" smtClean="0"/>
              <a:t>lpContext </a:t>
            </a:r>
            <a:r>
              <a:rPr lang="en-US" altLang="zh-CN" b="1" smtClean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SEH</a:t>
            </a:r>
            <a:r>
              <a:rPr lang="zh-CN" altLang="en-US" smtClean="0"/>
              <a:t>背景知识</a:t>
            </a:r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SEH("Structured Exception Handling"),</a:t>
            </a:r>
            <a:r>
              <a:rPr lang="zh-CN" altLang="en-US" smtClean="0"/>
              <a:t>即结构化异常处理</a:t>
            </a:r>
            <a:r>
              <a:rPr lang="en-US" altLang="zh-CN" smtClean="0"/>
              <a:t>.</a:t>
            </a:r>
            <a:r>
              <a:rPr lang="zh-CN" altLang="en-US" smtClean="0"/>
              <a:t>是操作系统提供给程序设计者的强有力的处理程序错 </a:t>
            </a:r>
            <a:br>
              <a:rPr lang="zh-CN" altLang="en-US" smtClean="0"/>
            </a:br>
            <a:r>
              <a:rPr lang="zh-CN" altLang="en-US" smtClean="0"/>
              <a:t>误或异常的武器</a:t>
            </a:r>
            <a:r>
              <a:rPr lang="en-US" altLang="zh-CN" smtClean="0"/>
              <a:t>.</a:t>
            </a:r>
            <a:r>
              <a:rPr lang="zh-CN" altLang="en-US" smtClean="0"/>
              <a:t>在</a:t>
            </a:r>
            <a:r>
              <a:rPr lang="en-US" altLang="zh-CN" smtClean="0"/>
              <a:t>VISUAL C++</a:t>
            </a:r>
            <a:r>
              <a:rPr lang="zh-CN" altLang="en-US" smtClean="0"/>
              <a:t>中你或许已经熟悉了</a:t>
            </a:r>
            <a:r>
              <a:rPr lang="en-US" altLang="zh-CN" smtClean="0"/>
              <a:t>_try{} _finally{} </a:t>
            </a:r>
            <a:r>
              <a:rPr lang="zh-CN" altLang="en-US" smtClean="0"/>
              <a:t>和</a:t>
            </a:r>
            <a:r>
              <a:rPr lang="en-US" altLang="zh-CN" smtClean="0"/>
              <a:t>_try{} _except {} </a:t>
            </a:r>
            <a:r>
              <a:rPr lang="zh-CN" altLang="en-US" smtClean="0"/>
              <a:t>结构</a:t>
            </a:r>
            <a:r>
              <a:rPr lang="en-US" altLang="zh-CN" smtClean="0"/>
              <a:t>,</a:t>
            </a:r>
            <a:r>
              <a:rPr lang="zh-CN" altLang="en-US" smtClean="0"/>
              <a:t>这些并不是 </a:t>
            </a:r>
            <a:br>
              <a:rPr lang="zh-CN" altLang="en-US" smtClean="0"/>
            </a:br>
            <a:r>
              <a:rPr lang="zh-CN" altLang="en-US" smtClean="0"/>
              <a:t>编译程序本身所固有的</a:t>
            </a:r>
            <a:r>
              <a:rPr lang="en-US" altLang="zh-CN" smtClean="0"/>
              <a:t>,</a:t>
            </a:r>
            <a:r>
              <a:rPr lang="zh-CN" altLang="en-US" smtClean="0"/>
              <a:t>本质上只不过是对</a:t>
            </a:r>
            <a:r>
              <a:rPr lang="en-US" altLang="zh-CN" smtClean="0"/>
              <a:t>windows</a:t>
            </a:r>
            <a:r>
              <a:rPr lang="zh-CN" altLang="en-US" smtClean="0"/>
              <a:t>内在提供的结构化异常处理的包装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筛选器处理异常</a:t>
            </a:r>
          </a:p>
        </p:txBody>
      </p:sp>
      <p:sp>
        <p:nvSpPr>
          <p:cNvPr id="1843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筛选器处理异常是由程序指定一个异常处理回调函数，当发生异常的时候，系统将调用这个回调函数，并根据回调函数的返回值决定如何进行下一步操作。</a:t>
            </a:r>
            <a:endParaRPr lang="en-US" altLang="zh-CN" smtClean="0"/>
          </a:p>
          <a:p>
            <a:r>
              <a:rPr lang="zh-CN" altLang="en-US" smtClean="0"/>
              <a:t>在进程范围内，筛选器异常处理回调函数是惟一的，设置了一个新的回调函数后，原来的就失效了。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回调函数的参数</a:t>
            </a:r>
          </a:p>
        </p:txBody>
      </p:sp>
      <p:sp>
        <p:nvSpPr>
          <p:cNvPr id="1945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回调函数带一个参数，这个参数是个指针，指向一个包含所发生异常详细信息的</a:t>
            </a:r>
            <a:r>
              <a:rPr lang="en-US" altLang="zh-CN" smtClean="0"/>
              <a:t>EXCEPTION_POINTERS</a:t>
            </a:r>
            <a:r>
              <a:rPr lang="zh-CN" altLang="en-US" smtClean="0"/>
              <a:t>结构，结构定义如下：</a:t>
            </a:r>
          </a:p>
          <a:p>
            <a:pPr>
              <a:buFont typeface="Arial" charset="0"/>
              <a:buNone/>
            </a:pPr>
            <a:r>
              <a:rPr lang="en-US" altLang="zh-CN" smtClean="0"/>
              <a:t>EXCEPTION_POINTERS STRUCT</a:t>
            </a:r>
          </a:p>
          <a:p>
            <a:pPr>
              <a:buFont typeface="Arial" charset="0"/>
              <a:buNone/>
            </a:pPr>
            <a:r>
              <a:rPr lang="en-US" altLang="zh-CN" smtClean="0"/>
              <a:t>  pExceptionRecord  DWORD      ?</a:t>
            </a:r>
          </a:p>
          <a:p>
            <a:pPr>
              <a:buFont typeface="Arial" charset="0"/>
              <a:buNone/>
            </a:pPr>
            <a:r>
              <a:rPr lang="en-US" altLang="zh-CN" smtClean="0"/>
              <a:t>  ContextRecord     DWORD      ?</a:t>
            </a:r>
          </a:p>
          <a:p>
            <a:pPr>
              <a:buFont typeface="Arial" charset="0"/>
              <a:buNone/>
            </a:pPr>
            <a:r>
              <a:rPr lang="en-US" altLang="zh-CN" smtClean="0"/>
              <a:t>EXCEPTION_POINTERS ENDS</a:t>
            </a:r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异常的原因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EXCEPTION_RECORD STRUCT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  </a:t>
            </a:r>
            <a:r>
              <a:rPr lang="en-US" dirty="0" err="1" smtClean="0"/>
              <a:t>ExceptionCode</a:t>
            </a:r>
            <a:r>
              <a:rPr lang="en-US" dirty="0" smtClean="0"/>
              <a:t>	DWORD      ?		；</a:t>
            </a:r>
            <a:r>
              <a:rPr lang="zh-CN" altLang="en-US" dirty="0" smtClean="0"/>
              <a:t>异常事件码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 smtClean="0"/>
              <a:t>  </a:t>
            </a:r>
            <a:r>
              <a:rPr lang="en-US" dirty="0" err="1" smtClean="0"/>
              <a:t>ExceptionFlags</a:t>
            </a:r>
            <a:r>
              <a:rPr lang="en-US" dirty="0" smtClean="0"/>
              <a:t>	DWORD      ?		；</a:t>
            </a:r>
            <a:r>
              <a:rPr lang="zh-CN" altLang="en-US" dirty="0" smtClean="0"/>
              <a:t>标志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 smtClean="0"/>
              <a:t>  </a:t>
            </a:r>
            <a:r>
              <a:rPr lang="en-US" dirty="0" err="1" smtClean="0"/>
              <a:t>PexceptionRecord</a:t>
            </a:r>
            <a:r>
              <a:rPr lang="en-US" dirty="0" smtClean="0"/>
              <a:t>		DWORD      ?		；</a:t>
            </a:r>
            <a:r>
              <a:rPr lang="zh-CN" altLang="en-US" dirty="0" smtClean="0"/>
              <a:t>下一个</a:t>
            </a:r>
            <a:r>
              <a:rPr lang="en-US" dirty="0" smtClean="0"/>
              <a:t>EXCEPTION_RECORD</a:t>
            </a:r>
            <a:r>
              <a:rPr lang="zh-CN" altLang="en-US" dirty="0" smtClean="0"/>
              <a:t>结构地址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 smtClean="0"/>
              <a:t>  </a:t>
            </a:r>
            <a:r>
              <a:rPr lang="en-US" dirty="0" err="1" smtClean="0"/>
              <a:t>ExceptionAddress</a:t>
            </a:r>
            <a:r>
              <a:rPr lang="en-US" dirty="0" smtClean="0"/>
              <a:t>		DWORD      ?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  </a:t>
            </a:r>
            <a:r>
              <a:rPr lang="en-US" dirty="0" err="1" smtClean="0"/>
              <a:t>NumberParameters</a:t>
            </a:r>
            <a:r>
              <a:rPr lang="en-US" dirty="0" smtClean="0"/>
              <a:t>		DWORD      ?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  </a:t>
            </a:r>
            <a:r>
              <a:rPr lang="en-US" dirty="0" err="1" smtClean="0"/>
              <a:t>ExceptionInformation</a:t>
            </a:r>
            <a:r>
              <a:rPr lang="en-US" dirty="0" smtClean="0"/>
              <a:t>	DWORD EXCEPTION_MAXIMUM_PARAMETERS dup(?)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EXCEPTION_RECORD ENDS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异常的原因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775" y="1428750"/>
            <a:ext cx="891222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42875" y="4286250"/>
            <a:ext cx="9001125" cy="19923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625" y="0"/>
            <a:ext cx="8229600" cy="6858000"/>
          </a:xfrm>
        </p:spPr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断点异常和单步中断并不属于程序错误，所以这两种异常代码中的严重性系数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，表示属于警告信息而非错误，但是遇到内存越权访问、除零错误等时候，这两位的值就是</a:t>
            </a:r>
            <a:r>
              <a:rPr lang="en-US" altLang="zh-CN" dirty="0" smtClean="0"/>
              <a:t>11</a:t>
            </a:r>
            <a:r>
              <a:rPr lang="zh-CN" altLang="en-US" dirty="0" smtClean="0"/>
              <a:t>了，表示这个错误让线程无法继续执行。</a:t>
            </a:r>
            <a:endParaRPr lang="en-US" altLang="zh-CN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EXCEPTION_RECORD</a:t>
            </a:r>
            <a:r>
              <a:rPr lang="zh-CN" altLang="en-US" dirty="0" smtClean="0"/>
              <a:t>结构中的</a:t>
            </a:r>
            <a:r>
              <a:rPr lang="en-US" dirty="0" err="1" smtClean="0"/>
              <a:t>ExceptionCode</a:t>
            </a:r>
            <a:r>
              <a:rPr lang="zh-CN" altLang="en-US" dirty="0" smtClean="0"/>
              <a:t>字段定义了异常标志，它由一系列的数据位构成，定义如下：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dirty="0" smtClean="0"/>
              <a:t>位</a:t>
            </a:r>
            <a:r>
              <a:rPr lang="en-US" altLang="zh-CN" dirty="0" smtClean="0"/>
              <a:t>0——</a:t>
            </a:r>
            <a:r>
              <a:rPr lang="zh-CN" altLang="en-US" dirty="0" smtClean="0"/>
              <a:t>代表发生的异常是否允许被恢复执行。当位</a:t>
            </a:r>
            <a:r>
              <a:rPr lang="en-US" altLang="zh-CN" dirty="0" smtClean="0"/>
              <a:t>0</a:t>
            </a:r>
            <a:r>
              <a:rPr lang="zh-CN" altLang="en-US" dirty="0" smtClean="0"/>
              <a:t>被复位的时候，表示回调函数在对异常进行处理后可以指定让程序继续运行，置位的时候表示这个异常是不可恢复的，这时程序最好进行退出前的扫尾工作并选择终止程序，如果这时非要指定让程序继续执行的话，</a:t>
            </a:r>
            <a:r>
              <a:rPr lang="en-US" dirty="0" smtClean="0"/>
              <a:t>Windows</a:t>
            </a:r>
            <a:r>
              <a:rPr lang="zh-CN" altLang="en-US" dirty="0" smtClean="0"/>
              <a:t>会再次以</a:t>
            </a:r>
            <a:r>
              <a:rPr lang="en-US" dirty="0" smtClean="0"/>
              <a:t>EXCEPTION_NONCONTINUABLE_EXCEPTION</a:t>
            </a:r>
            <a:r>
              <a:rPr lang="zh-CN" altLang="en-US" dirty="0" smtClean="0"/>
              <a:t>异常代码调用回调函数。为了程序的可读性，可以通过两个预定义值</a:t>
            </a:r>
            <a:r>
              <a:rPr lang="en-US" dirty="0" smtClean="0"/>
              <a:t>EXCEPTION_CONTINUABLE（</a:t>
            </a:r>
            <a:r>
              <a:rPr lang="zh-CN" altLang="en-US" dirty="0" smtClean="0"/>
              <a:t>定义为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）和</a:t>
            </a:r>
            <a:r>
              <a:rPr lang="en-US" dirty="0" smtClean="0"/>
              <a:t>EXCEPTION_NONCONTINUABLE（</a:t>
            </a:r>
            <a:r>
              <a:rPr lang="zh-CN" altLang="en-US" dirty="0" smtClean="0"/>
              <a:t>定义为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）来测试这个标志位。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dirty="0" smtClean="0"/>
              <a:t>位</a:t>
            </a:r>
            <a:r>
              <a:rPr lang="en-US" altLang="zh-CN" dirty="0" smtClean="0"/>
              <a:t>1——</a:t>
            </a:r>
            <a:r>
              <a:rPr lang="en-US" dirty="0" smtClean="0"/>
              <a:t>EXCEPTION_UNWINDING</a:t>
            </a:r>
            <a:r>
              <a:rPr lang="zh-CN" altLang="en-US" dirty="0" smtClean="0"/>
              <a:t>标志。表示回调函数被调用的原因是进行展开操作。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dirty="0" smtClean="0"/>
              <a:t>位</a:t>
            </a:r>
            <a:r>
              <a:rPr lang="en-US" altLang="zh-CN" dirty="0" smtClean="0"/>
              <a:t>2——</a:t>
            </a:r>
            <a:r>
              <a:rPr lang="en-US" dirty="0" smtClean="0"/>
              <a:t>EXCEPTION_UNWINDING_FOR_EXIT</a:t>
            </a:r>
            <a:r>
              <a:rPr lang="zh-CN" altLang="en-US" dirty="0" smtClean="0"/>
              <a:t>标志。表示回调函数被调用的原因是进行最终退出前的展开操作。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2362</Words>
  <Application>Microsoft Office PowerPoint</Application>
  <PresentationFormat>全屏显示(4:3)</PresentationFormat>
  <Paragraphs>130</Paragraphs>
  <Slides>29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</vt:lpstr>
      <vt:lpstr>Windows异常处理</vt:lpstr>
      <vt:lpstr>线程环境</vt:lpstr>
      <vt:lpstr>相关API</vt:lpstr>
      <vt:lpstr>SEH背景知识</vt:lpstr>
      <vt:lpstr>筛选器处理异常</vt:lpstr>
      <vt:lpstr>回调函数的参数</vt:lpstr>
      <vt:lpstr>异常的原因</vt:lpstr>
      <vt:lpstr>异常的原因</vt:lpstr>
      <vt:lpstr>幻灯片 9</vt:lpstr>
      <vt:lpstr>回调函数的返回值</vt:lpstr>
      <vt:lpstr>幻灯片 11</vt:lpstr>
      <vt:lpstr>线程异常</vt:lpstr>
      <vt:lpstr>幻灯片 13</vt:lpstr>
      <vt:lpstr>幻灯片 14</vt:lpstr>
      <vt:lpstr>幻灯片 15</vt:lpstr>
      <vt:lpstr>SEH链和异常的传递</vt:lpstr>
      <vt:lpstr>TIB结构</vt:lpstr>
      <vt:lpstr>幻灯片 18</vt:lpstr>
      <vt:lpstr>幻灯片 19</vt:lpstr>
      <vt:lpstr>幻灯片 20</vt:lpstr>
      <vt:lpstr>异常展开</vt:lpstr>
      <vt:lpstr>幻灯片 22</vt:lpstr>
      <vt:lpstr>幻灯片 23</vt:lpstr>
      <vt:lpstr>幻灯片 24</vt:lpstr>
      <vt:lpstr>发生异常时系统的处理顺序</vt:lpstr>
      <vt:lpstr>发生异常时系统的处理顺序</vt:lpstr>
      <vt:lpstr>幻灯片 27</vt:lpstr>
      <vt:lpstr>引发异常</vt:lpstr>
      <vt:lpstr>展开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likunkun</dc:creator>
  <cp:lastModifiedBy>Administrator</cp:lastModifiedBy>
  <cp:revision>95</cp:revision>
  <dcterms:created xsi:type="dcterms:W3CDTF">2008-03-30T09:14:16Z</dcterms:created>
  <dcterms:modified xsi:type="dcterms:W3CDTF">2015-07-24T09:25:44Z</dcterms:modified>
</cp:coreProperties>
</file>