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80" r:id="rId13"/>
    <p:sldId id="307" r:id="rId14"/>
    <p:sldId id="308" r:id="rId15"/>
    <p:sldId id="309" r:id="rId16"/>
    <p:sldId id="310" r:id="rId17"/>
    <p:sldId id="311" r:id="rId18"/>
    <p:sldId id="312" r:id="rId19"/>
    <p:sldId id="324" r:id="rId20"/>
    <p:sldId id="403" r:id="rId21"/>
    <p:sldId id="404" r:id="rId22"/>
    <p:sldId id="326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405" r:id="rId35"/>
    <p:sldId id="401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4694"/>
  </p:normalViewPr>
  <p:slideViewPr>
    <p:cSldViewPr snapToGrid="0" snapToObjects="1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174-86A2-734C-84B0-8C4473464838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177F6-C221-BA4F-AB95-C7D9286E9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C3D6-E625-EF41-B560-50506C10F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5A064-BC14-C244-9FE8-319AC996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35A4-5AE9-7D4B-B17C-ADAC95A8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D670-7F39-9F46-9A51-078A7989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5BECE-EC13-4A49-968D-CCE4AD63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F18B-01C2-C340-B963-232F0971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BEA18-E5C9-714B-B992-A64952CC6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807-0B05-C54C-8B65-7073D21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0A8D-C013-8142-ABA9-3E82F76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6E913-E314-A74C-833B-6506FBA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74B68-B91A-6B41-ACF1-F06F8D35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8B40-AAE7-C74B-B801-AADD11DC7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6E42-05E9-D642-A0A4-9F23EF4A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EDD1-AC70-CC4B-8E2D-63DC252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185D-3154-E44B-94E4-B9DD3A4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3639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48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5050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72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21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036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1233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695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BC54-7A61-534D-868D-101536CF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90B7-5692-634D-AB75-BEC0B68B5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DA4-9241-0D42-90BB-0B98CBC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5630-77C0-0D44-9352-321001D1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4363-413F-7441-9D15-1A8444C4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1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64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9747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002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08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821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130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15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26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670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561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C2C-6CED-FB45-9872-EA9DFB0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75B1D-5E4D-8248-9B48-9DE216A7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C751-8AE7-F14B-802B-ECCE23AA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A54-CF82-3947-80C3-59A653E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56ED2-1AEB-AE48-BF49-E67502B8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2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730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0231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7666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6862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82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4247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1367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320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0542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122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618C-279C-754D-82AF-BA913869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DB77-6B0E-BE47-A2EA-84F0A7D4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60D63-EDC8-3B42-B8E6-D1AE474E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8294-C5C6-5D40-AF1F-86F8A193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B7598-5CBE-5547-AD37-B4C902B7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54478-980F-6442-BF28-7FB98AF6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45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07201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1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8814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95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39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0058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656" y="0"/>
            <a:ext cx="9227344" cy="487785"/>
          </a:xfrm>
        </p:spPr>
        <p:txBody>
          <a:bodyPr/>
          <a:lstStyle>
            <a:lvl1pPr>
              <a:defRPr sz="2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965895" y="644054"/>
            <a:ext cx="11002863" cy="5873502"/>
          </a:xfrm>
          <a:prstGeom prst="rect">
            <a:avLst/>
          </a:prstGeom>
        </p:spPr>
        <p:txBody>
          <a:bodyPr/>
          <a:lstStyle>
            <a:lvl1pPr marL="252255" indent="-252255" algn="l">
              <a:buFont typeface="Arial"/>
              <a:buChar char="•"/>
              <a:defRPr/>
            </a:lvl1pPr>
            <a:lvl2pPr marL="505626" indent="-253371" algn="l">
              <a:buFont typeface="Arial"/>
              <a:buChar char="•"/>
              <a:defRPr/>
            </a:lvl2pPr>
            <a:lvl3pPr marL="757881" indent="-252255" algn="l">
              <a:buFont typeface="Arial"/>
              <a:buChar char="•"/>
              <a:defRPr/>
            </a:lvl3pPr>
            <a:lvl4pPr marL="1010135" indent="-252255" algn="l">
              <a:buFont typeface="Arial"/>
              <a:buChar char="•"/>
              <a:defRPr/>
            </a:lvl4pPr>
            <a:lvl5pPr marL="1262390" indent="-252255" algn="l">
              <a:buFont typeface="Arial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731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7FD-6B76-A146-93B8-1C55EA00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568-40FC-944D-B2A2-69946D4D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28CBE-E878-9C4C-A6E8-28F49941A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6D4E5-640C-5F42-8722-6D9E8502F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4BE82-9F41-034B-B481-915BA8B93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3FC7D-5879-B844-8501-6796F2A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3C596-B24A-A24D-BB2A-E9E29C1D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46D23-E195-0740-A579-AB9F7337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3F41-88D2-A84D-99BA-16E2DEB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D3693-3ADF-4541-B789-025F633A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CABEE-1082-1D4B-A778-6FE02D34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D0F9C-DAF6-974B-BAFD-108012F1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32C1-1305-F249-BC04-F95D48BF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72282-6A95-4445-9604-FA32666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045C-118B-C346-88C4-DDE08FEF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228-8C52-E84D-A440-80A11E8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B057-9E6F-EE4F-82AA-24D71913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EA3CA-5182-1F4E-82FD-D960B221C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FCDB3-91BD-0A4B-9E99-A89804CD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AE9F7-1CD0-8546-AA2C-CE288814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580B4-C88A-414A-B7CD-C24B2682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B5-2054-704D-9946-4E27A56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88E17-4E4A-454C-96A4-A366D651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4E85-D145-BA46-B59D-28E04AC3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AA54B-A578-2F45-AD85-24C279D4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D348-49E5-8642-8C34-B2660E83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CBE2-E544-E549-95F9-AACDF654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DCEBE-D5D8-6049-95D7-B22E77E2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06149-D4F0-EB4E-94AB-3FC4010C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6F55-23AB-3843-AEB5-F5DB0E7F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D9DC-0DF3-974C-8698-2D21B3AEFAE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F908-13D5-B946-AD2E-317EB868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6F7E-A290-3445-8637-BB30B8F51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C24F-EEEB-284A-A52F-C2E40907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9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versal_approximation_theore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uroevolut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convnetjs/" TargetMode="External"/><Relationship Id="rId2" Type="http://schemas.openxmlformats.org/officeDocument/2006/relationships/hyperlink" Target="http://cs.stanford.edu/people/karpathy/convnetjs/demo/classify2d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current_neural_network" TargetMode="External"/><Relationship Id="rId2" Type="http://schemas.openxmlformats.org/officeDocument/2006/relationships/hyperlink" Target="http://en.wikipedia.org/wiki/Radial_basis_function_netw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ikato.ac.nz/ml/weka/Slides3rdEd_Ch6-8.zip" TargetMode="External"/><Relationship Id="rId2" Type="http://schemas.openxmlformats.org/officeDocument/2006/relationships/hyperlink" Target="http://www.cs.uiuc.edu/homes/hanj/bk2/06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tweb.stanford.edu/~tibs/ElemStatLearn/printings/ESLII_print10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42A2-6D82-924B-A809-0479C8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59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  <a:br>
              <a:rPr lang="en-US" dirty="0"/>
            </a:br>
            <a:r>
              <a:rPr lang="en-US" sz="3600" dirty="0"/>
              <a:t>Part 5: 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CFC72-CA5A-B746-B818-2B49067DF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755"/>
            <a:ext cx="9144000" cy="3464682"/>
          </a:xfrm>
        </p:spPr>
        <p:txBody>
          <a:bodyPr>
            <a:normAutofit/>
          </a:bodyPr>
          <a:lstStyle/>
          <a:p>
            <a:r>
              <a:rPr lang="en-US" sz="3200" dirty="0" err="1"/>
              <a:t>Jaume</a:t>
            </a:r>
            <a:r>
              <a:rPr lang="en-US" sz="3200" dirty="0"/>
              <a:t> </a:t>
            </a:r>
            <a:r>
              <a:rPr lang="en-US" sz="3200" dirty="0" err="1"/>
              <a:t>Bacardit</a:t>
            </a:r>
            <a:endParaRPr lang="en-US" sz="3200" dirty="0"/>
          </a:p>
          <a:p>
            <a:r>
              <a:rPr lang="en-US" sz="3200" dirty="0"/>
              <a:t>Interdisciplinary Computing and Complex </a:t>
            </a:r>
            <a:r>
              <a:rPr lang="en-US" sz="3200" dirty="0" err="1"/>
              <a:t>BioSystems</a:t>
            </a:r>
            <a:r>
              <a:rPr lang="en-US" sz="3200" dirty="0"/>
              <a:t> (ICOS) research group, School of Computing, Newcastle University</a:t>
            </a:r>
          </a:p>
          <a:p>
            <a:r>
              <a:rPr lang="en-US" sz="3200" dirty="0">
                <a:hlinkClick r:id="rId2"/>
              </a:rPr>
              <a:t>Jaume.Bacardit@Newcastle.ac.uk</a:t>
            </a:r>
            <a:r>
              <a:rPr lang="en-US" sz="3200" dirty="0"/>
              <a:t> </a:t>
            </a:r>
          </a:p>
          <a:p>
            <a:r>
              <a:rPr lang="en-US" sz="3200" dirty="0"/>
              <a:t>Twitter: @</a:t>
            </a:r>
            <a:r>
              <a:rPr lang="en-US" sz="3200" dirty="0" err="1"/>
              <a:t>jaumebp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3DE9AD6-0632-3348-AFC6-F049ACD08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6078" y="5631706"/>
            <a:ext cx="3455922" cy="12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F1E67E-9181-4048-9FA0-6D6DD3FEF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572897"/>
            <a:ext cx="3855309" cy="12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decision – 1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476" y="25654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51538" y="2276475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464425" y="44370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27800" y="46529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680325" y="53736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32625" y="5445125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591175" y="49418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3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decision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Interpretation:</a:t>
            </a:r>
          </a:p>
          <a:p>
            <a:pPr lvl="1"/>
            <a:r>
              <a:rPr lang="en-GB" dirty="0"/>
              <a:t> linear combination of multiple features</a:t>
            </a:r>
          </a:p>
          <a:p>
            <a:pPr lvl="1"/>
            <a:r>
              <a:rPr lang="en-GB" dirty="0"/>
              <a:t> classification decision</a:t>
            </a:r>
          </a:p>
          <a:p>
            <a:pPr lvl="1"/>
            <a:r>
              <a:rPr lang="en-GB" dirty="0"/>
              <a:t> linear classification boundary</a:t>
            </a:r>
          </a:p>
          <a:p>
            <a:pPr lvl="1"/>
            <a:r>
              <a:rPr lang="en-GB" dirty="0"/>
              <a:t> recognition of two classes of feature vectors</a:t>
            </a:r>
          </a:p>
          <a:p>
            <a:pPr lvl="1"/>
            <a:r>
              <a:rPr lang="en-GB" dirty="0"/>
              <a:t> e.g. recognition of two different phonemes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60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solve problems that are linearly separable</a:t>
            </a:r>
          </a:p>
          <a:p>
            <a:r>
              <a:rPr lang="en-US" dirty="0"/>
              <a:t>E.g. XOR logic gate can’t be solved with a perceptron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9079" y="4037063"/>
          <a:ext cx="10578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280122" y="4187154"/>
            <a:ext cx="23091" cy="2047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95515" y="6234548"/>
            <a:ext cx="22244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765030" y="623454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64157" y="623454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>
            <a:off x="5241635" y="5829689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>
            <a:off x="5241635" y="4688998"/>
            <a:ext cx="2" cy="123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8788" y="62884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3329" y="628842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8400" y="45659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8400" y="57065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4-Point Star 21"/>
          <p:cNvSpPr/>
          <p:nvPr/>
        </p:nvSpPr>
        <p:spPr>
          <a:xfrm>
            <a:off x="5687321" y="4650514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4-Point Star 22"/>
          <p:cNvSpPr/>
          <p:nvPr/>
        </p:nvSpPr>
        <p:spPr>
          <a:xfrm>
            <a:off x="6786448" y="5791202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/>
          <p:cNvSpPr/>
          <p:nvPr/>
        </p:nvSpPr>
        <p:spPr>
          <a:xfrm>
            <a:off x="5648469" y="5791202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6747596" y="4650511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4-Point Star 25"/>
          <p:cNvSpPr/>
          <p:nvPr/>
        </p:nvSpPr>
        <p:spPr>
          <a:xfrm>
            <a:off x="3609187" y="4850635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4-Point Star 26"/>
          <p:cNvSpPr/>
          <p:nvPr/>
        </p:nvSpPr>
        <p:spPr>
          <a:xfrm>
            <a:off x="3609187" y="5210854"/>
            <a:ext cx="155418" cy="200121"/>
          </a:xfrm>
          <a:prstGeom prst="star4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3576922" y="4465848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5-Point Star 28"/>
          <p:cNvSpPr/>
          <p:nvPr/>
        </p:nvSpPr>
        <p:spPr>
          <a:xfrm>
            <a:off x="3576922" y="5577228"/>
            <a:ext cx="233127" cy="200121"/>
          </a:xfrm>
          <a:prstGeom prst="star5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 flipV="1">
            <a:off x="5377256" y="4465847"/>
            <a:ext cx="1603466" cy="141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765030" y="4465847"/>
            <a:ext cx="1021418" cy="161008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H="1">
            <a:off x="6088304" y="4387275"/>
            <a:ext cx="192423" cy="18410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 flipV="1">
            <a:off x="5303212" y="4935241"/>
            <a:ext cx="1770302" cy="4141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457759" y="3971639"/>
            <a:ext cx="5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2502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Multi-layer </a:t>
            </a:r>
            <a:r>
              <a:rPr lang="en-GB" dirty="0" err="1"/>
              <a:t>perceptron</a:t>
            </a:r>
            <a:r>
              <a:rPr lang="en-GB" dirty="0"/>
              <a:t> – MLP 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962400" y="2057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62400" y="2819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962400" y="3581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962400" y="4343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419600" y="22860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419600" y="31242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4419600" y="3505200"/>
            <a:ext cx="19050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4419600" y="3581400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6248400" y="3200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6248400" y="38862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248400" y="25146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43400" y="24384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267200" y="2514600"/>
            <a:ext cx="1981200" cy="1447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4419600" y="2895600"/>
            <a:ext cx="1905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419600" y="3200400"/>
            <a:ext cx="1828800" cy="914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419600" y="2895600"/>
            <a:ext cx="1905000" cy="762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419600" y="3886200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V="1">
            <a:off x="4343400" y="2971800"/>
            <a:ext cx="1981200" cy="1524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4419600" y="4191000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7696200" y="320040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6705600" y="28194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6705600" y="3429000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6705600" y="350520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8153400" y="342900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3200400" y="22098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200400" y="3048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200400" y="3810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200400" y="4572000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2586336" y="2895600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8839200" y="27432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0896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unit is a </a:t>
            </a:r>
            <a:r>
              <a:rPr lang="en-GB" dirty="0" err="1"/>
              <a:t>perceptron</a:t>
            </a:r>
            <a:endParaRPr lang="en-GB" dirty="0"/>
          </a:p>
          <a:p>
            <a:r>
              <a:rPr lang="en-GB" dirty="0"/>
              <a:t>Inner layers represent combinations of features</a:t>
            </a:r>
          </a:p>
          <a:p>
            <a:r>
              <a:rPr lang="en-GB" dirty="0"/>
              <a:t>E.g. recognition of phonemes, recognition of combinations of phonemes as words, recognition of context dependent semantics of words</a:t>
            </a:r>
          </a:p>
        </p:txBody>
      </p:sp>
    </p:spTree>
    <p:extLst>
      <p:ext uri="{BB962C8B-B14F-4D97-AF65-F5344CB8AC3E}">
        <p14:creationId xmlns:p14="http://schemas.microsoft.com/office/powerpoint/2010/main" val="409022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decision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873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951538" y="2276475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079776" y="46531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527800" y="4652963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287688" y="443711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32104" y="5085184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807968" y="458112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27648" y="4005065"/>
            <a:ext cx="5400600" cy="2160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6273" y="515719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79654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for complex classification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79876" y="32131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43873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60005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672064" y="371703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240016" y="479715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76121" y="3717032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240016" y="42210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968208" y="371703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807968" y="458112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792538" y="2276476"/>
            <a:ext cx="5327650" cy="3313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2927648" y="4005065"/>
            <a:ext cx="5400600" cy="21602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6273" y="515719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79654" y="558924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6672064" y="1916832"/>
            <a:ext cx="3312368" cy="36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6096000" y="2132856"/>
            <a:ext cx="1512168" cy="44644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24" name="Isosceles Triangle 23"/>
          <p:cNvSpPr/>
          <p:nvPr/>
        </p:nvSpPr>
        <p:spPr bwMode="auto">
          <a:xfrm>
            <a:off x="2855640" y="436510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3575720" y="451750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6" name="Isosceles Triangle 25"/>
          <p:cNvSpPr/>
          <p:nvPr/>
        </p:nvSpPr>
        <p:spPr bwMode="auto">
          <a:xfrm>
            <a:off x="3359696" y="4869160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7" name="Isosceles Triangle 26"/>
          <p:cNvSpPr/>
          <p:nvPr/>
        </p:nvSpPr>
        <p:spPr bwMode="auto">
          <a:xfrm>
            <a:off x="3935760" y="4653136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8" name="Hexagon 27"/>
          <p:cNvSpPr/>
          <p:nvPr/>
        </p:nvSpPr>
        <p:spPr bwMode="auto">
          <a:xfrm>
            <a:off x="8328248" y="299695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9" name="Hexagon 28"/>
          <p:cNvSpPr/>
          <p:nvPr/>
        </p:nvSpPr>
        <p:spPr bwMode="auto">
          <a:xfrm>
            <a:off x="8480648" y="335699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0" name="Hexagon 29"/>
          <p:cNvSpPr/>
          <p:nvPr/>
        </p:nvSpPr>
        <p:spPr bwMode="auto">
          <a:xfrm>
            <a:off x="9120336" y="314935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1" name="Hexagon 30"/>
          <p:cNvSpPr/>
          <p:nvPr/>
        </p:nvSpPr>
        <p:spPr bwMode="auto">
          <a:xfrm>
            <a:off x="8904312" y="371703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2" name="Hexagon 31"/>
          <p:cNvSpPr/>
          <p:nvPr/>
        </p:nvSpPr>
        <p:spPr bwMode="auto">
          <a:xfrm>
            <a:off x="8400256" y="400506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3" name="Hexagon 32"/>
          <p:cNvSpPr/>
          <p:nvPr/>
        </p:nvSpPr>
        <p:spPr bwMode="auto">
          <a:xfrm>
            <a:off x="7680176" y="42930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4" name="Hexagon 33"/>
          <p:cNvSpPr/>
          <p:nvPr/>
        </p:nvSpPr>
        <p:spPr bwMode="auto">
          <a:xfrm>
            <a:off x="8616280" y="4509120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5" name="Hexagon 34"/>
          <p:cNvSpPr/>
          <p:nvPr/>
        </p:nvSpPr>
        <p:spPr bwMode="auto">
          <a:xfrm>
            <a:off x="7032104" y="443711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6" name="Hexagon 35"/>
          <p:cNvSpPr/>
          <p:nvPr/>
        </p:nvSpPr>
        <p:spPr bwMode="auto">
          <a:xfrm>
            <a:off x="6888088" y="508518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7" name="Hexagon 36"/>
          <p:cNvSpPr/>
          <p:nvPr/>
        </p:nvSpPr>
        <p:spPr bwMode="auto">
          <a:xfrm>
            <a:off x="8832304" y="4869160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8" name="Hexagon 37"/>
          <p:cNvSpPr/>
          <p:nvPr/>
        </p:nvSpPr>
        <p:spPr bwMode="auto">
          <a:xfrm>
            <a:off x="9120336" y="515719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 flipV="1">
            <a:off x="3935760" y="3933056"/>
            <a:ext cx="6480720" cy="432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724780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752456" y="256490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103790" y="198884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303912" y="4077766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44" name="Isosceles Triangle 43"/>
          <p:cNvSpPr/>
          <p:nvPr/>
        </p:nvSpPr>
        <p:spPr bwMode="auto">
          <a:xfrm>
            <a:off x="7752184" y="2492896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7904584" y="2060848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6" name="Isosceles Triangle 45"/>
          <p:cNvSpPr/>
          <p:nvPr/>
        </p:nvSpPr>
        <p:spPr bwMode="auto">
          <a:xfrm>
            <a:off x="8400256" y="220486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>
            <a:off x="7904584" y="508518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8" name="Isosceles Triangle 47"/>
          <p:cNvSpPr/>
          <p:nvPr/>
        </p:nvSpPr>
        <p:spPr bwMode="auto">
          <a:xfrm>
            <a:off x="8040216" y="4725144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49" name="Isosceles Triangle 48"/>
          <p:cNvSpPr/>
          <p:nvPr/>
        </p:nvSpPr>
        <p:spPr bwMode="auto">
          <a:xfrm>
            <a:off x="7392144" y="5157192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0" name="Isosceles Triangle 49"/>
          <p:cNvSpPr/>
          <p:nvPr/>
        </p:nvSpPr>
        <p:spPr bwMode="auto">
          <a:xfrm>
            <a:off x="8328248" y="5229200"/>
            <a:ext cx="288032" cy="288032"/>
          </a:xfrm>
          <a:prstGeom prst="triangl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 flipV="1">
            <a:off x="6384032" y="3501008"/>
            <a:ext cx="2520280" cy="259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2" name="Hexagon 51"/>
          <p:cNvSpPr/>
          <p:nvPr/>
        </p:nvSpPr>
        <p:spPr bwMode="auto">
          <a:xfrm>
            <a:off x="8256240" y="42930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3" name="Line 17"/>
          <p:cNvSpPr>
            <a:spLocks noChangeShapeType="1"/>
          </p:cNvSpPr>
          <p:nvPr/>
        </p:nvSpPr>
        <p:spPr bwMode="auto">
          <a:xfrm>
            <a:off x="6456040" y="2420888"/>
            <a:ext cx="3168352" cy="38884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54" name="Hexagon 53"/>
          <p:cNvSpPr/>
          <p:nvPr/>
        </p:nvSpPr>
        <p:spPr bwMode="auto">
          <a:xfrm>
            <a:off x="6528048" y="551723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7040488" y="580526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6672064" y="6093296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7248128" y="6381328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9696400" y="4725144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9408368" y="4437112"/>
            <a:ext cx="216024" cy="216024"/>
          </a:xfrm>
          <a:prstGeom prst="hexagon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6032501" y="263691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1" name="AutoShape 8"/>
          <p:cNvSpPr>
            <a:spLocks noChangeArrowheads="1"/>
          </p:cNvSpPr>
          <p:nvPr/>
        </p:nvSpPr>
        <p:spPr bwMode="auto">
          <a:xfrm>
            <a:off x="5087889" y="2780928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5375921" y="2132856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0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</a:t>
            </a:r>
            <a:r>
              <a:rPr lang="en-GB" dirty="0" err="1"/>
              <a:t>perceptron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Nonlinear generalisation</a:t>
            </a:r>
          </a:p>
          <a:p>
            <a:endParaRPr lang="en-GB" sz="2400" dirty="0"/>
          </a:p>
          <a:p>
            <a:endParaRPr lang="en-GB" sz="2400" dirty="0"/>
          </a:p>
          <a:p>
            <a:pPr>
              <a:spcBef>
                <a:spcPct val="50000"/>
              </a:spcBef>
            </a:pPr>
            <a:r>
              <a:rPr lang="en-GB" sz="2400" dirty="0"/>
              <a:t>y is the unit’s output, x is the vector of inputs, and w is the vector of connection weights.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Examples:</a:t>
            </a:r>
          </a:p>
          <a:p>
            <a:endParaRPr lang="en-GB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737720" y="2348880"/>
          <a:ext cx="24384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Equation" r:id="rId3" imgW="634680" imgH="190440" progId="Equation.3">
                  <p:embed/>
                </p:oleObj>
              </mc:Choice>
              <mc:Fallback>
                <p:oleObj name="Equation" r:id="rId3" imgW="634680" imgH="19044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720" y="2348880"/>
                        <a:ext cx="2438400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84675" y="4016376"/>
          <a:ext cx="250825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5" imgW="863600" imgH="1003300" progId="Equation.3">
                  <p:embed/>
                </p:oleObj>
              </mc:Choice>
              <mc:Fallback>
                <p:oleObj name="Equation" r:id="rId5" imgW="863600" imgH="1003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016376"/>
                        <a:ext cx="2508250" cy="291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010400" y="4724401"/>
            <a:ext cx="337567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 err="1"/>
              <a:t>sigmoidal</a:t>
            </a:r>
            <a:r>
              <a:rPr lang="en-GB" dirty="0"/>
              <a:t> unit</a:t>
            </a:r>
          </a:p>
          <a:p>
            <a:pPr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Gaussian unit</a:t>
            </a:r>
          </a:p>
          <a:p>
            <a:pPr algn="l">
              <a:spcBef>
                <a:spcPct val="50000"/>
              </a:spcBef>
            </a:pPr>
            <a:endParaRPr lang="en-GB" dirty="0"/>
          </a:p>
          <a:p>
            <a:pPr algn="l">
              <a:spcBef>
                <a:spcPct val="50000"/>
              </a:spcBef>
            </a:pPr>
            <a:r>
              <a:rPr lang="en-GB" dirty="0"/>
              <a:t>Rectified linear unit (</a:t>
            </a:r>
            <a:r>
              <a:rPr lang="en-GB" dirty="0" err="1"/>
              <a:t>ReLU</a:t>
            </a:r>
            <a:r>
              <a:rPr lang="en-GB" dirty="0"/>
              <a:t>)</a:t>
            </a: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782889" y="4490244"/>
            <a:ext cx="1152525" cy="468312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182" y="280"/>
              </a:cxn>
              <a:cxn ang="0">
                <a:pos x="318" y="190"/>
              </a:cxn>
              <a:cxn ang="0">
                <a:pos x="363" y="54"/>
              </a:cxn>
              <a:cxn ang="0">
                <a:pos x="454" y="8"/>
              </a:cxn>
              <a:cxn ang="0">
                <a:pos x="590" y="8"/>
              </a:cxn>
              <a:cxn ang="0">
                <a:pos x="726" y="8"/>
              </a:cxn>
            </a:cxnLst>
            <a:rect l="0" t="0" r="r" b="b"/>
            <a:pathLst>
              <a:path w="726" h="295">
                <a:moveTo>
                  <a:pt x="0" y="280"/>
                </a:moveTo>
                <a:cubicBezTo>
                  <a:pt x="64" y="287"/>
                  <a:pt x="129" y="295"/>
                  <a:pt x="182" y="280"/>
                </a:cubicBezTo>
                <a:cubicBezTo>
                  <a:pt x="235" y="265"/>
                  <a:pt x="288" y="228"/>
                  <a:pt x="318" y="190"/>
                </a:cubicBezTo>
                <a:cubicBezTo>
                  <a:pt x="348" y="152"/>
                  <a:pt x="340" y="84"/>
                  <a:pt x="363" y="54"/>
                </a:cubicBezTo>
                <a:cubicBezTo>
                  <a:pt x="386" y="24"/>
                  <a:pt x="416" y="16"/>
                  <a:pt x="454" y="8"/>
                </a:cubicBezTo>
                <a:cubicBezTo>
                  <a:pt x="492" y="0"/>
                  <a:pt x="545" y="8"/>
                  <a:pt x="590" y="8"/>
                </a:cubicBezTo>
                <a:cubicBezTo>
                  <a:pt x="635" y="8"/>
                  <a:pt x="680" y="8"/>
                  <a:pt x="726" y="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2640013" y="5499198"/>
            <a:ext cx="1655762" cy="541337"/>
          </a:xfrm>
          <a:custGeom>
            <a:avLst/>
            <a:gdLst/>
            <a:ahLst/>
            <a:cxnLst>
              <a:cxn ang="0">
                <a:pos x="0" y="333"/>
              </a:cxn>
              <a:cxn ang="0">
                <a:pos x="136" y="333"/>
              </a:cxn>
              <a:cxn ang="0">
                <a:pos x="317" y="287"/>
              </a:cxn>
              <a:cxn ang="0">
                <a:pos x="453" y="106"/>
              </a:cxn>
              <a:cxn ang="0">
                <a:pos x="499" y="15"/>
              </a:cxn>
              <a:cxn ang="0">
                <a:pos x="589" y="15"/>
              </a:cxn>
              <a:cxn ang="0">
                <a:pos x="635" y="106"/>
              </a:cxn>
              <a:cxn ang="0">
                <a:pos x="680" y="197"/>
              </a:cxn>
              <a:cxn ang="0">
                <a:pos x="726" y="287"/>
              </a:cxn>
              <a:cxn ang="0">
                <a:pos x="816" y="333"/>
              </a:cxn>
              <a:cxn ang="0">
                <a:pos x="1043" y="333"/>
              </a:cxn>
            </a:cxnLst>
            <a:rect l="0" t="0" r="r" b="b"/>
            <a:pathLst>
              <a:path w="1043" h="341">
                <a:moveTo>
                  <a:pt x="0" y="333"/>
                </a:moveTo>
                <a:cubicBezTo>
                  <a:pt x="41" y="337"/>
                  <a:pt x="83" y="341"/>
                  <a:pt x="136" y="333"/>
                </a:cubicBezTo>
                <a:cubicBezTo>
                  <a:pt x="189" y="325"/>
                  <a:pt x="264" y="325"/>
                  <a:pt x="317" y="287"/>
                </a:cubicBezTo>
                <a:cubicBezTo>
                  <a:pt x="370" y="249"/>
                  <a:pt x="423" y="151"/>
                  <a:pt x="453" y="106"/>
                </a:cubicBezTo>
                <a:cubicBezTo>
                  <a:pt x="483" y="61"/>
                  <a:pt x="476" y="30"/>
                  <a:pt x="499" y="15"/>
                </a:cubicBezTo>
                <a:cubicBezTo>
                  <a:pt x="522" y="0"/>
                  <a:pt x="566" y="0"/>
                  <a:pt x="589" y="15"/>
                </a:cubicBezTo>
                <a:cubicBezTo>
                  <a:pt x="612" y="30"/>
                  <a:pt x="620" y="76"/>
                  <a:pt x="635" y="106"/>
                </a:cubicBezTo>
                <a:cubicBezTo>
                  <a:pt x="650" y="136"/>
                  <a:pt x="665" y="167"/>
                  <a:pt x="680" y="197"/>
                </a:cubicBezTo>
                <a:cubicBezTo>
                  <a:pt x="695" y="227"/>
                  <a:pt x="703" y="264"/>
                  <a:pt x="726" y="287"/>
                </a:cubicBezTo>
                <a:cubicBezTo>
                  <a:pt x="749" y="310"/>
                  <a:pt x="763" y="325"/>
                  <a:pt x="816" y="333"/>
                </a:cubicBezTo>
                <a:cubicBezTo>
                  <a:pt x="869" y="341"/>
                  <a:pt x="1005" y="333"/>
                  <a:pt x="1043" y="3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2889" y="6126163"/>
            <a:ext cx="1276437" cy="11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Decision by non-linear </a:t>
            </a:r>
            <a:r>
              <a:rPr lang="en-GB" dirty="0" err="1"/>
              <a:t>perceptron</a:t>
            </a:r>
            <a:r>
              <a:rPr lang="en-GB" dirty="0"/>
              <a:t> – 1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904313" y="2204864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56241" y="2636912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295776" y="4221164"/>
            <a:ext cx="360363" cy="287337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14913" y="342900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80101" y="3429000"/>
            <a:ext cx="360363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528048" y="3068960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9912424" y="3356992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7680325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879976" y="429309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104064" y="3789363"/>
            <a:ext cx="287337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9048328" y="342900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600056" y="46531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5591175" y="494188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4799856" y="5013424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4583832" y="5589240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15"/>
          <p:cNvSpPr>
            <a:spLocks noChangeArrowheads="1"/>
          </p:cNvSpPr>
          <p:nvPr/>
        </p:nvSpPr>
        <p:spPr bwMode="auto">
          <a:xfrm>
            <a:off x="8328942" y="3501008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47806" y="292494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887766" y="2420888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3935438" y="522989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367808" y="3501008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7" name="Freeform 26"/>
          <p:cNvSpPr/>
          <p:nvPr/>
        </p:nvSpPr>
        <p:spPr bwMode="auto">
          <a:xfrm>
            <a:off x="2764971" y="2917372"/>
            <a:ext cx="7717972" cy="3182257"/>
          </a:xfrm>
          <a:custGeom>
            <a:avLst/>
            <a:gdLst>
              <a:gd name="connsiteX0" fmla="*/ 0 w 7717972"/>
              <a:gd name="connsiteY0" fmla="*/ 3091543 h 3182257"/>
              <a:gd name="connsiteX1" fmla="*/ 1382486 w 7717972"/>
              <a:gd name="connsiteY1" fmla="*/ 2862943 h 3182257"/>
              <a:gd name="connsiteX2" fmla="*/ 2797629 w 7717972"/>
              <a:gd name="connsiteY2" fmla="*/ 1175658 h 3182257"/>
              <a:gd name="connsiteX3" fmla="*/ 5290458 w 7717972"/>
              <a:gd name="connsiteY3" fmla="*/ 293915 h 3182257"/>
              <a:gd name="connsiteX4" fmla="*/ 7717972 w 7717972"/>
              <a:gd name="connsiteY4" fmla="*/ 0 h 3182257"/>
              <a:gd name="connsiteX5" fmla="*/ 7717972 w 7717972"/>
              <a:gd name="connsiteY5" fmla="*/ 0 h 318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7972" h="3182257">
                <a:moveTo>
                  <a:pt x="0" y="3091543"/>
                </a:moveTo>
                <a:cubicBezTo>
                  <a:pt x="458107" y="3136900"/>
                  <a:pt x="916215" y="3182257"/>
                  <a:pt x="1382486" y="2862943"/>
                </a:cubicBezTo>
                <a:cubicBezTo>
                  <a:pt x="1848758" y="2543629"/>
                  <a:pt x="2146300" y="1603829"/>
                  <a:pt x="2797629" y="1175658"/>
                </a:cubicBezTo>
                <a:cubicBezTo>
                  <a:pt x="3448958" y="747487"/>
                  <a:pt x="4470401" y="489858"/>
                  <a:pt x="5290458" y="293915"/>
                </a:cubicBezTo>
                <a:cubicBezTo>
                  <a:pt x="6110515" y="97972"/>
                  <a:pt x="7717972" y="0"/>
                  <a:pt x="7717972" y="0"/>
                </a:cubicBezTo>
                <a:lnTo>
                  <a:pt x="7717972" y="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GB" sz="2400">
              <a:latin typeface="Times New Roman" pitchFamily="18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3359696" y="5382294"/>
            <a:ext cx="360362" cy="287338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4151784" y="6021536"/>
            <a:ext cx="287338" cy="431800"/>
          </a:xfrm>
          <a:prstGeom prst="diamond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Nonlinear MLP</a:t>
            </a:r>
          </a:p>
        </p:txBody>
      </p:sp>
      <p:graphicFrame>
        <p:nvGraphicFramePr>
          <p:cNvPr id="2050" name="Object 33"/>
          <p:cNvGraphicFramePr>
            <a:graphicFrameLocks noChangeAspect="1"/>
          </p:cNvGraphicFramePr>
          <p:nvPr/>
        </p:nvGraphicFramePr>
        <p:xfrm>
          <a:off x="2667001" y="4724400"/>
          <a:ext cx="1692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787320" imgH="850680" progId="Equation.3">
                  <p:embed/>
                </p:oleObj>
              </mc:Choice>
              <mc:Fallback>
                <p:oleObj name="Equation" r:id="rId3" imgW="787320" imgH="850680" progId="Equation.3">
                  <p:embed/>
                  <p:pic>
                    <p:nvPicPr>
                      <p:cNvPr id="205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0"/>
                        <a:ext cx="16922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4"/>
          <p:cNvGraphicFramePr>
            <a:graphicFrameLocks noChangeAspect="1"/>
          </p:cNvGraphicFramePr>
          <p:nvPr/>
        </p:nvGraphicFramePr>
        <p:xfrm>
          <a:off x="5486400" y="4876800"/>
          <a:ext cx="17478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5" imgW="812520" imgH="634680" progId="Equation.3">
                  <p:embed/>
                </p:oleObj>
              </mc:Choice>
              <mc:Fallback>
                <p:oleObj name="Equation" r:id="rId5" imgW="812520" imgH="634680" progId="Equation.3">
                  <p:embed/>
                  <p:pic>
                    <p:nvPicPr>
                      <p:cNvPr id="205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174783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5"/>
          <p:cNvGraphicFramePr>
            <a:graphicFrameLocks noChangeAspect="1"/>
          </p:cNvGraphicFramePr>
          <p:nvPr/>
        </p:nvGraphicFramePr>
        <p:xfrm>
          <a:off x="4343400" y="4724400"/>
          <a:ext cx="114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7" imgW="545760" imgH="799920" progId="Equation.3">
                  <p:embed/>
                </p:oleObj>
              </mc:Choice>
              <mc:Fallback>
                <p:oleObj name="Equation" r:id="rId7" imgW="545760" imgH="799920" progId="Equation.3">
                  <p:embed/>
                  <p:pic>
                    <p:nvPicPr>
                      <p:cNvPr id="205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11430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36"/>
          <p:cNvGraphicFramePr>
            <a:graphicFrameLocks noChangeAspect="1"/>
          </p:cNvGraphicFramePr>
          <p:nvPr/>
        </p:nvGraphicFramePr>
        <p:xfrm>
          <a:off x="8458200" y="5257800"/>
          <a:ext cx="191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9" imgW="888840" imgH="215640" progId="Equation.3">
                  <p:embed/>
                </p:oleObj>
              </mc:Choice>
              <mc:Fallback>
                <p:oleObj name="Equation" r:id="rId9" imgW="888840" imgH="215640" progId="Equation.3">
                  <p:embed/>
                  <p:pic>
                    <p:nvPicPr>
                      <p:cNvPr id="2053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257800"/>
                        <a:ext cx="1911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37"/>
          <p:cNvGraphicFramePr>
            <a:graphicFrameLocks noChangeAspect="1"/>
          </p:cNvGraphicFramePr>
          <p:nvPr/>
        </p:nvGraphicFramePr>
        <p:xfrm>
          <a:off x="7162800" y="4876801"/>
          <a:ext cx="11953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11" imgW="571320" imgH="647640" progId="Equation.3">
                  <p:embed/>
                </p:oleObj>
              </mc:Choice>
              <mc:Fallback>
                <p:oleObj name="Equation" r:id="rId11" imgW="571320" imgH="647640" progId="Equation.3">
                  <p:embed/>
                  <p:pic>
                    <p:nvPicPr>
                      <p:cNvPr id="205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1"/>
                        <a:ext cx="1195388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962400" y="1772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3962400" y="2534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3962400" y="3296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962400" y="4058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4419600" y="2001416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4419600" y="2839616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4419600" y="3220616"/>
            <a:ext cx="19050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4419600" y="3296816"/>
            <a:ext cx="1905000" cy="990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6248400" y="2915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6248400" y="36016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6248400" y="22300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343400" y="2153816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267200" y="2230016"/>
            <a:ext cx="1981200" cy="1447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V="1">
            <a:off x="4419600" y="2611016"/>
            <a:ext cx="19050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4419600" y="2915816"/>
            <a:ext cx="1828800" cy="9144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4419600" y="2611016"/>
            <a:ext cx="1905000" cy="762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4419600" y="3601616"/>
            <a:ext cx="18288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V="1">
            <a:off x="4343400" y="2687216"/>
            <a:ext cx="1981200" cy="15240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4419600" y="3906416"/>
            <a:ext cx="1905000" cy="457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7696200" y="2915816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6705600" y="2534816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6705600" y="3144416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6705600" y="3220616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8153400" y="3144416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34" name="Line 27"/>
          <p:cNvSpPr>
            <a:spLocks noChangeShapeType="1"/>
          </p:cNvSpPr>
          <p:nvPr/>
        </p:nvSpPr>
        <p:spPr bwMode="auto">
          <a:xfrm>
            <a:off x="3200400" y="19252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5" name="Line 28"/>
          <p:cNvSpPr>
            <a:spLocks noChangeShapeType="1"/>
          </p:cNvSpPr>
          <p:nvPr/>
        </p:nvSpPr>
        <p:spPr bwMode="auto">
          <a:xfrm>
            <a:off x="3200400" y="2763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3200400" y="3525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7" name="Line 30"/>
          <p:cNvSpPr>
            <a:spLocks noChangeShapeType="1"/>
          </p:cNvSpPr>
          <p:nvPr/>
        </p:nvSpPr>
        <p:spPr bwMode="auto">
          <a:xfrm>
            <a:off x="3200400" y="4287416"/>
            <a:ext cx="7620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586336" y="2611016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8839200" y="245861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8458200" y="5792413"/>
          <a:ext cx="1915872" cy="47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13" imgW="774360" imgH="190440" progId="Equation.3">
                  <p:embed/>
                </p:oleObj>
              </mc:Choice>
              <mc:Fallback>
                <p:oleObj name="Equation" r:id="rId13" imgW="774360" imgH="190440" progId="Equation.3">
                  <p:embed/>
                  <p:pic>
                    <p:nvPicPr>
                      <p:cNvPr id="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792413"/>
                        <a:ext cx="1915872" cy="471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8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  <a:p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Multi-layer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Self-</a:t>
            </a:r>
            <a:r>
              <a:rPr lang="en-US" dirty="0" err="1"/>
              <a:t>organising</a:t>
            </a:r>
            <a:r>
              <a:rPr lang="en-US" dirty="0"/>
              <a:t> maps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78495-10D0-7943-A134-3138C3AF5AE4}"/>
              </a:ext>
            </a:extLst>
          </p:cNvPr>
          <p:cNvSpPr txBox="1"/>
          <p:nvPr/>
        </p:nvSpPr>
        <p:spPr>
          <a:xfrm>
            <a:off x="231112" y="6176963"/>
            <a:ext cx="100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Material adapted from the slides created by Peter Andras for the CSC3423 module of </a:t>
            </a:r>
            <a:r>
              <a:rPr lang="en-US"/>
              <a:t>Newcastle University</a:t>
            </a:r>
          </a:p>
        </p:txBody>
      </p:sp>
    </p:spTree>
    <p:extLst>
      <p:ext uri="{BB962C8B-B14F-4D97-AF65-F5344CB8AC3E}">
        <p14:creationId xmlns:p14="http://schemas.microsoft.com/office/powerpoint/2010/main" val="98660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potential of nonlinear MLP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Nonlinear MLP with a single hidden layer can learn any continuous function and also any function that can be approximated by continuous functions (e.g. step function)</a:t>
            </a:r>
          </a:p>
          <a:p>
            <a:pPr lvl="1"/>
            <a:r>
              <a:rPr lang="en-GB" dirty="0">
                <a:hlinkClick r:id="rId2"/>
              </a:rPr>
              <a:t>http://en.wikipedia.org/wiki/Universal_approximation_theorem</a:t>
            </a:r>
            <a:endParaRPr lang="en-GB" dirty="0"/>
          </a:p>
          <a:p>
            <a:r>
              <a:rPr lang="en-GB" dirty="0"/>
              <a:t>Theorem does not say how to set up the topology of the network (number of </a:t>
            </a:r>
            <a:r>
              <a:rPr lang="en-GB" dirty="0" err="1"/>
              <a:t>perceptrons</a:t>
            </a:r>
            <a:r>
              <a:rPr lang="en-GB" dirty="0"/>
              <a:t> in the hidden layer) nor the learning rate parameters (more later)</a:t>
            </a:r>
          </a:p>
        </p:txBody>
      </p:sp>
    </p:spTree>
    <p:extLst>
      <p:ext uri="{BB962C8B-B14F-4D97-AF65-F5344CB8AC3E}">
        <p14:creationId xmlns:p14="http://schemas.microsoft.com/office/powerpoint/2010/main" val="3232732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applied to ML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60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the problem is regression (where the goal is to approximate/reverse-engineer a function), application is direct </a:t>
            </a:r>
            <a:r>
              <a:rPr lang="en-US" dirty="0">
                <a:sym typeface="Wingdings"/>
              </a:rPr>
              <a:t> The output of the network is the approximation of the function</a:t>
            </a:r>
          </a:p>
          <a:p>
            <a:r>
              <a:rPr lang="en-US" dirty="0">
                <a:sym typeface="Wingdings"/>
              </a:rPr>
              <a:t>If the problem is classification</a:t>
            </a:r>
          </a:p>
          <a:p>
            <a:pPr lvl="1"/>
            <a:r>
              <a:rPr lang="en-US" dirty="0">
                <a:sym typeface="Wingdings"/>
              </a:rPr>
              <a:t>If there are two classes (A and B)</a:t>
            </a:r>
          </a:p>
          <a:p>
            <a:pPr lvl="2"/>
            <a:r>
              <a:rPr lang="en-US" dirty="0">
                <a:sym typeface="Wingdings"/>
              </a:rPr>
              <a:t>Assign output +1 to training examples of class A</a:t>
            </a:r>
          </a:p>
          <a:p>
            <a:pPr lvl="2"/>
            <a:r>
              <a:rPr lang="en-US" dirty="0">
                <a:sym typeface="Wingdings"/>
              </a:rPr>
              <a:t>Assign output -1 to training examples of class B</a:t>
            </a:r>
          </a:p>
          <a:p>
            <a:pPr lvl="2"/>
            <a:r>
              <a:rPr lang="en-US" dirty="0">
                <a:sym typeface="Wingdings"/>
              </a:rPr>
              <a:t>When predicting the class of a new instance, if the output if the network is &gt; 0, predict A, otherwise predict B</a:t>
            </a:r>
          </a:p>
          <a:p>
            <a:pPr lvl="1"/>
            <a:r>
              <a:rPr lang="en-US" dirty="0">
                <a:sym typeface="Wingdings"/>
              </a:rPr>
              <a:t>If there are more than two classes (A, B and C)</a:t>
            </a:r>
          </a:p>
          <a:p>
            <a:pPr lvl="2"/>
            <a:r>
              <a:rPr lang="en-US" dirty="0">
                <a:sym typeface="Wingdings"/>
              </a:rPr>
              <a:t>Define a network with multiple neurons in the output layer (one per class)</a:t>
            </a:r>
          </a:p>
          <a:p>
            <a:pPr lvl="2"/>
            <a:r>
              <a:rPr lang="en-US" dirty="0">
                <a:sym typeface="Wingdings"/>
              </a:rPr>
              <a:t>Training instances of class A will have output (1,0,0), for B (0,1,0), etc.</a:t>
            </a:r>
          </a:p>
          <a:p>
            <a:pPr lvl="2"/>
            <a:r>
              <a:rPr lang="en-US" dirty="0">
                <a:sym typeface="Wingdings"/>
              </a:rPr>
              <a:t>Predict the class of the output neuron with highest </a:t>
            </a:r>
            <a:r>
              <a:rPr lang="en-US">
                <a:sym typeface="Wingdings"/>
              </a:rPr>
              <a:t>output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5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learning task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8" y="1766888"/>
            <a:ext cx="7974012" cy="41132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Task specification:</a:t>
            </a:r>
          </a:p>
          <a:p>
            <a:pPr>
              <a:spcBef>
                <a:spcPct val="50000"/>
              </a:spcBef>
            </a:pPr>
            <a:r>
              <a:rPr lang="en-GB" dirty="0"/>
              <a:t>Data: set of value pairs: (</a:t>
            </a:r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/>
              <a:t>, 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)</a:t>
            </a:r>
          </a:p>
          <a:p>
            <a:pPr>
              <a:spcBef>
                <a:spcPct val="50000"/>
              </a:spcBef>
            </a:pPr>
            <a:r>
              <a:rPr lang="en-GB" dirty="0"/>
              <a:t>Objective: find an MLP that represents the input / output transformation (a function) F(</a:t>
            </a:r>
            <a:r>
              <a:rPr lang="en-GB" dirty="0" err="1"/>
              <a:t>x,W</a:t>
            </a:r>
            <a:r>
              <a:rPr lang="en-GB" dirty="0"/>
              <a:t>) such that</a:t>
            </a:r>
          </a:p>
          <a:p>
            <a:pPr>
              <a:spcBef>
                <a:spcPct val="50000"/>
              </a:spcBef>
            </a:pPr>
            <a:r>
              <a:rPr lang="en-GB" dirty="0"/>
              <a:t>F(</a:t>
            </a:r>
            <a:r>
              <a:rPr lang="en-GB" dirty="0" err="1"/>
              <a:t>x</a:t>
            </a:r>
            <a:r>
              <a:rPr lang="en-GB" baseline="-25000" dirty="0" err="1"/>
              <a:t>t</a:t>
            </a:r>
            <a:r>
              <a:rPr lang="en-GB" dirty="0" err="1"/>
              <a:t>,W</a:t>
            </a:r>
            <a:r>
              <a:rPr lang="en-GB" dirty="0"/>
              <a:t>) approximates </a:t>
            </a:r>
            <a:r>
              <a:rPr lang="en-GB" dirty="0" err="1"/>
              <a:t>y</a:t>
            </a:r>
            <a:r>
              <a:rPr lang="en-GB" baseline="-25000" dirty="0" err="1"/>
              <a:t>t</a:t>
            </a:r>
            <a:r>
              <a:rPr lang="en-GB" dirty="0"/>
              <a:t> for every </a:t>
            </a:r>
            <a:r>
              <a:rPr lang="en-GB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78537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MLP learning – in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Optimize the error function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with respect to elements of W </a:t>
            </a:r>
          </a:p>
          <a:p>
            <a:r>
              <a:rPr lang="en-GB" dirty="0"/>
              <a:t>i.e., find the values of the elements of W for which the lowest value of E is achieved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3503613" y="2420889"/>
          <a:ext cx="5835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2501640" imgH="431640" progId="Equation.3">
                  <p:embed/>
                </p:oleObj>
              </mc:Choice>
              <mc:Fallback>
                <p:oleObj name="Equation" r:id="rId3" imgW="2501640" imgH="4316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420889"/>
                        <a:ext cx="5835650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190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MLP learning – optimisation in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5434655" cy="4525963"/>
          </a:xfrm>
        </p:spPr>
        <p:txBody>
          <a:bodyPr>
            <a:normAutofit/>
          </a:bodyPr>
          <a:lstStyle/>
          <a:p>
            <a:r>
              <a:rPr lang="en-GB" dirty="0"/>
              <a:t>Steepest (gradient) descent: compute the gradient (derivative) of the error function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small increments, modify the weights in the direction that the gradient is telling you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959254" y="3189770"/>
          <a:ext cx="243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54" y="3189770"/>
                        <a:ext cx="24384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866" y="1048384"/>
            <a:ext cx="3015447" cy="3233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55" y="4281745"/>
            <a:ext cx="2695016" cy="16645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5254" y="6126164"/>
            <a:ext cx="219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function: x^2</a:t>
            </a:r>
          </a:p>
          <a:p>
            <a:r>
              <a:rPr lang="en-US" dirty="0"/>
              <a:t>Derivative: 2x</a:t>
            </a:r>
          </a:p>
        </p:txBody>
      </p:sp>
    </p:spTree>
    <p:extLst>
      <p:ext uri="{BB962C8B-B14F-4D97-AF65-F5344CB8AC3E}">
        <p14:creationId xmlns:p14="http://schemas.microsoft.com/office/powerpoint/2010/main" val="46562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Computational difficulty of general optimisation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 optimisation of nested nonlinear functions is difficult</a:t>
            </a:r>
          </a:p>
          <a:p>
            <a:r>
              <a:rPr lang="en-GB" dirty="0"/>
              <a:t>The calculation of the derivatives of such nested functions can get very complicated and error prone</a:t>
            </a:r>
          </a:p>
        </p:txBody>
      </p:sp>
      <p:graphicFrame>
        <p:nvGraphicFramePr>
          <p:cNvPr id="6146" name="Object 33"/>
          <p:cNvGraphicFramePr>
            <a:graphicFrameLocks noChangeAspect="1"/>
          </p:cNvGraphicFramePr>
          <p:nvPr/>
        </p:nvGraphicFramePr>
        <p:xfrm>
          <a:off x="2667001" y="4724400"/>
          <a:ext cx="16922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tion" r:id="rId3" imgW="787320" imgH="850680" progId="Equation.3">
                  <p:embed/>
                </p:oleObj>
              </mc:Choice>
              <mc:Fallback>
                <p:oleObj name="Equation" r:id="rId3" imgW="787320" imgH="850680" progId="Equation.3">
                  <p:embed/>
                  <p:pic>
                    <p:nvPicPr>
                      <p:cNvPr id="6146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724400"/>
                        <a:ext cx="169227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4"/>
          <p:cNvGraphicFramePr>
            <a:graphicFrameLocks noChangeAspect="1"/>
          </p:cNvGraphicFramePr>
          <p:nvPr/>
        </p:nvGraphicFramePr>
        <p:xfrm>
          <a:off x="5486400" y="4876800"/>
          <a:ext cx="17478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5" imgW="812520" imgH="634680" progId="Equation.3">
                  <p:embed/>
                </p:oleObj>
              </mc:Choice>
              <mc:Fallback>
                <p:oleObj name="Equation" r:id="rId5" imgW="812520" imgH="634680" progId="Equation.3">
                  <p:embed/>
                  <p:pic>
                    <p:nvPicPr>
                      <p:cNvPr id="614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1747838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5"/>
          <p:cNvGraphicFramePr>
            <a:graphicFrameLocks noChangeAspect="1"/>
          </p:cNvGraphicFramePr>
          <p:nvPr/>
        </p:nvGraphicFramePr>
        <p:xfrm>
          <a:off x="4343400" y="4724400"/>
          <a:ext cx="1143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Equation" r:id="rId7" imgW="545760" imgH="799920" progId="Equation.3">
                  <p:embed/>
                </p:oleObj>
              </mc:Choice>
              <mc:Fallback>
                <p:oleObj name="Equation" r:id="rId7" imgW="545760" imgH="799920" progId="Equation.3">
                  <p:embed/>
                  <p:pic>
                    <p:nvPicPr>
                      <p:cNvPr id="614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724400"/>
                        <a:ext cx="11430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6"/>
          <p:cNvGraphicFramePr>
            <a:graphicFrameLocks noChangeAspect="1"/>
          </p:cNvGraphicFramePr>
          <p:nvPr/>
        </p:nvGraphicFramePr>
        <p:xfrm>
          <a:off x="8458200" y="5257800"/>
          <a:ext cx="19113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Equation" r:id="rId9" imgW="888840" imgH="215640" progId="Equation.3">
                  <p:embed/>
                </p:oleObj>
              </mc:Choice>
              <mc:Fallback>
                <p:oleObj name="Equation" r:id="rId9" imgW="888840" imgH="215640" progId="Equation.3">
                  <p:embed/>
                  <p:pic>
                    <p:nvPicPr>
                      <p:cNvPr id="614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257800"/>
                        <a:ext cx="19113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7"/>
          <p:cNvGraphicFramePr>
            <a:graphicFrameLocks noChangeAspect="1"/>
          </p:cNvGraphicFramePr>
          <p:nvPr/>
        </p:nvGraphicFramePr>
        <p:xfrm>
          <a:off x="7162800" y="4876801"/>
          <a:ext cx="1195388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Equation" r:id="rId11" imgW="571320" imgH="647640" progId="Equation.3">
                  <p:embed/>
                </p:oleObj>
              </mc:Choice>
              <mc:Fallback>
                <p:oleObj name="Equation" r:id="rId11" imgW="571320" imgH="647640" progId="Equation.3">
                  <p:embed/>
                  <p:pic>
                    <p:nvPicPr>
                      <p:cNvPr id="615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1"/>
                        <a:ext cx="1195388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36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Back-propagation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1949450"/>
          </a:xfrm>
        </p:spPr>
        <p:txBody>
          <a:bodyPr>
            <a:normAutofit/>
          </a:bodyPr>
          <a:lstStyle/>
          <a:p>
            <a:r>
              <a:rPr lang="en-GB" dirty="0"/>
              <a:t>Classic algorithm for training MLP</a:t>
            </a:r>
          </a:p>
          <a:p>
            <a:pPr lvl="1"/>
            <a:r>
              <a:rPr lang="en-GB" dirty="0"/>
              <a:t>Function signals: forward propagating signals</a:t>
            </a:r>
          </a:p>
          <a:p>
            <a:pPr lvl="1"/>
            <a:r>
              <a:rPr lang="en-GB" dirty="0"/>
              <a:t>Error signals: backward propagating signals</a:t>
            </a:r>
          </a:p>
          <a:p>
            <a:pPr lvl="1"/>
            <a:r>
              <a:rPr lang="en-GB" dirty="0"/>
              <a:t>Hidden neurons: feature detectors</a:t>
            </a: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5368925" y="50228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5368925" y="57086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5368925" y="43370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9" name="Oval 22"/>
          <p:cNvSpPr>
            <a:spLocks noChangeArrowheads="1"/>
          </p:cNvSpPr>
          <p:nvPr/>
        </p:nvSpPr>
        <p:spPr bwMode="auto">
          <a:xfrm>
            <a:off x="6816725" y="5022850"/>
            <a:ext cx="457200" cy="4572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5826125" y="464185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5826125" y="5251450"/>
            <a:ext cx="990600" cy="762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V="1">
            <a:off x="5826125" y="5327650"/>
            <a:ext cx="1066800" cy="6096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>
            <a:off x="7273925" y="52514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530725" y="52006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>
            <a:off x="4530725" y="4552950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>
            <a:off x="4530725" y="5992813"/>
            <a:ext cx="838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Line 26"/>
          <p:cNvSpPr>
            <a:spLocks noChangeShapeType="1"/>
          </p:cNvSpPr>
          <p:nvPr/>
        </p:nvSpPr>
        <p:spPr bwMode="auto">
          <a:xfrm flipH="1" flipV="1">
            <a:off x="7313613" y="5345114"/>
            <a:ext cx="673100" cy="7937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5800726" y="4695826"/>
            <a:ext cx="962025" cy="512763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 flipV="1">
            <a:off x="5800725" y="5345113"/>
            <a:ext cx="1035050" cy="0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5800725" y="5424489"/>
            <a:ext cx="1106488" cy="5683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4721225" y="5272089"/>
            <a:ext cx="673100" cy="95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 flipV="1">
            <a:off x="4721225" y="4624389"/>
            <a:ext cx="673100" cy="7937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 flipV="1">
            <a:off x="4767263" y="6064251"/>
            <a:ext cx="673100" cy="9525"/>
          </a:xfrm>
          <a:prstGeom prst="line">
            <a:avLst/>
          </a:prstGeom>
          <a:noFill/>
          <a:ln w="9525">
            <a:solidFill>
              <a:srgbClr val="00206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6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signal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calculate the error signal that is propagated backwards ? </a:t>
            </a:r>
          </a:p>
          <a:p>
            <a:r>
              <a:rPr lang="en-GB" dirty="0"/>
              <a:t>Credit assignment problem: given the calculated error signal how to attribute this to the MLP units that contributed to the calculation of the output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813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Backpropagation</a:t>
            </a:r>
            <a:r>
              <a:rPr lang="en-GB" dirty="0"/>
              <a:t>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628776"/>
            <a:ext cx="7769225" cy="4113213"/>
          </a:xfrm>
        </p:spPr>
        <p:txBody>
          <a:bodyPr/>
          <a:lstStyle/>
          <a:p>
            <a:r>
              <a:rPr lang="en-GB" dirty="0"/>
              <a:t>Activation of neuron j in layer </a:t>
            </a:r>
            <a:r>
              <a:rPr lang="en-GB" dirty="0" err="1"/>
              <a:t>i</a:t>
            </a:r>
            <a:r>
              <a:rPr lang="en-GB" dirty="0"/>
              <a:t> is</a:t>
            </a:r>
          </a:p>
          <a:p>
            <a:endParaRPr lang="en-GB" dirty="0"/>
          </a:p>
          <a:p>
            <a:r>
              <a:rPr lang="en-GB" dirty="0"/>
              <a:t>And its output is</a:t>
            </a:r>
          </a:p>
          <a:p>
            <a:r>
              <a:rPr lang="en-GB" dirty="0"/>
              <a:t>The error is defined as</a:t>
            </a:r>
          </a:p>
          <a:p>
            <a:endParaRPr lang="en-GB" dirty="0"/>
          </a:p>
          <a:p>
            <a:r>
              <a:rPr lang="en-GB" dirty="0"/>
              <a:t>The required updates of the weights are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727575" y="2071688"/>
          <a:ext cx="32400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Equation" r:id="rId3" imgW="1562040" imgH="444240" progId="Equation.3">
                  <p:embed/>
                </p:oleObj>
              </mc:Choice>
              <mc:Fallback>
                <p:oleObj name="Equation" r:id="rId3" imgW="156204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071688"/>
                        <a:ext cx="3240088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951538" y="2852739"/>
          <a:ext cx="21701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5" imgW="977760" imgH="253800" progId="Equation.3">
                  <p:embed/>
                </p:oleObj>
              </mc:Choice>
              <mc:Fallback>
                <p:oleObj name="Equation" r:id="rId5" imgW="977760" imgH="2538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2852739"/>
                        <a:ext cx="2170112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486275" y="5300663"/>
          <a:ext cx="26177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7" imgW="1295280" imgH="444240" progId="Equation.3">
                  <p:embed/>
                </p:oleObj>
              </mc:Choice>
              <mc:Fallback>
                <p:oleObj name="Equation" r:id="rId7" imgW="1295280" imgH="44424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5300663"/>
                        <a:ext cx="26177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448176" y="3830639"/>
          <a:ext cx="46196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9" imgW="2857500" imgH="482600" progId="Equation.3">
                  <p:embed/>
                </p:oleObj>
              </mc:Choice>
              <mc:Fallback>
                <p:oleObj name="Equation" r:id="rId9" imgW="2857500" imgH="4826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6" y="3830639"/>
                        <a:ext cx="4619625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65060" y="6263231"/>
            <a:ext cx="840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learning rate. Parameter that controls the influence of the gradient in the weight updates</a:t>
            </a:r>
          </a:p>
        </p:txBody>
      </p:sp>
    </p:spTree>
    <p:extLst>
      <p:ext uri="{BB962C8B-B14F-4D97-AF65-F5344CB8AC3E}">
        <p14:creationId xmlns:p14="http://schemas.microsoft.com/office/powerpoint/2010/main" val="315566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Backpropagation</a:t>
            </a:r>
            <a:r>
              <a:rPr lang="en-GB" dirty="0"/>
              <a:t> algorithm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The value of the update is calculated as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935413" y="2420939"/>
          <a:ext cx="43989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3" imgW="1981080" imgH="482400" progId="Equation.3">
                  <p:embed/>
                </p:oleObj>
              </mc:Choice>
              <mc:Fallback>
                <p:oleObj name="Equation" r:id="rId3" imgW="1981080" imgH="482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420939"/>
                        <a:ext cx="439896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3163" y="3505201"/>
          <a:ext cx="49911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5" imgW="2247840" imgH="482400" progId="Equation.3">
                  <p:embed/>
                </p:oleObj>
              </mc:Choice>
              <mc:Fallback>
                <p:oleObj name="Equation" r:id="rId5" imgW="2247840" imgH="4824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505201"/>
                        <a:ext cx="49911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782889" y="4797425"/>
          <a:ext cx="33861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5" name="Equation" r:id="rId7" imgW="1523880" imgH="253800" progId="Equation.3">
                  <p:embed/>
                </p:oleObj>
              </mc:Choice>
              <mc:Fallback>
                <p:oleObj name="Equation" r:id="rId7" imgW="1523880" imgH="253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797425"/>
                        <a:ext cx="33861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383338" y="4652963"/>
          <a:ext cx="3524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9" imgW="1587240" imgH="444240" progId="Equation.3">
                  <p:embed/>
                </p:oleObj>
              </mc:Choice>
              <mc:Fallback>
                <p:oleObj name="Equation" r:id="rId9" imgW="1587240" imgH="4442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652963"/>
                        <a:ext cx="35242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9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680" y="266798"/>
            <a:ext cx="8229600" cy="1143000"/>
          </a:xfrm>
        </p:spPr>
        <p:txBody>
          <a:bodyPr/>
          <a:lstStyle/>
          <a:p>
            <a:r>
              <a:rPr lang="en-GB" dirty="0"/>
              <a:t>Neurons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12184" y="1981001"/>
            <a:ext cx="6781800" cy="3306763"/>
          </a:xfrm>
        </p:spPr>
        <p:txBody>
          <a:bodyPr/>
          <a:lstStyle/>
          <a:p>
            <a:r>
              <a:rPr lang="en-GB" sz="2700" dirty="0"/>
              <a:t>Synapses between neurons</a:t>
            </a:r>
          </a:p>
          <a:p>
            <a:r>
              <a:rPr lang="en-GB" sz="2700" dirty="0"/>
              <a:t>Information input, processing, and output</a:t>
            </a:r>
          </a:p>
          <a:p>
            <a:r>
              <a:rPr lang="en-GB" sz="2700" dirty="0"/>
              <a:t>Neurotransmitters, receptors, ion channels</a:t>
            </a:r>
          </a:p>
          <a:p>
            <a:r>
              <a:rPr lang="en-GB" sz="2700" dirty="0"/>
              <a:t>Graded potentials, action potentials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4273" y="4238217"/>
            <a:ext cx="27908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632" y="4382232"/>
            <a:ext cx="2016224" cy="137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075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the output layer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976689" y="2435225"/>
          <a:ext cx="4314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7" name="Equation" r:id="rId3" imgW="1942920" imgH="469800" progId="Equation.3">
                  <p:embed/>
                </p:oleObj>
              </mc:Choice>
              <mc:Fallback>
                <p:oleObj name="Equation" r:id="rId3" imgW="1942920" imgH="469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9" y="2435225"/>
                        <a:ext cx="43148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4811714" y="3573464"/>
          <a:ext cx="27066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Equation" r:id="rId5" imgW="1218960" imgH="253800" progId="Equation.3">
                  <p:embed/>
                </p:oleObj>
              </mc:Choice>
              <mc:Fallback>
                <p:oleObj name="Equation" r:id="rId5" imgW="1218960" imgH="25380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4" y="3573464"/>
                        <a:ext cx="2706687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79951" y="4432300"/>
          <a:ext cx="3044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Equation" r:id="rId7" imgW="1371600" imgH="253800" progId="Equation.3">
                  <p:embed/>
                </p:oleObj>
              </mc:Choice>
              <mc:Fallback>
                <p:oleObj name="Equation" r:id="rId7" imgW="1371600" imgH="2538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1" y="4432300"/>
                        <a:ext cx="304482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105275" y="5310189"/>
          <a:ext cx="46545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9" imgW="2095200" imgH="253800" progId="Equation.3">
                  <p:embed/>
                </p:oleObj>
              </mc:Choice>
              <mc:Fallback>
                <p:oleObj name="Equation" r:id="rId9" imgW="2095200" imgH="2538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5310189"/>
                        <a:ext cx="46545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04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layers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an inner layer</a:t>
            </a:r>
          </a:p>
          <a:p>
            <a:endParaRPr lang="en-GB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243388" y="3389313"/>
          <a:ext cx="3778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0" name="Equation" r:id="rId3" imgW="1701720" imgH="469800" progId="Equation.3">
                  <p:embed/>
                </p:oleObj>
              </mc:Choice>
              <mc:Fallback>
                <p:oleObj name="Equation" r:id="rId3" imgW="1701720" imgH="469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3389313"/>
                        <a:ext cx="37782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730626" y="4383088"/>
          <a:ext cx="4710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1" name="Equation" r:id="rId5" imgW="2120760" imgH="444240" progId="Equation.3">
                  <p:embed/>
                </p:oleObj>
              </mc:Choice>
              <mc:Fallback>
                <p:oleObj name="Equation" r:id="rId5" imgW="2120760" imgH="44424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6" y="4383088"/>
                        <a:ext cx="47101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492376" y="2349501"/>
          <a:ext cx="78517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Equation" r:id="rId7" imgW="3974760" imgH="469800" progId="Equation.3">
                  <p:embed/>
                </p:oleObj>
              </mc:Choice>
              <mc:Fallback>
                <p:oleObj name="Equation" r:id="rId7" imgW="3974760" imgH="46980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6" y="2349501"/>
                        <a:ext cx="785177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71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86039" y="1766888"/>
            <a:ext cx="7769225" cy="4113212"/>
          </a:xfrm>
        </p:spPr>
        <p:txBody>
          <a:bodyPr/>
          <a:lstStyle/>
          <a:p>
            <a:r>
              <a:rPr lang="en-GB"/>
              <a:t>If the layer i is the input layer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16275" y="2943225"/>
          <a:ext cx="614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2768400" imgH="444240" progId="Equation.3">
                  <p:embed/>
                </p:oleObj>
              </mc:Choice>
              <mc:Fallback>
                <p:oleObj name="Equation" r:id="rId3" imgW="2768400" imgH="44424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943225"/>
                        <a:ext cx="6146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572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</a:t>
            </a:r>
            <a:r>
              <a:rPr lang="en-GB" dirty="0" err="1"/>
              <a:t>backpropagation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1" y="1489592"/>
            <a:ext cx="8374063" cy="47118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back-propagation algorithm provides an elegant way to calculate the updates of the weights of inner layer neurons using updates of neurons in the next layer towards the output layer</a:t>
            </a:r>
          </a:p>
          <a:p>
            <a:r>
              <a:rPr lang="en-GB" dirty="0"/>
              <a:t>Two pass calculation: forward pass calculates the output, backward pass calculates the updates of the weights in a recursive manner</a:t>
            </a:r>
          </a:p>
          <a:p>
            <a:r>
              <a:rPr lang="en-GB" dirty="0"/>
              <a:t>This is not the only algorithm to train a MLP</a:t>
            </a:r>
          </a:p>
          <a:p>
            <a:pPr lvl="1"/>
            <a:r>
              <a:rPr lang="en-GB" dirty="0"/>
              <a:t>Given a fixed topology, you could adjust the weights with a GA!</a:t>
            </a:r>
          </a:p>
          <a:p>
            <a:pPr lvl="1"/>
            <a:r>
              <a:rPr lang="en-GB" dirty="0"/>
              <a:t>Or evolve the topology and the weights at the same time </a:t>
            </a:r>
            <a:r>
              <a:rPr lang="en-GB" dirty="0">
                <a:sym typeface="Wingdings"/>
              </a:rPr>
              <a:t> </a:t>
            </a:r>
            <a:r>
              <a:rPr lang="en-GB" dirty="0" err="1">
                <a:sym typeface="Wingdings"/>
              </a:rPr>
              <a:t>Neuroevolutionary</a:t>
            </a:r>
            <a:r>
              <a:rPr lang="en-GB" dirty="0">
                <a:sym typeface="Wingdings"/>
              </a:rPr>
              <a:t> methods</a:t>
            </a:r>
          </a:p>
          <a:p>
            <a:pPr lvl="2"/>
            <a:r>
              <a:rPr lang="en-GB" dirty="0">
                <a:hlinkClick r:id="rId2"/>
              </a:rPr>
              <a:t>http://en.wikipedia.org/wiki/Neuroevolution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737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http://cs.stanford.edu/people/karpathy/convnetjs/demo/classify2d.html</a:t>
            </a:r>
            <a:endParaRPr lang="en-US" dirty="0"/>
          </a:p>
          <a:p>
            <a:r>
              <a:rPr lang="en-US" dirty="0"/>
              <a:t>Simple online (</a:t>
            </a:r>
            <a:r>
              <a:rPr lang="en-US" dirty="0" err="1"/>
              <a:t>Javascript</a:t>
            </a:r>
            <a:r>
              <a:rPr lang="en-US" dirty="0"/>
              <a:t>) NN implementation in which you can interactively define a 2-dimensional dataset, and change the topology of a MLP.</a:t>
            </a:r>
          </a:p>
          <a:p>
            <a:r>
              <a:rPr lang="en-US" dirty="0"/>
              <a:t>More demos of other types of NN in the same page: </a:t>
            </a:r>
            <a:r>
              <a:rPr lang="en-US" dirty="0">
                <a:hlinkClick r:id="rId3"/>
              </a:rPr>
              <a:t>http://cs.stanford.edu/people/karpathy/convnetjs/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6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many other types of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94890"/>
          </a:xfrm>
        </p:spPr>
        <p:txBody>
          <a:bodyPr>
            <a:normAutofit/>
          </a:bodyPr>
          <a:lstStyle/>
          <a:p>
            <a:r>
              <a:rPr lang="en-GB" dirty="0"/>
              <a:t>Self-organising maps (unsupervised)</a:t>
            </a:r>
          </a:p>
          <a:p>
            <a:pPr lvl="1"/>
            <a:r>
              <a:rPr lang="en-GB" dirty="0"/>
              <a:t>Used often for dimensionality reduction tasks: Transform data characterised by a large number of variables into a different representation with less variables</a:t>
            </a:r>
          </a:p>
          <a:p>
            <a:r>
              <a:rPr lang="en-GB" dirty="0"/>
              <a:t>Radial Basis Function (</a:t>
            </a:r>
            <a:r>
              <a:rPr lang="en-GB" dirty="0">
                <a:hlinkClick r:id="rId2"/>
              </a:rPr>
              <a:t>RBF</a:t>
            </a:r>
            <a:r>
              <a:rPr lang="en-GB" dirty="0"/>
              <a:t>) NN (supervised)</a:t>
            </a:r>
          </a:p>
          <a:p>
            <a:pPr lvl="1"/>
            <a:r>
              <a:rPr lang="en-GB" dirty="0"/>
              <a:t>Use a very different type of activation function than a perceptron</a:t>
            </a:r>
          </a:p>
          <a:p>
            <a:r>
              <a:rPr lang="en-GB" dirty="0">
                <a:hlinkClick r:id="rId3"/>
              </a:rPr>
              <a:t>Recurrent NN </a:t>
            </a:r>
            <a:r>
              <a:rPr lang="en-GB" dirty="0"/>
              <a:t>(topology)</a:t>
            </a:r>
          </a:p>
          <a:p>
            <a:pPr lvl="1"/>
            <a:r>
              <a:rPr lang="en-GB" dirty="0"/>
              <a:t>Connections from a neuron to itself, or to neurons from the same layer, neurons from previous layers, etc.</a:t>
            </a:r>
          </a:p>
        </p:txBody>
      </p:sp>
    </p:spTree>
    <p:extLst>
      <p:ext uri="{BB962C8B-B14F-4D97-AF65-F5344CB8AC3E}">
        <p14:creationId xmlns:p14="http://schemas.microsoft.com/office/powerpoint/2010/main" val="332323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542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Introduction to NN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Chapter 6 of the Han and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Kamber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data mining book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slides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Chapters 6 of the Witten, Frank and Hall Data Mining book (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slides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Elements of Statistical Learning, chapter 11 (heavy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maths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!)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e-book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Networks of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992" y="1916833"/>
            <a:ext cx="6781800" cy="3306763"/>
          </a:xfrm>
        </p:spPr>
        <p:txBody>
          <a:bodyPr/>
          <a:lstStyle/>
          <a:p>
            <a:r>
              <a:rPr lang="en-GB" dirty="0"/>
              <a:t>Networks of neurons connect sensors to actuators in animals</a:t>
            </a:r>
          </a:p>
          <a:p>
            <a:r>
              <a:rPr lang="en-GB" dirty="0" err="1"/>
              <a:t>Spatio</a:t>
            </a:r>
            <a:r>
              <a:rPr lang="en-GB" dirty="0"/>
              <a:t>-temporal patterns of activity</a:t>
            </a:r>
          </a:p>
          <a:p>
            <a:r>
              <a:rPr lang="en-GB" dirty="0"/>
              <a:t>Computation of the response to the information received through the sensors</a:t>
            </a:r>
          </a:p>
          <a:p>
            <a:endParaRPr lang="en-GB" dirty="0"/>
          </a:p>
        </p:txBody>
      </p:sp>
      <p:pic>
        <p:nvPicPr>
          <p:cNvPr id="5" name="Picture 3" descr="hippocampal pyramidal cells pic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5880" y="4509120"/>
            <a:ext cx="2880320" cy="21657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8" y="2132857"/>
            <a:ext cx="4755232" cy="3306763"/>
          </a:xfrm>
        </p:spPr>
        <p:txBody>
          <a:bodyPr/>
          <a:lstStyle/>
          <a:p>
            <a:r>
              <a:rPr lang="en-GB" dirty="0"/>
              <a:t>Higher animals have a large volume of neurons together </a:t>
            </a:r>
            <a:r>
              <a:rPr lang="en-GB" dirty="0">
                <a:sym typeface="Wingdings" pitchFamily="2" charset="2"/>
              </a:rPr>
              <a:t> brain</a:t>
            </a:r>
          </a:p>
          <a:p>
            <a:r>
              <a:rPr lang="en-GB" dirty="0">
                <a:sym typeface="Wingdings" pitchFamily="2" charset="2"/>
              </a:rPr>
              <a:t>High level information processing and decision making</a:t>
            </a:r>
            <a:endParaRPr lang="en-GB" dirty="0"/>
          </a:p>
        </p:txBody>
      </p:sp>
      <p:pic>
        <p:nvPicPr>
          <p:cNvPr id="7169" name="Picture 1" descr="C:\My Documents\Pictures\BrainsInv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36160" y="2708920"/>
            <a:ext cx="2808312" cy="3736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12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distributed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</a:t>
            </a:r>
          </a:p>
          <a:p>
            <a:r>
              <a:rPr lang="en-GB" dirty="0"/>
              <a:t>Many simultaneous information processing processes </a:t>
            </a:r>
          </a:p>
          <a:p>
            <a:r>
              <a:rPr lang="en-GB" dirty="0"/>
              <a:t>The information is distributed across these parallel processes</a:t>
            </a:r>
          </a:p>
          <a:p>
            <a:r>
              <a:rPr lang="en-GB" dirty="0"/>
              <a:t>Inspiration for connectionist models of cognitive computations in the brain</a:t>
            </a:r>
          </a:p>
        </p:txBody>
      </p:sp>
    </p:spTree>
    <p:extLst>
      <p:ext uri="{BB962C8B-B14F-4D97-AF65-F5344CB8AC3E}">
        <p14:creationId xmlns:p14="http://schemas.microsoft.com/office/powerpoint/2010/main" val="130957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Connectionist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Nodes</a:t>
            </a:r>
          </a:p>
          <a:p>
            <a:r>
              <a:rPr lang="en-GB" dirty="0"/>
              <a:t>Connections</a:t>
            </a:r>
          </a:p>
          <a:p>
            <a:r>
              <a:rPr lang="en-GB" dirty="0"/>
              <a:t>Nodes may represent specialised brain areas, elementary functional units of such areas (e.g. cortical column), groups of functionally associated neurons, single neurons</a:t>
            </a:r>
          </a:p>
          <a:p>
            <a:r>
              <a:rPr lang="en-GB" dirty="0"/>
              <a:t>Connections represent appropriate interaction connections</a:t>
            </a:r>
          </a:p>
          <a:p>
            <a:r>
              <a:rPr lang="en-GB" dirty="0"/>
              <a:t>Connections from external sensors </a:t>
            </a:r>
            <a:r>
              <a:rPr lang="en-GB" dirty="0">
                <a:sym typeface="Wingdings"/>
              </a:rPr>
              <a:t> Data</a:t>
            </a:r>
          </a:p>
          <a:p>
            <a:pPr lvl="1"/>
            <a:r>
              <a:rPr lang="en-GB" dirty="0">
                <a:sym typeface="Wingdings"/>
              </a:rPr>
              <a:t>NNs are meant for data problems</a:t>
            </a:r>
          </a:p>
          <a:p>
            <a:pPr lvl="2"/>
            <a:r>
              <a:rPr lang="en-GB" dirty="0">
                <a:sym typeface="Wingdings"/>
              </a:rPr>
              <a:t>Classification, regression, 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13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endParaRPr lang="en-GB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86400" y="5867400"/>
            <a:ext cx="4191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dirty="0">
                <a:solidFill>
                  <a:schemeClr val="tx2"/>
                </a:solidFill>
              </a:rPr>
              <a:t>The McCulloch-Pitts model, 1943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257800" y="3200400"/>
            <a:ext cx="22098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467600" y="4267200"/>
            <a:ext cx="1981200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4191000" y="2971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3810000" y="37338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505200" y="4419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886200" y="4724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4648200" y="5029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297411" y="3962400"/>
            <a:ext cx="46166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Inputs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9067800" y="3581400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7200" y="37338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648200" y="3124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733800" y="4191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724400" y="53340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91000" y="48006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w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  <a:r>
              <a:rPr lang="en-GB" baseline="-25000"/>
              <a:t>-1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505200" y="44196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657600" y="45720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10000" y="472440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819400" y="2667000"/>
            <a:ext cx="8382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1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2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3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n-1</a:t>
            </a:r>
          </a:p>
          <a:p>
            <a:pPr algn="l"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</a:rPr>
              <a:t>x</a:t>
            </a:r>
            <a:r>
              <a:rPr lang="en-GB" baseline="-25000">
                <a:solidFill>
                  <a:schemeClr val="tx2"/>
                </a:solidFill>
              </a:rPr>
              <a:t>n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9677400" y="4038600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solidFill>
                  <a:srgbClr val="A50021"/>
                </a:solidFill>
              </a:rPr>
              <a:t>y</a:t>
            </a:r>
          </a:p>
        </p:txBody>
      </p:sp>
      <p:graphicFrame>
        <p:nvGraphicFramePr>
          <p:cNvPr id="26" name="Object 24"/>
          <p:cNvGraphicFramePr>
            <a:graphicFrameLocks noChangeAspect="1"/>
          </p:cNvGraphicFramePr>
          <p:nvPr/>
        </p:nvGraphicFramePr>
        <p:xfrm>
          <a:off x="5334000" y="3733801"/>
          <a:ext cx="2133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2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1"/>
                        <a:ext cx="21336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638800" y="4800600"/>
            <a:ext cx="1295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6248400" y="4419600"/>
            <a:ext cx="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248400" y="4572000"/>
            <a:ext cx="685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214065" y="4267200"/>
            <a:ext cx="1579181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926933" y="5181600"/>
            <a:ext cx="147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possible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320636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Perceptron</a:t>
            </a:r>
            <a:r>
              <a:rPr lang="en-GB" dirty="0"/>
              <a:t>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sz="2400" dirty="0" err="1"/>
              <a:t>Perceptron</a:t>
            </a:r>
            <a:r>
              <a:rPr lang="en-GB" sz="2400" dirty="0"/>
              <a:t>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connection strength are translated as connection weights;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excitation means positive product between the incoming signal and the corresponding connection weight;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GB" dirty="0"/>
              <a:t>inhibition means negative product between the incoming signal and the corresponding connection weight;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6782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1320</Words>
  <Application>Microsoft Macintosh PowerPoint</Application>
  <PresentationFormat>Widescreen</PresentationFormat>
  <Paragraphs>200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Introduction to Machine Learning Part 5:  Neural Networks</vt:lpstr>
      <vt:lpstr>Outline</vt:lpstr>
      <vt:lpstr>Neurons</vt:lpstr>
      <vt:lpstr>Networks of neurons</vt:lpstr>
      <vt:lpstr>Brains</vt:lpstr>
      <vt:lpstr>Parallel distributed processing</vt:lpstr>
      <vt:lpstr>Connectionist modelling</vt:lpstr>
      <vt:lpstr>Perceptron</vt:lpstr>
      <vt:lpstr>Perceptron mechanism</vt:lpstr>
      <vt:lpstr>Perceptron decision – 1 </vt:lpstr>
      <vt:lpstr>Perceptron decision – 2 </vt:lpstr>
      <vt:lpstr>Limits of the perceptron</vt:lpstr>
      <vt:lpstr>Multi-layer perceptron – MLP </vt:lpstr>
      <vt:lpstr>MLP mechanism</vt:lpstr>
      <vt:lpstr>MLP decision</vt:lpstr>
      <vt:lpstr>MLP for complex classification</vt:lpstr>
      <vt:lpstr>Nonlinear perceptron</vt:lpstr>
      <vt:lpstr>Decision by non-linear perceptron – 1 </vt:lpstr>
      <vt:lpstr>Nonlinear MLP</vt:lpstr>
      <vt:lpstr>Learning potential of nonlinear MLP</vt:lpstr>
      <vt:lpstr>How is it applied to ML problems?</vt:lpstr>
      <vt:lpstr>MLP learning task</vt:lpstr>
      <vt:lpstr>MLP learning – in principle</vt:lpstr>
      <vt:lpstr>MLP learning – optimisation in principle</vt:lpstr>
      <vt:lpstr>Computational difficulty of general optimisation </vt:lpstr>
      <vt:lpstr>Back-propagation</vt:lpstr>
      <vt:lpstr>Error signal question</vt:lpstr>
      <vt:lpstr>Backpropagation algorithm</vt:lpstr>
      <vt:lpstr>Backpropagation algorithm</vt:lpstr>
      <vt:lpstr>Last layer</vt:lpstr>
      <vt:lpstr>Intermediate layers</vt:lpstr>
      <vt:lpstr>Input layer</vt:lpstr>
      <vt:lpstr>Summary of backpropagation</vt:lpstr>
      <vt:lpstr>Online demo</vt:lpstr>
      <vt:lpstr>And many other types of NN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Part 1:  Roadmap and basic concepts</dc:title>
  <dc:creator>Jaume Bacardit</dc:creator>
  <cp:lastModifiedBy>Jaume Bacardit</cp:lastModifiedBy>
  <cp:revision>34</cp:revision>
  <dcterms:created xsi:type="dcterms:W3CDTF">2020-02-26T10:58:55Z</dcterms:created>
  <dcterms:modified xsi:type="dcterms:W3CDTF">2020-03-05T11:47:54Z</dcterms:modified>
</cp:coreProperties>
</file>