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90" r:id="rId3"/>
    <p:sldId id="291" r:id="rId4"/>
    <p:sldId id="313" r:id="rId5"/>
    <p:sldId id="316" r:id="rId6"/>
    <p:sldId id="315" r:id="rId7"/>
    <p:sldId id="292" r:id="rId8"/>
    <p:sldId id="317" r:id="rId9"/>
    <p:sldId id="318" r:id="rId10"/>
    <p:sldId id="319" r:id="rId11"/>
    <p:sldId id="307" r:id="rId12"/>
    <p:sldId id="308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12" r:id="rId21"/>
    <p:sldId id="320" r:id="rId22"/>
    <p:sldId id="321" r:id="rId23"/>
    <p:sldId id="322" r:id="rId24"/>
    <p:sldId id="323" r:id="rId25"/>
    <p:sldId id="324" r:id="rId26"/>
    <p:sldId id="326" r:id="rId27"/>
    <p:sldId id="32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C174-86A2-734C-84B0-8C4473464838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177F6-C221-BA4F-AB95-C7D9286E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C3D6-E625-EF41-B560-50506C10F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5A064-BC14-C244-9FE8-319AC996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235A4-5AE9-7D4B-B17C-ADAC95A8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D670-7F39-9F46-9A51-078A7989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5BECE-EC13-4A49-968D-CCE4AD63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F18B-01C2-C340-B963-232F0971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BEA18-E5C9-714B-B992-A64952CC6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2807-0B05-C54C-8B65-7073D212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0A8D-C013-8142-ABA9-3E82F76A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E913-E314-A74C-833B-6506FBAA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74B68-B91A-6B41-ACF1-F06F8D35B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98B40-AAE7-C74B-B801-AADD11DC7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6E42-05E9-D642-A0A4-9F23EF4A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8EDD1-AC70-CC4B-8E2D-63DC2524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185D-3154-E44B-94E4-B9DD3A46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6394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487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505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8725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5621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403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1233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695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BC54-7A61-534D-868D-101536CF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90B7-5692-634D-AB75-BEC0B68B5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6EDA4-9241-0D42-90BB-0B98CBCF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5630-77C0-0D44-9352-321001D1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4363-413F-7441-9D15-1A8444C4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1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649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97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002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08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8214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7C2C-6CED-FB45-9872-EA9DFB0C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75B1D-5E4D-8248-9B48-9DE216A7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FC751-8AE7-F14B-802B-ECCE23AA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2A54-CF82-3947-80C3-59A653E0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6ED2-1AEB-AE48-BF49-E67502B8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618C-279C-754D-82AF-BA913869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DB77-6B0E-BE47-A2EA-84F0A7D41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0D63-EDC8-3B42-B8E6-D1AE474EE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B8294-C5C6-5D40-AF1F-86F8A193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B7598-5CBE-5547-AD37-B4C902B7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54478-980F-6442-BF28-7FB98AF6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4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67FD-6B76-A146-93B8-1C55EA00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AD568-40FC-944D-B2A2-69946D4D0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28CBE-E878-9C4C-A6E8-28F49941A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6D4E5-640C-5F42-8722-6D9E8502F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4BE82-9F41-034B-B481-915BA8B93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3FC7D-5879-B844-8501-6796F2AE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3C596-B24A-A24D-BB2A-E9E29C1D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46D23-E195-0740-A579-AB9F7337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0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3F41-88D2-A84D-99BA-16E2DEB8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D3693-3ADF-4541-B789-025F633A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CABEE-1082-1D4B-A778-6FE02D34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D0F9C-DAF6-974B-BAFD-108012F1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532C1-1305-F249-BC04-F95D48BF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72282-6A95-4445-9604-FA32666B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045C-118B-C346-88C4-DDE08FEF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5228-8C52-E84D-A440-80A11E83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B057-9E6F-EE4F-82AA-24D71913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A3CA-5182-1F4E-82FD-D960B221C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CDB3-91BD-0A4B-9E99-A89804CD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AE9F7-1CD0-8546-AA2C-CE288814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580B4-C88A-414A-B7CD-C24B2682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F6B5-2054-704D-9946-4E27A569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88E17-4E4A-454C-96A4-A366D651F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94E85-D145-BA46-B59D-28E04AC3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AA54B-A578-2F45-AD85-24C279D4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7D348-49E5-8642-8C34-B2660E8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4CBE2-E544-E549-95F9-AACDF654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3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DCEBE-D5D8-6049-95D7-B22E77E2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06149-D4F0-EB4E-94AB-3FC4010C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6F55-23AB-3843-AEB5-F5DB0E7F8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FD9DC-0DF3-974C-8698-2D21B3AEFAE9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6F908-13D5-B946-AD2E-317EB868F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6F7E-A290-3445-8637-BB30B8F51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9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aume.Bacardit@Newcastle.ac.u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2s.ugr.es/sites/default/files/ficherosPublicaciones/1538_2012-MorenoTorres-TNNLS.pdf" TargetMode="External"/><Relationship Id="rId2" Type="http://schemas.openxmlformats.org/officeDocument/2006/relationships/hyperlink" Target="http://ai.stanford.edu/~ronnyk/accEst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tatistical_hypothesis_test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tudent's_t-tes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ilcoxon_signed-rank_tes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olm%E2%80%93Bonferroni_method" TargetMode="External"/><Relationship Id="rId2" Type="http://schemas.openxmlformats.org/officeDocument/2006/relationships/hyperlink" Target="http://en.wikipedia.org/wiki/Bonferroni_correc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lr.org/papers/volume7/demsar06a/demsar06a.pdf" TargetMode="External"/><Relationship Id="rId2" Type="http://schemas.openxmlformats.org/officeDocument/2006/relationships/hyperlink" Target="http://sci2s.ugr.es/sicid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l.github.io/auto-sklearn/master/" TargetMode="External"/><Relationship Id="rId2" Type="http://schemas.openxmlformats.org/officeDocument/2006/relationships/hyperlink" Target="https://epistasislab.github.io/tpo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umebp/ML-tutorial" TargetMode="External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uster_analysis#Evaluation_of_clustering" TargetMode="External"/><Relationship Id="rId2" Type="http://schemas.openxmlformats.org/officeDocument/2006/relationships/hyperlink" Target="http://en.wikipedia.org/wiki/RMS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luster_analysis%23Evaluation_of_cluste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42A2-6D82-924B-A809-0479C892C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Introduction to Machine Learning</a:t>
            </a:r>
            <a:br>
              <a:rPr lang="en-US" dirty="0"/>
            </a:br>
            <a:r>
              <a:rPr lang="en-US" sz="3600" dirty="0"/>
              <a:t>Part 2:  Evaluation protocols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CFC72-CA5A-B746-B818-2B49067DF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5755"/>
            <a:ext cx="9144000" cy="3464682"/>
          </a:xfrm>
        </p:spPr>
        <p:txBody>
          <a:bodyPr>
            <a:normAutofit/>
          </a:bodyPr>
          <a:lstStyle/>
          <a:p>
            <a:r>
              <a:rPr lang="en-US" sz="3200" dirty="0" err="1"/>
              <a:t>Jaume</a:t>
            </a:r>
            <a:r>
              <a:rPr lang="en-US" sz="3200" dirty="0"/>
              <a:t> </a:t>
            </a:r>
            <a:r>
              <a:rPr lang="en-US" sz="3200" dirty="0" err="1"/>
              <a:t>Bacardit</a:t>
            </a:r>
            <a:endParaRPr lang="en-US" sz="3200" dirty="0"/>
          </a:p>
          <a:p>
            <a:r>
              <a:rPr lang="en-US" sz="3200" dirty="0"/>
              <a:t>Interdisciplinary Computing and Complex </a:t>
            </a:r>
            <a:r>
              <a:rPr lang="en-US" sz="3200" dirty="0" err="1"/>
              <a:t>BioSystems</a:t>
            </a:r>
            <a:r>
              <a:rPr lang="en-US" sz="3200" dirty="0"/>
              <a:t> (ICOS) research group, School of Computing, Newcastle University</a:t>
            </a:r>
          </a:p>
          <a:p>
            <a:r>
              <a:rPr lang="en-US" sz="3200" dirty="0">
                <a:hlinkClick r:id="rId2"/>
              </a:rPr>
              <a:t>Jaume.Bacardit@Newcastle.ac.uk</a:t>
            </a:r>
            <a:r>
              <a:rPr lang="en-US" sz="3200" dirty="0"/>
              <a:t> </a:t>
            </a:r>
          </a:p>
          <a:p>
            <a:r>
              <a:rPr lang="en-US" sz="3200" dirty="0"/>
              <a:t>Twitter: @</a:t>
            </a:r>
            <a:r>
              <a:rPr lang="en-US" sz="3200" dirty="0" err="1"/>
              <a:t>jaumebp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73DE9AD6-0632-3348-AFC6-F049ACD08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36078" y="5631706"/>
            <a:ext cx="3455922" cy="122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F1E67E-9181-4048-9FA0-6D6DD3FEF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572897"/>
            <a:ext cx="3855309" cy="12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5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5BEF21B3-78D0-C940-81CD-42BDC7A0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Performace estimation methodologies: K-fold cross-validation 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19F94A75-B424-AD47-853C-53B57C715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1797" cy="4351338"/>
          </a:xfrm>
        </p:spPr>
        <p:txBody>
          <a:bodyPr>
            <a:normAutofit fontScale="92500"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Divide the dataset into K strata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Iterate K times: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Use sets 1.. K-1 for training and the set K for test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Use sets 1..K-2,K for training and the set K-1 for test</a:t>
            </a:r>
          </a:p>
          <a:p>
            <a:pPr lvl="1"/>
            <a:r>
              <a:rPr lang="en-US" altLang="en-US" sz="2000" dirty="0" err="1">
                <a:ea typeface="ＭＳ Ｐゴシック" panose="020B0600070205080204" pitchFamily="34" charset="-128"/>
              </a:rPr>
              <a:t>etc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Computer the performance estimation as the average of the metric for each of the K test sets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More robust estimator, but computationally more costlier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If each of the K strata has the same class distribution as the whole dataset, this method is called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stratified K-fold cross-validation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3F9BBD-AFF5-5C48-A5F1-951EFA0CBD98}"/>
              </a:ext>
            </a:extLst>
          </p:cNvPr>
          <p:cNvGrpSpPr/>
          <p:nvPr/>
        </p:nvGrpSpPr>
        <p:grpSpPr>
          <a:xfrm>
            <a:off x="7191632" y="2627577"/>
            <a:ext cx="4744995" cy="2488120"/>
            <a:chOff x="5539063" y="4542874"/>
            <a:chExt cx="3999819" cy="1873333"/>
          </a:xfrm>
        </p:grpSpPr>
        <p:sp>
          <p:nvSpPr>
            <p:cNvPr id="4" name="Magnetic Disk 3">
              <a:extLst>
                <a:ext uri="{FF2B5EF4-FFF2-40B4-BE49-F238E27FC236}">
                  <a16:creationId xmlns:a16="http://schemas.microsoft.com/office/drawing/2014/main" id="{A49E15C9-8A92-2646-89F2-A4CFBD17C632}"/>
                </a:ext>
              </a:extLst>
            </p:cNvPr>
            <p:cNvSpPr/>
            <p:nvPr/>
          </p:nvSpPr>
          <p:spPr bwMode="auto">
            <a:xfrm>
              <a:off x="5539063" y="5201072"/>
              <a:ext cx="658198" cy="455676"/>
            </a:xfrm>
            <a:prstGeom prst="flowChartMagneticDisk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4294" tIns="32147" rIns="64294" bIns="32147" numCol="1" rtlCol="0" anchor="t" anchorCtr="0" compatLnSpc="1">
              <a:prstTxWarp prst="textNoShape">
                <a:avLst/>
              </a:prstTxWarp>
            </a:bodyPr>
            <a:lstStyle/>
            <a:p>
              <a:pPr defTabSz="642915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25" dirty="0">
                  <a:solidFill>
                    <a:srgbClr val="000000"/>
                  </a:solidFill>
                  <a:latin typeface="Arial" charset="0"/>
                  <a:ea typeface="ヒラギノ角ゴ ProN W3" charset="0"/>
                  <a:cs typeface="ヒラギノ角ゴ ProN W3" charset="0"/>
                  <a:sym typeface="Arial" charset="0"/>
                </a:rPr>
                <a:t>Dataset</a:t>
              </a:r>
            </a:p>
          </p:txBody>
        </p:sp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A275D829-49FA-4748-BDE3-7483B3CCF4D2}"/>
                </a:ext>
              </a:extLst>
            </p:cNvPr>
            <p:cNvSpPr/>
            <p:nvPr/>
          </p:nvSpPr>
          <p:spPr bwMode="auto">
            <a:xfrm>
              <a:off x="6298523" y="5960531"/>
              <a:ext cx="658198" cy="455676"/>
            </a:xfrm>
            <a:prstGeom prst="flowChartMagneticDisk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4294" tIns="32147" rIns="64294" bIns="3214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44" dirty="0">
                  <a:solidFill>
                    <a:srgbClr val="000000"/>
                  </a:solidFill>
                  <a:latin typeface="Arial" charset="0"/>
                  <a:ea typeface="ヒラギノ角ゴ ProN W3" charset="0"/>
                  <a:cs typeface="ヒラギノ角ゴ ProN W3" charset="0"/>
                  <a:sym typeface="Arial" charset="0"/>
                </a:rPr>
                <a:t>Training set 1</a:t>
              </a:r>
            </a:p>
          </p:txBody>
        </p:sp>
        <p:sp>
          <p:nvSpPr>
            <p:cNvPr id="6" name="Magnetic Disk 5">
              <a:extLst>
                <a:ext uri="{FF2B5EF4-FFF2-40B4-BE49-F238E27FC236}">
                  <a16:creationId xmlns:a16="http://schemas.microsoft.com/office/drawing/2014/main" id="{5FB93091-571E-1A4C-A795-4268D22D8E1D}"/>
                </a:ext>
              </a:extLst>
            </p:cNvPr>
            <p:cNvSpPr/>
            <p:nvPr/>
          </p:nvSpPr>
          <p:spPr bwMode="auto">
            <a:xfrm>
              <a:off x="6247892" y="4542874"/>
              <a:ext cx="658198" cy="455676"/>
            </a:xfrm>
            <a:prstGeom prst="flowChartMagneticDisk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4294" tIns="32147" rIns="64294" bIns="3214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44" dirty="0">
                  <a:solidFill>
                    <a:srgbClr val="000000"/>
                  </a:solidFill>
                  <a:latin typeface="Arial" charset="0"/>
                  <a:ea typeface="ヒラギノ角ゴ ProN W3" charset="0"/>
                  <a:cs typeface="ヒラギノ角ゴ ProN W3" charset="0"/>
                  <a:sym typeface="Arial" charset="0"/>
                </a:rPr>
                <a:t>Test set 1</a:t>
              </a:r>
            </a:p>
          </p:txBody>
        </p:sp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EA570546-6E37-094D-9745-E95D067EF965}"/>
                </a:ext>
              </a:extLst>
            </p:cNvPr>
            <p:cNvSpPr/>
            <p:nvPr/>
          </p:nvSpPr>
          <p:spPr bwMode="auto">
            <a:xfrm rot="16200000">
              <a:off x="6323838" y="5277018"/>
              <a:ext cx="405045" cy="253153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4294" tIns="32147" rIns="64294" bIns="32147" numCol="1" rtlCol="0" anchor="t" anchorCtr="0" compatLnSpc="1">
              <a:prstTxWarp prst="textNoShape">
                <a:avLst/>
              </a:prstTxWarp>
            </a:bodyPr>
            <a:lstStyle/>
            <a:p>
              <a:pPr defTabSz="642915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47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224A192-B1D8-1444-844B-3E9B130628C4}"/>
                </a:ext>
              </a:extLst>
            </p:cNvPr>
            <p:cNvGrpSpPr/>
            <p:nvPr/>
          </p:nvGrpSpPr>
          <p:grpSpPr>
            <a:xfrm>
              <a:off x="6963906" y="5251702"/>
              <a:ext cx="1620180" cy="303784"/>
              <a:chOff x="10030792" y="4732784"/>
              <a:chExt cx="2304256" cy="43204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579B6F-D3B6-1346-BE60-8EFCC77C27B0}"/>
                  </a:ext>
                </a:extLst>
              </p:cNvPr>
              <p:cNvSpPr/>
              <p:nvPr/>
            </p:nvSpPr>
            <p:spPr bwMode="auto">
              <a:xfrm>
                <a:off x="10030792" y="4732784"/>
                <a:ext cx="576064" cy="432048"/>
              </a:xfrm>
              <a:prstGeom prst="rect">
                <a:avLst/>
              </a:prstGeom>
              <a:solidFill>
                <a:srgbClr val="00B8FF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64294" tIns="32147" rIns="64294" bIns="32147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44" dirty="0">
                    <a:solidFill>
                      <a:srgbClr val="000000"/>
                    </a:solidFill>
                    <a:latin typeface="Arial" charset="0"/>
                    <a:ea typeface="ヒラギノ角ゴ ProN W3" charset="0"/>
                    <a:cs typeface="ヒラギノ角ゴ ProN W3" charset="0"/>
                    <a:sym typeface="Arial" charset="0"/>
                  </a:rPr>
                  <a:t>Fold 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5DB9CAB-5AE4-D749-9FBC-81C9908FB653}"/>
                  </a:ext>
                </a:extLst>
              </p:cNvPr>
              <p:cNvSpPr/>
              <p:nvPr/>
            </p:nvSpPr>
            <p:spPr bwMode="auto">
              <a:xfrm>
                <a:off x="10606856" y="4732784"/>
                <a:ext cx="576064" cy="432048"/>
              </a:xfrm>
              <a:prstGeom prst="rect">
                <a:avLst/>
              </a:prstGeom>
              <a:solidFill>
                <a:srgbClr val="00B8FF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64294" tIns="32147" rIns="64294" bIns="32147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44" dirty="0">
                    <a:solidFill>
                      <a:srgbClr val="000000"/>
                    </a:solidFill>
                    <a:latin typeface="Arial" charset="0"/>
                    <a:ea typeface="ヒラギノ角ゴ ProN W3" charset="0"/>
                    <a:cs typeface="ヒラギノ角ゴ ProN W3" charset="0"/>
                    <a:sym typeface="Arial" charset="0"/>
                  </a:rPr>
                  <a:t>Fold 2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083B761-C118-D247-BBEB-2FECF9278AE0}"/>
                  </a:ext>
                </a:extLst>
              </p:cNvPr>
              <p:cNvSpPr/>
              <p:nvPr/>
            </p:nvSpPr>
            <p:spPr bwMode="auto">
              <a:xfrm>
                <a:off x="11182920" y="4732784"/>
                <a:ext cx="576064" cy="432048"/>
              </a:xfrm>
              <a:prstGeom prst="rect">
                <a:avLst/>
              </a:prstGeom>
              <a:solidFill>
                <a:srgbClr val="00B8FF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64294" tIns="32147" rIns="64294" bIns="32147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44" dirty="0">
                    <a:solidFill>
                      <a:srgbClr val="000000"/>
                    </a:solidFill>
                    <a:latin typeface="Arial" charset="0"/>
                    <a:ea typeface="ヒラギノ角ゴ ProN W3" charset="0"/>
                    <a:cs typeface="ヒラギノ角ゴ ProN W3" charset="0"/>
                    <a:sym typeface="Arial" charset="0"/>
                  </a:rPr>
                  <a:t>Fold 3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234C3C3-64C3-E84B-B191-664B4D51CEAA}"/>
                  </a:ext>
                </a:extLst>
              </p:cNvPr>
              <p:cNvSpPr/>
              <p:nvPr/>
            </p:nvSpPr>
            <p:spPr bwMode="auto">
              <a:xfrm>
                <a:off x="11758984" y="4732784"/>
                <a:ext cx="576064" cy="432048"/>
              </a:xfrm>
              <a:prstGeom prst="rect">
                <a:avLst/>
              </a:prstGeom>
              <a:solidFill>
                <a:srgbClr val="00B8FF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64294" tIns="32147" rIns="64294" bIns="32147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44" dirty="0">
                    <a:solidFill>
                      <a:srgbClr val="000000"/>
                    </a:solidFill>
                    <a:latin typeface="Arial" charset="0"/>
                    <a:ea typeface="ヒラギノ角ゴ ProN W3" charset="0"/>
                    <a:cs typeface="ヒラギノ角ゴ ProN W3" charset="0"/>
                    <a:sym typeface="Arial" charset="0"/>
                  </a:rPr>
                  <a:t>Fold 4</a:t>
                </a:r>
              </a:p>
            </p:txBody>
          </p:sp>
        </p:grpSp>
        <p:sp>
          <p:nvSpPr>
            <p:cNvPr id="13" name="Magnetic Disk 12">
              <a:extLst>
                <a:ext uri="{FF2B5EF4-FFF2-40B4-BE49-F238E27FC236}">
                  <a16:creationId xmlns:a16="http://schemas.microsoft.com/office/drawing/2014/main" id="{7887E1EF-B879-DC40-AF34-BE931E4E46E9}"/>
                </a:ext>
              </a:extLst>
            </p:cNvPr>
            <p:cNvSpPr/>
            <p:nvPr/>
          </p:nvSpPr>
          <p:spPr bwMode="auto">
            <a:xfrm>
              <a:off x="7159243" y="5960531"/>
              <a:ext cx="658198" cy="455676"/>
            </a:xfrm>
            <a:prstGeom prst="flowChartMagneticDisk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4294" tIns="32147" rIns="64294" bIns="3214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44" dirty="0">
                  <a:solidFill>
                    <a:srgbClr val="000000"/>
                  </a:solidFill>
                  <a:latin typeface="Arial" charset="0"/>
                  <a:ea typeface="ヒラギノ角ゴ ProN W3" charset="0"/>
                  <a:cs typeface="ヒラギノ角ゴ ProN W3" charset="0"/>
                  <a:sym typeface="Arial" charset="0"/>
                </a:rPr>
                <a:t>Training set 2</a:t>
              </a:r>
            </a:p>
          </p:txBody>
        </p:sp>
        <p:sp>
          <p:nvSpPr>
            <p:cNvPr id="14" name="Magnetic Disk 13">
              <a:extLst>
                <a:ext uri="{FF2B5EF4-FFF2-40B4-BE49-F238E27FC236}">
                  <a16:creationId xmlns:a16="http://schemas.microsoft.com/office/drawing/2014/main" id="{8F284278-2149-7C40-A48B-E55AB31FD7AF}"/>
                </a:ext>
              </a:extLst>
            </p:cNvPr>
            <p:cNvSpPr/>
            <p:nvPr/>
          </p:nvSpPr>
          <p:spPr bwMode="auto">
            <a:xfrm>
              <a:off x="8019964" y="5960531"/>
              <a:ext cx="658198" cy="455676"/>
            </a:xfrm>
            <a:prstGeom prst="flowChartMagneticDisk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4294" tIns="32147" rIns="64294" bIns="3214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44" dirty="0">
                  <a:solidFill>
                    <a:srgbClr val="000000"/>
                  </a:solidFill>
                  <a:latin typeface="Arial" charset="0"/>
                  <a:ea typeface="ヒラギノ角ゴ ProN W3" charset="0"/>
                  <a:cs typeface="ヒラギノ角ゴ ProN W3" charset="0"/>
                  <a:sym typeface="Arial" charset="0"/>
                </a:rPr>
                <a:t>Training set 3</a:t>
              </a:r>
            </a:p>
          </p:txBody>
        </p:sp>
        <p:sp>
          <p:nvSpPr>
            <p:cNvPr id="15" name="Magnetic Disk 14">
              <a:extLst>
                <a:ext uri="{FF2B5EF4-FFF2-40B4-BE49-F238E27FC236}">
                  <a16:creationId xmlns:a16="http://schemas.microsoft.com/office/drawing/2014/main" id="{A5F2181D-EF22-DE43-9069-DFC04633F51D}"/>
                </a:ext>
              </a:extLst>
            </p:cNvPr>
            <p:cNvSpPr/>
            <p:nvPr/>
          </p:nvSpPr>
          <p:spPr bwMode="auto">
            <a:xfrm>
              <a:off x="8880684" y="5960531"/>
              <a:ext cx="658198" cy="455676"/>
            </a:xfrm>
            <a:prstGeom prst="flowChartMagneticDisk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4294" tIns="32147" rIns="64294" bIns="3214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44" dirty="0">
                  <a:solidFill>
                    <a:srgbClr val="000000"/>
                  </a:solidFill>
                  <a:latin typeface="Arial" charset="0"/>
                  <a:ea typeface="ヒラギノ角ゴ ProN W3" charset="0"/>
                  <a:cs typeface="ヒラギノ角ゴ ProN W3" charset="0"/>
                  <a:sym typeface="Arial" charset="0"/>
                </a:rPr>
                <a:t>Training set 4</a:t>
              </a:r>
            </a:p>
          </p:txBody>
        </p:sp>
        <p:sp>
          <p:nvSpPr>
            <p:cNvPr id="16" name="Magnetic Disk 15">
              <a:extLst>
                <a:ext uri="{FF2B5EF4-FFF2-40B4-BE49-F238E27FC236}">
                  <a16:creationId xmlns:a16="http://schemas.microsoft.com/office/drawing/2014/main" id="{40D00CC7-2FF8-A144-AFF4-124C67E0867B}"/>
                </a:ext>
              </a:extLst>
            </p:cNvPr>
            <p:cNvSpPr/>
            <p:nvPr/>
          </p:nvSpPr>
          <p:spPr bwMode="auto">
            <a:xfrm>
              <a:off x="7108613" y="4542874"/>
              <a:ext cx="658198" cy="455676"/>
            </a:xfrm>
            <a:prstGeom prst="flowChartMagneticDisk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4294" tIns="32147" rIns="64294" bIns="3214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44" dirty="0">
                  <a:solidFill>
                    <a:srgbClr val="000000"/>
                  </a:solidFill>
                  <a:latin typeface="Arial" charset="0"/>
                  <a:ea typeface="ヒラギノ角ゴ ProN W3" charset="0"/>
                  <a:cs typeface="ヒラギノ角ゴ ProN W3" charset="0"/>
                  <a:sym typeface="Arial" charset="0"/>
                </a:rPr>
                <a:t>Test set 2</a:t>
              </a:r>
            </a:p>
          </p:txBody>
        </p:sp>
        <p:sp>
          <p:nvSpPr>
            <p:cNvPr id="17" name="Magnetic Disk 16">
              <a:extLst>
                <a:ext uri="{FF2B5EF4-FFF2-40B4-BE49-F238E27FC236}">
                  <a16:creationId xmlns:a16="http://schemas.microsoft.com/office/drawing/2014/main" id="{8DDEC301-0DF6-C243-8E68-F00B4A7EE594}"/>
                </a:ext>
              </a:extLst>
            </p:cNvPr>
            <p:cNvSpPr/>
            <p:nvPr/>
          </p:nvSpPr>
          <p:spPr bwMode="auto">
            <a:xfrm>
              <a:off x="7969333" y="4542874"/>
              <a:ext cx="658198" cy="455676"/>
            </a:xfrm>
            <a:prstGeom prst="flowChartMagneticDisk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4294" tIns="32147" rIns="64294" bIns="3214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44" dirty="0">
                  <a:solidFill>
                    <a:srgbClr val="000000"/>
                  </a:solidFill>
                  <a:latin typeface="Arial" charset="0"/>
                  <a:ea typeface="ヒラギノ角ゴ ProN W3" charset="0"/>
                  <a:cs typeface="ヒラギノ角ゴ ProN W3" charset="0"/>
                  <a:sym typeface="Arial" charset="0"/>
                </a:rPr>
                <a:t>Test set 3</a:t>
              </a:r>
            </a:p>
          </p:txBody>
        </p:sp>
        <p:sp>
          <p:nvSpPr>
            <p:cNvPr id="18" name="Magnetic Disk 17">
              <a:extLst>
                <a:ext uri="{FF2B5EF4-FFF2-40B4-BE49-F238E27FC236}">
                  <a16:creationId xmlns:a16="http://schemas.microsoft.com/office/drawing/2014/main" id="{57CA970C-3674-6344-8FA6-AA75EBDE201A}"/>
                </a:ext>
              </a:extLst>
            </p:cNvPr>
            <p:cNvSpPr/>
            <p:nvPr/>
          </p:nvSpPr>
          <p:spPr bwMode="auto">
            <a:xfrm>
              <a:off x="8880684" y="4542874"/>
              <a:ext cx="658198" cy="455676"/>
            </a:xfrm>
            <a:prstGeom prst="flowChartMagneticDisk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4294" tIns="32147" rIns="64294" bIns="3214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44" dirty="0">
                  <a:solidFill>
                    <a:srgbClr val="000000"/>
                  </a:solidFill>
                  <a:latin typeface="Arial" charset="0"/>
                  <a:ea typeface="ヒラギノ角ゴ ProN W3" charset="0"/>
                  <a:cs typeface="ヒラギノ角ゴ ProN W3" charset="0"/>
                  <a:sym typeface="Arial" charset="0"/>
                </a:rPr>
                <a:t>Test set 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8D152AA-C918-7848-A386-1C9D6140DE1B}"/>
                </a:ext>
              </a:extLst>
            </p:cNvPr>
            <p:cNvCxnSpPr>
              <a:stCxn id="9" idx="0"/>
              <a:endCxn id="6" idx="3"/>
            </p:cNvCxnSpPr>
            <p:nvPr/>
          </p:nvCxnSpPr>
          <p:spPr bwMode="auto">
            <a:xfrm flipH="1" flipV="1">
              <a:off x="6576992" y="4998549"/>
              <a:ext cx="589437" cy="253153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8C6D16-F2DD-A543-8BF4-CF7A42099AC4}"/>
                </a:ext>
              </a:extLst>
            </p:cNvPr>
            <p:cNvCxnSpPr>
              <a:stCxn id="10" idx="0"/>
              <a:endCxn id="16" idx="3"/>
            </p:cNvCxnSpPr>
            <p:nvPr/>
          </p:nvCxnSpPr>
          <p:spPr bwMode="auto">
            <a:xfrm flipH="1" flipV="1">
              <a:off x="7437712" y="4998549"/>
              <a:ext cx="133762" cy="253153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53523AA-CA79-BB41-8721-5193129F45DA}"/>
                </a:ext>
              </a:extLst>
            </p:cNvPr>
            <p:cNvCxnSpPr>
              <a:stCxn id="11" idx="0"/>
              <a:endCxn id="17" idx="3"/>
            </p:cNvCxnSpPr>
            <p:nvPr/>
          </p:nvCxnSpPr>
          <p:spPr bwMode="auto">
            <a:xfrm flipV="1">
              <a:off x="7976519" y="4998549"/>
              <a:ext cx="321914" cy="253153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A014952-1FBF-5F47-BD84-582FD61B8633}"/>
                </a:ext>
              </a:extLst>
            </p:cNvPr>
            <p:cNvCxnSpPr>
              <a:stCxn id="12" idx="0"/>
              <a:endCxn id="18" idx="3"/>
            </p:cNvCxnSpPr>
            <p:nvPr/>
          </p:nvCxnSpPr>
          <p:spPr bwMode="auto">
            <a:xfrm flipV="1">
              <a:off x="8381564" y="4998549"/>
              <a:ext cx="828220" cy="253153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769C77C-556D-8046-8A88-D6FD6F86E0CD}"/>
                </a:ext>
              </a:extLst>
            </p:cNvPr>
            <p:cNvCxnSpPr>
              <a:stCxn id="10" idx="2"/>
              <a:endCxn id="5" idx="1"/>
            </p:cNvCxnSpPr>
            <p:nvPr/>
          </p:nvCxnSpPr>
          <p:spPr bwMode="auto">
            <a:xfrm flipH="1">
              <a:off x="6627622" y="5555486"/>
              <a:ext cx="943852" cy="405045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116B491-1C0F-5144-8826-9B25F6F1F35E}"/>
                </a:ext>
              </a:extLst>
            </p:cNvPr>
            <p:cNvCxnSpPr>
              <a:stCxn id="11" idx="2"/>
              <a:endCxn id="5" idx="1"/>
            </p:cNvCxnSpPr>
            <p:nvPr/>
          </p:nvCxnSpPr>
          <p:spPr bwMode="auto">
            <a:xfrm flipH="1">
              <a:off x="6627622" y="5555486"/>
              <a:ext cx="1348897" cy="405045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ACEC4CE-3735-334B-B684-195FFD0E04BD}"/>
                </a:ext>
              </a:extLst>
            </p:cNvPr>
            <p:cNvCxnSpPr>
              <a:stCxn id="12" idx="2"/>
              <a:endCxn id="5" idx="1"/>
            </p:cNvCxnSpPr>
            <p:nvPr/>
          </p:nvCxnSpPr>
          <p:spPr bwMode="auto">
            <a:xfrm flipH="1">
              <a:off x="6627622" y="5555486"/>
              <a:ext cx="1753942" cy="405045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15E51B8-894D-204C-BBA2-D677E9AC72CA}"/>
                </a:ext>
              </a:extLst>
            </p:cNvPr>
            <p:cNvCxnSpPr>
              <a:stCxn id="9" idx="2"/>
              <a:endCxn id="13" idx="1"/>
            </p:cNvCxnSpPr>
            <p:nvPr/>
          </p:nvCxnSpPr>
          <p:spPr bwMode="auto">
            <a:xfrm>
              <a:off x="7166429" y="5555486"/>
              <a:ext cx="321914" cy="405045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012EA1-36FF-8E4C-BF3B-2DCB4E9D07B8}"/>
                </a:ext>
              </a:extLst>
            </p:cNvPr>
            <p:cNvCxnSpPr>
              <a:stCxn id="11" idx="2"/>
              <a:endCxn id="13" idx="1"/>
            </p:cNvCxnSpPr>
            <p:nvPr/>
          </p:nvCxnSpPr>
          <p:spPr bwMode="auto">
            <a:xfrm flipH="1">
              <a:off x="7488343" y="5555486"/>
              <a:ext cx="488176" cy="405045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E2641C4-06A3-D44F-BC16-88E3CD3483FF}"/>
                </a:ext>
              </a:extLst>
            </p:cNvPr>
            <p:cNvCxnSpPr>
              <a:stCxn id="12" idx="2"/>
              <a:endCxn id="13" idx="1"/>
            </p:cNvCxnSpPr>
            <p:nvPr/>
          </p:nvCxnSpPr>
          <p:spPr bwMode="auto">
            <a:xfrm flipH="1">
              <a:off x="7488343" y="5555486"/>
              <a:ext cx="893221" cy="405045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8C15442-83FA-8D48-AA24-C9BC9D9DC64A}"/>
                </a:ext>
              </a:extLst>
            </p:cNvPr>
            <p:cNvCxnSpPr>
              <a:stCxn id="9" idx="2"/>
              <a:endCxn id="14" idx="1"/>
            </p:cNvCxnSpPr>
            <p:nvPr/>
          </p:nvCxnSpPr>
          <p:spPr bwMode="auto">
            <a:xfrm>
              <a:off x="7166429" y="5555486"/>
              <a:ext cx="1182634" cy="405045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F4D9DB9-1805-EB41-AA4A-EF7A6D0C0573}"/>
                </a:ext>
              </a:extLst>
            </p:cNvPr>
            <p:cNvCxnSpPr>
              <a:stCxn id="9" idx="2"/>
              <a:endCxn id="15" idx="1"/>
            </p:cNvCxnSpPr>
            <p:nvPr/>
          </p:nvCxnSpPr>
          <p:spPr bwMode="auto">
            <a:xfrm>
              <a:off x="7166429" y="5555486"/>
              <a:ext cx="2043355" cy="405045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4615FAE-9C95-B24B-989E-BF3995AD3972}"/>
                </a:ext>
              </a:extLst>
            </p:cNvPr>
            <p:cNvCxnSpPr>
              <a:stCxn id="10" idx="2"/>
              <a:endCxn id="14" idx="1"/>
            </p:cNvCxnSpPr>
            <p:nvPr/>
          </p:nvCxnSpPr>
          <p:spPr bwMode="auto">
            <a:xfrm>
              <a:off x="7571474" y="5555486"/>
              <a:ext cx="777589" cy="405045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6CB3066-26D4-E642-81AF-18F17D10C3E2}"/>
                </a:ext>
              </a:extLst>
            </p:cNvPr>
            <p:cNvCxnSpPr>
              <a:stCxn id="10" idx="2"/>
              <a:endCxn id="15" idx="1"/>
            </p:cNvCxnSpPr>
            <p:nvPr/>
          </p:nvCxnSpPr>
          <p:spPr bwMode="auto">
            <a:xfrm>
              <a:off x="7571474" y="5555486"/>
              <a:ext cx="1638310" cy="405045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35B0273-3175-C846-AF17-CC652B30215A}"/>
                </a:ext>
              </a:extLst>
            </p:cNvPr>
            <p:cNvCxnSpPr>
              <a:stCxn id="11" idx="2"/>
              <a:endCxn id="15" idx="1"/>
            </p:cNvCxnSpPr>
            <p:nvPr/>
          </p:nvCxnSpPr>
          <p:spPr bwMode="auto">
            <a:xfrm>
              <a:off x="7976519" y="5555486"/>
              <a:ext cx="1233265" cy="405045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58199E4-3062-EF42-97E9-AD4CA4924C5E}"/>
                </a:ext>
              </a:extLst>
            </p:cNvPr>
            <p:cNvCxnSpPr>
              <a:stCxn id="12" idx="2"/>
              <a:endCxn id="14" idx="1"/>
            </p:cNvCxnSpPr>
            <p:nvPr/>
          </p:nvCxnSpPr>
          <p:spPr bwMode="auto">
            <a:xfrm flipH="1">
              <a:off x="8349063" y="5555486"/>
              <a:ext cx="32501" cy="405045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2081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2FAFB407-AF20-8744-83A1-D71D7EBC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Performance estimation methodologies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1EBEFE10-783E-F746-A3DE-D31CED9A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Leave-one-out cross-validation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Extreme case of cross-validation, where K=D, the size of the dataset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Training sets will have size D-1 and test sets will have only one instance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Mostly used in datasets of small size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Variant: Leave-one-</a:t>
            </a:r>
            <a:r>
              <a:rPr lang="en-US" altLang="en-US" b="1" dirty="0">
                <a:ea typeface="ＭＳ Ｐゴシック" panose="020B0600070205080204" pitchFamily="34" charset="-128"/>
              </a:rPr>
              <a:t>session</a:t>
            </a:r>
            <a:r>
              <a:rPr lang="en-US" altLang="en-US" dirty="0">
                <a:ea typeface="ＭＳ Ｐゴシック" panose="020B0600070205080204" pitchFamily="34" charset="-128"/>
              </a:rPr>
              <a:t>-out cross-validation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Bootstrap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Generate a sample </a:t>
            </a:r>
            <a:r>
              <a:rPr lang="en-US" altLang="en-US" i="1" dirty="0">
                <a:ea typeface="ＭＳ Ｐゴシック" panose="020B0600070205080204" pitchFamily="34" charset="-128"/>
              </a:rPr>
              <a:t>with replacement</a:t>
            </a:r>
            <a:r>
              <a:rPr lang="en-US" altLang="en-US" dirty="0">
                <a:ea typeface="ＭＳ Ｐゴシック" panose="020B0600070205080204" pitchFamily="34" charset="-128"/>
              </a:rPr>
              <a:t> from the dataset with size D. Use it as training set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the instances never selected as test set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Repeat this process a high number of times</a:t>
            </a:r>
          </a:p>
        </p:txBody>
      </p:sp>
    </p:spTree>
    <p:extLst>
      <p:ext uri="{BB962C8B-B14F-4D97-AF65-F5344CB8AC3E}">
        <p14:creationId xmlns:p14="http://schemas.microsoft.com/office/powerpoint/2010/main" val="93004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67E24C6F-4CC4-5743-926F-5E6355FF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Performance estimation methodologies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AE6AE81E-C06D-2F41-8E1C-73E838D0A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But which method is best?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Two criteria to take into account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Bias: Difference between the estimation and the true error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Variance of the estimation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sample </a:t>
            </a:r>
          </a:p>
          <a:p>
            <a:r>
              <a:rPr lang="en-US" altLang="en-US" dirty="0">
                <a:ea typeface="ＭＳ Ｐゴシック" panose="020B0600070205080204" pitchFamily="34" charset="-128"/>
                <a:hlinkClick r:id="rId2"/>
              </a:rPr>
              <a:t>Formal and experimental analysis of some of these methods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Evaluation of the robustness of k-fold cross-validation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551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Who is the best?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838200" y="1664984"/>
            <a:ext cx="10515600" cy="4351338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391" dirty="0">
                <a:latin typeface="Calibri" charset="0"/>
                <a:ea typeface="ＭＳ Ｐゴシック" charset="0"/>
                <a:cs typeface="ＭＳ Ｐゴシック" charset="0"/>
              </a:rPr>
              <a:t>At the end of an experimentation we will have tested N methods on D datasets, thus we will have a </a:t>
            </a:r>
            <a:r>
              <a:rPr lang="en-US" sz="2391" dirty="0" err="1">
                <a:latin typeface="Calibri" charset="0"/>
                <a:ea typeface="ＭＳ Ｐゴシック" charset="0"/>
                <a:cs typeface="ＭＳ Ｐゴシック" charset="0"/>
              </a:rPr>
              <a:t>NxD</a:t>
            </a:r>
            <a:r>
              <a:rPr lang="en-US" sz="2391" dirty="0">
                <a:latin typeface="Calibri" charset="0"/>
                <a:ea typeface="ＭＳ Ｐゴシック" charset="0"/>
                <a:cs typeface="ＭＳ Ｐゴシック" charset="0"/>
              </a:rPr>
              <a:t> table of performance metrics</a:t>
            </a:r>
          </a:p>
          <a:p>
            <a:r>
              <a:rPr lang="en-US" sz="2391" dirty="0">
                <a:latin typeface="Calibri" charset="0"/>
                <a:ea typeface="ＭＳ Ｐゴシック" charset="0"/>
                <a:cs typeface="ＭＳ Ｐゴシック" charset="0"/>
              </a:rPr>
              <a:t>How can we identify the best method?</a:t>
            </a:r>
          </a:p>
          <a:p>
            <a:pPr lvl="1"/>
            <a:r>
              <a:rPr lang="en-US" sz="1969" dirty="0">
                <a:latin typeface="Calibri" charset="0"/>
                <a:ea typeface="ＭＳ Ｐゴシック" charset="0"/>
              </a:rPr>
              <a:t>Highest average </a:t>
            </a:r>
            <a:r>
              <a:rPr lang="en-US" sz="1969" i="1" dirty="0">
                <a:latin typeface="Calibri" charset="0"/>
                <a:ea typeface="ＭＳ Ｐゴシック" charset="0"/>
              </a:rPr>
              <a:t>performance </a:t>
            </a:r>
            <a:r>
              <a:rPr lang="en-US" sz="1969" dirty="0">
                <a:latin typeface="Calibri" charset="0"/>
                <a:ea typeface="ＭＳ Ｐゴシック" charset="0"/>
              </a:rPr>
              <a:t>across the D datasets?</a:t>
            </a:r>
          </a:p>
          <a:p>
            <a:pPr lvl="2"/>
            <a:r>
              <a:rPr lang="en-US" sz="1969" dirty="0">
                <a:latin typeface="Calibri" charset="0"/>
                <a:ea typeface="ＭＳ Ｐゴシック" charset="0"/>
              </a:rPr>
              <a:t>Average, statistically speaking, assumes that data comes from the same distribution, but each dataset is different, so it is not really valid</a:t>
            </a:r>
          </a:p>
          <a:p>
            <a:pPr lvl="1"/>
            <a:r>
              <a:rPr lang="en-US" sz="1969" dirty="0">
                <a:latin typeface="Calibri" charset="0"/>
                <a:ea typeface="ＭＳ Ｐゴシック" charset="0"/>
              </a:rPr>
              <a:t>Highest average </a:t>
            </a:r>
            <a:r>
              <a:rPr lang="en-US" sz="1969" i="1" dirty="0">
                <a:latin typeface="Calibri" charset="0"/>
                <a:ea typeface="ＭＳ Ｐゴシック" charset="0"/>
              </a:rPr>
              <a:t>rank</a:t>
            </a:r>
            <a:r>
              <a:rPr lang="en-US" sz="1969" dirty="0">
                <a:latin typeface="Calibri" charset="0"/>
                <a:ea typeface="ＭＳ Ｐゴシック" charset="0"/>
              </a:rPr>
              <a:t> across the D datasets?</a:t>
            </a:r>
          </a:p>
          <a:p>
            <a:r>
              <a:rPr lang="en-US" sz="2391" dirty="0">
                <a:latin typeface="Calibri" charset="0"/>
                <a:ea typeface="ＭＳ Ｐゴシック" charset="0"/>
                <a:cs typeface="ＭＳ Ｐゴシック" charset="0"/>
              </a:rPr>
              <a:t>Also, is the best method </a:t>
            </a:r>
            <a:r>
              <a:rPr lang="en-US" sz="2391" i="1" dirty="0">
                <a:latin typeface="Calibri" charset="0"/>
                <a:ea typeface="ＭＳ Ｐゴシック" charset="0"/>
                <a:cs typeface="ＭＳ Ｐゴシック" charset="0"/>
              </a:rPr>
              <a:t>significantly</a:t>
            </a:r>
            <a:r>
              <a:rPr lang="en-US" sz="2391" dirty="0">
                <a:latin typeface="Calibri" charset="0"/>
                <a:ea typeface="ＭＳ Ｐゴシック" charset="0"/>
                <a:cs typeface="ＭＳ Ｐゴシック" charset="0"/>
              </a:rPr>
              <a:t> better than the others?</a:t>
            </a:r>
          </a:p>
          <a:p>
            <a:r>
              <a:rPr lang="en-US" sz="2391" dirty="0">
                <a:latin typeface="Calibri" charset="0"/>
                <a:ea typeface="ＭＳ Ｐゴシック" charset="0"/>
                <a:cs typeface="ＭＳ Ｐゴシック" charset="0"/>
              </a:rPr>
              <a:t>For this we need statistical test (next slides)</a:t>
            </a:r>
          </a:p>
          <a:p>
            <a:pPr>
              <a:buFont typeface="Arial" charset="0"/>
              <a:buNone/>
            </a:pPr>
            <a:endParaRPr lang="en-US" sz="239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55640" y="5099811"/>
          <a:ext cx="2560627" cy="1574484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759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N1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N2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N3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N4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en-US" sz="1300" dirty="0"/>
                        <a:t>D1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78%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75%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71%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81%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en-US" sz="1300" dirty="0"/>
                        <a:t>D2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62%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63%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68%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59%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en-US" sz="1300" dirty="0"/>
                        <a:t>D3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93%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94%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90%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78%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en-US" sz="1300" dirty="0"/>
                        <a:t>D4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82%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85%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81%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86%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en-US" sz="1300" dirty="0"/>
                        <a:t>Ave </a:t>
                      </a:r>
                      <a:r>
                        <a:rPr lang="en-US" sz="1300" dirty="0" err="1"/>
                        <a:t>Acc</a:t>
                      </a:r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79%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79%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78%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76%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50415" y="5099811"/>
          <a:ext cx="2283527" cy="1574484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911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N1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N2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N3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N4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en-US" sz="1300" dirty="0"/>
                        <a:t>D1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2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en-US" sz="1300" dirty="0"/>
                        <a:t>D2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1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en-US" sz="1300" dirty="0"/>
                        <a:t>D3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2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1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3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4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en-US" sz="1300" dirty="0"/>
                        <a:t>D4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3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2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4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1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en-US" sz="1300" dirty="0"/>
                        <a:t>Ave Rank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2.5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2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3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2.5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81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  <a:hlinkClick r:id="rId2"/>
              </a:rPr>
              <a:t>Statistical tests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Procedure for making decisions about data</a:t>
            </a: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Each test defines an hypothesis (H</a:t>
            </a:r>
            <a:r>
              <a:rPr lang="en-US" sz="2812" baseline="-25000" dirty="0">
                <a:latin typeface="Calibri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) about the observed data</a:t>
            </a:r>
          </a:p>
          <a:p>
            <a:pPr lvl="1"/>
            <a:r>
              <a:rPr lang="en-US" sz="2391" dirty="0">
                <a:latin typeface="Calibri" charset="0"/>
                <a:ea typeface="ＭＳ Ｐゴシック" charset="0"/>
              </a:rPr>
              <a:t>“The accuracy differences I observe between A and B are just by pure chance and the methods perform equally”</a:t>
            </a:r>
          </a:p>
          <a:p>
            <a:pPr lvl="1"/>
            <a:r>
              <a:rPr lang="en-US" sz="2391" dirty="0">
                <a:latin typeface="Calibri" charset="0"/>
                <a:ea typeface="ＭＳ Ｐゴシック" charset="0"/>
              </a:rPr>
              <a:t>Or in a more statistical way “The two sets of data observations A and B belong to the same distribution”</a:t>
            </a: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Then, the probability of H</a:t>
            </a:r>
            <a:r>
              <a:rPr lang="en-US" sz="2812" baseline="-25000" dirty="0">
                <a:latin typeface="Calibri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 being true given the observed data is calculated</a:t>
            </a: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If the probability (p-value) is smaller than a certain threshold, H</a:t>
            </a:r>
            <a:r>
              <a:rPr lang="en-US" sz="2812" baseline="-25000" dirty="0">
                <a:latin typeface="Calibri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 is rejected and the observed differences are </a:t>
            </a:r>
            <a:r>
              <a:rPr lang="en-US" sz="2812" b="1" dirty="0">
                <a:latin typeface="Calibri" charset="0"/>
                <a:ea typeface="ＭＳ Ｐゴシック" charset="0"/>
                <a:cs typeface="ＭＳ Ｐゴシック" charset="0"/>
              </a:rPr>
              <a:t>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185244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Traditional approach: </a:t>
            </a:r>
            <a:r>
              <a:rPr lang="en-US" dirty="0">
                <a:ea typeface="ＭＳ Ｐゴシック" charset="0"/>
                <a:cs typeface="ＭＳ Ｐゴシック" charset="0"/>
                <a:hlinkClick r:id="rId2"/>
              </a:rPr>
              <a:t>Student T-test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3094" dirty="0">
                <a:latin typeface="Calibri" charset="0"/>
                <a:ea typeface="ＭＳ Ｐゴシック" charset="0"/>
                <a:cs typeface="ＭＳ Ｐゴシック" charset="0"/>
              </a:rPr>
              <a:t>Tests whether the difference between two distributions is significant or not</a:t>
            </a:r>
          </a:p>
          <a:p>
            <a:r>
              <a:rPr lang="en-US" sz="3094" dirty="0">
                <a:latin typeface="Calibri" charset="0"/>
                <a:ea typeface="ＭＳ Ｐゴシック" charset="0"/>
                <a:cs typeface="ＭＳ Ｐゴシック" charset="0"/>
              </a:rPr>
              <a:t>Generates a p-value, in this case the probability that the two distributions are not significantly different</a:t>
            </a:r>
          </a:p>
          <a:p>
            <a:r>
              <a:rPr lang="en-US" sz="3094" dirty="0">
                <a:latin typeface="Calibri" charset="0"/>
                <a:ea typeface="ＭＳ Ｐゴシック" charset="0"/>
                <a:cs typeface="ＭＳ Ｐゴシック" charset="0"/>
              </a:rPr>
              <a:t>P-values of 0.05 or 0.01 are typical thresholds</a:t>
            </a:r>
          </a:p>
          <a:p>
            <a:r>
              <a:rPr lang="en-US" sz="3094" dirty="0">
                <a:latin typeface="Calibri" charset="0"/>
                <a:ea typeface="ＭＳ Ｐゴシック" charset="0"/>
                <a:cs typeface="ＭＳ Ｐゴシック" charset="0"/>
              </a:rPr>
              <a:t>Can only applied if the distributions have the same variance and are normal. These conditions are hardly ever achieved</a:t>
            </a:r>
          </a:p>
        </p:txBody>
      </p:sp>
    </p:spTree>
    <p:extLst>
      <p:ext uri="{BB962C8B-B14F-4D97-AF65-F5344CB8AC3E}">
        <p14:creationId xmlns:p14="http://schemas.microsoft.com/office/powerpoint/2010/main" val="3978439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  <a:hlinkClick r:id="rId2"/>
              </a:rPr>
              <a:t>Wilcoxon test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3094" dirty="0">
                <a:latin typeface="Calibri" charset="0"/>
                <a:ea typeface="ＭＳ Ｐゴシック" charset="0"/>
                <a:cs typeface="ＭＳ Ｐゴシック" charset="0"/>
              </a:rPr>
              <a:t>Non-parametric tests, which is not affected by the normality of the distribution</a:t>
            </a:r>
          </a:p>
          <a:p>
            <a:r>
              <a:rPr lang="en-US" sz="3094" dirty="0">
                <a:latin typeface="Calibri" charset="0"/>
                <a:ea typeface="ＭＳ Ｐゴシック" charset="0"/>
                <a:cs typeface="ＭＳ Ｐゴシック" charset="0"/>
              </a:rPr>
              <a:t>It ranks the absolute differences in performance, dataset by dataset</a:t>
            </a:r>
          </a:p>
          <a:p>
            <a:r>
              <a:rPr lang="en-US" sz="3094" dirty="0">
                <a:latin typeface="Calibri" charset="0"/>
                <a:ea typeface="ＭＳ Ｐゴシック" charset="0"/>
                <a:cs typeface="ＭＳ Ｐゴシック" charset="0"/>
              </a:rPr>
              <a:t>Next, it sums the ranks separately for the positive and negative differences</a:t>
            </a:r>
          </a:p>
          <a:p>
            <a:r>
              <a:rPr lang="en-US" sz="3094" dirty="0">
                <a:latin typeface="Calibri" charset="0"/>
                <a:ea typeface="ＭＳ Ｐゴシック" charset="0"/>
                <a:cs typeface="ＭＳ Ｐゴシック" charset="0"/>
              </a:rPr>
              <a:t>A p-value will be generated depending on which sum of ranks is smaller and the number of datasets</a:t>
            </a:r>
          </a:p>
        </p:txBody>
      </p:sp>
    </p:spTree>
    <p:extLst>
      <p:ext uri="{BB962C8B-B14F-4D97-AF65-F5344CB8AC3E}">
        <p14:creationId xmlns:p14="http://schemas.microsoft.com/office/powerpoint/2010/main" val="415731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Multiple pair-wise comparisons?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3094" dirty="0">
                <a:latin typeface="Calibri" charset="0"/>
                <a:ea typeface="ＭＳ Ｐゴシック" charset="0"/>
                <a:cs typeface="ＭＳ Ｐゴシック" charset="0"/>
              </a:rPr>
              <a:t>Both the t-test and the Wilcoxon test are used to compare two methods</a:t>
            </a:r>
          </a:p>
          <a:p>
            <a:r>
              <a:rPr lang="en-US" sz="3094" dirty="0">
                <a:latin typeface="Calibri" charset="0"/>
                <a:ea typeface="ＭＳ Ｐゴシック" charset="0"/>
                <a:cs typeface="ＭＳ Ｐゴシック" charset="0"/>
              </a:rPr>
              <a:t>What if we have more than two methods in our comparison?</a:t>
            </a:r>
          </a:p>
          <a:p>
            <a:pPr lvl="1"/>
            <a:r>
              <a:rPr lang="en-US" sz="2812" dirty="0">
                <a:latin typeface="Calibri" charset="0"/>
                <a:ea typeface="ＭＳ Ｐゴシック" charset="0"/>
              </a:rPr>
              <a:t>You can hold individually that A is better than B and better than C with 95% confidence and but it is better than both B and C at the same time?</a:t>
            </a:r>
          </a:p>
          <a:p>
            <a:pPr lvl="1"/>
            <a:r>
              <a:rPr lang="en-US" sz="2812" dirty="0">
                <a:latin typeface="Calibri" charset="0"/>
                <a:ea typeface="ＭＳ Ｐゴシック" charset="0"/>
              </a:rPr>
              <a:t>The p-values do not hold anymore</a:t>
            </a:r>
          </a:p>
          <a:p>
            <a:r>
              <a:rPr lang="en-US" sz="3094" dirty="0">
                <a:latin typeface="Calibri" charset="0"/>
                <a:ea typeface="ＭＳ Ｐゴシック" charset="0"/>
                <a:cs typeface="ＭＳ Ｐゴシック" charset="0"/>
              </a:rPr>
              <a:t>We need to apply a correction for multiple tests (e.g. </a:t>
            </a:r>
            <a:r>
              <a:rPr lang="en-US" sz="3094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Bonferroni</a:t>
            </a:r>
            <a:r>
              <a:rPr lang="en-US" sz="3094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3094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Holm</a:t>
            </a:r>
            <a:r>
              <a:rPr lang="en-US" sz="3094" dirty="0">
                <a:latin typeface="Calibri" charset="0"/>
                <a:ea typeface="ＭＳ Ｐゴシック" charset="0"/>
                <a:cs typeface="ＭＳ Ｐゴシック" charset="0"/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05196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Friedman test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812">
                <a:latin typeface="Calibri" charset="0"/>
                <a:ea typeface="ＭＳ Ｐゴシック" charset="0"/>
                <a:cs typeface="ＭＳ Ｐゴシック" charset="0"/>
              </a:rPr>
              <a:t>Designed explicitly to compare multiple methods</a:t>
            </a:r>
          </a:p>
          <a:p>
            <a:r>
              <a:rPr lang="en-US" sz="2812">
                <a:latin typeface="Calibri" charset="0"/>
                <a:ea typeface="ＭＳ Ｐゴシック" charset="0"/>
                <a:cs typeface="ＭＳ Ｐゴシック" charset="0"/>
              </a:rPr>
              <a:t>Based on the average rank of each method across the datasets</a:t>
            </a:r>
          </a:p>
          <a:p>
            <a:r>
              <a:rPr lang="en-US" sz="2812">
                <a:latin typeface="Calibri" charset="0"/>
                <a:ea typeface="ＭＳ Ｐゴシック" charset="0"/>
                <a:cs typeface="ＭＳ Ｐゴシック" charset="0"/>
              </a:rPr>
              <a:t>This test just says if the performance of the methods included is similar or not</a:t>
            </a:r>
          </a:p>
          <a:p>
            <a:r>
              <a:rPr lang="en-US" sz="2812">
                <a:latin typeface="Calibri" charset="0"/>
                <a:ea typeface="ＭＳ Ｐゴシック" charset="0"/>
                <a:cs typeface="ＭＳ Ｐゴシック" charset="0"/>
              </a:rPr>
              <a:t>Can be used when having more than 10 datasets and more than 5 methods</a:t>
            </a:r>
          </a:p>
          <a:p>
            <a:r>
              <a:rPr lang="en-US" sz="2812">
                <a:latin typeface="Calibri" charset="0"/>
                <a:ea typeface="ＭＳ Ｐゴシック" charset="0"/>
                <a:cs typeface="ＭＳ Ｐゴシック" charset="0"/>
              </a:rPr>
              <a:t>Once the test has determined that there are significant performance differences, a </a:t>
            </a:r>
            <a:r>
              <a:rPr lang="en-US" sz="2812" i="1">
                <a:latin typeface="Calibri" charset="0"/>
                <a:ea typeface="ＭＳ Ｐゴシック" charset="0"/>
                <a:cs typeface="ＭＳ Ｐゴシック" charset="0"/>
              </a:rPr>
              <a:t>post-hoc</a:t>
            </a:r>
            <a:r>
              <a:rPr lang="en-US" sz="2812">
                <a:latin typeface="Calibri" charset="0"/>
                <a:ea typeface="ＭＳ Ｐゴシック" charset="0"/>
                <a:cs typeface="ＭＳ Ｐゴシック" charset="0"/>
              </a:rPr>
              <a:t> test is used to spot them</a:t>
            </a:r>
          </a:p>
        </p:txBody>
      </p:sp>
    </p:spTree>
    <p:extLst>
      <p:ext uri="{BB962C8B-B14F-4D97-AF65-F5344CB8AC3E}">
        <p14:creationId xmlns:p14="http://schemas.microsoft.com/office/powerpoint/2010/main" val="1336745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Two types of post-hoc test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Comparing every method to each other (e.g. the </a:t>
            </a:r>
            <a:r>
              <a:rPr lang="en-US" sz="2812" dirty="0" err="1">
                <a:latin typeface="Calibri" charset="0"/>
                <a:ea typeface="ＭＳ Ｐゴシック" charset="0"/>
                <a:cs typeface="ＭＳ Ｐゴシック" charset="0"/>
              </a:rPr>
              <a:t>Nemenyi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 test)</a:t>
            </a: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Comparing a </a:t>
            </a:r>
            <a:r>
              <a:rPr lang="en-US" sz="2812" i="1" dirty="0">
                <a:latin typeface="Calibri" charset="0"/>
                <a:ea typeface="ＭＳ Ｐゴシック" charset="0"/>
                <a:cs typeface="ＭＳ Ｐゴシック" charset="0"/>
              </a:rPr>
              <a:t>control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 method against the others (e.g. the Holm test)</a:t>
            </a:r>
          </a:p>
          <a:p>
            <a:pPr lvl="1"/>
            <a:r>
              <a:rPr lang="en-US" sz="2531" dirty="0">
                <a:latin typeface="Calibri" charset="0"/>
                <a:ea typeface="ＭＳ Ｐゴシック" charset="0"/>
              </a:rPr>
              <a:t>E.g. the best method against the others</a:t>
            </a:r>
          </a:p>
          <a:p>
            <a:pPr lvl="1"/>
            <a:r>
              <a:rPr lang="en-US" sz="2531" dirty="0">
                <a:latin typeface="Calibri" charset="0"/>
                <a:ea typeface="ＭＳ Ｐゴシック" charset="0"/>
              </a:rPr>
              <a:t>This latter kind of test gives less information but are also more powerful (i.e. less conservative)</a:t>
            </a: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Both are based on ranks</a:t>
            </a:r>
          </a:p>
          <a:p>
            <a:endParaRPr lang="en-US" sz="2812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2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Experimental Evaluation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We have Data Mining methods and datasets</a:t>
            </a: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How can we know that the patterns they extract are meaningful?</a:t>
            </a: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How can we know how well do they perform and which method is the best?</a:t>
            </a:r>
          </a:p>
          <a:p>
            <a:endParaRPr lang="en-US" sz="2812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We need to follow a principled protocol to make sure that the results and conclusions we extract are sound</a:t>
            </a:r>
          </a:p>
          <a:p>
            <a:pPr>
              <a:buFont typeface="Arial" charset="0"/>
              <a:buNone/>
            </a:pPr>
            <a:endParaRPr lang="en-US" sz="2812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7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381000" y="142703"/>
            <a:ext cx="10515600" cy="1325563"/>
          </a:xfrm>
        </p:spPr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Evaluation pipeline (summary)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266"/>
            <a:ext cx="10515600" cy="4351338"/>
          </a:xfrm>
          <a:prstGeom prst="rect">
            <a:avLst/>
          </a:prstGeom>
        </p:spPr>
        <p:txBody>
          <a:bodyPr vert="horz" lIns="91439" tIns="45719" rIns="91439" bIns="45719" rtlCol="0">
            <a:normAutofit fontScale="92500" lnSpcReduction="20000"/>
          </a:bodyPr>
          <a:lstStyle/>
          <a:p>
            <a:pPr>
              <a:defRPr/>
            </a:pPr>
            <a:r>
              <a:rPr lang="en-GB" sz="2391" dirty="0"/>
              <a:t>N datasets, M methods</a:t>
            </a:r>
          </a:p>
          <a:p>
            <a:pPr>
              <a:defRPr/>
            </a:pPr>
            <a:r>
              <a:rPr lang="en-GB" sz="2391" dirty="0"/>
              <a:t>For each of the N datasets</a:t>
            </a:r>
          </a:p>
          <a:p>
            <a:pPr lvl="1">
              <a:defRPr/>
            </a:pPr>
            <a:r>
              <a:rPr lang="en-GB" sz="1969" dirty="0"/>
              <a:t>Partition it into training and test sets</a:t>
            </a:r>
          </a:p>
          <a:p>
            <a:pPr lvl="1">
              <a:defRPr/>
            </a:pPr>
            <a:r>
              <a:rPr lang="en-GB" sz="1969" dirty="0"/>
              <a:t>For each of the K pairs of (</a:t>
            </a:r>
            <a:r>
              <a:rPr lang="en-GB" sz="1969" dirty="0" err="1"/>
              <a:t>Training</a:t>
            </a:r>
            <a:r>
              <a:rPr lang="en-GB" sz="1969" baseline="-25000" dirty="0" err="1"/>
              <a:t>k</a:t>
            </a:r>
            <a:r>
              <a:rPr lang="en-GB" sz="1969" baseline="30000" dirty="0" err="1"/>
              <a:t>n</a:t>
            </a:r>
            <a:r>
              <a:rPr lang="en-GB" sz="1969" dirty="0" err="1"/>
              <a:t>,Test</a:t>
            </a:r>
            <a:r>
              <a:rPr lang="en-GB" sz="1969" baseline="-25000" dirty="0" err="1"/>
              <a:t>k</a:t>
            </a:r>
            <a:r>
              <a:rPr lang="en-GB" sz="1969" baseline="30000" dirty="0" err="1"/>
              <a:t>n</a:t>
            </a:r>
            <a:r>
              <a:rPr lang="en-GB" sz="1969" dirty="0"/>
              <a:t>) sets</a:t>
            </a:r>
          </a:p>
          <a:p>
            <a:pPr lvl="2">
              <a:defRPr/>
            </a:pPr>
            <a:r>
              <a:rPr lang="en-GB" sz="1828" dirty="0"/>
              <a:t>For each of the M methods</a:t>
            </a:r>
          </a:p>
          <a:p>
            <a:pPr lvl="3">
              <a:defRPr/>
            </a:pPr>
            <a:r>
              <a:rPr lang="en-GB" sz="1617" i="1" dirty="0"/>
              <a:t>model</a:t>
            </a:r>
            <a:r>
              <a:rPr lang="en-GB" sz="1617" dirty="0"/>
              <a:t> = Train Method M using set </a:t>
            </a:r>
            <a:r>
              <a:rPr lang="en-GB" sz="1617" dirty="0" err="1"/>
              <a:t>Training</a:t>
            </a:r>
            <a:r>
              <a:rPr lang="en-GB" sz="1617" baseline="-25000" dirty="0" err="1"/>
              <a:t>k</a:t>
            </a:r>
            <a:r>
              <a:rPr lang="en-GB" sz="1617" baseline="30000" dirty="0" err="1"/>
              <a:t>n</a:t>
            </a:r>
            <a:endParaRPr lang="en-GB" sz="1617" baseline="30000" dirty="0"/>
          </a:p>
          <a:p>
            <a:pPr lvl="3">
              <a:defRPr/>
            </a:pPr>
            <a:r>
              <a:rPr lang="en-GB" sz="1617" dirty="0"/>
              <a:t>Metric[N][M][K] = Test </a:t>
            </a:r>
            <a:r>
              <a:rPr lang="en-GB" sz="1617" i="1" dirty="0"/>
              <a:t>model</a:t>
            </a:r>
            <a:r>
              <a:rPr lang="en-GB" sz="1617" dirty="0"/>
              <a:t> using set </a:t>
            </a:r>
            <a:r>
              <a:rPr lang="en-GB" sz="1617" dirty="0" err="1"/>
              <a:t>Test</a:t>
            </a:r>
            <a:r>
              <a:rPr lang="en-GB" sz="1617" baseline="-25000" dirty="0" err="1"/>
              <a:t>k</a:t>
            </a:r>
            <a:r>
              <a:rPr lang="en-GB" sz="1617" baseline="30000" dirty="0" err="1"/>
              <a:t>n</a:t>
            </a:r>
            <a:endParaRPr lang="en-GB" sz="1617" baseline="30000" dirty="0"/>
          </a:p>
          <a:p>
            <a:pPr lvl="1">
              <a:defRPr/>
            </a:pPr>
            <a:r>
              <a:rPr lang="en-GB" sz="1969" dirty="0"/>
              <a:t>Metric[N][M] = Average across k pairs</a:t>
            </a:r>
          </a:p>
          <a:p>
            <a:pPr>
              <a:defRPr/>
            </a:pPr>
            <a:r>
              <a:rPr lang="en-GB" sz="2391" dirty="0"/>
              <a:t>Compute average ranks of each method across datasets</a:t>
            </a:r>
          </a:p>
          <a:p>
            <a:pPr>
              <a:defRPr/>
            </a:pPr>
            <a:r>
              <a:rPr lang="en-GB" sz="2391" dirty="0"/>
              <a:t>Run statistical tests using </a:t>
            </a:r>
            <a:r>
              <a:rPr lang="en-GB" sz="2391" i="1" dirty="0"/>
              <a:t>Metric</a:t>
            </a:r>
            <a:r>
              <a:rPr lang="en-GB" sz="2391" dirty="0"/>
              <a:t> matrix</a:t>
            </a:r>
          </a:p>
          <a:p>
            <a:pPr lvl="1">
              <a:defRPr/>
            </a:pPr>
            <a:r>
              <a:rPr lang="en-GB" sz="1969" dirty="0"/>
              <a:t>There are overall statistical significant performance differences?</a:t>
            </a:r>
          </a:p>
          <a:p>
            <a:pPr lvl="1">
              <a:defRPr/>
            </a:pPr>
            <a:r>
              <a:rPr lang="en-GB" sz="1969" dirty="0"/>
              <a:t>Individual tests one-vs-rest or all-vs-all</a:t>
            </a:r>
          </a:p>
          <a:p>
            <a:r>
              <a:rPr lang="en-US" sz="239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Statistical tests tutorial</a:t>
            </a:r>
            <a:endParaRPr lang="en-US" sz="239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239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Best study nowadays on statistical tests</a:t>
            </a:r>
            <a:endParaRPr lang="en-US" sz="239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2369" dirty="0"/>
          </a:p>
          <a:p>
            <a:pPr lvl="1">
              <a:defRPr/>
            </a:pPr>
            <a:endParaRPr lang="en-GB" sz="1969" baseline="30000" dirty="0"/>
          </a:p>
          <a:p>
            <a:pPr marL="914353" lvl="2" indent="0">
              <a:defRPr/>
            </a:pPr>
            <a:endParaRPr lang="en-GB" sz="1828" dirty="0"/>
          </a:p>
        </p:txBody>
      </p:sp>
    </p:spTree>
    <p:extLst>
      <p:ext uri="{BB962C8B-B14F-4D97-AF65-F5344CB8AC3E}">
        <p14:creationId xmlns:p14="http://schemas.microsoft.com/office/powerpoint/2010/main" val="4085577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CB81-861E-2E48-92EA-8DCB39E1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parameter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B1A0-A325-FA44-9F37-3D4494ED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process of building a machine learning model/pipeline there are many times in which we will need to take decisions</a:t>
            </a:r>
          </a:p>
          <a:p>
            <a:pPr lvl="1"/>
            <a:r>
              <a:rPr lang="en-US" dirty="0"/>
              <a:t>Do I use classifier A or B?</a:t>
            </a:r>
          </a:p>
          <a:p>
            <a:pPr lvl="1"/>
            <a:r>
              <a:rPr lang="en-US" dirty="0"/>
              <a:t>The classifier has some parameters (e.g. the depth of a decision tree). How do I set them up?</a:t>
            </a:r>
          </a:p>
          <a:p>
            <a:r>
              <a:rPr lang="en-US" dirty="0"/>
              <a:t>Principle: we should take the decisions that we think will lead to models that make better predictions</a:t>
            </a:r>
          </a:p>
          <a:p>
            <a:r>
              <a:rPr lang="en-US" b="1" dirty="0"/>
              <a:t>However</a:t>
            </a:r>
            <a:r>
              <a:rPr lang="en-US" dirty="0"/>
              <a:t>: the test set cannot be used for this task</a:t>
            </a:r>
          </a:p>
          <a:p>
            <a:pPr lvl="1"/>
            <a:r>
              <a:rPr lang="en-US" dirty="0"/>
              <a:t>That would be cheating!</a:t>
            </a:r>
          </a:p>
          <a:p>
            <a:pPr lvl="1"/>
            <a:r>
              <a:rPr lang="en-US" dirty="0"/>
              <a:t>Test data can only be used to assess the predictive performance of the trained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6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1E83-9A28-FF42-BA40-F7532973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data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BA2F-F0A8-D34B-A297-AAE373A46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Training/Validation/Test</a:t>
            </a:r>
          </a:p>
          <a:p>
            <a:pPr lvl="1"/>
            <a:r>
              <a:rPr lang="en-US" dirty="0"/>
              <a:t>It further subdivides the training set into two non-overlapped sets, one (labelled training) to build the model, one (labelled validation) to take decisions on the model (e.g. stop training, tune parameters)</a:t>
            </a:r>
          </a:p>
          <a:p>
            <a:r>
              <a:rPr lang="en-US" dirty="0"/>
              <a:t>Nested cross-validation</a:t>
            </a:r>
          </a:p>
          <a:p>
            <a:pPr lvl="1"/>
            <a:r>
              <a:rPr lang="en-US" dirty="0"/>
              <a:t>It takes the training set that has been created by the cross-validation process, and then splits it again into multiple pairs of training and test sets with cross-validation</a:t>
            </a:r>
          </a:p>
          <a:p>
            <a:pPr lvl="2"/>
            <a:r>
              <a:rPr lang="en-US" dirty="0"/>
              <a:t>Using the inner cross-validation it takes decisions about the models</a:t>
            </a:r>
          </a:p>
          <a:p>
            <a:pPr lvl="2"/>
            <a:r>
              <a:rPr lang="en-US" dirty="0"/>
              <a:t>Then it builds a final model using the whole training set. This is the one that will be evaluated on the test set</a:t>
            </a:r>
          </a:p>
          <a:p>
            <a:pPr lvl="1"/>
            <a:r>
              <a:rPr lang="en-US" dirty="0"/>
              <a:t>Costly process: we have to train K</a:t>
            </a:r>
            <a:r>
              <a:rPr lang="en-US" baseline="30000" dirty="0"/>
              <a:t>2 </a:t>
            </a:r>
            <a:r>
              <a:rPr lang="en-US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617052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ED24-A49B-3F4A-BBA0-CDAF1EFD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how to take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9D62-B4C5-6F44-8169-E35127B0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force, i.e. grid search</a:t>
            </a:r>
          </a:p>
          <a:p>
            <a:pPr lvl="1"/>
            <a:r>
              <a:rPr lang="en-US" dirty="0"/>
              <a:t>If we have N parameters to test, and each parameter can take M different values</a:t>
            </a:r>
          </a:p>
          <a:p>
            <a:pPr lvl="1"/>
            <a:r>
              <a:rPr lang="en-US" dirty="0"/>
              <a:t>We generate experiments with all possible combinations: M</a:t>
            </a:r>
            <a:r>
              <a:rPr lang="en-US" baseline="30000" dirty="0"/>
              <a:t>N</a:t>
            </a:r>
          </a:p>
          <a:p>
            <a:r>
              <a:rPr lang="en-US" dirty="0"/>
              <a:t>Smart exploration: </a:t>
            </a:r>
            <a:r>
              <a:rPr lang="en-US" dirty="0" err="1"/>
              <a:t>AutoML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TPOT</a:t>
            </a:r>
            <a:r>
              <a:rPr lang="en-US" dirty="0"/>
              <a:t>: Based on genetic programming. Each tree specifies the whole machine learning pipeline with choice of algorithms/parameters</a:t>
            </a:r>
          </a:p>
          <a:p>
            <a:pPr lvl="1"/>
            <a:r>
              <a:rPr lang="en-US" dirty="0">
                <a:hlinkClick r:id="rId3"/>
              </a:rPr>
              <a:t>Auto-sklearn</a:t>
            </a:r>
            <a:r>
              <a:rPr lang="en-US" dirty="0"/>
              <a:t> which uses Bayesian optimization, i.e. defining a probabilistic model to estimate performance based on parameter values, iteratively refined based on running the ML algorithms on selected parameter values</a:t>
            </a:r>
          </a:p>
        </p:txBody>
      </p:sp>
    </p:spTree>
    <p:extLst>
      <p:ext uri="{BB962C8B-B14F-4D97-AF65-F5344CB8AC3E}">
        <p14:creationId xmlns:p14="http://schemas.microsoft.com/office/powerpoint/2010/main" val="2717836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D667-1A0F-5844-8AB0-2E0D91DC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some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24AC-4824-9442-8F53-580A51A53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next slides I will show some python code that implements all these concepts</a:t>
            </a:r>
          </a:p>
          <a:p>
            <a:r>
              <a:rPr lang="en-US" dirty="0"/>
              <a:t>I will make use of </a:t>
            </a:r>
            <a:r>
              <a:rPr lang="en-US" dirty="0">
                <a:hlinkClick r:id="rId2"/>
              </a:rPr>
              <a:t>scikit-learn</a:t>
            </a:r>
            <a:r>
              <a:rPr lang="en-US" dirty="0"/>
              <a:t>, the most popular ML library nowadays</a:t>
            </a:r>
          </a:p>
          <a:p>
            <a:endParaRPr lang="en-US" dirty="0"/>
          </a:p>
          <a:p>
            <a:r>
              <a:rPr lang="en-US" dirty="0"/>
              <a:t>In this example I will make use of a very well-known dataset called Iris</a:t>
            </a:r>
          </a:p>
          <a:p>
            <a:pPr lvl="1"/>
            <a:r>
              <a:rPr lang="en-US" dirty="0"/>
              <a:t>This is a toy problem! It should only be used for demonstration purposes</a:t>
            </a:r>
          </a:p>
          <a:p>
            <a:pPr lvl="1"/>
            <a:r>
              <a:rPr lang="en-US" dirty="0"/>
              <a:t>150 instances, 4 attributes, 3 classes</a:t>
            </a:r>
          </a:p>
          <a:p>
            <a:pPr lvl="1"/>
            <a:r>
              <a:rPr lang="en-US" dirty="0"/>
              <a:t>Very small dataset, created in the 1930s.</a:t>
            </a:r>
          </a:p>
          <a:p>
            <a:r>
              <a:rPr lang="en-US" dirty="0"/>
              <a:t>I will use a decision tree classifier (how it works? Next lecture)</a:t>
            </a:r>
          </a:p>
          <a:p>
            <a:pPr lvl="1"/>
            <a:r>
              <a:rPr lang="en-US" dirty="0"/>
              <a:t>Tuning the maximum depth of the tree</a:t>
            </a:r>
          </a:p>
          <a:p>
            <a:r>
              <a:rPr lang="en-US" dirty="0"/>
              <a:t>All code is in </a:t>
            </a:r>
            <a:r>
              <a:rPr lang="en-US" dirty="0">
                <a:hlinkClick r:id="rId3"/>
              </a:rPr>
              <a:t>https://github.com/jaumebp/ML-tutorial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506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D7E-89B6-3A4B-95EA-0E1D0B98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76D4-06D9-9F49-A868-E92E83FF1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FFC3D-1FAE-0B47-B3C4-F6ADED3BE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77800"/>
            <a:ext cx="89662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79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F314-1F57-E64D-A035-A04B027D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up and run this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1DC76-035E-8A41-BFA7-5DD831647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 err="1"/>
              <a:t>unix</a:t>
            </a:r>
            <a:r>
              <a:rPr lang="en-US" dirty="0"/>
              <a:t> command line (Linux/MacOS)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Installing needed packages</a:t>
            </a:r>
          </a:p>
          <a:p>
            <a:pPr marL="457200" lvl="1" indent="0">
              <a:buNone/>
            </a:pPr>
            <a:r>
              <a:rPr lang="en-GB" dirty="0" err="1">
                <a:latin typeface="Courier" pitchFamily="2" charset="0"/>
              </a:rPr>
              <a:t>sudo</a:t>
            </a:r>
            <a:r>
              <a:rPr lang="en-GB" dirty="0">
                <a:latin typeface="Courier" pitchFamily="2" charset="0"/>
              </a:rPr>
              <a:t> pip3 install </a:t>
            </a:r>
            <a:r>
              <a:rPr lang="en-GB" dirty="0" err="1">
                <a:latin typeface="Courier" pitchFamily="2" charset="0"/>
              </a:rPr>
              <a:t>scikit</a:t>
            </a:r>
            <a:r>
              <a:rPr lang="en-GB" dirty="0">
                <a:latin typeface="Courier" pitchFamily="2" charset="0"/>
              </a:rPr>
              <a:t>-learn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code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python3 </a:t>
            </a:r>
            <a:r>
              <a:rPr lang="en-US" dirty="0" err="1">
                <a:latin typeface="Courier" pitchFamily="2" charset="0"/>
              </a:rPr>
              <a:t>dt.py</a:t>
            </a: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r>
              <a:rPr lang="en-US" dirty="0"/>
              <a:t>In Windows I recommend to install </a:t>
            </a:r>
            <a:r>
              <a:rPr lang="en-US" dirty="0">
                <a:hlinkClick r:id="rId2"/>
              </a:rPr>
              <a:t>Anaconda</a:t>
            </a:r>
            <a:r>
              <a:rPr lang="en-US" dirty="0"/>
              <a:t> (a distribution of scientific computing packages)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2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043B-3B1B-B940-BC8D-ADB7EC59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33" y="-215642"/>
            <a:ext cx="10515600" cy="1325563"/>
          </a:xfrm>
        </p:spPr>
        <p:txBody>
          <a:bodyPr/>
          <a:lstStyle/>
          <a:p>
            <a:r>
              <a:rPr lang="en-US" dirty="0"/>
              <a:t>Trace of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AD4B-2E5B-324F-9B62-A06FE8973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960651"/>
            <a:ext cx="10515600" cy="5798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$ python3 </a:t>
            </a:r>
            <a:r>
              <a:rPr lang="en-US" sz="1600" dirty="0" err="1">
                <a:latin typeface="Courier" pitchFamily="2" charset="0"/>
              </a:rPr>
              <a:t>dt.py</a:t>
            </a:r>
            <a:r>
              <a:rPr lang="en-US" sz="1600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Score of best estimator 0.9496015554219888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Max depth 10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Score of best model on test fold 0.9337037037037038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Score of best estimator 0.949408652349829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Max depth 3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Score of best model on test fold 0.966280193236715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Score of best estimator 0.974967320261438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Max depth 3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Score of best model on test fold 0.9335858585858585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Score of best estimator 0.9748987854251012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Max depth 10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Score of best model on test fold 0.9660018993352326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Score of best estimator 0.9493370051574386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Max depth 4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Score of best model on test fold 0.966280193236715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Average cross-validation score 0.953170369619645</a:t>
            </a:r>
          </a:p>
          <a:p>
            <a:pPr marL="0" indent="0">
              <a:buNone/>
            </a:pPr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05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Verifying that the model is sound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The dataset, before the data mining process, is partitioned into two non-overlapped parts:</a:t>
            </a:r>
          </a:p>
          <a:p>
            <a:pPr lvl="1"/>
            <a:r>
              <a:rPr lang="en-US" sz="2391" dirty="0">
                <a:latin typeface="Calibri" charset="0"/>
                <a:ea typeface="ＭＳ Ｐゴシック" charset="0"/>
              </a:rPr>
              <a:t>Training set. Will be used to </a:t>
            </a:r>
            <a:r>
              <a:rPr lang="en-US" sz="2391" i="1" dirty="0">
                <a:latin typeface="Calibri" charset="0"/>
                <a:ea typeface="ＭＳ Ｐゴシック" charset="0"/>
              </a:rPr>
              <a:t>generate </a:t>
            </a:r>
            <a:r>
              <a:rPr lang="en-US" sz="2391" dirty="0">
                <a:latin typeface="Calibri" charset="0"/>
                <a:ea typeface="ＭＳ Ｐゴシック" charset="0"/>
              </a:rPr>
              <a:t>the model</a:t>
            </a:r>
          </a:p>
          <a:p>
            <a:pPr lvl="1"/>
            <a:r>
              <a:rPr lang="en-US" sz="2391" dirty="0">
                <a:latin typeface="Calibri" charset="0"/>
                <a:ea typeface="ＭＳ Ｐゴシック" charset="0"/>
              </a:rPr>
              <a:t>Test set. Will be used </a:t>
            </a:r>
            <a:r>
              <a:rPr lang="en-US" sz="2391" b="1" dirty="0">
                <a:latin typeface="Calibri" charset="0"/>
                <a:ea typeface="ＭＳ Ｐゴシック" charset="0"/>
              </a:rPr>
              <a:t>only</a:t>
            </a:r>
            <a:r>
              <a:rPr lang="en-US" sz="2391" dirty="0">
                <a:latin typeface="Calibri" charset="0"/>
                <a:ea typeface="ＭＳ Ｐゴシック" charset="0"/>
              </a:rPr>
              <a:t> to </a:t>
            </a:r>
            <a:r>
              <a:rPr lang="en-US" sz="2391" i="1" dirty="0">
                <a:latin typeface="Calibri" charset="0"/>
                <a:ea typeface="ＭＳ Ｐゴシック" charset="0"/>
              </a:rPr>
              <a:t>validate</a:t>
            </a:r>
            <a:r>
              <a:rPr lang="en-US" sz="2391" dirty="0">
                <a:latin typeface="Calibri" charset="0"/>
                <a:ea typeface="ＭＳ Ｐゴシック" charset="0"/>
              </a:rPr>
              <a:t> the model</a:t>
            </a: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We can compute the performance metric (more on the next slides) on both sets. If the metric for the training set is much higher than in the test set, we have a case of </a:t>
            </a:r>
            <a:r>
              <a:rPr lang="en-US" sz="2812" i="1" dirty="0">
                <a:latin typeface="Calibri" charset="0"/>
                <a:ea typeface="ＭＳ Ｐゴシック" charset="0"/>
                <a:cs typeface="ＭＳ Ｐゴシック" charset="0"/>
              </a:rPr>
              <a:t>overlearning</a:t>
            </a: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That is, the DM method has not modelled the problem, only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32060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53D08818-E872-3C4A-8E3A-D4C5DE5B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Performance metrics: Classification Problems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333EE8CE-2DAA-FE4F-BDDE-A69042251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Accuracy: C/D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C = number of correctly classified examples. D is size of instance set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Simplest and most widespread metric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But what if some classes got more examples than others? The majority class would get more benefit out of this metric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Cohen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 dirty="0">
                <a:ea typeface="ＭＳ Ｐゴシック" panose="020B0600070205080204" pitchFamily="34" charset="-128"/>
              </a:rPr>
              <a:t>s Kappa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Computes the agreement between two distributions of categorical variables (i.e. real and predicted classes)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Takes into account agreement by chance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Hence, it may be more suitable for multi-class problems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AAC5D-0604-2C48-8D97-44A2EE285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5143500"/>
            <a:ext cx="4800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FB5FB3C4-A96B-494E-847D-A34CC1664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2835" y="5530851"/>
            <a:ext cx="51958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 = number of classes, x</a:t>
            </a:r>
            <a:r>
              <a:rPr lang="en-US" altLang="en-US" sz="1800" baseline="-25000"/>
              <a:t>i</a:t>
            </a:r>
            <a:r>
              <a:rPr lang="en-US" altLang="en-US" sz="1800"/>
              <a:t>= examples from class I</a:t>
            </a:r>
          </a:p>
          <a:p>
            <a:pPr eaLnBrk="1" hangingPunct="1"/>
            <a:r>
              <a:rPr lang="en-US" altLang="en-US" sz="1800"/>
              <a:t>X</a:t>
            </a:r>
            <a:r>
              <a:rPr lang="en-US" altLang="en-US" sz="1800" baseline="-25000"/>
              <a:t>ii</a:t>
            </a:r>
            <a:r>
              <a:rPr lang="en-US" altLang="en-US" sz="1800"/>
              <a:t> =examples correctly classified from class i </a:t>
            </a:r>
          </a:p>
        </p:txBody>
      </p:sp>
    </p:spTree>
    <p:extLst>
      <p:ext uri="{BB962C8B-B14F-4D97-AF65-F5344CB8AC3E}">
        <p14:creationId xmlns:p14="http://schemas.microsoft.com/office/powerpoint/2010/main" val="351593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6FAB-2B14-8843-8D28-D7688673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Performance metrics: Classification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68557-570A-0449-B616-83155F9946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Precision: TP / (TP+FP)</a:t>
                </a:r>
              </a:p>
              <a:p>
                <a:pPr lvl="1"/>
                <a:r>
                  <a:rPr lang="en-US" dirty="0"/>
                  <a:t>TP = true positives, FP = false positives</a:t>
                </a:r>
              </a:p>
              <a:p>
                <a:r>
                  <a:rPr lang="en-US" dirty="0"/>
                  <a:t>Recall: TP / P</a:t>
                </a:r>
              </a:p>
              <a:p>
                <a:pPr lvl="1"/>
                <a:r>
                  <a:rPr lang="en-US" dirty="0"/>
                  <a:t>P = number of examples of the positive class</a:t>
                </a:r>
              </a:p>
              <a:p>
                <a:pPr lvl="1"/>
                <a:r>
                  <a:rPr lang="en-US" dirty="0"/>
                  <a:t>Metric from the information retrieval field</a:t>
                </a:r>
              </a:p>
              <a:p>
                <a:r>
                  <a:rPr lang="en-US" dirty="0"/>
                  <a:t>F1: harmonic mean of precision and recall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1=2∙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AUPRC: Area under the precision-recall curve</a:t>
                </a:r>
              </a:p>
              <a:p>
                <a:pPr lvl="1"/>
                <a:r>
                  <a:rPr lang="en-US" dirty="0"/>
                  <a:t>If the predictions can be </a:t>
                </a:r>
                <a:r>
                  <a:rPr lang="en-US" dirty="0" err="1"/>
                  <a:t>thresholded</a:t>
                </a:r>
                <a:r>
                  <a:rPr lang="en-US" dirty="0"/>
                  <a:t> to identify all trade-offs between precision and recall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68557-570A-0449-B616-83155F994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AUPRC curves for the 3 best models.&#10;Random Forest (RF) in association with Backward Selection (BS) and 69 features (left), with Forward Selection (FS) and 8 features (middle) and Gini Selection (GS) and 5 features.">
            <a:extLst>
              <a:ext uri="{FF2B5EF4-FFF2-40B4-BE49-F238E27FC236}">
                <a16:creationId xmlns:a16="http://schemas.microsoft.com/office/drawing/2014/main" id="{8EF530FA-7EC9-7249-A54A-B8FA66005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4" r="32868"/>
          <a:stretch/>
        </p:blipFill>
        <p:spPr bwMode="auto">
          <a:xfrm>
            <a:off x="7865074" y="2003860"/>
            <a:ext cx="4326926" cy="399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16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D99DACAB-46F6-3145-8CB7-00EB798D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Performance metrics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527FE57D-97C3-224D-ADEA-DF88AAEC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Regression problems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hlinkClick r:id="rId2"/>
              </a:rPr>
              <a:t>RMSD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  <a:hlinkClick r:id="rId3"/>
              </a:rPr>
              <a:t>Metrics for clustering problems</a:t>
            </a: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Association rule mining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Support (percentage of instances covered by the pattern)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Confidence (agreement between predicate and consequent of the rule) </a:t>
            </a:r>
          </a:p>
        </p:txBody>
      </p:sp>
      <p:pic>
        <p:nvPicPr>
          <p:cNvPr id="41987" name="Picture 4">
            <a:extLst>
              <a:ext uri="{FF2B5EF4-FFF2-40B4-BE49-F238E27FC236}">
                <a16:creationId xmlns:a16="http://schemas.microsoft.com/office/drawing/2014/main" id="{2BD967AC-571D-594F-83A5-8A2C0A42B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2743200"/>
            <a:ext cx="787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56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Performance metrics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531" dirty="0">
                <a:latin typeface="Calibri" charset="0"/>
                <a:ea typeface="ＭＳ Ｐゴシック" charset="0"/>
                <a:cs typeface="ＭＳ Ｐゴシック" charset="0"/>
              </a:rPr>
              <a:t>Classification: Accuracy: C/D</a:t>
            </a:r>
          </a:p>
          <a:p>
            <a:pPr lvl="1"/>
            <a:r>
              <a:rPr lang="en-US" sz="2250" dirty="0">
                <a:latin typeface="Calibri" charset="0"/>
                <a:ea typeface="ＭＳ Ｐゴシック" charset="0"/>
              </a:rPr>
              <a:t>C = number of correctly classified examples. D is size of instance set</a:t>
            </a:r>
          </a:p>
          <a:p>
            <a:pPr lvl="1"/>
            <a:r>
              <a:rPr lang="en-US" sz="2250" dirty="0">
                <a:latin typeface="Calibri" charset="0"/>
                <a:ea typeface="ＭＳ Ｐゴシック" charset="0"/>
              </a:rPr>
              <a:t>Simplest and most widespread metric</a:t>
            </a:r>
          </a:p>
          <a:p>
            <a:pPr lvl="1"/>
            <a:r>
              <a:rPr lang="en-US" sz="2250" dirty="0">
                <a:latin typeface="Calibri" charset="0"/>
                <a:ea typeface="ＭＳ Ｐゴシック" charset="0"/>
              </a:rPr>
              <a:t>But what if some classes got more examples than others? The majority class would get more benefit out of this metric </a:t>
            </a:r>
            <a:r>
              <a:rPr lang="en-US" sz="2250" dirty="0">
                <a:latin typeface="Calibri" charset="0"/>
                <a:ea typeface="ＭＳ Ｐゴシック" charset="0"/>
                <a:sym typeface="Wingdings"/>
              </a:rPr>
              <a:t> class imbalance problem</a:t>
            </a:r>
            <a:endParaRPr lang="en-US" sz="2250" dirty="0">
              <a:latin typeface="Calibri" charset="0"/>
              <a:ea typeface="ＭＳ Ｐゴシック" charset="0"/>
            </a:endParaRPr>
          </a:p>
          <a:p>
            <a:r>
              <a:rPr lang="en-US" sz="2531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Metrics for clustering problems</a:t>
            </a:r>
            <a:endParaRPr lang="en-US" sz="253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2531" dirty="0">
                <a:latin typeface="Calibri" charset="0"/>
                <a:ea typeface="ＭＳ Ｐゴシック" charset="0"/>
                <a:cs typeface="ＭＳ Ｐゴシック" charset="0"/>
              </a:rPr>
              <a:t>Association rule mining</a:t>
            </a:r>
          </a:p>
          <a:p>
            <a:pPr lvl="1"/>
            <a:r>
              <a:rPr lang="en-US" sz="2250" dirty="0">
                <a:latin typeface="Calibri" charset="0"/>
                <a:ea typeface="ＭＳ Ｐゴシック" charset="0"/>
              </a:rPr>
              <a:t>Support (percentage of instances covered by the pattern)</a:t>
            </a:r>
          </a:p>
          <a:p>
            <a:pPr lvl="1"/>
            <a:r>
              <a:rPr lang="en-US" sz="2250" dirty="0">
                <a:latin typeface="Calibri" charset="0"/>
                <a:ea typeface="ＭＳ Ｐゴシック" charset="0"/>
              </a:rPr>
              <a:t>Confidence (agreement between predicate and consequent of the rule) </a:t>
            </a:r>
          </a:p>
          <a:p>
            <a:pPr marL="0" indent="0">
              <a:buNone/>
            </a:pPr>
            <a:endParaRPr lang="en-US" sz="253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5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87F1ED09-52D0-E44E-99AE-9B349516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Performance estimation methodologies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C2D45D8D-CCD3-E941-BF62-2E8018C0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 have to partition the dataset into training and test, but how is this partitioning done?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If this partitioning is wrong we will not obtain a good estimation of the method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performance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476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A165B3C0-944B-394F-9A5C-F5A1F4A6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Performace estimation methodologies: Holdout 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9C31D722-35C4-C24A-A906-5BC737E7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Simply dividing the dataset into two non-overlaped sets (e.g. 2/3 of the dataset for training, 1/3 of the set for test).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Most simple method and computationally cheap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performance is computed on the test set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Its reliability greatly depends on how the sets are partitioned</a:t>
            </a:r>
          </a:p>
        </p:txBody>
      </p:sp>
    </p:spTree>
    <p:extLst>
      <p:ext uri="{BB962C8B-B14F-4D97-AF65-F5344CB8AC3E}">
        <p14:creationId xmlns:p14="http://schemas.microsoft.com/office/powerpoint/2010/main" val="283818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2177</Words>
  <Application>Microsoft Macintosh PowerPoint</Application>
  <PresentationFormat>Widescreen</PresentationFormat>
  <Paragraphs>284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ヒラギノ角ゴ ProN W3</vt:lpstr>
      <vt:lpstr>Arial</vt:lpstr>
      <vt:lpstr>Calibri</vt:lpstr>
      <vt:lpstr>Calibri Light</vt:lpstr>
      <vt:lpstr>Cambria Math</vt:lpstr>
      <vt:lpstr>Courier</vt:lpstr>
      <vt:lpstr>Wingdings</vt:lpstr>
      <vt:lpstr>Office Theme</vt:lpstr>
      <vt:lpstr>Introduction to Machine Learning Part 2:  Evaluation protocols</vt:lpstr>
      <vt:lpstr>Experimental Evaluation</vt:lpstr>
      <vt:lpstr>Verifying that the model is sound</vt:lpstr>
      <vt:lpstr>Performance metrics: Classification Problems</vt:lpstr>
      <vt:lpstr>Performance metrics: Classification Problems</vt:lpstr>
      <vt:lpstr>Performance metrics</vt:lpstr>
      <vt:lpstr>Performance metrics</vt:lpstr>
      <vt:lpstr>Performance estimation methodologies</vt:lpstr>
      <vt:lpstr>Performace estimation methodologies: Holdout </vt:lpstr>
      <vt:lpstr>Performace estimation methodologies: K-fold cross-validation </vt:lpstr>
      <vt:lpstr>Performance estimation methodologies</vt:lpstr>
      <vt:lpstr>Performance estimation methodologies</vt:lpstr>
      <vt:lpstr>Who is the best?</vt:lpstr>
      <vt:lpstr>Statistical tests</vt:lpstr>
      <vt:lpstr>Traditional approach: Student T-test </vt:lpstr>
      <vt:lpstr>Wilcoxon test</vt:lpstr>
      <vt:lpstr>Multiple pair-wise comparisons?</vt:lpstr>
      <vt:lpstr>The Friedman test</vt:lpstr>
      <vt:lpstr>Two types of post-hoc test</vt:lpstr>
      <vt:lpstr>Evaluation pipeline (summary)</vt:lpstr>
      <vt:lpstr>Model selection and parameter setting</vt:lpstr>
      <vt:lpstr>Model selection: data partitioning</vt:lpstr>
      <vt:lpstr>Model selection: how to take decisions</vt:lpstr>
      <vt:lpstr>Let’s see some code!</vt:lpstr>
      <vt:lpstr>PowerPoint Presentation</vt:lpstr>
      <vt:lpstr>How to set up and run this code?</vt:lpstr>
      <vt:lpstr>Trace of the code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Part 1:  Roadmap and basic concepts</dc:title>
  <dc:creator>Jaume Bacardit</dc:creator>
  <cp:lastModifiedBy>Jaume Bacardit</cp:lastModifiedBy>
  <cp:revision>19</cp:revision>
  <dcterms:created xsi:type="dcterms:W3CDTF">2020-02-26T10:58:55Z</dcterms:created>
  <dcterms:modified xsi:type="dcterms:W3CDTF">2020-03-01T13:54:15Z</dcterms:modified>
</cp:coreProperties>
</file>