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37" r:id="rId4"/>
    <p:sldId id="319" r:id="rId5"/>
    <p:sldId id="320" r:id="rId6"/>
    <p:sldId id="323" r:id="rId7"/>
    <p:sldId id="365" r:id="rId8"/>
    <p:sldId id="366" r:id="rId9"/>
    <p:sldId id="367" r:id="rId10"/>
    <p:sldId id="329" r:id="rId11"/>
    <p:sldId id="330" r:id="rId12"/>
    <p:sldId id="332" r:id="rId13"/>
    <p:sldId id="333" r:id="rId14"/>
    <p:sldId id="334" r:id="rId15"/>
    <p:sldId id="335" r:id="rId16"/>
    <p:sldId id="336" r:id="rId17"/>
    <p:sldId id="338" r:id="rId18"/>
    <p:sldId id="339" r:id="rId19"/>
    <p:sldId id="340" r:id="rId20"/>
    <p:sldId id="372" r:id="rId21"/>
    <p:sldId id="341" r:id="rId22"/>
    <p:sldId id="342" r:id="rId23"/>
    <p:sldId id="368" r:id="rId24"/>
    <p:sldId id="369" r:id="rId25"/>
    <p:sldId id="371" r:id="rId26"/>
    <p:sldId id="373" r:id="rId27"/>
    <p:sldId id="344" r:id="rId28"/>
    <p:sldId id="347" r:id="rId29"/>
    <p:sldId id="349" r:id="rId30"/>
    <p:sldId id="352" r:id="rId31"/>
    <p:sldId id="354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0319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5378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3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221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8932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898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606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76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8877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1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9572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266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492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913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566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655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715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8691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352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181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4955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319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20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538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9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81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455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8432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9079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904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075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54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7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2s.ugr.es/keel/pdf/algorithm/articulo/2005-Liu-IEEETKD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Principal_component_analysi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hyperlink" Target="https://lvdmaaten.github.io/publications/papers/JMLR_20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ci2s.ugr.es/MVDM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35.9506" TargetMode="External"/><Relationship Id="rId2" Type="http://schemas.openxmlformats.org/officeDocument/2006/relationships/hyperlink" Target="http://bioinformatics.oxfordjournals.org/content/23/19/2507.abstr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mu.edu/~guestrin/Class/10701-S06/Handouts/recitations/recitation-pca_svd.ppt" TargetMode="External"/><Relationship Id="rId4" Type="http://schemas.openxmlformats.org/officeDocument/2006/relationships/hyperlink" Target="http://sci2s.ugr.es/MVDM/biblio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col.sourceforge.net/" TargetMode="External"/><Relationship Id="rId2" Type="http://schemas.openxmlformats.org/officeDocument/2006/relationships/hyperlink" Target="http://sci2s.ugr.es/keel/workshops/docs/workshop1/hobasu0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5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 dirty="0"/>
              <a:t>Part 8:  Preprocessing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 Selection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Transforming a dataset by removing some of its columns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41540"/>
              </p:ext>
            </p:extLst>
          </p:nvPr>
        </p:nvGraphicFramePr>
        <p:xfrm>
          <a:off x="2606675" y="2799930"/>
          <a:ext cx="3657600" cy="28781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6492876" y="3927054"/>
            <a:ext cx="533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9525"/>
              </p:ext>
            </p:extLst>
          </p:nvPr>
        </p:nvGraphicFramePr>
        <p:xfrm>
          <a:off x="7331076" y="2799930"/>
          <a:ext cx="2193925" cy="28781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4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Prototype Selection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Transforming a dataset by removing some of its rows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953928" y="3035005"/>
            <a:ext cx="533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91527" y="2568280"/>
          <a:ext cx="3810000" cy="163386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28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92127" y="2730205"/>
          <a:ext cx="3810000" cy="126240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1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Taxonomy of feature/prototype selection methods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Filter methods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reduction process happens </a:t>
            </a:r>
            <a:r>
              <a:rPr lang="en-US" i="1">
                <a:latin typeface="Calibri" charset="0"/>
                <a:ea typeface="ＭＳ Ｐゴシック" charset="0"/>
              </a:rPr>
              <a:t>before</a:t>
            </a:r>
            <a:r>
              <a:rPr lang="en-US">
                <a:latin typeface="Calibri" charset="0"/>
                <a:ea typeface="ＭＳ Ｐゴシック" charset="0"/>
              </a:rPr>
              <a:t> the learning process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Using some kind of metric that tries to estimate the goodness of the reduction</a:t>
            </a:r>
          </a:p>
          <a:p>
            <a:pPr lvl="1"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2438400" y="4800600"/>
            <a:ext cx="1371600" cy="914400"/>
          </a:xfrm>
          <a:prstGeom prst="can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Dataset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38600" y="50292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4800600"/>
            <a:ext cx="15240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705600" y="50292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1" y="4800600"/>
            <a:ext cx="15240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4172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Taxonomy of feature/prototype selection methods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Wrapper methods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Filter methods try to estimate the goodness of the reduced dataset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Why don</a:t>
            </a:r>
            <a:r>
              <a:rPr lang="ja-JP" altLang="en-US" sz="2391">
                <a:latin typeface="Calibri" charset="0"/>
                <a:ea typeface="ＭＳ Ｐゴシック" charset="0"/>
              </a:rPr>
              <a:t>’</a:t>
            </a:r>
            <a:r>
              <a:rPr lang="en-US" altLang="ja-JP" sz="2391">
                <a:latin typeface="Calibri" charset="0"/>
                <a:ea typeface="ＭＳ Ｐゴシック" charset="0"/>
              </a:rPr>
              <a:t>t we use the actual data mining method (or at least a fast one) to tell if the reduction is good or bad?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The space of possible reductions will be iteratively explored by a search algorithms</a:t>
            </a:r>
          </a:p>
          <a:p>
            <a:pPr lvl="1">
              <a:buFont typeface="Arial" charset="0"/>
              <a:buNone/>
            </a:pPr>
            <a:endParaRPr lang="en-US" sz="2391">
              <a:latin typeface="Calibri" charset="0"/>
              <a:ea typeface="ＭＳ Ｐゴシック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2286000" y="4800600"/>
            <a:ext cx="1371600" cy="914400"/>
          </a:xfrm>
          <a:prstGeom prst="can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Dataset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86200" y="50292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4239090"/>
            <a:ext cx="15240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Explore reduction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162800" y="50292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7201" y="4800600"/>
            <a:ext cx="15240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method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5763090"/>
            <a:ext cx="15240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en-US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Classifier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5638800" y="5257801"/>
            <a:ext cx="228600" cy="487363"/>
          </a:xfrm>
          <a:prstGeom prst="up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4114800"/>
            <a:ext cx="2133600" cy="2743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Taxonomy of feature/prototype selection methods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Embedded methods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Learning methods that incorporate the feature/instance reduction inside their process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Difference between these and wrapper methods is that these methods are aware that they are performing a reduction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We will discuss some of them in a later lecture in the block</a:t>
            </a:r>
          </a:p>
        </p:txBody>
      </p:sp>
    </p:spTree>
    <p:extLst>
      <p:ext uri="{BB962C8B-B14F-4D97-AF65-F5344CB8AC3E}">
        <p14:creationId xmlns:p14="http://schemas.microsoft.com/office/powerpoint/2010/main" val="419440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 selection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Two issues that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characterise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the FS methods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Feature evaluation (for the filters)</a:t>
            </a:r>
          </a:p>
          <a:p>
            <a:pPr lvl="2"/>
            <a:r>
              <a:rPr lang="en-US" sz="2531" dirty="0">
                <a:latin typeface="Calibri" charset="0"/>
                <a:ea typeface="ＭＳ Ｐゴシック" charset="0"/>
              </a:rPr>
              <a:t>How do we estimate the goodness of a feature subset?</a:t>
            </a:r>
          </a:p>
          <a:p>
            <a:pPr lvl="2"/>
            <a:r>
              <a:rPr lang="en-US" sz="2531" dirty="0">
                <a:latin typeface="Calibri" charset="0"/>
                <a:ea typeface="ＭＳ Ｐゴシック" charset="0"/>
              </a:rPr>
              <a:t>Metric applies to </a:t>
            </a:r>
          </a:p>
          <a:p>
            <a:pPr lvl="3"/>
            <a:r>
              <a:rPr lang="en-US" sz="2531" dirty="0">
                <a:latin typeface="Calibri" charset="0"/>
                <a:ea typeface="ＭＳ Ｐゴシック" charset="0"/>
              </a:rPr>
              <a:t>Feature subset</a:t>
            </a:r>
          </a:p>
          <a:p>
            <a:pPr lvl="3"/>
            <a:r>
              <a:rPr lang="en-US" sz="2531" dirty="0">
                <a:latin typeface="Calibri" charset="0"/>
                <a:ea typeface="ＭＳ Ｐゴシック" charset="0"/>
              </a:rPr>
              <a:t>Individual features (generating a ranking)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Subset exploration (for both filters and wrappers)</a:t>
            </a:r>
          </a:p>
          <a:p>
            <a:pPr lvl="2"/>
            <a:r>
              <a:rPr lang="en-US" sz="2531" dirty="0">
                <a:latin typeface="Calibri" charset="0"/>
                <a:ea typeface="ＭＳ Ｐゴシック" charset="0"/>
              </a:rPr>
              <a:t>How do we explore the space of feature subsets?</a:t>
            </a:r>
          </a:p>
          <a:p>
            <a:pPr marL="505626" lvl="2" indent="0">
              <a:buNone/>
            </a:pPr>
            <a:endParaRPr lang="en-US" sz="253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0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 evaluation methods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Four types of metrics </a:t>
            </a:r>
            <a:r>
              <a:rPr lang="en-US" sz="2812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(Liu and Yu, 2005)</a:t>
            </a:r>
            <a:endParaRPr lang="en-US" sz="2812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Distance metrics</a:t>
            </a:r>
          </a:p>
          <a:p>
            <a:pPr lvl="2"/>
            <a:r>
              <a:rPr lang="en-US" sz="1969">
                <a:latin typeface="Calibri" charset="0"/>
                <a:ea typeface="ＭＳ Ｐゴシック" charset="0"/>
              </a:rPr>
              <a:t>Feature helps separating better between classes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Information metrics</a:t>
            </a:r>
          </a:p>
          <a:p>
            <a:pPr lvl="2"/>
            <a:r>
              <a:rPr lang="en-US" sz="1969">
                <a:latin typeface="Calibri" charset="0"/>
                <a:ea typeface="ＭＳ Ｐゴシック" charset="0"/>
              </a:rPr>
              <a:t>Quantify the information gain (Information Theory) of a feature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Dependency metrics</a:t>
            </a:r>
          </a:p>
          <a:p>
            <a:pPr lvl="2"/>
            <a:r>
              <a:rPr lang="en-US" sz="1969">
                <a:latin typeface="Calibri" charset="0"/>
                <a:ea typeface="ＭＳ Ｐゴシック" charset="0"/>
              </a:rPr>
              <a:t>Quantify the correlation between attributes and between each attribute and the class 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Consistency metrics</a:t>
            </a:r>
          </a:p>
          <a:p>
            <a:pPr lvl="2"/>
            <a:r>
              <a:rPr lang="en-US" sz="1969">
                <a:latin typeface="Calibri" charset="0"/>
                <a:ea typeface="ＭＳ Ｐゴシック" charset="0"/>
              </a:rPr>
              <a:t>Inconsistency: having two equal instances but with different class labels</a:t>
            </a:r>
          </a:p>
          <a:p>
            <a:pPr lvl="2"/>
            <a:r>
              <a:rPr lang="en-US" sz="1969">
                <a:latin typeface="Calibri" charset="0"/>
                <a:ea typeface="ＭＳ Ｐゴシック" charset="0"/>
              </a:rPr>
              <a:t>These metrics try to find the minimal set of features that maintains the same level of consistency as the whole dataset</a:t>
            </a:r>
          </a:p>
          <a:p>
            <a:pPr lvl="2"/>
            <a:endParaRPr lang="en-US" sz="1969">
              <a:latin typeface="Calibri" charset="0"/>
              <a:ea typeface="ＭＳ Ｐゴシック" charset="0"/>
            </a:endParaRPr>
          </a:p>
          <a:p>
            <a:pPr lvl="2"/>
            <a:endParaRPr lang="en-US" sz="1969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0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074194"/>
            <a:ext cx="59309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Relief/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ReliefF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 lnSpcReduction="10000"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Metric for individual features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Given a sample of </a:t>
            </a:r>
            <a:r>
              <a:rPr lang="en-US" sz="2812" i="1" dirty="0">
                <a:latin typeface="Calibri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instances from the training set, it scores each instance as follow:</a:t>
            </a: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d= distance function,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t,I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= feature I of sampled instance t. NM(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)= instance closest to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812" i="1" dirty="0">
                <a:latin typeface="Calibri" charset="0"/>
                <a:ea typeface="ＭＳ Ｐゴシック" charset="0"/>
                <a:cs typeface="ＭＳ Ｐゴシック" charset="0"/>
              </a:rPr>
              <a:t>different class. 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NH(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)= instance closest to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with the </a:t>
            </a:r>
            <a:r>
              <a:rPr lang="en-US" sz="2812" i="1" dirty="0">
                <a:latin typeface="Calibri" charset="0"/>
                <a:ea typeface="ＭＳ Ｐゴシック" charset="0"/>
                <a:cs typeface="ＭＳ Ｐゴシック" charset="0"/>
              </a:rPr>
              <a:t>same class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Metric for two-class problems (Relief). The formula for multi-class problems (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ReliefF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 is more complex </a:t>
            </a:r>
            <a:endParaRPr lang="en-US" sz="2812" baseline="-25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752601" y="6550026"/>
            <a:ext cx="6601485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/>
              <a:t>Image taken from http://featureselection.asu.edu/featureselection_techreport.pdf</a:t>
            </a:r>
          </a:p>
        </p:txBody>
      </p:sp>
    </p:spTree>
    <p:extLst>
      <p:ext uri="{BB962C8B-B14F-4D97-AF65-F5344CB8AC3E}">
        <p14:creationId xmlns:p14="http://schemas.microsoft.com/office/powerpoint/2010/main" val="95321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CFS (Correlation-based Feature Selection)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Evaluates subsets of features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Principle: select the subset that has maximal correlation to the class, and minimal correlation between features</a:t>
            </a:r>
          </a:p>
          <a:p>
            <a:endParaRPr lang="en-US" sz="2812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12" baseline="-25000">
                <a:latin typeface="Calibri" charset="0"/>
                <a:ea typeface="ＭＳ Ｐゴシック" charset="0"/>
                <a:cs typeface="ＭＳ Ｐゴシック" charset="0"/>
              </a:rPr>
              <a:t>cf </a:t>
            </a:r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= average correlation between features and class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12" baseline="-25000">
                <a:latin typeface="Calibri" charset="0"/>
                <a:ea typeface="ＭＳ Ｐゴシック" charset="0"/>
                <a:cs typeface="ＭＳ Ｐゴシック" charset="0"/>
              </a:rPr>
              <a:t>ff </a:t>
            </a:r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= average correlation between features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For discrete attributes: correlation based on normalised Information Gain (Information Theory)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For continuous attributes: Pearson</a:t>
            </a:r>
            <a:r>
              <a:rPr lang="ja-JP" altLang="en-US" sz="2812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12">
                <a:latin typeface="Calibri" charset="0"/>
                <a:ea typeface="ＭＳ Ｐゴシック" charset="0"/>
                <a:cs typeface="ＭＳ Ｐゴシック" charset="0"/>
              </a:rPr>
              <a:t>s correlation </a:t>
            </a:r>
          </a:p>
          <a:p>
            <a:pPr lvl="1">
              <a:buFont typeface="Arial" charset="0"/>
              <a:buNone/>
            </a:pPr>
            <a:endParaRPr lang="en-US" sz="2391">
              <a:latin typeface="Calibri" charset="0"/>
              <a:ea typeface="ＭＳ Ｐゴシック" charset="0"/>
            </a:endParaRP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56" y="3030803"/>
            <a:ext cx="3098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752601" y="6550026"/>
            <a:ext cx="6601485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/>
              <a:t>Image taken from http://featureselection.asu.edu/featureselection_techreport.pdf</a:t>
            </a:r>
          </a:p>
        </p:txBody>
      </p:sp>
    </p:spTree>
    <p:extLst>
      <p:ext uri="{BB962C8B-B14F-4D97-AF65-F5344CB8AC3E}">
        <p14:creationId xmlns:p14="http://schemas.microsoft.com/office/powerpoint/2010/main" val="38157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Exploration mechanisms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sz="2391" i="1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391" i="1" baseline="3000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391" baseline="30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possible sub-features of </a:t>
            </a:r>
            <a:r>
              <a:rPr lang="en-US" sz="2391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 features</a:t>
            </a:r>
          </a:p>
          <a:p>
            <a:pPr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Several heuristic feature selection methods:</a:t>
            </a:r>
          </a:p>
          <a:p>
            <a:pPr lvl="1"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</a:rPr>
              <a:t>Best single features under the feature independence assumption: choose by significance tests</a:t>
            </a:r>
          </a:p>
          <a:p>
            <a:pPr lvl="1"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</a:rPr>
              <a:t>Best step-wise feature selection: 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 best single-feature is picked first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Then next best feature condition to the first, ...</a:t>
            </a:r>
          </a:p>
          <a:p>
            <a:pPr lvl="1"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</a:rPr>
              <a:t>Step-wise feature elimination: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Repeatedly eliminate the worst feature</a:t>
            </a:r>
          </a:p>
          <a:p>
            <a:pPr lvl="1"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</a:rPr>
              <a:t>Best combined feature selection and elimination</a:t>
            </a:r>
          </a:p>
          <a:p>
            <a:pPr lvl="1">
              <a:lnSpc>
                <a:spcPct val="90000"/>
              </a:lnSpc>
            </a:pPr>
            <a:r>
              <a:rPr lang="en-US" sz="2391">
                <a:latin typeface="Calibri" charset="0"/>
                <a:ea typeface="ＭＳ Ｐゴシック" charset="0"/>
              </a:rPr>
              <a:t>Optimal branch and bound: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Use feature elimination and backtracking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828800" y="6400800"/>
            <a:ext cx="3482041" cy="37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Slide taken from Han &amp; Kamber</a:t>
            </a:r>
          </a:p>
        </p:txBody>
      </p:sp>
    </p:spTree>
    <p:extLst>
      <p:ext uri="{BB962C8B-B14F-4D97-AF65-F5344CB8AC3E}">
        <p14:creationId xmlns:p14="http://schemas.microsoft.com/office/powerpoint/2010/main" val="19563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377-F355-0840-8987-4933B05D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6D57-7451-3245-89E5-FB308899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preprocessing</a:t>
            </a:r>
          </a:p>
          <a:p>
            <a:r>
              <a:rPr lang="en-US" dirty="0"/>
              <a:t>Data complexity metrics</a:t>
            </a:r>
          </a:p>
          <a:p>
            <a:r>
              <a:rPr lang="en-US" dirty="0"/>
              <a:t>Feature and Prototype selection</a:t>
            </a:r>
          </a:p>
          <a:p>
            <a:r>
              <a:rPr lang="en-US" dirty="0"/>
              <a:t>Missing values imputation</a:t>
            </a:r>
          </a:p>
          <a:p>
            <a:r>
              <a:rPr lang="en-US" dirty="0"/>
              <a:t>Dimensionality reduction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39DA12-ABEA-874C-B1B6-4B58EC6B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12" y="6519862"/>
            <a:ext cx="861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Some slides taken from </a:t>
            </a:r>
            <a:r>
              <a:rPr lang="ja-JP" altLang="en-US" sz="1600" dirty="0"/>
              <a:t>“</a:t>
            </a:r>
            <a:r>
              <a:rPr lang="en-US" altLang="ja-JP" sz="1600" dirty="0" err="1"/>
              <a:t>Jiawei</a:t>
            </a:r>
            <a:r>
              <a:rPr lang="en-US" altLang="ja-JP" sz="1600" dirty="0"/>
              <a:t> Han, Data Mining: Concepts and Techniques. Chapter 2 </a:t>
            </a:r>
            <a:r>
              <a:rPr lang="ja-JP" altLang="en-US" sz="1600" dirty="0"/>
              <a:t>“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856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725F-427B-5C4B-8247-B87E4695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RFE (Recursive Feature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7A87-71EF-B540-815D-0B91D27191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heuristic FS exploration mechanism </a:t>
            </a:r>
          </a:p>
          <a:p>
            <a:r>
              <a:rPr lang="en-US" dirty="0"/>
              <a:t>Requires for its use a classifier that can generate feature rankings from its training process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 using a linear kernel</a:t>
            </a:r>
          </a:p>
          <a:p>
            <a:r>
              <a:rPr lang="en-US" dirty="0"/>
              <a:t>Original algorithm called SVM-RFE because it was paired to SVM, but the procedure is general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CB573-EDBF-BC41-934A-768BDAF074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Procedure</a:t>
            </a:r>
            <a:r>
              <a:rPr lang="en-US" sz="1800" dirty="0">
                <a:latin typeface="Courier" pitchFamily="2" charset="0"/>
              </a:rPr>
              <a:t> RFE (</a:t>
            </a:r>
            <a:r>
              <a:rPr lang="en-US" sz="1800" i="1" dirty="0">
                <a:latin typeface="Courier" pitchFamily="2" charset="0"/>
              </a:rPr>
              <a:t>TS, </a:t>
            </a:r>
            <a:r>
              <a:rPr lang="en-US" sz="1800" i="1" dirty="0" err="1">
                <a:latin typeface="Courier" pitchFamily="2" charset="0"/>
              </a:rPr>
              <a:t>num_feat_to_select</a:t>
            </a:r>
            <a:r>
              <a:rPr lang="en-US" sz="1800" i="1" dirty="0">
                <a:latin typeface="Courier" pitchFamily="2" charset="0"/>
              </a:rPr>
              <a:t>, </a:t>
            </a:r>
            <a:r>
              <a:rPr lang="en-US" sz="1800" i="1" dirty="0" err="1">
                <a:latin typeface="Courier" pitchFamily="2" charset="0"/>
              </a:rPr>
              <a:t>block_size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While</a:t>
            </a:r>
            <a:r>
              <a:rPr lang="en-US" sz="1800" dirty="0">
                <a:latin typeface="Courier" pitchFamily="2" charset="0"/>
              </a:rPr>
              <a:t> TS contains more than </a:t>
            </a:r>
            <a:r>
              <a:rPr lang="en-US" sz="1800" i="1" dirty="0" err="1">
                <a:latin typeface="Courier" pitchFamily="2" charset="0"/>
              </a:rPr>
              <a:t>num_feat_to_select</a:t>
            </a:r>
            <a:r>
              <a:rPr lang="en-US" sz="1800" dirty="0">
                <a:latin typeface="Courier" pitchFamily="2" charset="0"/>
              </a:rPr>
              <a:t> features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i="1" dirty="0">
                <a:latin typeface="Courier" pitchFamily="2" charset="0"/>
              </a:rPr>
              <a:t>Model</a:t>
            </a:r>
            <a:r>
              <a:rPr lang="en-US" sz="1800" dirty="0">
                <a:latin typeface="Courier" pitchFamily="2" charset="0"/>
              </a:rPr>
              <a:t> = train Classifier on TS</a:t>
            </a:r>
          </a:p>
          <a:p>
            <a:pPr marL="0" indent="0">
              <a:buNone/>
            </a:pPr>
            <a:r>
              <a:rPr lang="en-US" sz="1800" i="1" dirty="0">
                <a:latin typeface="Courier" pitchFamily="2" charset="0"/>
              </a:rPr>
              <a:t>	Ranking</a:t>
            </a:r>
            <a:r>
              <a:rPr lang="en-US" sz="1800" dirty="0">
                <a:latin typeface="Courier" pitchFamily="2" charset="0"/>
              </a:rPr>
              <a:t> = extract a feature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ranking from Model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	</a:t>
            </a:r>
            <a:r>
              <a:rPr lang="en-US" sz="1800" i="1" dirty="0">
                <a:latin typeface="Courier" pitchFamily="2" charset="0"/>
              </a:rPr>
              <a:t>features</a:t>
            </a:r>
            <a:r>
              <a:rPr lang="en-US" sz="1800" b="1" dirty="0">
                <a:latin typeface="Courier" pitchFamily="2" charset="0"/>
              </a:rPr>
              <a:t> = </a:t>
            </a:r>
            <a:r>
              <a:rPr lang="en-US" sz="1800" i="1" dirty="0">
                <a:latin typeface="Courier" pitchFamily="2" charset="0"/>
              </a:rPr>
              <a:t>set of </a:t>
            </a:r>
            <a:r>
              <a:rPr lang="en-US" sz="1800" dirty="0">
                <a:latin typeface="Courier" pitchFamily="2" charset="0"/>
              </a:rPr>
              <a:t>features of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size </a:t>
            </a:r>
            <a:r>
              <a:rPr lang="en-US" sz="1800" i="1" dirty="0" err="1">
                <a:latin typeface="Courier" pitchFamily="2" charset="0"/>
              </a:rPr>
              <a:t>block_size</a:t>
            </a:r>
            <a:r>
              <a:rPr lang="en-US" sz="1800" i="1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at the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bottom of </a:t>
            </a:r>
            <a:r>
              <a:rPr lang="en-US" sz="1800" i="1" dirty="0">
                <a:latin typeface="Courier" pitchFamily="2" charset="0"/>
              </a:rPr>
              <a:t>Ranking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Remove </a:t>
            </a:r>
            <a:r>
              <a:rPr lang="en-US" sz="1800" i="1" dirty="0">
                <a:latin typeface="Courier" pitchFamily="2" charset="0"/>
              </a:rPr>
              <a:t>features </a:t>
            </a:r>
            <a:r>
              <a:rPr lang="en-US" sz="1800" dirty="0">
                <a:latin typeface="Courier" pitchFamily="2" charset="0"/>
              </a:rPr>
              <a:t>from</a:t>
            </a:r>
            <a:r>
              <a:rPr lang="en-US" sz="1800" i="1" dirty="0">
                <a:latin typeface="Courier" pitchFamily="2" charset="0"/>
              </a:rPr>
              <a:t> TS</a:t>
            </a:r>
          </a:p>
          <a:p>
            <a:pPr marL="0" indent="0">
              <a:buNone/>
            </a:pPr>
            <a:r>
              <a:rPr lang="en-US" sz="1800" b="1" i="1" dirty="0" err="1">
                <a:latin typeface="Courier" pitchFamily="2" charset="0"/>
              </a:rPr>
              <a:t>EndWhile</a:t>
            </a:r>
            <a:endParaRPr lang="en-US" sz="1800" b="1" i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Return </a:t>
            </a:r>
            <a:r>
              <a:rPr lang="en-US" sz="1800" dirty="0">
                <a:latin typeface="Courier" pitchFamily="2" charset="0"/>
              </a:rPr>
              <a:t>set of features remaining in </a:t>
            </a:r>
            <a:r>
              <a:rPr lang="en-US" sz="1800" i="1" dirty="0">
                <a:latin typeface="Courier" pitchFamily="2" charset="0"/>
              </a:rPr>
              <a:t>TS</a:t>
            </a:r>
            <a:endParaRPr lang="en-US" sz="1800" b="1" i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7A26A-B606-DD41-BDEC-7240930A1363}"/>
              </a:ext>
            </a:extLst>
          </p:cNvPr>
          <p:cNvSpPr/>
          <p:nvPr/>
        </p:nvSpPr>
        <p:spPr>
          <a:xfrm>
            <a:off x="0" y="6211669"/>
            <a:ext cx="1154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Guyon, I., Weston, J., Barnhill, S., &amp; </a:t>
            </a:r>
            <a:r>
              <a:rPr lang="en-GB" dirty="0" err="1"/>
              <a:t>Vapnik</a:t>
            </a:r>
            <a:r>
              <a:rPr lang="en-GB" dirty="0"/>
              <a:t>, V., “Gene selection for cancer classification using support vector machines”, Mach. Learn., 46(1-3), 389–422, 2002.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8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Prototype selection: wrapper methods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8286" cy="435133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Heuristic search: Windowing method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Start with a small set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Iterate through: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Learning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Testing theory with examples not in the window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All misclassified examples (up to </a:t>
            </a:r>
            <a:r>
              <a:rPr lang="en-US" sz="2391" dirty="0" err="1">
                <a:latin typeface="Calibri" charset="0"/>
                <a:ea typeface="ＭＳ Ｐゴシック" charset="0"/>
              </a:rPr>
              <a:t>MaxIncSize</a:t>
            </a:r>
            <a:r>
              <a:rPr lang="en-US" sz="2391" dirty="0">
                <a:latin typeface="Calibri" charset="0"/>
                <a:ea typeface="ＭＳ Ｐゴシック" charset="0"/>
              </a:rPr>
              <a:t>) will be added to the window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54" y="1825625"/>
            <a:ext cx="46482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326468" y="6488114"/>
            <a:ext cx="6858000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/>
          <a:p>
            <a:r>
              <a:rPr lang="en-US" sz="1406" dirty="0" err="1"/>
              <a:t>www.jair.org</a:t>
            </a:r>
            <a:r>
              <a:rPr lang="en-US" sz="1406" dirty="0"/>
              <a:t>/media/487/live-487-1704-jair.pdf</a:t>
            </a:r>
          </a:p>
        </p:txBody>
      </p:sp>
    </p:spTree>
    <p:extLst>
      <p:ext uri="{BB962C8B-B14F-4D97-AF65-F5344CB8AC3E}">
        <p14:creationId xmlns:p14="http://schemas.microsoft.com/office/powerpoint/2010/main" val="207460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Prototype selection: filter methods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Instance-based methods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Based on the family of nearest-</a:t>
            </a:r>
            <a:r>
              <a:rPr lang="en-US" sz="2531" dirty="0" err="1">
                <a:latin typeface="Calibri" charset="0"/>
                <a:ea typeface="ＭＳ Ｐゴシック" charset="0"/>
              </a:rPr>
              <a:t>neighbour</a:t>
            </a:r>
            <a:r>
              <a:rPr lang="en-US" sz="2531" dirty="0">
                <a:latin typeface="Calibri" charset="0"/>
                <a:ea typeface="ＭＳ Ｐゴシック" charset="0"/>
              </a:rPr>
              <a:t> classifiers. 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Could be considered wrapper/embedded, but because of their simplicity they are used as filters 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Greatly depend on the definition of distance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</a:rPr>
              <a:t>Two types of methods</a:t>
            </a:r>
          </a:p>
          <a:p>
            <a:pPr lvl="2"/>
            <a:r>
              <a:rPr lang="en-US" sz="2531" dirty="0">
                <a:latin typeface="Calibri" charset="0"/>
                <a:ea typeface="ＭＳ Ｐゴシック" charset="0"/>
              </a:rPr>
              <a:t>Those that start with an empty subset and add examples to it</a:t>
            </a:r>
          </a:p>
          <a:p>
            <a:pPr lvl="2"/>
            <a:r>
              <a:rPr lang="en-US" sz="2531" dirty="0">
                <a:latin typeface="Calibri" charset="0"/>
                <a:ea typeface="ＭＳ Ｐゴシック" charset="0"/>
              </a:rPr>
              <a:t>Those that start with the complete set and remove examples</a:t>
            </a:r>
          </a:p>
        </p:txBody>
      </p:sp>
    </p:spTree>
    <p:extLst>
      <p:ext uri="{BB962C8B-B14F-4D97-AF65-F5344CB8AC3E}">
        <p14:creationId xmlns:p14="http://schemas.microsoft.com/office/powerpoint/2010/main" val="11711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Dimensionality reduction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Dimensionality reduction methods take an original dataset and convert every instance from the original R</a:t>
            </a:r>
            <a:r>
              <a:rPr lang="en-US" sz="2812" baseline="3000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 space to a R</a:t>
            </a:r>
            <a:r>
              <a:rPr lang="en-US" sz="2812" baseline="3000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ja-JP" altLang="en-US" sz="2812" baseline="3000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12">
                <a:latin typeface="Calibri" charset="0"/>
                <a:ea typeface="ＭＳ Ｐゴシック" charset="0"/>
                <a:cs typeface="ＭＳ Ｐゴシック" charset="0"/>
              </a:rPr>
              <a:t> space, where d</a:t>
            </a:r>
            <a:r>
              <a:rPr lang="ja-JP" altLang="en-US" sz="2812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12">
                <a:latin typeface="Calibri" charset="0"/>
                <a:ea typeface="ＭＳ Ｐゴシック" charset="0"/>
                <a:cs typeface="ＭＳ Ｐゴシック" charset="0"/>
              </a:rPr>
              <a:t>&lt;d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For each instance x in the dataset X:</a:t>
            </a:r>
          </a:p>
          <a:p>
            <a:pPr lvl="1"/>
            <a:r>
              <a:rPr lang="en-US" sz="2391">
                <a:latin typeface="Calibri" charset="0"/>
                <a:ea typeface="ＭＳ Ｐゴシック" charset="0"/>
              </a:rPr>
              <a:t>y=f(x), where x={x</a:t>
            </a:r>
            <a:r>
              <a:rPr lang="en-US" sz="2391" baseline="-25000">
                <a:latin typeface="Calibri" charset="0"/>
                <a:ea typeface="ＭＳ Ｐゴシック" charset="0"/>
              </a:rPr>
              <a:t>1</a:t>
            </a:r>
            <a:r>
              <a:rPr lang="en-US" sz="2391">
                <a:latin typeface="Calibri" charset="0"/>
                <a:ea typeface="ＭＳ Ｐゴシック" charset="0"/>
              </a:rPr>
              <a:t>,x</a:t>
            </a:r>
            <a:r>
              <a:rPr lang="en-US" sz="2391" baseline="-25000">
                <a:latin typeface="Calibri" charset="0"/>
                <a:ea typeface="ＭＳ Ｐゴシック" charset="0"/>
              </a:rPr>
              <a:t>2</a:t>
            </a:r>
            <a:r>
              <a:rPr lang="en-US" sz="2391">
                <a:latin typeface="Calibri" charset="0"/>
                <a:ea typeface="ＭＳ Ｐゴシック" charset="0"/>
              </a:rPr>
              <a:t>,…,x</a:t>
            </a:r>
            <a:r>
              <a:rPr lang="en-US" sz="2391" baseline="-25000">
                <a:latin typeface="Calibri" charset="0"/>
                <a:ea typeface="ＭＳ Ｐゴシック" charset="0"/>
              </a:rPr>
              <a:t>d</a:t>
            </a:r>
            <a:r>
              <a:rPr lang="en-US" sz="2391">
                <a:latin typeface="Calibri" charset="0"/>
                <a:ea typeface="ＭＳ Ｐゴシック" charset="0"/>
              </a:rPr>
              <a:t>} and y={y</a:t>
            </a:r>
            <a:r>
              <a:rPr lang="en-US" sz="2391" baseline="-25000">
                <a:latin typeface="Calibri" charset="0"/>
                <a:ea typeface="ＭＳ Ｐゴシック" charset="0"/>
              </a:rPr>
              <a:t>1</a:t>
            </a:r>
            <a:r>
              <a:rPr lang="en-US" sz="2391">
                <a:latin typeface="Calibri" charset="0"/>
                <a:ea typeface="ＭＳ Ｐゴシック" charset="0"/>
              </a:rPr>
              <a:t>,y</a:t>
            </a:r>
            <a:r>
              <a:rPr lang="en-US" sz="2391" baseline="-25000">
                <a:latin typeface="Calibri" charset="0"/>
                <a:ea typeface="ＭＳ Ｐゴシック" charset="0"/>
              </a:rPr>
              <a:t>2</a:t>
            </a:r>
            <a:r>
              <a:rPr lang="en-US" sz="2391">
                <a:latin typeface="Calibri" charset="0"/>
                <a:ea typeface="ＭＳ Ｐゴシック" charset="0"/>
              </a:rPr>
              <a:t>,…,y</a:t>
            </a:r>
            <a:r>
              <a:rPr lang="en-US" sz="2391" baseline="-25000">
                <a:latin typeface="Calibri" charset="0"/>
                <a:ea typeface="ＭＳ Ｐゴシック" charset="0"/>
              </a:rPr>
              <a:t>d</a:t>
            </a:r>
            <a:r>
              <a:rPr lang="ja-JP" altLang="en-US" sz="2391" baseline="-25000">
                <a:latin typeface="Calibri" charset="0"/>
                <a:ea typeface="ＭＳ Ｐゴシック" charset="0"/>
              </a:rPr>
              <a:t>’</a:t>
            </a:r>
            <a:r>
              <a:rPr lang="en-US" altLang="ja-JP" sz="2391">
                <a:latin typeface="Calibri" charset="0"/>
                <a:ea typeface="ＭＳ Ｐゴシック" charset="0"/>
              </a:rPr>
              <a:t>}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The definition of f is computed from X (the training set), and it is what determines each of the different reduction methods</a:t>
            </a:r>
          </a:p>
          <a:p>
            <a:r>
              <a:rPr lang="en-US" sz="2812">
                <a:latin typeface="Calibri" charset="0"/>
                <a:ea typeface="ＭＳ Ｐゴシック" charset="0"/>
                <a:cs typeface="ＭＳ Ｐゴシック" charset="0"/>
              </a:rPr>
              <a:t>In general we find two main classes of dimensionality reduction methods: linear and non-linear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8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  <a:hlinkClick r:id="rId2"/>
              </a:rPr>
              <a:t>Principal Component Analysis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Classic linear dimensionality reduction method (Pearson, 1901)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Given a set of original variables X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…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(the attributes of the problem)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PCA finds a set of vectors Z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…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that are defined as linear combinations of the original variables </a:t>
            </a:r>
            <a:r>
              <a:rPr lang="en-US" sz="2812" b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that are uncorrelated between them, the principal components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The PC are also sorted such as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(Z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)≥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(Z</a:t>
            </a:r>
            <a:r>
              <a:rPr lang="en-US" sz="2812" baseline="-25000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)≥…≥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812" baseline="-25000" dirty="0" err="1">
                <a:latin typeface="Calibri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45E3F-E2A2-CD49-9CB6-0E1E0C5F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47" y="1556657"/>
            <a:ext cx="3967153" cy="37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87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Applying the PCs to transform data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GB" sz="4219" dirty="0">
                <a:latin typeface="Calibri" charset="0"/>
                <a:ea typeface="ＭＳ Ｐゴシック" charset="0"/>
                <a:cs typeface="ＭＳ Ｐゴシック" charset="0"/>
              </a:rPr>
              <a:t>Using all PCs</a:t>
            </a: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GB" sz="4219" dirty="0">
                <a:latin typeface="Calibri" charset="0"/>
                <a:ea typeface="ＭＳ Ｐゴシック" charset="0"/>
                <a:cs typeface="ＭＳ Ｐゴシック" charset="0"/>
              </a:rPr>
              <a:t>Using only 2 PCs</a:t>
            </a: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GB" sz="4219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6681"/>
              </p:ext>
            </p:extLst>
          </p:nvPr>
        </p:nvGraphicFramePr>
        <p:xfrm>
          <a:off x="5159603" y="1319213"/>
          <a:ext cx="4821237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641600" imgH="1282700" progId="Equation.3">
                  <p:embed/>
                </p:oleObj>
              </mc:Choice>
              <mc:Fallback>
                <p:oleObj name="Equation" r:id="rId3" imgW="2641600" imgH="12827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603" y="1319213"/>
                        <a:ext cx="4821237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37766"/>
              </p:ext>
            </p:extLst>
          </p:nvPr>
        </p:nvGraphicFramePr>
        <p:xfrm>
          <a:off x="5575300" y="4244069"/>
          <a:ext cx="4491038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2552700" imgH="1282700" progId="Equation.3">
                  <p:embed/>
                </p:oleObj>
              </mc:Choice>
              <mc:Fallback>
                <p:oleObj name="Equation" r:id="rId5" imgW="2552700" imgH="12827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244069"/>
                        <a:ext cx="4491038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96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CE9-6AF2-6F40-8E4C-34DF978F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9329" cy="1325563"/>
          </a:xfrm>
        </p:spPr>
        <p:txBody>
          <a:bodyPr/>
          <a:lstStyle/>
          <a:p>
            <a:r>
              <a:rPr lang="en-US" dirty="0"/>
              <a:t>Non-linear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1FC3-854F-254F-A2F4-7F8123FF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66856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Alternative algorithms to PCA have emerged in recent years</a:t>
            </a:r>
          </a:p>
          <a:p>
            <a:r>
              <a:rPr lang="en-US" dirty="0"/>
              <a:t>These are less sensitive to nuances of the original data (e.g. outliers, non-normal distributions) than PCA</a:t>
            </a:r>
          </a:p>
          <a:p>
            <a:r>
              <a:rPr lang="en-US" dirty="0"/>
              <a:t>t-SNE (t-Distributed Stochastic </a:t>
            </a:r>
            <a:r>
              <a:rPr lang="en-US" dirty="0" err="1"/>
              <a:t>Neighbourhood</a:t>
            </a:r>
            <a:r>
              <a:rPr lang="en-US" dirty="0"/>
              <a:t> Embeddings) </a:t>
            </a:r>
            <a:r>
              <a:rPr lang="en-US" dirty="0">
                <a:hlinkClick r:id="rId2"/>
              </a:rPr>
              <a:t>https://lvdmaaten.github.io/publications/papers/JMLR_2008.pdf</a:t>
            </a:r>
            <a:r>
              <a:rPr lang="en-US" dirty="0"/>
              <a:t> </a:t>
            </a:r>
          </a:p>
          <a:p>
            <a:r>
              <a:rPr lang="en-US" dirty="0"/>
              <a:t>UMAP (Uniform Manifold Approximation and Projection </a:t>
            </a:r>
            <a:r>
              <a:rPr lang="en-US" dirty="0">
                <a:hlinkClick r:id="rId3"/>
              </a:rPr>
              <a:t>https://arxiv.org/abs/1802.03426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0DE14-8778-8E40-9913-FBD3C5011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529" y="241300"/>
            <a:ext cx="50038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4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a missing values?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A missing value (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Mv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) is an empty cell in the table that represents a dataset</a:t>
            </a: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1" y="3673475"/>
          <a:ext cx="6096000" cy="1633857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2743200" y="3673476"/>
            <a:ext cx="381000" cy="1482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5996781" y="297658"/>
            <a:ext cx="579437" cy="601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GB" sz="1266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21" name="TextBox 6"/>
          <p:cNvSpPr txBox="1">
            <a:spLocks noChangeArrowheads="1"/>
          </p:cNvSpPr>
          <p:nvPr/>
        </p:nvSpPr>
        <p:spPr bwMode="auto">
          <a:xfrm>
            <a:off x="1524001" y="4252914"/>
            <a:ext cx="1186541" cy="37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Instances</a:t>
            </a:r>
          </a:p>
        </p:txBody>
      </p:sp>
      <p:sp>
        <p:nvSpPr>
          <p:cNvPr id="16422" name="TextBox 7"/>
          <p:cNvSpPr txBox="1">
            <a:spLocks noChangeArrowheads="1"/>
          </p:cNvSpPr>
          <p:nvPr/>
        </p:nvSpPr>
        <p:spPr bwMode="auto">
          <a:xfrm>
            <a:off x="5715001" y="2652714"/>
            <a:ext cx="1175320" cy="37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88696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missing values are important?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GB" sz="3094" dirty="0">
                <a:latin typeface="Calibri" charset="0"/>
                <a:ea typeface="ＭＳ Ｐゴシック" charset="0"/>
                <a:cs typeface="ＭＳ Ｐゴシック" charset="0"/>
              </a:rPr>
              <a:t>Three reasons</a:t>
            </a:r>
          </a:p>
          <a:p>
            <a:pPr lvl="1"/>
            <a:r>
              <a:rPr lang="en-GB" sz="2812" dirty="0">
                <a:latin typeface="Calibri" charset="0"/>
                <a:ea typeface="ＭＳ Ｐゴシック" charset="0"/>
              </a:rPr>
              <a:t>L</a:t>
            </a:r>
            <a:r>
              <a:rPr lang="en-US" sz="2812" dirty="0" err="1">
                <a:latin typeface="Calibri" charset="0"/>
                <a:ea typeface="ＭＳ Ｐゴシック" charset="0"/>
              </a:rPr>
              <a:t>oss</a:t>
            </a:r>
            <a:r>
              <a:rPr lang="en-US" sz="2812" dirty="0">
                <a:latin typeface="Calibri" charset="0"/>
                <a:ea typeface="ＭＳ Ｐゴシック" charset="0"/>
              </a:rPr>
              <a:t> of efficiency</a:t>
            </a:r>
            <a:r>
              <a:rPr lang="en-GB" sz="2812" dirty="0">
                <a:latin typeface="Calibri" charset="0"/>
                <a:ea typeface="ＭＳ Ｐゴシック" charset="0"/>
              </a:rPr>
              <a:t>: less patterns extracted from data or conclusions statistically less strong</a:t>
            </a:r>
          </a:p>
          <a:p>
            <a:pPr lvl="1"/>
            <a:r>
              <a:rPr lang="en-GB" sz="2812" dirty="0">
                <a:latin typeface="Calibri" charset="0"/>
                <a:ea typeface="ＭＳ Ｐゴシック" charset="0"/>
              </a:rPr>
              <a:t>C</a:t>
            </a:r>
            <a:r>
              <a:rPr lang="en-US" sz="2812" dirty="0" err="1">
                <a:latin typeface="Calibri" charset="0"/>
                <a:ea typeface="ＭＳ Ｐゴシック" charset="0"/>
              </a:rPr>
              <a:t>omplications</a:t>
            </a:r>
            <a:r>
              <a:rPr lang="en-US" sz="2812" dirty="0">
                <a:latin typeface="Calibri" charset="0"/>
                <a:ea typeface="ＭＳ Ｐゴシック" charset="0"/>
              </a:rPr>
              <a:t> in handling and analyzing the data</a:t>
            </a:r>
            <a:r>
              <a:rPr lang="en-GB" sz="2812" dirty="0">
                <a:latin typeface="Calibri" charset="0"/>
                <a:ea typeface="ＭＳ Ｐゴシック" charset="0"/>
              </a:rPr>
              <a:t>. Methods are in general not prepared to handle them</a:t>
            </a:r>
          </a:p>
          <a:p>
            <a:pPr lvl="1"/>
            <a:r>
              <a:rPr lang="en-GB" sz="2812" dirty="0">
                <a:latin typeface="Calibri" charset="0"/>
                <a:ea typeface="ＭＳ Ｐゴシック" charset="0"/>
              </a:rPr>
              <a:t>B</a:t>
            </a:r>
            <a:r>
              <a:rPr lang="en-US" sz="2812" dirty="0" err="1">
                <a:latin typeface="Calibri" charset="0"/>
                <a:ea typeface="ＭＳ Ｐゴシック" charset="0"/>
              </a:rPr>
              <a:t>ias</a:t>
            </a:r>
            <a:r>
              <a:rPr lang="en-US" sz="2812" dirty="0">
                <a:latin typeface="Calibri" charset="0"/>
                <a:ea typeface="ＭＳ Ｐゴシック" charset="0"/>
              </a:rPr>
              <a:t> resulting from differences between missing and complete </a:t>
            </a:r>
            <a:r>
              <a:rPr lang="en-US" sz="2812" dirty="0" err="1">
                <a:latin typeface="Calibri" charset="0"/>
                <a:ea typeface="ＭＳ Ｐゴシック" charset="0"/>
              </a:rPr>
              <a:t>dat</a:t>
            </a:r>
            <a:r>
              <a:rPr lang="en-GB" sz="2812" dirty="0">
                <a:latin typeface="Calibri" charset="0"/>
                <a:ea typeface="ＭＳ Ｐゴシック" charset="0"/>
              </a:rPr>
              <a:t>a. Data Mining methods generate different models</a:t>
            </a:r>
          </a:p>
          <a:p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(Barnard and </a:t>
            </a:r>
            <a:r>
              <a:rPr lang="en-US" sz="3094" dirty="0" err="1">
                <a:latin typeface="Calibri" charset="0"/>
                <a:ea typeface="ＭＳ Ｐゴシック" charset="0"/>
                <a:cs typeface="ＭＳ Ｐゴシック" charset="0"/>
              </a:rPr>
              <a:t>Meng</a:t>
            </a:r>
            <a:r>
              <a:rPr lang="en-US" sz="3094" dirty="0">
                <a:latin typeface="Calibri" charset="0"/>
                <a:ea typeface="ＭＳ Ｐゴシック" charset="0"/>
                <a:cs typeface="ＭＳ Ｐゴシック" charset="0"/>
              </a:rPr>
              <a:t>, 99) </a:t>
            </a:r>
          </a:p>
        </p:txBody>
      </p:sp>
    </p:spTree>
    <p:extLst>
      <p:ext uri="{BB962C8B-B14F-4D97-AF65-F5344CB8AC3E}">
        <p14:creationId xmlns:p14="http://schemas.microsoft.com/office/powerpoint/2010/main" val="296835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Strategies for missing values handling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Farhangfar</a:t>
            </a:r>
            <a:r>
              <a:rPr lang="en-GB" dirty="0">
                <a:ea typeface="ＭＳ Ｐゴシック" charset="0"/>
                <a:cs typeface="ＭＳ Ｐゴシック" charset="0"/>
              </a:rPr>
              <a:t> et al., 08)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Discarding examples with missing values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Simplest approach. Allows the use of unmodified data mining methods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Only practical if there are few examples with missing values. Otherwise, it can introduce bias</a:t>
            </a:r>
          </a:p>
          <a:p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Convert the missing values into a new value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Use a special value for it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Add an attribute that indicates if value is missing or not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Greatly increases the difficulty of the data mining process</a:t>
            </a:r>
          </a:p>
          <a:p>
            <a:r>
              <a:rPr lang="en-US" sz="2250" dirty="0">
                <a:latin typeface="Calibri" charset="0"/>
                <a:ea typeface="ＭＳ Ｐゴシック" charset="0"/>
                <a:cs typeface="ＭＳ Ｐゴシック" charset="0"/>
              </a:rPr>
              <a:t>Imputation methods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Assign a value to the missing one, based on the rest of the dataset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Use the unmodified data mining methods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  <a:cs typeface="ＭＳ Ｐゴシック" charset="0"/>
              </a:rPr>
              <a:t>In the next slides a few methods will be described. All references to the original papers presenting them (and many others) are available at </a:t>
            </a:r>
            <a:r>
              <a:rPr lang="en-US" sz="1969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http://sci2s.ugr.es/MVDM/index.php</a:t>
            </a:r>
            <a:endParaRPr lang="en-US" sz="1969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1969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preprocessing?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Lack of quality in the data (for both rows and columns)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Redundant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Irrelevant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Noisy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Scalability issues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Some methods many not be able to cope with a large number of attributes or instances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In general, to help the data mining method learn better</a:t>
            </a:r>
          </a:p>
        </p:txBody>
      </p:sp>
    </p:spTree>
    <p:extLst>
      <p:ext uri="{BB962C8B-B14F-4D97-AF65-F5344CB8AC3E}">
        <p14:creationId xmlns:p14="http://schemas.microsoft.com/office/powerpoint/2010/main" val="339745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Most Common (MC) value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>
              <a:defRPr/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If the missing value is continuous</a:t>
            </a:r>
          </a:p>
          <a:p>
            <a:pPr lvl="1">
              <a:defRPr/>
            </a:pPr>
            <a:r>
              <a:rPr lang="en-US" sz="2250" dirty="0">
                <a:latin typeface="Calibri" charset="0"/>
                <a:ea typeface="ＭＳ Ｐゴシック" charset="0"/>
              </a:rPr>
              <a:t>Replace it with the mean value of the attribute for the dataset</a:t>
            </a:r>
          </a:p>
          <a:p>
            <a:pPr>
              <a:defRPr/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If the missing value is discrete</a:t>
            </a:r>
          </a:p>
          <a:p>
            <a:pPr lvl="1">
              <a:defRPr/>
            </a:pPr>
            <a:r>
              <a:rPr lang="en-US" sz="2250" dirty="0">
                <a:latin typeface="Calibri" charset="0"/>
                <a:ea typeface="ＭＳ Ｐゴシック" charset="0"/>
              </a:rPr>
              <a:t>Replace it with the most frequent value of the attribute for the dataset</a:t>
            </a:r>
          </a:p>
          <a:p>
            <a:pPr>
              <a:defRPr/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Simple and fast to compute</a:t>
            </a:r>
          </a:p>
          <a:p>
            <a:pPr>
              <a:defRPr/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Assumes that each attribute </a:t>
            </a:r>
          </a:p>
          <a:p>
            <a:pPr marL="0" indent="0">
              <a:defRPr/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    presents a normal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64425" y="4306889"/>
          <a:ext cx="3024190" cy="1633857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?</a:t>
                      </a: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6" marR="91436" marT="45696" marB="4569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8328025" y="6021389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36" name="TextBox 4"/>
          <p:cNvSpPr txBox="1">
            <a:spLocks noChangeArrowheads="1"/>
          </p:cNvSpPr>
          <p:nvPr/>
        </p:nvSpPr>
        <p:spPr bwMode="auto">
          <a:xfrm>
            <a:off x="8032750" y="6411914"/>
            <a:ext cx="584389" cy="37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28"/>
              <a:t>Ave</a:t>
            </a:r>
          </a:p>
        </p:txBody>
      </p:sp>
      <p:cxnSp>
        <p:nvCxnSpPr>
          <p:cNvPr id="7" name="Curved Connector 6"/>
          <p:cNvCxnSpPr>
            <a:stCxn id="25636" idx="1"/>
          </p:cNvCxnSpPr>
          <p:nvPr/>
        </p:nvCxnSpPr>
        <p:spPr>
          <a:xfrm rot="10800000" flipH="1">
            <a:off x="8032749" y="4941889"/>
            <a:ext cx="150813" cy="1656838"/>
          </a:xfrm>
          <a:prstGeom prst="curvedConnector4">
            <a:avLst>
              <a:gd name="adj1" fmla="val -151578"/>
              <a:gd name="adj2" fmla="val 556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Imputation with k-Nearest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Neighbour</a:t>
            </a:r>
            <a:r>
              <a:rPr lang="en-US" dirty="0">
                <a:ea typeface="ＭＳ Ｐゴシック" charset="0"/>
                <a:cs typeface="ＭＳ Ｐゴシック" charset="0"/>
              </a:rPr>
              <a:t> (KNNI)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5436" cy="435133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k-NN machine learning algorithm 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Given an unlabeled new instance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Select the </a:t>
            </a:r>
            <a:r>
              <a:rPr lang="en-US" sz="2391" i="1" dirty="0">
                <a:latin typeface="Calibri" charset="0"/>
                <a:ea typeface="ＭＳ Ｐゴシック" charset="0"/>
              </a:rPr>
              <a:t>k</a:t>
            </a:r>
            <a:r>
              <a:rPr lang="en-US" sz="2391" dirty="0">
                <a:latin typeface="Calibri" charset="0"/>
                <a:ea typeface="ＭＳ Ｐゴシック" charset="0"/>
              </a:rPr>
              <a:t> instances from the training set most similar to the new instance</a:t>
            </a:r>
          </a:p>
          <a:p>
            <a:pPr lvl="2"/>
            <a:r>
              <a:rPr lang="en-US" sz="1969" dirty="0">
                <a:latin typeface="Calibri" charset="0"/>
                <a:ea typeface="ＭＳ Ｐゴシック" charset="0"/>
              </a:rPr>
              <a:t>What is similar? E.g. an </a:t>
            </a:r>
            <a:r>
              <a:rPr lang="en-US" sz="1969" dirty="0" err="1">
                <a:latin typeface="Calibri" charset="0"/>
                <a:ea typeface="ＭＳ Ｐゴシック" charset="0"/>
              </a:rPr>
              <a:t>euclidean</a:t>
            </a:r>
            <a:r>
              <a:rPr lang="en-US" sz="1969" dirty="0">
                <a:latin typeface="Calibri" charset="0"/>
                <a:ea typeface="ＭＳ Ｐゴシック" charset="0"/>
              </a:rPr>
              <a:t> distance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Predict the majority class from these </a:t>
            </a:r>
            <a:r>
              <a:rPr lang="en-US" sz="2391" i="1" dirty="0">
                <a:latin typeface="Calibri" charset="0"/>
                <a:ea typeface="ＭＳ Ｐゴシック" charset="0"/>
              </a:rPr>
              <a:t>k</a:t>
            </a:r>
            <a:r>
              <a:rPr lang="en-US" sz="2391" dirty="0">
                <a:latin typeface="Calibri" charset="0"/>
                <a:ea typeface="ＭＳ Ｐゴシック" charset="0"/>
              </a:rPr>
              <a:t> instances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k-NN for MV imputation</a:t>
            </a: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Select the </a:t>
            </a:r>
            <a:r>
              <a:rPr lang="en-US" sz="2391" i="1" dirty="0">
                <a:latin typeface="Calibri" charset="0"/>
                <a:ea typeface="ＭＳ Ｐゴシック" charset="0"/>
              </a:rPr>
              <a:t>k</a:t>
            </a:r>
            <a:r>
              <a:rPr lang="en-US" sz="2391" dirty="0">
                <a:latin typeface="Calibri" charset="0"/>
                <a:ea typeface="ＭＳ Ｐゴシック" charset="0"/>
              </a:rPr>
              <a:t> nearest </a:t>
            </a:r>
            <a:r>
              <a:rPr lang="en-US" sz="2391" dirty="0" err="1">
                <a:latin typeface="Calibri" charset="0"/>
                <a:ea typeface="ＭＳ Ｐゴシック" charset="0"/>
              </a:rPr>
              <a:t>neighbours</a:t>
            </a:r>
            <a:endParaRPr lang="en-US" sz="2391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2391" dirty="0">
                <a:latin typeface="Calibri" charset="0"/>
                <a:ea typeface="ＭＳ Ｐゴシック" charset="0"/>
              </a:rPr>
              <a:t>Replace the MV with the most </a:t>
            </a:r>
            <a:r>
              <a:rPr lang="en-US" sz="2391" dirty="0" err="1">
                <a:latin typeface="Calibri" charset="0"/>
                <a:ea typeface="ＭＳ Ｐゴシック" charset="0"/>
              </a:rPr>
              <a:t>frequence</a:t>
            </a:r>
            <a:r>
              <a:rPr lang="en-US" sz="2391" dirty="0">
                <a:latin typeface="Calibri" charset="0"/>
                <a:ea typeface="ＭＳ Ｐゴシック" charset="0"/>
              </a:rPr>
              <a:t>/mean value from these </a:t>
            </a:r>
            <a:r>
              <a:rPr lang="en-US" sz="2391" i="1" dirty="0">
                <a:latin typeface="Calibri" charset="0"/>
                <a:ea typeface="ＭＳ Ｐゴシック" charset="0"/>
              </a:rPr>
              <a:t>k</a:t>
            </a:r>
            <a:r>
              <a:rPr lang="en-US" sz="2391" dirty="0">
                <a:latin typeface="Calibri" charset="0"/>
                <a:ea typeface="ＭＳ Ｐゴシック" charset="0"/>
              </a:rPr>
              <a:t> instances </a:t>
            </a:r>
          </a:p>
        </p:txBody>
      </p:sp>
      <p:sp>
        <p:nvSpPr>
          <p:cNvPr id="27651" name="AutoShape 44"/>
          <p:cNvSpPr>
            <a:spLocks noChangeArrowheads="1"/>
          </p:cNvSpPr>
          <p:nvPr/>
        </p:nvSpPr>
        <p:spPr bwMode="auto">
          <a:xfrm>
            <a:off x="8556625" y="3054786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2" name="AutoShape 44"/>
          <p:cNvSpPr>
            <a:spLocks noChangeArrowheads="1"/>
          </p:cNvSpPr>
          <p:nvPr/>
        </p:nvSpPr>
        <p:spPr bwMode="auto">
          <a:xfrm>
            <a:off x="9191626" y="2607112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3" name="AutoShape 44"/>
          <p:cNvSpPr>
            <a:spLocks noChangeArrowheads="1"/>
          </p:cNvSpPr>
          <p:nvPr/>
        </p:nvSpPr>
        <p:spPr bwMode="auto">
          <a:xfrm>
            <a:off x="9807575" y="3054786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4" name="AutoShape 44"/>
          <p:cNvSpPr>
            <a:spLocks noChangeArrowheads="1"/>
          </p:cNvSpPr>
          <p:nvPr/>
        </p:nvSpPr>
        <p:spPr bwMode="auto">
          <a:xfrm>
            <a:off x="8313739" y="4169211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5" name="AutoShape 44"/>
          <p:cNvSpPr>
            <a:spLocks noChangeArrowheads="1"/>
          </p:cNvSpPr>
          <p:nvPr/>
        </p:nvSpPr>
        <p:spPr bwMode="auto">
          <a:xfrm>
            <a:off x="8761414" y="4935973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6" name="AutoShape 44"/>
          <p:cNvSpPr>
            <a:spLocks noChangeArrowheads="1"/>
          </p:cNvSpPr>
          <p:nvPr/>
        </p:nvSpPr>
        <p:spPr bwMode="auto">
          <a:xfrm>
            <a:off x="8874125" y="3970773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7" name="AutoShape 44"/>
          <p:cNvSpPr>
            <a:spLocks noChangeArrowheads="1"/>
          </p:cNvSpPr>
          <p:nvPr/>
        </p:nvSpPr>
        <p:spPr bwMode="auto">
          <a:xfrm>
            <a:off x="9117014" y="4535923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8" name="AutoShape 44"/>
          <p:cNvSpPr>
            <a:spLocks noChangeArrowheads="1"/>
          </p:cNvSpPr>
          <p:nvPr/>
        </p:nvSpPr>
        <p:spPr bwMode="auto">
          <a:xfrm>
            <a:off x="9359900" y="3415148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59" name="AutoShape 44"/>
          <p:cNvSpPr>
            <a:spLocks noChangeArrowheads="1"/>
          </p:cNvSpPr>
          <p:nvPr/>
        </p:nvSpPr>
        <p:spPr bwMode="auto">
          <a:xfrm>
            <a:off x="10050464" y="3515162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60" name="AutoShape 44"/>
          <p:cNvSpPr>
            <a:spLocks noChangeArrowheads="1"/>
          </p:cNvSpPr>
          <p:nvPr/>
        </p:nvSpPr>
        <p:spPr bwMode="auto">
          <a:xfrm>
            <a:off x="9409114" y="3969186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61" name="AutoShape 44"/>
          <p:cNvSpPr>
            <a:spLocks noChangeArrowheads="1"/>
          </p:cNvSpPr>
          <p:nvPr/>
        </p:nvSpPr>
        <p:spPr bwMode="auto">
          <a:xfrm>
            <a:off x="10345739" y="3969186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62" name="AutoShape 44"/>
          <p:cNvSpPr>
            <a:spLocks noChangeArrowheads="1"/>
          </p:cNvSpPr>
          <p:nvPr/>
        </p:nvSpPr>
        <p:spPr bwMode="auto">
          <a:xfrm>
            <a:off x="9940926" y="4070787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63" name="AutoShape 44"/>
          <p:cNvSpPr>
            <a:spLocks noChangeArrowheads="1"/>
          </p:cNvSpPr>
          <p:nvPr/>
        </p:nvSpPr>
        <p:spPr bwMode="auto">
          <a:xfrm>
            <a:off x="9691689" y="4697848"/>
            <a:ext cx="242887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sp>
        <p:nvSpPr>
          <p:cNvPr id="27664" name="AutoShape 44"/>
          <p:cNvSpPr>
            <a:spLocks noChangeArrowheads="1"/>
          </p:cNvSpPr>
          <p:nvPr/>
        </p:nvSpPr>
        <p:spPr bwMode="auto">
          <a:xfrm>
            <a:off x="10467975" y="4654986"/>
            <a:ext cx="242888" cy="200025"/>
          </a:xfrm>
          <a:prstGeom prst="star4">
            <a:avLst>
              <a:gd name="adj" fmla="val 251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GB" sz="1406"/>
          </a:p>
        </p:txBody>
      </p:sp>
      <p:cxnSp>
        <p:nvCxnSpPr>
          <p:cNvPr id="3" name="Straight Arrow Connector 2"/>
          <p:cNvCxnSpPr>
            <a:stCxn id="27660" idx="0"/>
            <a:endCxn id="27658" idx="2"/>
          </p:cNvCxnSpPr>
          <p:nvPr/>
        </p:nvCxnSpPr>
        <p:spPr>
          <a:xfrm flipH="1" flipV="1">
            <a:off x="9482138" y="3615174"/>
            <a:ext cx="49212" cy="354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660" idx="1"/>
            <a:endCxn id="27656" idx="3"/>
          </p:cNvCxnSpPr>
          <p:nvPr/>
        </p:nvCxnSpPr>
        <p:spPr>
          <a:xfrm flipH="1">
            <a:off x="9117013" y="4069198"/>
            <a:ext cx="292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660" idx="3"/>
            <a:endCxn id="27662" idx="1"/>
          </p:cNvCxnSpPr>
          <p:nvPr/>
        </p:nvCxnSpPr>
        <p:spPr>
          <a:xfrm>
            <a:off x="9652001" y="4069198"/>
            <a:ext cx="288925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0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A review of feature selection techniques in bioinformatics</a:t>
            </a:r>
            <a:endParaRPr lang="en-GB" sz="2812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Survey 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of instance-based reduction techniques</a:t>
            </a: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Bibliography on missing values</a:t>
            </a:r>
          </a:p>
          <a:p>
            <a:pPr lvl="1"/>
            <a:r>
              <a:rPr lang="en-US" sz="2531" dirty="0">
                <a:latin typeface="Calibri" charset="0"/>
                <a:ea typeface="ＭＳ Ｐゴシック" charset="0"/>
                <a:hlinkClick r:id="rId4"/>
              </a:rPr>
              <a:t>http://sci2s.ugr.es/MVDM/biblio.php</a:t>
            </a:r>
            <a:endParaRPr lang="en-US" sz="2531" dirty="0">
              <a:latin typeface="Calibri" charset="0"/>
              <a:ea typeface="ＭＳ Ｐゴシック" charset="0"/>
            </a:endParaRPr>
          </a:p>
          <a:p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Good 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lecture slides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about PCA and SVD</a:t>
            </a:r>
          </a:p>
          <a:p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Data Preprocessing?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Data in the real world is dirty</a:t>
            </a:r>
          </a:p>
          <a:p>
            <a:pPr lvl="1">
              <a:lnSpc>
                <a:spcPct val="90000"/>
              </a:lnSpc>
            </a:pPr>
            <a:r>
              <a:rPr lang="en-US" sz="2250" dirty="0">
                <a:solidFill>
                  <a:schemeClr val="hlink"/>
                </a:solidFill>
                <a:latin typeface="Calibri" charset="0"/>
                <a:ea typeface="ＭＳ Ｐゴシック" charset="0"/>
              </a:rPr>
              <a:t>incomplete</a:t>
            </a:r>
            <a:r>
              <a:rPr lang="en-US" sz="2250" dirty="0">
                <a:latin typeface="Calibri" charset="0"/>
                <a:ea typeface="ＭＳ Ｐゴシック" charset="0"/>
              </a:rPr>
              <a:t>: lacking attribute values, lacking certain attributes of interest, or containing only aggregate data</a:t>
            </a:r>
          </a:p>
          <a:p>
            <a:pPr lvl="2">
              <a:lnSpc>
                <a:spcPct val="90000"/>
              </a:lnSpc>
            </a:pPr>
            <a:r>
              <a:rPr lang="en-US" sz="2250" dirty="0">
                <a:latin typeface="Calibri" charset="0"/>
                <a:ea typeface="ＭＳ Ｐゴシック" charset="0"/>
              </a:rPr>
              <a:t>e.g., occupation=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 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endParaRPr lang="en-US" altLang="ja-JP" sz="225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250" dirty="0">
                <a:solidFill>
                  <a:schemeClr val="hlink"/>
                </a:solidFill>
                <a:latin typeface="Calibri" charset="0"/>
                <a:ea typeface="ＭＳ Ｐゴシック" charset="0"/>
              </a:rPr>
              <a:t>noisy</a:t>
            </a:r>
            <a:r>
              <a:rPr lang="en-US" sz="2250" dirty="0">
                <a:latin typeface="Calibri" charset="0"/>
                <a:ea typeface="ＭＳ Ｐゴシック" charset="0"/>
              </a:rPr>
              <a:t>: containing errors or outliers</a:t>
            </a:r>
          </a:p>
          <a:p>
            <a:pPr lvl="2">
              <a:lnSpc>
                <a:spcPct val="90000"/>
              </a:lnSpc>
            </a:pPr>
            <a:r>
              <a:rPr lang="en-US" sz="2250" dirty="0">
                <a:latin typeface="Calibri" charset="0"/>
                <a:ea typeface="ＭＳ Ｐゴシック" charset="0"/>
              </a:rPr>
              <a:t>e.g., Salary=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-10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endParaRPr lang="en-US" altLang="ja-JP" sz="225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250" dirty="0">
                <a:solidFill>
                  <a:schemeClr val="hlink"/>
                </a:solidFill>
                <a:latin typeface="Calibri" charset="0"/>
                <a:ea typeface="ＭＳ Ｐゴシック" charset="0"/>
              </a:rPr>
              <a:t>inconsistent</a:t>
            </a:r>
            <a:r>
              <a:rPr lang="en-US" sz="2250" dirty="0">
                <a:latin typeface="Calibri" charset="0"/>
                <a:ea typeface="ＭＳ Ｐゴシック" charset="0"/>
              </a:rPr>
              <a:t>: containing discrepancies in codes or names</a:t>
            </a:r>
          </a:p>
          <a:p>
            <a:pPr lvl="2">
              <a:lnSpc>
                <a:spcPct val="90000"/>
              </a:lnSpc>
            </a:pPr>
            <a:r>
              <a:rPr lang="en-US" sz="2250" dirty="0">
                <a:latin typeface="Calibri" charset="0"/>
                <a:ea typeface="ＭＳ Ｐゴシック" charset="0"/>
              </a:rPr>
              <a:t>e.g., Age=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42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 Birthday=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03/07/1997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endParaRPr lang="en-US" altLang="ja-JP" sz="225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2250" dirty="0">
                <a:latin typeface="Calibri" charset="0"/>
                <a:ea typeface="ＭＳ Ｐゴシック" charset="0"/>
              </a:rPr>
              <a:t>e.g., Was rating 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1,2,3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, now rating 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250" dirty="0">
                <a:latin typeface="Calibri" charset="0"/>
                <a:ea typeface="ＭＳ Ｐゴシック" charset="0"/>
              </a:rPr>
              <a:t>A, B, C</a:t>
            </a:r>
            <a:r>
              <a:rPr lang="ja-JP" altLang="en-US" sz="2250" dirty="0">
                <a:latin typeface="Calibri" charset="0"/>
                <a:ea typeface="ＭＳ Ｐゴシック" charset="0"/>
              </a:rPr>
              <a:t>”</a:t>
            </a:r>
            <a:endParaRPr lang="en-US" altLang="ja-JP" sz="225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2250" dirty="0">
                <a:latin typeface="Calibri" charset="0"/>
                <a:ea typeface="ＭＳ Ｐゴシック" charset="0"/>
              </a:rPr>
              <a:t>e.g., discrepancy between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35451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Is Data Dirty?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 lnSpcReduction="10000"/>
          </a:bodyPr>
          <a:lstStyle/>
          <a:p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Incomplete data may come from</a:t>
            </a:r>
          </a:p>
          <a:p>
            <a:pPr lvl="1"/>
            <a:r>
              <a:rPr lang="ja-JP" altLang="en-US" sz="1969">
                <a:latin typeface="Calibri" charset="0"/>
                <a:ea typeface="ＭＳ Ｐゴシック" charset="0"/>
              </a:rPr>
              <a:t>“</a:t>
            </a:r>
            <a:r>
              <a:rPr lang="en-US" altLang="ja-JP" sz="1969">
                <a:latin typeface="Calibri" charset="0"/>
                <a:ea typeface="ＭＳ Ｐゴシック" charset="0"/>
              </a:rPr>
              <a:t>Not applicable</a:t>
            </a:r>
            <a:r>
              <a:rPr lang="ja-JP" altLang="en-US" sz="1969">
                <a:latin typeface="Calibri" charset="0"/>
                <a:ea typeface="ＭＳ Ｐゴシック" charset="0"/>
              </a:rPr>
              <a:t>”</a:t>
            </a:r>
            <a:r>
              <a:rPr lang="en-US" altLang="ja-JP" sz="1969">
                <a:latin typeface="Calibri" charset="0"/>
                <a:ea typeface="ＭＳ Ｐゴシック" charset="0"/>
              </a:rPr>
              <a:t> data value when collected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Different considerations between the time when the data was collected and when it is analyzed.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Human/hardware/software problems</a:t>
            </a:r>
          </a:p>
          <a:p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Noisy data (incorrect values) may come from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Faulty data collection instruments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Human or computer error at data entry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Errors in data transmission</a:t>
            </a:r>
          </a:p>
          <a:p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Inconsistent data may come from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Different data sources</a:t>
            </a:r>
          </a:p>
          <a:p>
            <a:pPr lvl="1"/>
            <a:r>
              <a:rPr lang="en-US" sz="1969">
                <a:latin typeface="Calibri" charset="0"/>
                <a:ea typeface="ＭＳ Ｐゴシック" charset="0"/>
              </a:rPr>
              <a:t>Functional dependency violation (e.g., modify some linked data)</a:t>
            </a:r>
          </a:p>
          <a:p>
            <a:r>
              <a:rPr lang="en-US" sz="2391">
                <a:latin typeface="Calibri" charset="0"/>
                <a:ea typeface="ＭＳ Ｐゴシック" charset="0"/>
                <a:cs typeface="ＭＳ Ｐゴシック" charset="0"/>
              </a:rPr>
              <a:t>Duplicate records also need 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696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Major Tasks in Data Preprocessing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Data cleaning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Fill in missing values, smooth noisy data, identify or remove outliers, and resolve inconsistencies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Data integration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Integration of multiple databases, data cubes, or files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Data transformation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Normalization and aggregation</a:t>
            </a:r>
          </a:p>
          <a:p>
            <a:r>
              <a:rPr lang="en-US" sz="2391" dirty="0">
                <a:latin typeface="Calibri" charset="0"/>
                <a:ea typeface="ＭＳ Ｐゴシック" charset="0"/>
                <a:cs typeface="ＭＳ Ｐゴシック" charset="0"/>
              </a:rPr>
              <a:t>Data reduction</a:t>
            </a:r>
          </a:p>
          <a:p>
            <a:pPr lvl="1"/>
            <a:r>
              <a:rPr lang="en-US" sz="1969" dirty="0">
                <a:latin typeface="Calibri" charset="0"/>
                <a:ea typeface="ＭＳ Ｐゴシック" charset="0"/>
              </a:rPr>
              <a:t>Obtains reduced representation in volume but produces the same or similar analytical results</a:t>
            </a:r>
          </a:p>
          <a:p>
            <a:pPr lvl="1"/>
            <a:endParaRPr lang="en-US" sz="1969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Complexity metrics for classification methods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83628" y="1732996"/>
            <a:ext cx="3360746" cy="435133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Work proposed by </a:t>
            </a: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(Basu and Ho, 2002)</a:t>
            </a:r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Implementation of these metrics</a:t>
            </a:r>
            <a:endParaRPr lang="en-US" sz="253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A set of metrics that attempts to quantify what makes a dataset difficult to learn by a certain type of KR</a:t>
            </a:r>
            <a:endParaRPr lang="en-US" sz="2250" b="1" dirty="0">
              <a:latin typeface="Calibri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96774" y="1937977"/>
            <a:ext cx="7924800" cy="4188665"/>
            <a:chOff x="1352253" y="1927829"/>
            <a:chExt cx="11270826" cy="7165317"/>
          </a:xfrm>
        </p:grpSpPr>
        <p:sp>
          <p:nvSpPr>
            <p:cNvPr id="4" name="Freeform 3"/>
            <p:cNvSpPr/>
            <p:nvPr/>
          </p:nvSpPr>
          <p:spPr>
            <a:xfrm>
              <a:off x="2519525" y="3214762"/>
              <a:ext cx="2804160" cy="1747520"/>
            </a:xfrm>
            <a:custGeom>
              <a:avLst/>
              <a:gdLst>
                <a:gd name="connsiteX0" fmla="*/ 0 w 1972699"/>
                <a:gd name="connsiteY0" fmla="*/ 0 h 1229407"/>
                <a:gd name="connsiteX1" fmla="*/ 1972699 w 1972699"/>
                <a:gd name="connsiteY1" fmla="*/ 0 h 1229407"/>
                <a:gd name="connsiteX2" fmla="*/ 770163 w 1972699"/>
                <a:gd name="connsiteY2" fmla="*/ 1229407 h 1229407"/>
                <a:gd name="connsiteX3" fmla="*/ 27023 w 1972699"/>
                <a:gd name="connsiteY3" fmla="*/ 1229407 h 1229407"/>
                <a:gd name="connsiteX4" fmla="*/ 0 w 1972699"/>
                <a:gd name="connsiteY4" fmla="*/ 0 h 12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699" h="1229407">
                  <a:moveTo>
                    <a:pt x="0" y="0"/>
                  </a:moveTo>
                  <a:lnTo>
                    <a:pt x="1972699" y="0"/>
                  </a:lnTo>
                  <a:lnTo>
                    <a:pt x="770163" y="1229407"/>
                  </a:lnTo>
                  <a:lnTo>
                    <a:pt x="27023" y="1229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3576165" y="3194443"/>
              <a:ext cx="1747520" cy="1767839"/>
            </a:xfrm>
            <a:custGeom>
              <a:avLst/>
              <a:gdLst>
                <a:gd name="connsiteX0" fmla="*/ 0 w 1229559"/>
                <a:gd name="connsiteY0" fmla="*/ 1256427 h 1256427"/>
                <a:gd name="connsiteX1" fmla="*/ 1202535 w 1229559"/>
                <a:gd name="connsiteY1" fmla="*/ 1242917 h 1256427"/>
                <a:gd name="connsiteX2" fmla="*/ 1229559 w 1229559"/>
                <a:gd name="connsiteY2" fmla="*/ 0 h 1256427"/>
                <a:gd name="connsiteX3" fmla="*/ 0 w 1229559"/>
                <a:gd name="connsiteY3" fmla="*/ 1256427 h 125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59" h="1256427">
                  <a:moveTo>
                    <a:pt x="0" y="1256427"/>
                  </a:moveTo>
                  <a:lnTo>
                    <a:pt x="1202535" y="1242917"/>
                  </a:lnTo>
                  <a:lnTo>
                    <a:pt x="1229559" y="0"/>
                  </a:lnTo>
                  <a:lnTo>
                    <a:pt x="0" y="1256427"/>
                  </a:lnTo>
                  <a:close/>
                </a:path>
              </a:pathLst>
            </a:cu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352253" y="1927829"/>
              <a:ext cx="4788089" cy="89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6" dirty="0"/>
                <a:t>Imagine that you got a dataset like this. </a:t>
              </a:r>
            </a:p>
            <a:p>
              <a:pPr eaLnBrk="1" hangingPunct="1"/>
              <a:r>
                <a:rPr lang="en-US" sz="1406" dirty="0"/>
                <a:t>How would you classify it?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12306" y="3986922"/>
              <a:ext cx="2817707" cy="2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9155134" y="3232825"/>
              <a:ext cx="2806418" cy="1749778"/>
            </a:xfrm>
            <a:custGeom>
              <a:avLst/>
              <a:gdLst>
                <a:gd name="connsiteX0" fmla="*/ 0 w 1972699"/>
                <a:gd name="connsiteY0" fmla="*/ 0 h 1229407"/>
                <a:gd name="connsiteX1" fmla="*/ 1972699 w 1972699"/>
                <a:gd name="connsiteY1" fmla="*/ 0 h 1229407"/>
                <a:gd name="connsiteX2" fmla="*/ 770163 w 1972699"/>
                <a:gd name="connsiteY2" fmla="*/ 1229407 h 1229407"/>
                <a:gd name="connsiteX3" fmla="*/ 27023 w 1972699"/>
                <a:gd name="connsiteY3" fmla="*/ 1229407 h 1229407"/>
                <a:gd name="connsiteX4" fmla="*/ 0 w 1972699"/>
                <a:gd name="connsiteY4" fmla="*/ 0 h 12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699" h="1229407">
                  <a:moveTo>
                    <a:pt x="0" y="0"/>
                  </a:moveTo>
                  <a:lnTo>
                    <a:pt x="1972699" y="0"/>
                  </a:lnTo>
                  <a:lnTo>
                    <a:pt x="770163" y="1229407"/>
                  </a:lnTo>
                  <a:lnTo>
                    <a:pt x="27023" y="1229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0211774" y="3214762"/>
              <a:ext cx="1749778" cy="1767841"/>
            </a:xfrm>
            <a:custGeom>
              <a:avLst/>
              <a:gdLst>
                <a:gd name="connsiteX0" fmla="*/ 0 w 1229559"/>
                <a:gd name="connsiteY0" fmla="*/ 1256427 h 1256427"/>
                <a:gd name="connsiteX1" fmla="*/ 1202535 w 1229559"/>
                <a:gd name="connsiteY1" fmla="*/ 1242917 h 1256427"/>
                <a:gd name="connsiteX2" fmla="*/ 1229559 w 1229559"/>
                <a:gd name="connsiteY2" fmla="*/ 0 h 1256427"/>
                <a:gd name="connsiteX3" fmla="*/ 0 w 1229559"/>
                <a:gd name="connsiteY3" fmla="*/ 1256427 h 125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59" h="1256427">
                  <a:moveTo>
                    <a:pt x="0" y="1256427"/>
                  </a:moveTo>
                  <a:lnTo>
                    <a:pt x="1202535" y="1242917"/>
                  </a:lnTo>
                  <a:lnTo>
                    <a:pt x="1229559" y="0"/>
                  </a:lnTo>
                  <a:lnTo>
                    <a:pt x="0" y="1256427"/>
                  </a:lnTo>
                  <a:close/>
                </a:path>
              </a:pathLst>
            </a:cu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9426066" y="2523882"/>
              <a:ext cx="3251200" cy="3142827"/>
            </a:xfrm>
            <a:prstGeom prst="line">
              <a:avLst/>
            </a:prstGeom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6012307" y="3194443"/>
              <a:ext cx="2045457" cy="52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6"/>
                <a:t>Linear classifier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78813" y="5720895"/>
              <a:ext cx="2978010" cy="1842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5323685" y="6696254"/>
              <a:ext cx="1778718" cy="52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6"/>
                <a:t>Rule learning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55134" y="6689483"/>
              <a:ext cx="2806418" cy="1747520"/>
            </a:xfrm>
            <a:custGeom>
              <a:avLst/>
              <a:gdLst>
                <a:gd name="connsiteX0" fmla="*/ 0 w 1972699"/>
                <a:gd name="connsiteY0" fmla="*/ 0 h 1229407"/>
                <a:gd name="connsiteX1" fmla="*/ 1972699 w 1972699"/>
                <a:gd name="connsiteY1" fmla="*/ 0 h 1229407"/>
                <a:gd name="connsiteX2" fmla="*/ 770163 w 1972699"/>
                <a:gd name="connsiteY2" fmla="*/ 1229407 h 1229407"/>
                <a:gd name="connsiteX3" fmla="*/ 27023 w 1972699"/>
                <a:gd name="connsiteY3" fmla="*/ 1229407 h 1229407"/>
                <a:gd name="connsiteX4" fmla="*/ 0 w 1972699"/>
                <a:gd name="connsiteY4" fmla="*/ 0 h 12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699" h="1229407">
                  <a:moveTo>
                    <a:pt x="0" y="0"/>
                  </a:moveTo>
                  <a:lnTo>
                    <a:pt x="1972699" y="0"/>
                  </a:lnTo>
                  <a:lnTo>
                    <a:pt x="770163" y="1229407"/>
                  </a:lnTo>
                  <a:lnTo>
                    <a:pt x="27023" y="1229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211774" y="6669162"/>
              <a:ext cx="1749778" cy="1767841"/>
            </a:xfrm>
            <a:custGeom>
              <a:avLst/>
              <a:gdLst>
                <a:gd name="connsiteX0" fmla="*/ 0 w 1229559"/>
                <a:gd name="connsiteY0" fmla="*/ 1256427 h 1256427"/>
                <a:gd name="connsiteX1" fmla="*/ 1202535 w 1229559"/>
                <a:gd name="connsiteY1" fmla="*/ 1242917 h 1256427"/>
                <a:gd name="connsiteX2" fmla="*/ 1229559 w 1229559"/>
                <a:gd name="connsiteY2" fmla="*/ 0 h 1256427"/>
                <a:gd name="connsiteX3" fmla="*/ 0 w 1229559"/>
                <a:gd name="connsiteY3" fmla="*/ 1256427 h 125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59" h="1256427">
                  <a:moveTo>
                    <a:pt x="0" y="1256427"/>
                  </a:moveTo>
                  <a:lnTo>
                    <a:pt x="1202535" y="1242917"/>
                  </a:lnTo>
                  <a:lnTo>
                    <a:pt x="1229559" y="0"/>
                  </a:lnTo>
                  <a:lnTo>
                    <a:pt x="0" y="1256427"/>
                  </a:lnTo>
                  <a:close/>
                </a:path>
              </a:pathLst>
            </a:cu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55133" y="6696256"/>
              <a:ext cx="1056640" cy="174977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38866" y="6680451"/>
              <a:ext cx="1056640" cy="54186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38866" y="7238122"/>
              <a:ext cx="541867" cy="54186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38866" y="7779988"/>
              <a:ext cx="325120" cy="3251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80733" y="7238122"/>
              <a:ext cx="325120" cy="3251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322599" y="6696255"/>
              <a:ext cx="325120" cy="3251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 algn="ctr">
                <a:defRPr/>
              </a:pPr>
              <a:endParaRPr lang="en-GB" sz="1266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1785746" y="7454869"/>
              <a:ext cx="7448556" cy="163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6"/>
                <a:t>Certain problems are easier for some </a:t>
              </a:r>
            </a:p>
            <a:p>
              <a:pPr eaLnBrk="1" hangingPunct="1"/>
              <a:r>
                <a:rPr lang="en-US" sz="1406"/>
                <a:t>Knowledge representations than others</a:t>
              </a:r>
            </a:p>
            <a:p>
              <a:pPr eaLnBrk="1" hangingPunct="1"/>
              <a:endParaRPr lang="en-US" sz="1406"/>
            </a:p>
            <a:p>
              <a:pPr eaLnBrk="1" hangingPunct="1"/>
              <a:r>
                <a:rPr lang="en-US" sz="1406"/>
                <a:t>Is it possible to generate metrics that quantify these difficulties?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16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of the aspects being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B280-967D-3049-AD79-1A278881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749426"/>
            <a:ext cx="874077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1981200" y="4876801"/>
            <a:ext cx="2514600" cy="65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Degree of linear separability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953000" y="4876800"/>
            <a:ext cx="2514600" cy="9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Length of the class boundary by means of spanning trees</a:t>
            </a:r>
          </a:p>
        </p:txBody>
      </p:sp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7924800" y="4876801"/>
            <a:ext cx="2286000" cy="65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Shape of class manifolds</a:t>
            </a:r>
          </a:p>
        </p:txBody>
      </p:sp>
      <p:sp>
        <p:nvSpPr>
          <p:cNvPr id="51207" name="TextBox 8"/>
          <p:cNvSpPr txBox="1">
            <a:spLocks noChangeArrowheads="1"/>
          </p:cNvSpPr>
          <p:nvPr/>
        </p:nvSpPr>
        <p:spPr bwMode="auto">
          <a:xfrm>
            <a:off x="1981200" y="6400800"/>
            <a:ext cx="1754261" cy="37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28"/>
              <a:t>(Luengo, 2011)</a:t>
            </a:r>
          </a:p>
        </p:txBody>
      </p:sp>
    </p:spTree>
    <p:extLst>
      <p:ext uri="{BB962C8B-B14F-4D97-AF65-F5344CB8AC3E}">
        <p14:creationId xmlns:p14="http://schemas.microsoft.com/office/powerpoint/2010/main" val="385342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Groups of metrics: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9" tIns="45719" rIns="91439" bIns="45719" rtlCol="0">
            <a:normAutofit lnSpcReduction="10000"/>
          </a:bodyPr>
          <a:lstStyle/>
          <a:p>
            <a:pPr marL="514324" indent="-514324">
              <a:buFont typeface="Calibri" charset="0"/>
              <a:buAutoNum type="arabicPeriod"/>
            </a:pP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Measures of overlap of individual features</a:t>
            </a:r>
          </a:p>
          <a:p>
            <a:pPr marL="914353" lvl="1" indent="-514324"/>
            <a:r>
              <a:rPr lang="en-US" sz="2531" dirty="0">
                <a:latin typeface="Calibri" charset="0"/>
                <a:ea typeface="ＭＳ Ｐゴシック" charset="0"/>
              </a:rPr>
              <a:t>Quantifies the discrimination power of individual attributes of a dataset</a:t>
            </a:r>
            <a:endParaRPr lang="en-US" sz="253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14324" indent="-514324">
              <a:buFont typeface="Calibri" charset="0"/>
              <a:buAutoNum type="arabicPeriod"/>
            </a:pP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Measures of </a:t>
            </a:r>
            <a:r>
              <a:rPr lang="en-US" sz="2812" dirty="0" err="1">
                <a:latin typeface="Calibri" charset="0"/>
                <a:ea typeface="ＭＳ Ｐゴシック" charset="0"/>
                <a:cs typeface="ＭＳ Ｐゴシック" charset="0"/>
              </a:rPr>
              <a:t>separability</a:t>
            </a: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 of classes</a:t>
            </a:r>
          </a:p>
          <a:p>
            <a:pPr marL="914353" lvl="1" indent="-514324"/>
            <a:r>
              <a:rPr lang="en-US" sz="2531" dirty="0">
                <a:latin typeface="Calibri" charset="0"/>
                <a:ea typeface="ＭＳ Ｐゴシック" charset="0"/>
                <a:cs typeface="ＭＳ Ｐゴシック" charset="0"/>
              </a:rPr>
              <a:t>Multivariate, considering together all attributes</a:t>
            </a:r>
          </a:p>
          <a:p>
            <a:pPr marL="514324" indent="-514324">
              <a:buFont typeface="Calibri" charset="0"/>
              <a:buAutoNum type="arabicPeriod"/>
            </a:pPr>
            <a:r>
              <a:rPr lang="en-US" sz="2812" dirty="0">
                <a:latin typeface="Calibri" charset="0"/>
                <a:ea typeface="ＭＳ Ｐゴシック" charset="0"/>
                <a:cs typeface="ＭＳ Ｐゴシック" charset="0"/>
              </a:rPr>
              <a:t>Measures of geometry, topology and density of manifolds</a:t>
            </a:r>
          </a:p>
          <a:p>
            <a:pPr marL="914353" lvl="1" indent="-514324"/>
            <a:r>
              <a:rPr lang="en-US" sz="2531" dirty="0">
                <a:latin typeface="Calibri" charset="0"/>
                <a:ea typeface="ＭＳ Ｐゴシック" charset="0"/>
              </a:rPr>
              <a:t>These metrics </a:t>
            </a:r>
            <a:r>
              <a:rPr lang="en-US" sz="2531" dirty="0" err="1">
                <a:latin typeface="Calibri" charset="0"/>
                <a:ea typeface="ＭＳ Ｐゴシック" charset="0"/>
              </a:rPr>
              <a:t>analyse</a:t>
            </a:r>
            <a:r>
              <a:rPr lang="en-US" sz="2531" dirty="0">
                <a:latin typeface="Calibri" charset="0"/>
                <a:ea typeface="ＭＳ Ｐゴシック" charset="0"/>
              </a:rPr>
              <a:t> the shape of the class boundary using different kind of techniques</a:t>
            </a:r>
          </a:p>
          <a:p>
            <a:pPr marL="660982" indent="-514324"/>
            <a:endParaRPr lang="en-US" sz="2953" dirty="0">
              <a:latin typeface="Calibri" charset="0"/>
              <a:ea typeface="ＭＳ Ｐゴシック" charset="0"/>
            </a:endParaRPr>
          </a:p>
          <a:p>
            <a:pPr marL="660982" indent="-514324"/>
            <a:r>
              <a:rPr lang="en-US" sz="2953" dirty="0">
                <a:latin typeface="Calibri" charset="0"/>
                <a:ea typeface="ＭＳ Ｐゴシック" charset="0"/>
              </a:rPr>
              <a:t>In total there are 12 metrics proposed in the original paper from Ho and </a:t>
            </a:r>
            <a:r>
              <a:rPr lang="en-US" sz="2953" dirty="0" err="1">
                <a:latin typeface="Calibri" charset="0"/>
                <a:ea typeface="ＭＳ Ｐゴシック" charset="0"/>
              </a:rPr>
              <a:t>Basu</a:t>
            </a:r>
            <a:r>
              <a:rPr lang="en-US" sz="2953" dirty="0">
                <a:latin typeface="Calibri" charset="0"/>
                <a:ea typeface="ＭＳ Ｐゴシック" charset="0"/>
              </a:rPr>
              <a:t>.</a:t>
            </a:r>
          </a:p>
          <a:p>
            <a:pPr marL="914353" lvl="1" indent="-514324">
              <a:buFont typeface="Calibri" charset="0"/>
              <a:buAutoNum type="arabicPeriod"/>
            </a:pPr>
            <a:endParaRPr lang="en-US" sz="253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14324" indent="-514324">
              <a:buFont typeface="Calibri" charset="0"/>
              <a:buAutoNum type="arabicPeriod"/>
            </a:pPr>
            <a:endParaRPr lang="en-US" sz="2812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2110</Words>
  <Application>Microsoft Macintosh PowerPoint</Application>
  <PresentationFormat>Widescreen</PresentationFormat>
  <Paragraphs>279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Courier</vt:lpstr>
      <vt:lpstr>Symbol</vt:lpstr>
      <vt:lpstr>Office Theme</vt:lpstr>
      <vt:lpstr>Equation</vt:lpstr>
      <vt:lpstr>Introduction to Machine Learning Part 8:  Preprocessing techniques</vt:lpstr>
      <vt:lpstr>Outline</vt:lpstr>
      <vt:lpstr>Why preprocessing?</vt:lpstr>
      <vt:lpstr>Why Data Preprocessing?</vt:lpstr>
      <vt:lpstr>Why Is Data Dirty?</vt:lpstr>
      <vt:lpstr>Major Tasks in Data Preprocessing</vt:lpstr>
      <vt:lpstr>Complexity metrics for classification methods</vt:lpstr>
      <vt:lpstr>Some of the aspects being quantified</vt:lpstr>
      <vt:lpstr>Groups of metrics:</vt:lpstr>
      <vt:lpstr>Feature Selection</vt:lpstr>
      <vt:lpstr>Prototype Selection</vt:lpstr>
      <vt:lpstr>Taxonomy of feature/prototype selection methods</vt:lpstr>
      <vt:lpstr>Taxonomy of feature/prototype selection methods</vt:lpstr>
      <vt:lpstr>Taxonomy of feature/prototype selection methods</vt:lpstr>
      <vt:lpstr>Feature selection</vt:lpstr>
      <vt:lpstr>Feature evaluation methods</vt:lpstr>
      <vt:lpstr>Relief/ReliefF</vt:lpstr>
      <vt:lpstr>CFS (Correlation-based Feature Selection)</vt:lpstr>
      <vt:lpstr>Exploration mechanisms</vt:lpstr>
      <vt:lpstr>RFE (Recursive Feature Elimination)</vt:lpstr>
      <vt:lpstr>Prototype selection: wrapper methods</vt:lpstr>
      <vt:lpstr>Prototype selection: filter methods</vt:lpstr>
      <vt:lpstr>Dimensionality reduction</vt:lpstr>
      <vt:lpstr>Principal Component Analysis</vt:lpstr>
      <vt:lpstr>Applying the PCs to transform data</vt:lpstr>
      <vt:lpstr>Non-linear dimensionality reduction</vt:lpstr>
      <vt:lpstr>What is a missing values?</vt:lpstr>
      <vt:lpstr>Why missing values are important? </vt:lpstr>
      <vt:lpstr>Strategies for missing values handling (Farhangfar et al., 08)</vt:lpstr>
      <vt:lpstr>Most Common (MC) value</vt:lpstr>
      <vt:lpstr>Imputation with k-Nearest Neighbour (KNNI)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60</cp:revision>
  <dcterms:created xsi:type="dcterms:W3CDTF">2020-02-26T10:58:55Z</dcterms:created>
  <dcterms:modified xsi:type="dcterms:W3CDTF">2020-02-29T22:21:28Z</dcterms:modified>
</cp:coreProperties>
</file>