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70" r:id="rId4"/>
    <p:sldId id="509" r:id="rId5"/>
    <p:sldId id="384" r:id="rId6"/>
    <p:sldId id="385" r:id="rId7"/>
    <p:sldId id="382" r:id="rId8"/>
    <p:sldId id="383" r:id="rId9"/>
    <p:sldId id="392" r:id="rId10"/>
    <p:sldId id="510" r:id="rId11"/>
    <p:sldId id="386" r:id="rId12"/>
    <p:sldId id="387" r:id="rId13"/>
    <p:sldId id="388" r:id="rId14"/>
    <p:sldId id="351" r:id="rId15"/>
    <p:sldId id="353" r:id="rId16"/>
    <p:sldId id="358" r:id="rId17"/>
    <p:sldId id="359" r:id="rId18"/>
    <p:sldId id="520" r:id="rId19"/>
    <p:sldId id="522" r:id="rId20"/>
    <p:sldId id="523" r:id="rId21"/>
    <p:sldId id="260" r:id="rId22"/>
    <p:sldId id="349" r:id="rId23"/>
    <p:sldId id="266" r:id="rId24"/>
    <p:sldId id="323" r:id="rId25"/>
    <p:sldId id="369" r:id="rId26"/>
    <p:sldId id="370" r:id="rId27"/>
    <p:sldId id="377" r:id="rId28"/>
    <p:sldId id="371" r:id="rId29"/>
    <p:sldId id="372" r:id="rId30"/>
    <p:sldId id="376" r:id="rId31"/>
    <p:sldId id="524" r:id="rId32"/>
    <p:sldId id="525" r:id="rId33"/>
    <p:sldId id="52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C174-86A2-734C-84B0-8C4473464838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177F6-C221-BA4F-AB95-C7D9286E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DejaVu LGC Sans" charset="0"/>
              </a:defRPr>
            </a:lvl1pPr>
            <a:lvl2pPr marL="37931725" indent="-37474525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9pPr>
          </a:lstStyle>
          <a:p>
            <a:pPr eaLnBrk="1" hangingPunct="1"/>
            <a:fld id="{BD338040-BAB8-7845-BED8-7F9681F7C85F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pPr eaLnBrk="1" hangingPunct="1"/>
              <a:t>3</a:t>
            </a:fld>
            <a:endParaRPr lang="en-US" sz="1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068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A6BEED1-EAF3-9A43-A258-38B9D355B4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29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690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074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9850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8843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4632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DejaVu LGC Sans" charset="0"/>
              </a:defRPr>
            </a:lvl1pPr>
            <a:lvl2pPr marL="37931725" indent="-37474525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9pPr>
          </a:lstStyle>
          <a:p>
            <a:pPr eaLnBrk="1" hangingPunct="1"/>
            <a:fld id="{7F210DE4-8FE3-4F4E-975A-B5C24850BB20}" type="slidenum"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pPr eaLnBrk="1" hangingPunct="1"/>
              <a:t>21</a:t>
            </a:fld>
            <a:endParaRPr lang="en-GB" sz="1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s-E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8612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89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C3D6-E625-EF41-B560-50506C10F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5A064-BC14-C244-9FE8-319AC996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235A4-5AE9-7D4B-B17C-ADAC95A8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D670-7F39-9F46-9A51-078A7989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5BECE-EC13-4A49-968D-CCE4AD63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F18B-01C2-C340-B963-232F0971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BEA18-E5C9-714B-B992-A64952CC6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2807-0B05-C54C-8B65-7073D212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0A8D-C013-8142-ABA9-3E82F76A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E913-E314-A74C-833B-6506FBAA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74B68-B91A-6B41-ACF1-F06F8D35B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98B40-AAE7-C74B-B801-AADD11DC7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6E42-05E9-D642-A0A4-9F23EF4A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8EDD1-AC70-CC4B-8E2D-63DC2524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185D-3154-E44B-94E4-B9DD3A46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6394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487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505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8725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5621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4036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1233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695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BC54-7A61-534D-868D-101536CF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90B7-5692-634D-AB75-BEC0B68B5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6EDA4-9241-0D42-90BB-0B98CBCF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5630-77C0-0D44-9352-321001D1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4363-413F-7441-9D15-1A8444C4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1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649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97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002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08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8214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8130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152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526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1670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5615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7C2C-6CED-FB45-9872-EA9DFB0C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75B1D-5E4D-8248-9B48-9DE216A7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FC751-8AE7-F14B-802B-ECCE23AA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2A54-CF82-3947-80C3-59A653E0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6ED2-1AEB-AE48-BF49-E67502B8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927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1730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0231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7666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6862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3682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4247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1367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8320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0542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2122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618C-279C-754D-82AF-BA913869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DB77-6B0E-BE47-A2EA-84F0A7D41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60D63-EDC8-3B42-B8E6-D1AE474EE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B8294-C5C6-5D40-AF1F-86F8A193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B7598-5CBE-5547-AD37-B4C902B7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54478-980F-6442-BF28-7FB98AF6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452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0720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7111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8814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9551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0039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0058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7312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0319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53784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93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67FD-6B76-A146-93B8-1C55EA00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AD568-40FC-944D-B2A2-69946D4D0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28CBE-E878-9C4C-A6E8-28F49941A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6D4E5-640C-5F42-8722-6D9E8502F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4BE82-9F41-034B-B481-915BA8B93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3FC7D-5879-B844-8501-6796F2AE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3C596-B24A-A24D-BB2A-E9E29C1D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46D23-E195-0740-A579-AB9F7337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065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42212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8932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7898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8606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768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88772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3170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95727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82661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4926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3F41-88D2-A84D-99BA-16E2DEB8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D3693-3ADF-4541-B789-025F633A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CABEE-1082-1D4B-A778-6FE02D34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D0F9C-DAF6-974B-BAFD-108012F1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58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0913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566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6552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57153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8691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43520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18130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49551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31941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020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532C1-1305-F249-BC04-F95D48BF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72282-6A95-4445-9604-FA32666B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F045C-118B-C346-88C4-DDE08FEF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8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65385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59108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5816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34553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84320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90794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69046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20753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85478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273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5228-8C52-E84D-A440-80A11E83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B057-9E6F-EE4F-82AA-24D71913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A3CA-5182-1F4E-82FD-D960B221C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CDB3-91BD-0A4B-9E99-A89804CD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AE9F7-1CD0-8546-AA2C-CE288814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580B4-C88A-414A-B7CD-C24B2682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8434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70416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2252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09119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385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F6B5-2054-704D-9946-4E27A569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88E17-4E4A-454C-96A4-A366D651F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94E85-D145-BA46-B59D-28E04AC3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AA54B-A578-2F45-AD85-24C279D4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7D348-49E5-8642-8C34-B2660E8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4CBE2-E544-E549-95F9-AACDF654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3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DCEBE-D5D8-6049-95D7-B22E77E2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06149-D4F0-EB4E-94AB-3FC4010C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6F55-23AB-3843-AEB5-F5DB0E7F8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FD9DC-0DF3-974C-8698-2D21B3AEFAE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6F908-13D5-B946-AD2E-317EB868F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6F7E-A290-3445-8637-BB30B8F51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9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aume.Bacardit@Newcastle.ac.u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C:cygwin:home:jaume:plo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ico2s.org/datasets/psp_benchmark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ico2s.org/data/instances/psp_benchmark/classification/PSSM-based/Uniform-Length/2Classes/Window4.tar.gz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pgpgpu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42A2-6D82-924B-A809-0479C892C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59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Introduction to Machine Learning</a:t>
            </a:r>
            <a:br>
              <a:rPr lang="en-US" dirty="0"/>
            </a:br>
            <a:r>
              <a:rPr lang="en-US" sz="3600" dirty="0"/>
              <a:t>Part 9:  Scalability of ML 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CFC72-CA5A-B746-B818-2B49067DF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5755"/>
            <a:ext cx="9144000" cy="3464682"/>
          </a:xfrm>
        </p:spPr>
        <p:txBody>
          <a:bodyPr>
            <a:normAutofit/>
          </a:bodyPr>
          <a:lstStyle/>
          <a:p>
            <a:r>
              <a:rPr lang="en-US" sz="3200" dirty="0" err="1"/>
              <a:t>Jaume</a:t>
            </a:r>
            <a:r>
              <a:rPr lang="en-US" sz="3200" dirty="0"/>
              <a:t> </a:t>
            </a:r>
            <a:r>
              <a:rPr lang="en-US" sz="3200" dirty="0" err="1"/>
              <a:t>Bacardit</a:t>
            </a:r>
            <a:endParaRPr lang="en-US" sz="3200" dirty="0"/>
          </a:p>
          <a:p>
            <a:r>
              <a:rPr lang="en-US" sz="3200" dirty="0"/>
              <a:t>Interdisciplinary Computing and Complex </a:t>
            </a:r>
            <a:r>
              <a:rPr lang="en-US" sz="3200" dirty="0" err="1"/>
              <a:t>BioSystems</a:t>
            </a:r>
            <a:r>
              <a:rPr lang="en-US" sz="3200" dirty="0"/>
              <a:t> (ICOS) research group, School of Computing, Newcastle University</a:t>
            </a:r>
          </a:p>
          <a:p>
            <a:r>
              <a:rPr lang="en-US" sz="3200" dirty="0">
                <a:hlinkClick r:id="rId2"/>
              </a:rPr>
              <a:t>Jaume.Bacardit@Newcastle.ac.uk</a:t>
            </a:r>
            <a:r>
              <a:rPr lang="en-US" sz="3200" dirty="0"/>
              <a:t> </a:t>
            </a:r>
          </a:p>
          <a:p>
            <a:r>
              <a:rPr lang="en-US" sz="3200" dirty="0"/>
              <a:t>Twitter: @</a:t>
            </a:r>
            <a:r>
              <a:rPr lang="en-US" sz="3200" dirty="0" err="1"/>
              <a:t>jaumebp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73DE9AD6-0632-3348-AFC6-F049ACD08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36078" y="5631706"/>
            <a:ext cx="3455922" cy="122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F1E67E-9181-4048-9FA0-6D6DD3FEF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572897"/>
            <a:ext cx="3855309" cy="12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5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Challenge 2: Generating complex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0200" cy="4351338"/>
          </a:xfrm>
          <a:prstGeom prst="rect">
            <a:avLst/>
          </a:prstGeom>
        </p:spPr>
        <p:txBody>
          <a:bodyPr vert="horz" lIns="91439" tIns="45719" rIns="91439" bIns="45719" rtlCol="0">
            <a:normAutofit lnSpcReduction="10000"/>
          </a:bodyPr>
          <a:lstStyle/>
          <a:p>
            <a:r>
              <a:rPr lang="en-GB" sz="2812" dirty="0"/>
              <a:t>Evolving a complete rule set of many rules and attributes is difficult, chromosome size is enormous</a:t>
            </a:r>
          </a:p>
          <a:p>
            <a:r>
              <a:rPr lang="en-GB" sz="2812" dirty="0"/>
              <a:t>Success model of ILAS </a:t>
            </a:r>
            <a:endParaRPr lang="en-GB" sz="2391" dirty="0"/>
          </a:p>
          <a:p>
            <a:pPr>
              <a:tabLst>
                <a:tab pos="4660661" algn="l"/>
                <a:tab pos="6722719" algn="l"/>
                <a:tab pos="6814789" algn="l"/>
              </a:tabLst>
            </a:pPr>
            <a:r>
              <a:rPr lang="en-GB" sz="2812" dirty="0"/>
              <a:t>ILAS does not help if the strata are not representative of the whole training set</a:t>
            </a:r>
          </a:p>
          <a:p>
            <a:pPr lvl="1"/>
            <a:r>
              <a:rPr lang="en-GB" sz="2391" dirty="0"/>
              <a:t>Good rules in the individuals can disappear if the current stratum does not use them</a:t>
            </a:r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0412" y="3965004"/>
            <a:ext cx="3079888" cy="2196381"/>
          </a:xfrm>
          <a:prstGeom prst="rect">
            <a:avLst/>
          </a:prstGeom>
          <a:noFill/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667" y="1936671"/>
            <a:ext cx="34607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6728072" y="2641906"/>
            <a:ext cx="3460750" cy="83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17" dirty="0">
                <a:latin typeface="Calibri"/>
              </a:rPr>
              <a:t>r = #rules in solution, s = #strata, </a:t>
            </a:r>
          </a:p>
          <a:p>
            <a:pPr eaLnBrk="1" hangingPunct="1"/>
            <a:r>
              <a:rPr lang="en-US" sz="1617" dirty="0">
                <a:latin typeface="Calibri"/>
              </a:rPr>
              <a:t>p = prob. rule represented in strata, </a:t>
            </a:r>
          </a:p>
          <a:p>
            <a:pPr eaLnBrk="1" hangingPunct="1"/>
            <a:r>
              <a:rPr lang="en-US" sz="1617" dirty="0">
                <a:latin typeface="Calibri"/>
              </a:rPr>
              <a:t>D = size of the training 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2110" y="5562190"/>
            <a:ext cx="585415" cy="287128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1266" dirty="0"/>
              <a:t>S=150</a:t>
            </a:r>
          </a:p>
        </p:txBody>
      </p:sp>
    </p:spTree>
    <p:extLst>
      <p:ext uri="{BB962C8B-B14F-4D97-AF65-F5344CB8AC3E}">
        <p14:creationId xmlns:p14="http://schemas.microsoft.com/office/powerpoint/2010/main" val="7349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Effective exploration in complex problems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improve on the exploration capacity of the classic crossover and mutation of GAs?</a:t>
            </a:r>
          </a:p>
          <a:p>
            <a:pPr lvl="1"/>
            <a:r>
              <a:rPr lang="en-US" dirty="0" err="1"/>
              <a:t>Hybridising</a:t>
            </a:r>
            <a:r>
              <a:rPr lang="en-US" dirty="0"/>
              <a:t> them with local search</a:t>
            </a:r>
          </a:p>
          <a:p>
            <a:pPr lvl="1"/>
            <a:r>
              <a:rPr lang="en-US" dirty="0">
                <a:ea typeface="Calibri"/>
              </a:rPr>
              <a:t>The LS operators use information extracted from the evaluation process</a:t>
            </a:r>
          </a:p>
          <a:p>
            <a:pPr lvl="1"/>
            <a:r>
              <a:rPr lang="en-US" dirty="0">
                <a:ea typeface="Calibri"/>
              </a:rPr>
              <a:t>After evaluating a rule set we know </a:t>
            </a:r>
          </a:p>
          <a:p>
            <a:pPr lvl="2"/>
            <a:r>
              <a:rPr lang="en-US" dirty="0">
                <a:ea typeface="Calibri"/>
              </a:rPr>
              <a:t>Which rules are good and which rules are bad</a:t>
            </a:r>
          </a:p>
          <a:p>
            <a:pPr lvl="2"/>
            <a:r>
              <a:rPr lang="en-US" dirty="0">
                <a:ea typeface="Calibri"/>
              </a:rPr>
              <a:t>Which parts of each rule are good and which parts are bad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7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ea typeface="Calibri"/>
              </a:rPr>
              <a:t>Two kinds of local search operators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838200" y="136842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</a:rPr>
              <a:t>Rule set-wise operator</a:t>
            </a:r>
          </a:p>
          <a:p>
            <a:pPr lvl="1"/>
            <a:r>
              <a:rPr lang="en-US" dirty="0">
                <a:latin typeface="Calibri"/>
                <a:ea typeface="Calibri"/>
              </a:rPr>
              <a:t>Takes N parents (N can be &gt; 2) and generates a single offspring with the best rules of all of them</a:t>
            </a:r>
          </a:p>
          <a:p>
            <a:pPr lvl="1"/>
            <a:r>
              <a:rPr lang="en-US" dirty="0">
                <a:latin typeface="Calibri"/>
                <a:ea typeface="Calibri"/>
              </a:rPr>
              <a:t>Takes a single rule set and re-orders it to </a:t>
            </a:r>
            <a:r>
              <a:rPr lang="en-US" dirty="0" err="1">
                <a:latin typeface="Calibri"/>
                <a:ea typeface="Calibri"/>
              </a:rPr>
              <a:t>optimise</a:t>
            </a:r>
            <a:r>
              <a:rPr lang="en-US" dirty="0">
                <a:latin typeface="Calibri"/>
                <a:ea typeface="Calibri"/>
              </a:rPr>
              <a:t> the decision list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192" y="2951151"/>
            <a:ext cx="5234258" cy="391863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039855"/>
            <a:ext cx="404720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Calibri"/>
              </a:rPr>
              <a:t>Rule-wise operators</a:t>
            </a:r>
          </a:p>
          <a:p>
            <a:pPr lvl="1"/>
            <a:r>
              <a:rPr lang="en-US" sz="2400" dirty="0">
                <a:ea typeface="Calibri"/>
              </a:rPr>
              <a:t>Rule cleaning – drop conditions that fail</a:t>
            </a:r>
          </a:p>
          <a:p>
            <a:pPr lvl="1"/>
            <a:r>
              <a:rPr lang="en-US" sz="2400" dirty="0">
                <a:ea typeface="Calibri"/>
              </a:rPr>
              <a:t>Rule splitting – divide rule so it can be cleaned</a:t>
            </a:r>
          </a:p>
          <a:p>
            <a:pPr lvl="1"/>
            <a:r>
              <a:rPr lang="en-US" sz="2400" dirty="0">
                <a:ea typeface="Calibri"/>
              </a:rPr>
              <a:t>Rule generalizing –extend a rule so it can correctly classify more examples</a:t>
            </a:r>
          </a:p>
        </p:txBody>
      </p:sp>
    </p:spTree>
    <p:extLst>
      <p:ext uri="{BB962C8B-B14F-4D97-AF65-F5344CB8AC3E}">
        <p14:creationId xmlns:p14="http://schemas.microsoft.com/office/powerpoint/2010/main" val="271276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apply 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Hybridised</a:t>
            </a:r>
            <a:r>
              <a:rPr lang="en-US" dirty="0"/>
              <a:t> with genetic search. For discrete attributes [Bacardit &amp; </a:t>
            </a:r>
            <a:r>
              <a:rPr lang="en-US" dirty="0" err="1"/>
              <a:t>Krasnogor</a:t>
            </a:r>
            <a:r>
              <a:rPr lang="en-US" dirty="0"/>
              <a:t>, Evolutionary Computation, 2009]</a:t>
            </a:r>
          </a:p>
          <a:p>
            <a:r>
              <a:rPr lang="en-US" dirty="0" err="1"/>
              <a:t>Hybridised</a:t>
            </a:r>
            <a:r>
              <a:rPr lang="en-US" dirty="0"/>
              <a:t> with genetic search. For continuous attributes [Calian &amp; Bacardit, </a:t>
            </a:r>
            <a:r>
              <a:rPr lang="en-US" dirty="0" err="1"/>
              <a:t>Memetic</a:t>
            </a:r>
            <a:r>
              <a:rPr lang="en-US" dirty="0"/>
              <a:t> Computing, 2013]</a:t>
            </a:r>
          </a:p>
          <a:p>
            <a:r>
              <a:rPr lang="en-US" dirty="0"/>
              <a:t>As post-processing operators [Franco et al., GECCO2012]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5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>
                <a:latin typeface="Calibri"/>
                <a:cs typeface="Calibri"/>
              </a:rPr>
              <a:t>Challenge 3: Datasets with large number of attributes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>
                <a:latin typeface="Calibri"/>
                <a:cs typeface="Calibri"/>
              </a:rPr>
              <a:t>Learning from datasets with hundreds of attributes is extremely slow</a:t>
            </a:r>
          </a:p>
          <a:p>
            <a:pPr eaLnBrk="1" hangingPunct="1"/>
            <a:r>
              <a:rPr lang="en-GB" dirty="0">
                <a:latin typeface="Calibri"/>
                <a:cs typeface="Calibri"/>
              </a:rPr>
              <a:t>Can we find an alternative way of reducing this cost?</a:t>
            </a:r>
          </a:p>
          <a:p>
            <a:r>
              <a:rPr lang="en-GB" dirty="0">
                <a:cs typeface="Calibri"/>
              </a:rPr>
              <a:t>Example of a rule for predicting Secondary Structure: </a:t>
            </a:r>
          </a:p>
          <a:p>
            <a:pPr marL="742950" lvl="2" indent="-342900"/>
            <a:r>
              <a:rPr lang="en-GB" dirty="0" err="1">
                <a:ea typeface="Calibri"/>
                <a:cs typeface="Calibri"/>
              </a:rPr>
              <a:t>Att</a:t>
            </a:r>
            <a:r>
              <a:rPr lang="en-GB" dirty="0">
                <a:ea typeface="Calibri"/>
                <a:cs typeface="Calibri"/>
              </a:rPr>
              <a:t> Leu</a:t>
            </a:r>
            <a:r>
              <a:rPr lang="en-GB" baseline="-25000" dirty="0">
                <a:ea typeface="Calibri"/>
                <a:cs typeface="Calibri"/>
              </a:rPr>
              <a:t>-2</a:t>
            </a:r>
            <a:r>
              <a:rPr lang="en-GB" dirty="0">
                <a:ea typeface="Calibri"/>
                <a:cs typeface="Calibri"/>
              </a:rPr>
              <a:t> </a:t>
            </a:r>
            <a:r>
              <a:rPr lang="en-GB" dirty="0">
                <a:ea typeface="Calibri"/>
                <a:cs typeface="Calibri"/>
                <a:sym typeface="Symbol" charset="0"/>
              </a:rPr>
              <a:t></a:t>
            </a:r>
            <a:r>
              <a:rPr lang="en-GB" dirty="0">
                <a:ea typeface="Calibri"/>
                <a:cs typeface="Calibri"/>
              </a:rPr>
              <a:t> [-0.51,7] and </a:t>
            </a:r>
            <a:r>
              <a:rPr lang="en-GB" dirty="0" err="1">
                <a:ea typeface="Calibri"/>
                <a:cs typeface="Calibri"/>
              </a:rPr>
              <a:t>Glu</a:t>
            </a:r>
            <a:r>
              <a:rPr lang="en-GB" dirty="0">
                <a:ea typeface="Calibri"/>
                <a:cs typeface="Calibri"/>
              </a:rPr>
              <a:t> </a:t>
            </a:r>
            <a:r>
              <a:rPr lang="en-GB" dirty="0">
                <a:ea typeface="Calibri"/>
                <a:cs typeface="Calibri"/>
                <a:sym typeface="Symbol" charset="0"/>
              </a:rPr>
              <a:t></a:t>
            </a:r>
            <a:r>
              <a:rPr lang="en-GB" dirty="0">
                <a:ea typeface="Calibri"/>
                <a:cs typeface="Calibri"/>
              </a:rPr>
              <a:t> [0.19,8] and </a:t>
            </a:r>
          </a:p>
          <a:p>
            <a:pPr marL="400050" lvl="2" indent="0">
              <a:buNone/>
            </a:pPr>
            <a:r>
              <a:rPr lang="en-GB" dirty="0">
                <a:ea typeface="Calibri"/>
                <a:cs typeface="Calibri"/>
              </a:rPr>
              <a:t>    Asp</a:t>
            </a:r>
            <a:r>
              <a:rPr lang="en-GB" baseline="-25000" dirty="0">
                <a:ea typeface="Calibri"/>
                <a:cs typeface="Calibri"/>
              </a:rPr>
              <a:t>+1</a:t>
            </a:r>
            <a:r>
              <a:rPr lang="en-GB" dirty="0">
                <a:ea typeface="Calibri"/>
                <a:cs typeface="Calibri"/>
              </a:rPr>
              <a:t> </a:t>
            </a:r>
            <a:r>
              <a:rPr lang="en-GB" dirty="0">
                <a:ea typeface="Calibri"/>
                <a:cs typeface="Calibri"/>
                <a:sym typeface="Symbol" charset="0"/>
              </a:rPr>
              <a:t></a:t>
            </a:r>
            <a:r>
              <a:rPr lang="en-GB" dirty="0">
                <a:ea typeface="Calibri"/>
                <a:cs typeface="Calibri"/>
              </a:rPr>
              <a:t> [-5.01,2.67] and Met</a:t>
            </a:r>
            <a:r>
              <a:rPr lang="en-GB" baseline="-25000" dirty="0">
                <a:ea typeface="Calibri"/>
                <a:cs typeface="Calibri"/>
              </a:rPr>
              <a:t>+1</a:t>
            </a:r>
            <a:r>
              <a:rPr lang="en-GB" dirty="0">
                <a:ea typeface="Calibri"/>
                <a:cs typeface="Calibri"/>
                <a:sym typeface="Symbol" charset="0"/>
              </a:rPr>
              <a:t></a:t>
            </a:r>
            <a:r>
              <a:rPr lang="en-GB" dirty="0">
                <a:ea typeface="Calibri"/>
                <a:cs typeface="Calibri"/>
              </a:rPr>
              <a:t> [-3.98,10] and </a:t>
            </a:r>
          </a:p>
          <a:p>
            <a:pPr marL="742950" lvl="2" indent="-342900">
              <a:buNone/>
            </a:pPr>
            <a:r>
              <a:rPr lang="en-GB" dirty="0">
                <a:ea typeface="Calibri"/>
                <a:cs typeface="Calibri"/>
              </a:rPr>
              <a:t>    Pro</a:t>
            </a:r>
            <a:r>
              <a:rPr lang="en-GB" baseline="-25000" dirty="0">
                <a:ea typeface="Calibri"/>
                <a:cs typeface="Calibri"/>
              </a:rPr>
              <a:t>+2</a:t>
            </a:r>
            <a:r>
              <a:rPr lang="en-GB" dirty="0">
                <a:ea typeface="Calibri"/>
                <a:cs typeface="Calibri"/>
              </a:rPr>
              <a:t> </a:t>
            </a:r>
            <a:r>
              <a:rPr lang="en-GB" dirty="0">
                <a:ea typeface="Calibri"/>
                <a:cs typeface="Calibri"/>
                <a:sym typeface="Symbol" charset="0"/>
              </a:rPr>
              <a:t></a:t>
            </a:r>
            <a:r>
              <a:rPr lang="en-GB" dirty="0">
                <a:ea typeface="Calibri"/>
                <a:cs typeface="Calibri"/>
              </a:rPr>
              <a:t> [-7,-4.02] and Pro</a:t>
            </a:r>
            <a:r>
              <a:rPr lang="en-GB" baseline="-25000" dirty="0">
                <a:ea typeface="Calibri"/>
                <a:cs typeface="Calibri"/>
              </a:rPr>
              <a:t>+3</a:t>
            </a:r>
            <a:r>
              <a:rPr lang="en-GB" dirty="0">
                <a:ea typeface="Calibri"/>
                <a:cs typeface="Calibri"/>
              </a:rPr>
              <a:t> </a:t>
            </a:r>
            <a:r>
              <a:rPr lang="en-GB" dirty="0">
                <a:ea typeface="Calibri"/>
                <a:cs typeface="Calibri"/>
                <a:sym typeface="Symbol" charset="0"/>
              </a:rPr>
              <a:t></a:t>
            </a:r>
            <a:r>
              <a:rPr lang="en-GB" dirty="0">
                <a:ea typeface="Calibri"/>
                <a:cs typeface="Calibri"/>
              </a:rPr>
              <a:t> [-7,-1.89] and </a:t>
            </a:r>
          </a:p>
          <a:p>
            <a:pPr marL="742950" lvl="2" indent="-342900">
              <a:buNone/>
            </a:pPr>
            <a:r>
              <a:rPr lang="en-GB" dirty="0">
                <a:ea typeface="Calibri"/>
                <a:cs typeface="Calibri"/>
              </a:rPr>
              <a:t>    Trp</a:t>
            </a:r>
            <a:r>
              <a:rPr lang="en-GB" baseline="-25000" dirty="0">
                <a:ea typeface="Calibri"/>
                <a:cs typeface="Calibri"/>
              </a:rPr>
              <a:t>+3</a:t>
            </a:r>
            <a:r>
              <a:rPr lang="en-GB" dirty="0">
                <a:ea typeface="Calibri"/>
                <a:cs typeface="Calibri"/>
              </a:rPr>
              <a:t> </a:t>
            </a:r>
            <a:r>
              <a:rPr lang="en-GB" dirty="0">
                <a:ea typeface="Calibri"/>
                <a:cs typeface="Calibri"/>
                <a:sym typeface="Symbol" charset="0"/>
              </a:rPr>
              <a:t></a:t>
            </a:r>
            <a:r>
              <a:rPr lang="en-GB" dirty="0">
                <a:ea typeface="Calibri"/>
                <a:cs typeface="Calibri"/>
              </a:rPr>
              <a:t> [-8,13] and Glu</a:t>
            </a:r>
            <a:r>
              <a:rPr lang="en-GB" baseline="-25000" dirty="0">
                <a:ea typeface="Calibri"/>
                <a:cs typeface="Calibri"/>
              </a:rPr>
              <a:t>+4</a:t>
            </a:r>
            <a:r>
              <a:rPr lang="en-GB" dirty="0">
                <a:ea typeface="Calibri"/>
                <a:cs typeface="Calibri"/>
              </a:rPr>
              <a:t> </a:t>
            </a:r>
            <a:r>
              <a:rPr lang="en-GB" dirty="0">
                <a:ea typeface="Calibri"/>
                <a:cs typeface="Calibri"/>
                <a:sym typeface="Symbol" charset="0"/>
              </a:rPr>
              <a:t> </a:t>
            </a:r>
            <a:r>
              <a:rPr lang="en-GB" dirty="0">
                <a:ea typeface="Calibri"/>
                <a:cs typeface="Calibri"/>
              </a:rPr>
              <a:t>[0.70,5.52] and </a:t>
            </a:r>
          </a:p>
          <a:p>
            <a:pPr marL="742950" lvl="2" indent="-342900">
              <a:buNone/>
            </a:pPr>
            <a:r>
              <a:rPr lang="en-GB" dirty="0">
                <a:ea typeface="Calibri"/>
                <a:cs typeface="Calibri"/>
              </a:rPr>
              <a:t>    Lys</a:t>
            </a:r>
            <a:r>
              <a:rPr lang="en-GB" baseline="-25000" dirty="0">
                <a:ea typeface="Calibri"/>
                <a:cs typeface="Calibri"/>
              </a:rPr>
              <a:t>+4</a:t>
            </a:r>
            <a:r>
              <a:rPr lang="en-GB" dirty="0">
                <a:ea typeface="Calibri"/>
                <a:cs typeface="Calibri"/>
              </a:rPr>
              <a:t> </a:t>
            </a:r>
            <a:r>
              <a:rPr lang="en-GB" dirty="0">
                <a:ea typeface="Calibri"/>
                <a:cs typeface="Calibri"/>
                <a:sym typeface="Symbol" charset="0"/>
              </a:rPr>
              <a:t></a:t>
            </a:r>
            <a:r>
              <a:rPr lang="en-GB" dirty="0">
                <a:ea typeface="Calibri"/>
                <a:cs typeface="Calibri"/>
              </a:rPr>
              <a:t> [-0.43,4.94] </a:t>
            </a:r>
            <a:r>
              <a:rPr lang="en-GB" dirty="0">
                <a:ea typeface="Calibri"/>
                <a:cs typeface="Calibri"/>
                <a:sym typeface="Wingdings" charset="0"/>
              </a:rPr>
              <a:t> </a:t>
            </a:r>
            <a:r>
              <a:rPr lang="en-GB" dirty="0">
                <a:ea typeface="Calibri"/>
                <a:cs typeface="Calibri"/>
              </a:rPr>
              <a:t>alpha</a:t>
            </a:r>
          </a:p>
          <a:p>
            <a:pPr marL="742950" lvl="2" indent="-342900"/>
            <a:r>
              <a:rPr lang="en-GB" dirty="0">
                <a:ea typeface="Calibri"/>
                <a:cs typeface="Calibri"/>
              </a:rPr>
              <a:t>9 attributes out of 300 were expressed in the rule</a:t>
            </a:r>
          </a:p>
          <a:p>
            <a:pPr marL="742950" lvl="2" indent="-342900"/>
            <a:r>
              <a:rPr lang="en-GB" dirty="0">
                <a:ea typeface="Calibri"/>
                <a:cs typeface="Calibri"/>
              </a:rPr>
              <a:t>This means that while evolving this rule 291 out of the 300 attribute match operations were irrelevant</a:t>
            </a:r>
          </a:p>
          <a:p>
            <a:pPr eaLnBrk="1" hangingPunct="1"/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434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GB" sz="3600" dirty="0">
                <a:latin typeface="Calibri"/>
                <a:cs typeface="Calibri"/>
              </a:rPr>
              <a:t>The Attribute List Knowledge Representation (ALKR)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>
                <a:cs typeface="Calibri"/>
              </a:rPr>
              <a:t>[Bacardit et al., </a:t>
            </a:r>
            <a:r>
              <a:rPr lang="en-GB" sz="2400" dirty="0" err="1">
                <a:cs typeface="Calibri"/>
              </a:rPr>
              <a:t>Memetic</a:t>
            </a:r>
            <a:r>
              <a:rPr lang="en-GB" sz="2400" dirty="0">
                <a:cs typeface="Calibri"/>
              </a:rPr>
              <a:t> Computing, 2009]</a:t>
            </a:r>
          </a:p>
          <a:p>
            <a:pPr eaLnBrk="1" hangingPunct="1"/>
            <a:r>
              <a:rPr lang="en-GB" sz="2400" dirty="0">
                <a:latin typeface="Calibri"/>
                <a:cs typeface="Calibri"/>
              </a:rPr>
              <a:t>What if we only keep in the rule the relevant attributes? </a:t>
            </a:r>
            <a:r>
              <a:rPr lang="en-US" sz="2400" dirty="0">
                <a:latin typeface="Calibri"/>
                <a:cs typeface="Calibri"/>
                <a:sym typeface="Wingdings"/>
              </a:rPr>
              <a:t> </a:t>
            </a:r>
            <a:r>
              <a:rPr lang="en-GB" sz="2400" dirty="0">
                <a:latin typeface="Calibri"/>
                <a:cs typeface="Calibri"/>
              </a:rPr>
              <a:t>In this way match operations will be much faster in domains with high number of attributes</a:t>
            </a:r>
          </a:p>
          <a:p>
            <a:r>
              <a:rPr lang="en-US" sz="2400" dirty="0">
                <a:latin typeface="Calibri"/>
                <a:ea typeface="ＭＳ Ｐゴシック" charset="0"/>
              </a:rPr>
              <a:t>ALKR </a:t>
            </a:r>
            <a:r>
              <a:rPr lang="en-US" sz="2400" i="1" dirty="0">
                <a:latin typeface="Calibri"/>
                <a:ea typeface="ＭＳ Ｐゴシック" charset="0"/>
              </a:rPr>
              <a:t>automatically identifies</a:t>
            </a:r>
            <a:r>
              <a:rPr lang="en-US" sz="2400" dirty="0">
                <a:latin typeface="Calibri"/>
                <a:ea typeface="ＭＳ Ｐゴシック" charset="0"/>
              </a:rPr>
              <a:t> which are the relevant/specific attributes for each rule, and only tracks information about them</a:t>
            </a:r>
          </a:p>
          <a:p>
            <a:r>
              <a:rPr lang="ca-ES" sz="2400" dirty="0">
                <a:latin typeface="Calibri"/>
                <a:ea typeface="ＭＳ Ｐゴシック" charset="0"/>
              </a:rPr>
              <a:t>In ALKR </a:t>
            </a:r>
            <a:r>
              <a:rPr lang="ca-ES" sz="2400" dirty="0" err="1">
                <a:latin typeface="Calibri"/>
                <a:ea typeface="ＭＳ Ｐゴシック" charset="0"/>
              </a:rPr>
              <a:t>two</a:t>
            </a:r>
            <a:r>
              <a:rPr lang="ca-ES" sz="2400" dirty="0">
                <a:latin typeface="Calibri"/>
                <a:ea typeface="ＭＳ Ｐゴシック" charset="0"/>
              </a:rPr>
              <a:t> </a:t>
            </a:r>
            <a:r>
              <a:rPr lang="ca-ES" sz="2400" dirty="0" err="1">
                <a:latin typeface="Calibri"/>
                <a:ea typeface="ＭＳ Ｐゴシック" charset="0"/>
              </a:rPr>
              <a:t>operators</a:t>
            </a:r>
            <a:r>
              <a:rPr lang="ca-ES" sz="2400" dirty="0">
                <a:latin typeface="Calibri"/>
                <a:ea typeface="ＭＳ Ｐゴシック" charset="0"/>
              </a:rPr>
              <a:t> (</a:t>
            </a:r>
            <a:r>
              <a:rPr lang="ca-ES" sz="2400" dirty="0" err="1">
                <a:latin typeface="Calibri"/>
                <a:ea typeface="ＭＳ Ｐゴシック" charset="0"/>
              </a:rPr>
              <a:t>specialize</a:t>
            </a:r>
            <a:r>
              <a:rPr lang="ca-ES" sz="2400" dirty="0">
                <a:latin typeface="Calibri"/>
                <a:ea typeface="ＭＳ Ｐゴシック" charset="0"/>
              </a:rPr>
              <a:t> </a:t>
            </a:r>
            <a:r>
              <a:rPr lang="ca-ES" sz="2400" dirty="0" err="1">
                <a:latin typeface="Calibri"/>
                <a:ea typeface="ＭＳ Ｐゴシック" charset="0"/>
              </a:rPr>
              <a:t>and</a:t>
            </a:r>
            <a:r>
              <a:rPr lang="ca-ES" sz="2400" dirty="0">
                <a:latin typeface="Calibri"/>
                <a:ea typeface="ＭＳ Ｐゴシック" charset="0"/>
              </a:rPr>
              <a:t> </a:t>
            </a:r>
            <a:r>
              <a:rPr lang="ca-ES" sz="2400" dirty="0" err="1">
                <a:latin typeface="Calibri"/>
                <a:ea typeface="ＭＳ Ｐゴシック" charset="0"/>
              </a:rPr>
              <a:t>generalize</a:t>
            </a:r>
            <a:r>
              <a:rPr lang="ca-ES" sz="2400" dirty="0">
                <a:latin typeface="Calibri"/>
                <a:ea typeface="ＭＳ Ｐゴシック" charset="0"/>
              </a:rPr>
              <a:t>) </a:t>
            </a:r>
            <a:r>
              <a:rPr lang="ca-ES" sz="2400" dirty="0" err="1">
                <a:latin typeface="Calibri"/>
                <a:ea typeface="ＭＳ Ｐゴシック" charset="0"/>
              </a:rPr>
              <a:t>add</a:t>
            </a:r>
            <a:r>
              <a:rPr lang="ca-ES" sz="2400" dirty="0">
                <a:latin typeface="Calibri"/>
                <a:ea typeface="ＭＳ Ｐゴシック" charset="0"/>
              </a:rPr>
              <a:t> or </a:t>
            </a:r>
            <a:r>
              <a:rPr lang="ca-ES" sz="2400" dirty="0" err="1">
                <a:latin typeface="Calibri"/>
                <a:ea typeface="ＭＳ Ｐゴシック" charset="0"/>
              </a:rPr>
              <a:t>remove</a:t>
            </a:r>
            <a:r>
              <a:rPr lang="ca-ES" sz="2400" dirty="0">
                <a:latin typeface="Calibri"/>
                <a:ea typeface="ＭＳ Ｐゴシック" charset="0"/>
              </a:rPr>
              <a:t> </a:t>
            </a:r>
            <a:r>
              <a:rPr lang="ca-ES" sz="2400" dirty="0" err="1">
                <a:latin typeface="Calibri"/>
                <a:ea typeface="ＭＳ Ｐゴシック" charset="0"/>
              </a:rPr>
              <a:t>attributes</a:t>
            </a:r>
            <a:r>
              <a:rPr lang="ca-ES" sz="2400" dirty="0">
                <a:latin typeface="Calibri"/>
                <a:ea typeface="ＭＳ Ｐゴシック" charset="0"/>
              </a:rPr>
              <a:t> </a:t>
            </a:r>
            <a:r>
              <a:rPr lang="ca-ES" sz="2400" dirty="0" err="1">
                <a:latin typeface="Calibri"/>
                <a:ea typeface="ＭＳ Ｐゴシック" charset="0"/>
              </a:rPr>
              <a:t>from</a:t>
            </a:r>
            <a:r>
              <a:rPr lang="ca-ES" sz="2400" dirty="0">
                <a:latin typeface="Calibri"/>
                <a:ea typeface="ＭＳ Ｐゴシック" charset="0"/>
              </a:rPr>
              <a:t> </a:t>
            </a:r>
            <a:r>
              <a:rPr lang="ca-ES" sz="2400" dirty="0" err="1">
                <a:latin typeface="Calibri"/>
                <a:ea typeface="ＭＳ Ｐゴシック" charset="0"/>
              </a:rPr>
              <a:t>the</a:t>
            </a:r>
            <a:r>
              <a:rPr lang="ca-ES" sz="2400" dirty="0">
                <a:latin typeface="Calibri"/>
                <a:ea typeface="ＭＳ Ｐゴシック" charset="0"/>
              </a:rPr>
              <a:t> </a:t>
            </a:r>
            <a:r>
              <a:rPr lang="ca-ES" sz="2400" dirty="0" err="1">
                <a:latin typeface="Calibri"/>
                <a:ea typeface="ＭＳ Ｐゴシック" charset="0"/>
              </a:rPr>
              <a:t>list</a:t>
            </a:r>
            <a:r>
              <a:rPr lang="ca-ES" sz="2400" dirty="0">
                <a:latin typeface="Calibri"/>
                <a:ea typeface="ＭＳ Ｐゴシック" charset="0"/>
              </a:rPr>
              <a:t> </a:t>
            </a:r>
            <a:r>
              <a:rPr lang="ca-ES" sz="2400" dirty="0" err="1">
                <a:latin typeface="Calibri"/>
                <a:ea typeface="ＭＳ Ｐゴシック" charset="0"/>
              </a:rPr>
              <a:t>with</a:t>
            </a:r>
            <a:r>
              <a:rPr lang="ca-ES" sz="2400" dirty="0">
                <a:latin typeface="Calibri"/>
                <a:ea typeface="ＭＳ Ｐゴシック" charset="0"/>
              </a:rPr>
              <a:t> a </a:t>
            </a:r>
            <a:r>
              <a:rPr lang="ca-ES" sz="2400" dirty="0" err="1">
                <a:latin typeface="Calibri"/>
                <a:ea typeface="ＭＳ Ｐゴシック" charset="0"/>
              </a:rPr>
              <a:t>given</a:t>
            </a:r>
            <a:r>
              <a:rPr lang="ca-ES" sz="2400" dirty="0">
                <a:latin typeface="Calibri"/>
                <a:ea typeface="ＭＳ Ｐゴシック" charset="0"/>
              </a:rPr>
              <a:t> </a:t>
            </a:r>
            <a:r>
              <a:rPr lang="ca-ES" sz="2400" dirty="0" err="1">
                <a:latin typeface="Calibri"/>
                <a:ea typeface="ＭＳ Ｐゴシック" charset="0"/>
              </a:rPr>
              <a:t>probability</a:t>
            </a:r>
            <a:r>
              <a:rPr lang="ca-ES" sz="2400" dirty="0">
                <a:latin typeface="Calibri"/>
                <a:ea typeface="ＭＳ Ｐゴシック" charset="0"/>
              </a:rPr>
              <a:t>, </a:t>
            </a:r>
            <a:r>
              <a:rPr lang="ca-ES" sz="2400" dirty="0" err="1">
                <a:latin typeface="Calibri"/>
                <a:ea typeface="ＭＳ Ｐゴシック" charset="0"/>
              </a:rPr>
              <a:t>hence</a:t>
            </a:r>
            <a:r>
              <a:rPr lang="ca-ES" sz="2400" dirty="0">
                <a:latin typeface="Calibri"/>
                <a:ea typeface="ＭＳ Ｐゴシック" charset="0"/>
              </a:rPr>
              <a:t> </a:t>
            </a:r>
            <a:r>
              <a:rPr lang="ca-ES" sz="2400" dirty="0" err="1">
                <a:latin typeface="Calibri"/>
                <a:ea typeface="ＭＳ Ｐゴシック" charset="0"/>
              </a:rPr>
              <a:t>exploring</a:t>
            </a:r>
            <a:r>
              <a:rPr lang="ca-ES" sz="2400" dirty="0">
                <a:latin typeface="Calibri"/>
                <a:ea typeface="ＭＳ Ｐゴシック" charset="0"/>
              </a:rPr>
              <a:t> </a:t>
            </a:r>
            <a:r>
              <a:rPr lang="ca-ES" sz="2400" dirty="0" err="1">
                <a:latin typeface="Calibri"/>
                <a:ea typeface="ＭＳ Ｐゴシック" charset="0"/>
              </a:rPr>
              <a:t>the</a:t>
            </a:r>
            <a:r>
              <a:rPr lang="ca-ES" sz="2400" dirty="0">
                <a:latin typeface="Calibri"/>
                <a:ea typeface="ＭＳ Ｐゴシック" charset="0"/>
              </a:rPr>
              <a:t> </a:t>
            </a:r>
            <a:r>
              <a:rPr lang="ca-ES" sz="2400" i="1" dirty="0" err="1">
                <a:latin typeface="Calibri"/>
                <a:ea typeface="ＭＳ Ｐゴシック" charset="0"/>
              </a:rPr>
              <a:t>rule-wise</a:t>
            </a:r>
            <a:r>
              <a:rPr lang="ca-ES" sz="2400" dirty="0">
                <a:latin typeface="Calibri"/>
                <a:ea typeface="ＭＳ Ｐゴシック" charset="0"/>
              </a:rPr>
              <a:t> </a:t>
            </a:r>
            <a:r>
              <a:rPr lang="ca-ES" sz="2400" dirty="0" err="1">
                <a:latin typeface="Calibri"/>
                <a:ea typeface="ＭＳ Ｐゴシック" charset="0"/>
              </a:rPr>
              <a:t>space</a:t>
            </a:r>
            <a:r>
              <a:rPr lang="ca-ES" sz="2400" dirty="0">
                <a:latin typeface="Calibri"/>
                <a:ea typeface="ＭＳ Ｐゴシック" charset="0"/>
              </a:rPr>
              <a:t> of </a:t>
            </a:r>
            <a:r>
              <a:rPr lang="ca-ES" sz="2400" dirty="0" err="1">
                <a:latin typeface="Calibri"/>
                <a:ea typeface="ＭＳ Ｐゴシック" charset="0"/>
              </a:rPr>
              <a:t>the</a:t>
            </a:r>
            <a:r>
              <a:rPr lang="ca-ES" sz="2400" dirty="0">
                <a:latin typeface="Calibri"/>
                <a:ea typeface="ＭＳ Ｐゴシック" charset="0"/>
              </a:rPr>
              <a:t> </a:t>
            </a:r>
            <a:r>
              <a:rPr lang="ca-ES" sz="2400" dirty="0" err="1">
                <a:latin typeface="Calibri"/>
                <a:ea typeface="ＭＳ Ｐゴシック" charset="0"/>
              </a:rPr>
              <a:t>relevant</a:t>
            </a:r>
            <a:r>
              <a:rPr lang="ca-ES" sz="2400" dirty="0">
                <a:latin typeface="Calibri"/>
                <a:ea typeface="ＭＳ Ｐゴシック" charset="0"/>
              </a:rPr>
              <a:t> </a:t>
            </a:r>
            <a:r>
              <a:rPr lang="ca-ES" sz="2400" dirty="0" err="1">
                <a:latin typeface="Calibri"/>
                <a:ea typeface="ＭＳ Ｐゴシック" charset="0"/>
              </a:rPr>
              <a:t>attributes</a:t>
            </a:r>
            <a:r>
              <a:rPr lang="ca-ES" sz="2400" dirty="0">
                <a:latin typeface="Calibri"/>
                <a:ea typeface="ＭＳ Ｐゴシック" charset="0"/>
              </a:rPr>
              <a:t>   </a:t>
            </a:r>
            <a:endParaRPr lang="en-GB" dirty="0">
              <a:latin typeface="Calibri"/>
              <a:cs typeface="Calibri"/>
            </a:endParaRPr>
          </a:p>
          <a:p>
            <a:pPr eaLnBrk="1" hangingPunct="1"/>
            <a:r>
              <a:rPr lang="en-GB" sz="2400" dirty="0">
                <a:latin typeface="Calibri"/>
                <a:cs typeface="Calibri"/>
              </a:rPr>
              <a:t>Also, as we only keep the relevant attributes, the representation can potentially explore the search space more efficiently </a:t>
            </a:r>
            <a:r>
              <a:rPr lang="en-GB" sz="2400" dirty="0">
                <a:latin typeface="Calibri"/>
                <a:cs typeface="Calibri"/>
                <a:sym typeface="Wingdings" charset="0"/>
              </a:rPr>
              <a:t> learning better</a:t>
            </a:r>
            <a:endParaRPr lang="en-GB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641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alibri"/>
                <a:cs typeface="Calibri"/>
              </a:rPr>
              <a:t>ALRK in Bioinformatics datasets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alibri"/>
                <a:cs typeface="Calibri"/>
              </a:rPr>
              <a:t>In these datasets, the new representation learns better and is much faster</a:t>
            </a:r>
          </a:p>
          <a:p>
            <a:pPr eaLnBrk="1" hangingPunct="1"/>
            <a:endParaRPr lang="en-GB" dirty="0">
              <a:latin typeface="Calibri"/>
              <a:cs typeface="Calibri"/>
            </a:endParaRPr>
          </a:p>
          <a:p>
            <a:pPr eaLnBrk="1" hangingPunct="1"/>
            <a:endParaRPr lang="en-GB" dirty="0">
              <a:latin typeface="Calibri"/>
              <a:cs typeface="Calibri"/>
            </a:endParaRPr>
          </a:p>
          <a:p>
            <a:pPr eaLnBrk="1" hangingPunct="1"/>
            <a:endParaRPr lang="en-GB" dirty="0">
              <a:latin typeface="Calibri"/>
              <a:cs typeface="Calibri"/>
            </a:endParaRPr>
          </a:p>
          <a:p>
            <a:pPr eaLnBrk="1" hangingPunct="1"/>
            <a:endParaRPr lang="en-GB" dirty="0">
              <a:latin typeface="Calibri"/>
              <a:cs typeface="Calibri"/>
            </a:endParaRPr>
          </a:p>
        </p:txBody>
      </p:sp>
      <p:pic>
        <p:nvPicPr>
          <p:cNvPr id="1157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2714625"/>
            <a:ext cx="892810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08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alibri"/>
                <a:cs typeface="Calibri"/>
              </a:rPr>
              <a:t>Speedup of ALKR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B415E3-0C00-954C-94A6-01EA5F548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366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79106"/>
            <a:ext cx="647700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419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4: The uncertainty of evolutionary machine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 fontScale="92500" lnSpcReduction="10000"/>
          </a:bodyPr>
          <a:lstStyle/>
          <a:p>
            <a:r>
              <a:rPr lang="en-US" sz="2812" dirty="0"/>
              <a:t>Evolutionary machine learning, because of its use of GAs, is an stochastic algorithm</a:t>
            </a:r>
          </a:p>
          <a:p>
            <a:r>
              <a:rPr lang="en-US" sz="2812" dirty="0"/>
              <a:t>How certain can we be of the solutions it provides?</a:t>
            </a:r>
          </a:p>
          <a:p>
            <a:r>
              <a:rPr lang="en-US" sz="2812" dirty="0"/>
              <a:t>How to turn this weakness into a strength</a:t>
            </a:r>
          </a:p>
          <a:p>
            <a:pPr lvl="1"/>
            <a:r>
              <a:rPr lang="en-US" sz="2531" dirty="0"/>
              <a:t>Exploiting the </a:t>
            </a:r>
            <a:r>
              <a:rPr lang="en-US" sz="2531" dirty="0" err="1"/>
              <a:t>stochasticity</a:t>
            </a:r>
            <a:r>
              <a:rPr lang="en-US" sz="2531" dirty="0"/>
              <a:t> with ensemble learning</a:t>
            </a:r>
          </a:p>
          <a:p>
            <a:r>
              <a:rPr lang="en-US" sz="2953" dirty="0"/>
              <a:t>Ensemble learning</a:t>
            </a:r>
          </a:p>
          <a:p>
            <a:pPr lvl="1">
              <a:lnSpc>
                <a:spcPct val="90000"/>
              </a:lnSpc>
            </a:pPr>
            <a:r>
              <a:rPr lang="en-GB" sz="2250" dirty="0">
                <a:latin typeface="Calibri"/>
                <a:cs typeface="Calibri"/>
              </a:rPr>
              <a:t>Ensemble learning is a quite well established family of techniques that provides performance boost and robustness to the learning process</a:t>
            </a:r>
          </a:p>
          <a:p>
            <a:pPr lvl="1">
              <a:lnSpc>
                <a:spcPct val="90000"/>
              </a:lnSpc>
            </a:pPr>
            <a:r>
              <a:rPr lang="en-GB" sz="2250" dirty="0">
                <a:latin typeface="Calibri"/>
                <a:cs typeface="Calibri"/>
              </a:rPr>
              <a:t>In general these techniques integrate the collective predictions of a set of models in some principled fashion</a:t>
            </a:r>
          </a:p>
          <a:p>
            <a:pPr lvl="1">
              <a:lnSpc>
                <a:spcPct val="90000"/>
              </a:lnSpc>
            </a:pPr>
            <a:r>
              <a:rPr lang="en-GB" sz="2250" dirty="0">
                <a:latin typeface="Calibri"/>
                <a:cs typeface="Calibri"/>
              </a:rPr>
              <a:t>We have integrated some simple ensemble methods with our </a:t>
            </a:r>
            <a:r>
              <a:rPr lang="en-US" sz="2250" dirty="0">
                <a:latin typeface="Calibri"/>
                <a:cs typeface="Calibri"/>
              </a:rPr>
              <a:t>Evolutionary Learning</a:t>
            </a:r>
            <a:r>
              <a:rPr lang="en-GB" sz="2250" dirty="0">
                <a:latin typeface="Calibri"/>
                <a:cs typeface="Calibri"/>
              </a:rPr>
              <a:t> methods [Bacardit &amp; </a:t>
            </a:r>
            <a:r>
              <a:rPr lang="en-GB" sz="2250" dirty="0" err="1">
                <a:latin typeface="Calibri"/>
                <a:cs typeface="Calibri"/>
              </a:rPr>
              <a:t>Krasnogor</a:t>
            </a:r>
            <a:r>
              <a:rPr lang="en-GB" sz="2250" dirty="0">
                <a:latin typeface="Calibri"/>
                <a:cs typeface="Calibri"/>
              </a:rPr>
              <a:t>, LNAI 4998, 2008</a:t>
            </a:r>
            <a:r>
              <a:rPr lang="en-GB" dirty="0">
                <a:latin typeface="Calibri"/>
                <a:cs typeface="Calibri"/>
              </a:rPr>
              <a:t>]</a:t>
            </a:r>
          </a:p>
          <a:p>
            <a:pPr lvl="1"/>
            <a:endParaRPr lang="en-US" sz="2531" dirty="0"/>
          </a:p>
        </p:txBody>
      </p:sp>
    </p:spTree>
    <p:extLst>
      <p:ext uri="{BB962C8B-B14F-4D97-AF65-F5344CB8AC3E}">
        <p14:creationId xmlns:p14="http://schemas.microsoft.com/office/powerpoint/2010/main" val="2597639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Calibri"/>
                <a:cs typeface="Calibri"/>
              </a:rPr>
              <a:t>Ensemble for consensus prediction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2886" cy="4351338"/>
          </a:xfrm>
          <a:prstGeom prst="rect">
            <a:avLst/>
          </a:prstGeom>
        </p:spPr>
        <p:txBody>
          <a:bodyPr vert="horz" lIns="91439" tIns="45719" rIns="91439" bIns="45719" rtlCol="0">
            <a:normAutofit fontScale="92500" lnSpcReduction="10000"/>
          </a:bodyPr>
          <a:lstStyle/>
          <a:p>
            <a:pPr marL="609569" indent="-609569">
              <a:buFont typeface="Wingdings" charset="0"/>
              <a:buAutoNum type="arabicPeriod"/>
            </a:pPr>
            <a:r>
              <a:rPr lang="en-GB" sz="2400" dirty="0">
                <a:latin typeface="Calibri"/>
                <a:cs typeface="Calibri"/>
              </a:rPr>
              <a:t>The EML method is run N times on the original training set, each of them with a different random seed. </a:t>
            </a:r>
          </a:p>
          <a:p>
            <a:pPr lvl="1"/>
            <a:r>
              <a:rPr lang="en-GB" sz="2000" dirty="0">
                <a:latin typeface="Calibri"/>
                <a:cs typeface="Calibri"/>
              </a:rPr>
              <a:t>These runs are independent, so they can be parallelised!</a:t>
            </a:r>
          </a:p>
          <a:p>
            <a:pPr marL="609569" indent="-609569">
              <a:buFont typeface="Wingdings" charset="0"/>
              <a:buAutoNum type="arabicPeriod"/>
            </a:pPr>
            <a:r>
              <a:rPr lang="en-GB" sz="2400" dirty="0">
                <a:latin typeface="Calibri"/>
                <a:cs typeface="Calibri"/>
              </a:rPr>
              <a:t>From each of the N runs, a rule set is extracted: the best individual at the end of the training process</a:t>
            </a:r>
          </a:p>
          <a:p>
            <a:pPr marL="609569" indent="-609569">
              <a:buFont typeface="Wingdings" charset="0"/>
              <a:buAutoNum type="arabicPeriod"/>
            </a:pPr>
            <a:r>
              <a:rPr lang="en-GB" sz="2400" dirty="0">
                <a:latin typeface="Calibri"/>
                <a:cs typeface="Calibri"/>
              </a:rPr>
              <a:t>Exploitation stage: for each new instance, the N models produce a prediction. The majority class is used as the ensemble prediction</a:t>
            </a:r>
          </a:p>
          <a:p>
            <a:pPr marL="609569" indent="-609569"/>
            <a:endParaRPr lang="en-GB" sz="2400" dirty="0">
              <a:latin typeface="Calibri"/>
              <a:cs typeface="Calibri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023462"/>
              </p:ext>
            </p:extLst>
          </p:nvPr>
        </p:nvGraphicFramePr>
        <p:xfrm>
          <a:off x="5801478" y="2469218"/>
          <a:ext cx="5766212" cy="403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Acrobat Document" r:id="rId4" imgW="6858000" imgH="4800600" progId="AcroExch.Document.7">
                  <p:link updateAutomatic="1"/>
                </p:oleObj>
              </mc:Choice>
              <mc:Fallback>
                <p:oleObj name="Acrobat Document" r:id="rId4" imgW="6858000" imgH="4800600" progId="AcroExch.Document.7">
                  <p:link updateAutomatic="1"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1478" y="2469218"/>
                        <a:ext cx="5766212" cy="4036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536781" y="1825625"/>
            <a:ext cx="1923964" cy="67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6" dirty="0"/>
              <a:t>Protein structure prediction dataset with 90K examples</a:t>
            </a:r>
          </a:p>
        </p:txBody>
      </p:sp>
    </p:spTree>
    <p:extLst>
      <p:ext uri="{BB962C8B-B14F-4D97-AF65-F5344CB8AC3E}">
        <p14:creationId xmlns:p14="http://schemas.microsoft.com/office/powerpoint/2010/main" val="326611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EB2C-A690-184E-86C4-DE02365D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10C0-701A-6649-91DF-BB51E006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 challenges</a:t>
            </a:r>
          </a:p>
          <a:p>
            <a:pPr lvl="1"/>
            <a:r>
              <a:rPr lang="en-US" dirty="0"/>
              <a:t>How to handle effectively and efficiently the processing of large datasets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Challenge 1: Dealing with large training sets</a:t>
            </a:r>
          </a:p>
          <a:p>
            <a:pPr lvl="1"/>
            <a:r>
              <a:rPr lang="en-US" dirty="0"/>
              <a:t>Challenge 2: Dealing with complex problems</a:t>
            </a:r>
          </a:p>
          <a:p>
            <a:pPr lvl="1"/>
            <a:r>
              <a:rPr lang="en-US" dirty="0"/>
              <a:t>Challenge 3: Dealing with large attribute space</a:t>
            </a:r>
          </a:p>
          <a:p>
            <a:pPr lvl="1"/>
            <a:r>
              <a:rPr lang="en-US" dirty="0"/>
              <a:t>Challenge 4: Tackling the uncertainty of EML</a:t>
            </a:r>
          </a:p>
        </p:txBody>
      </p:sp>
    </p:spTree>
    <p:extLst>
      <p:ext uri="{BB962C8B-B14F-4D97-AF65-F5344CB8AC3E}">
        <p14:creationId xmlns:p14="http://schemas.microsoft.com/office/powerpoint/2010/main" val="3482568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45ED31-6BD6-CA4D-A810-95515B39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Protein Structure Prediction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B65D1-D5B7-884C-94F8-45280CE05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85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6" y="2786063"/>
            <a:ext cx="72421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3267563" y="6375401"/>
            <a:ext cx="1878624" cy="371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DejaVu LGC Sans" charset="0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000066"/>
              </a:buClr>
            </a:pPr>
            <a:r>
              <a:rPr lang="en-GB" sz="1800" dirty="0">
                <a:solidFill>
                  <a:srgbClr val="000066"/>
                </a:solidFill>
                <a:latin typeface="Calibri"/>
                <a:ea typeface="Calibri"/>
                <a:cs typeface="Calibri"/>
              </a:rPr>
              <a:t>Primary Sequence</a:t>
            </a: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5287365" y="6375401"/>
            <a:ext cx="1369621" cy="371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DejaVu LGC Sans" charset="0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000066"/>
              </a:buClr>
            </a:pPr>
            <a:r>
              <a:rPr lang="en-GB" sz="1800" dirty="0">
                <a:solidFill>
                  <a:srgbClr val="000066"/>
                </a:solidFill>
                <a:latin typeface="Calibri"/>
                <a:ea typeface="Calibri"/>
                <a:cs typeface="Calibri"/>
              </a:rPr>
              <a:t>3D Structure</a:t>
            </a:r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 flipV="1">
            <a:off x="6238876" y="6016625"/>
            <a:ext cx="428625" cy="431800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cxnSp>
        <p:nvCxnSpPr>
          <p:cNvPr id="33800" name="AutoShape 7"/>
          <p:cNvCxnSpPr>
            <a:cxnSpLocks noChangeShapeType="1"/>
          </p:cNvCxnSpPr>
          <p:nvPr/>
        </p:nvCxnSpPr>
        <p:spPr bwMode="auto">
          <a:xfrm flipV="1">
            <a:off x="4452939" y="6018214"/>
            <a:ext cx="1587" cy="428625"/>
          </a:xfrm>
          <a:prstGeom prst="straightConnector1">
            <a:avLst/>
          </a:prstGeom>
          <a:noFill/>
          <a:ln w="936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9C1C25-8B02-5C43-B6CE-E9F8CFAC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Protein Structure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7C15-18B3-FD4C-BE47-CBD194F81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844675"/>
            <a:ext cx="10515600" cy="4351338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B2B8C8"/>
              </a:buClr>
              <a:buSzPct val="115000"/>
              <a:buFont typeface="Wingdings" charset="0"/>
              <a:buChar char=""/>
            </a:pPr>
            <a:r>
              <a:rPr lang="en-GB" dirty="0">
                <a:ea typeface="Calibri"/>
                <a:cs typeface="Calibri"/>
              </a:rPr>
              <a:t>PSP aims to predict the 3D structure of a protein based on its primary 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17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Calibri"/>
              </a:rPr>
              <a:t>Data Mining side of PSP</a:t>
            </a:r>
          </a:p>
        </p:txBody>
      </p:sp>
      <p:sp>
        <p:nvSpPr>
          <p:cNvPr id="983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alibri"/>
                <a:ea typeface="Calibri"/>
              </a:rPr>
              <a:t>Beside the overall 3D PSP (an optimization problem), several structural aspects can be predicted for each protein residue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alibri"/>
                <a:ea typeface="Calibri"/>
              </a:rPr>
              <a:t>Coordination number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alibri"/>
                <a:ea typeface="Calibri"/>
              </a:rPr>
              <a:t>Solvent accessibility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alibri"/>
                <a:ea typeface="Calibri"/>
              </a:rPr>
              <a:t>Etc.</a:t>
            </a:r>
          </a:p>
          <a:p>
            <a:pPr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alibri"/>
                <a:ea typeface="Calibri"/>
              </a:rPr>
              <a:t>These problems can be modelled in may ways: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alibri"/>
                <a:ea typeface="Calibri"/>
              </a:rPr>
              <a:t>Regression or classification problems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alibri"/>
                <a:ea typeface="Calibri"/>
              </a:rPr>
              <a:t>Low/high number of classes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alibri"/>
                <a:ea typeface="Calibri"/>
              </a:rPr>
              <a:t>Balanced/unbalanced classes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alibri"/>
                <a:ea typeface="Calibri"/>
              </a:rPr>
              <a:t>Adjustable number of attributes</a:t>
            </a:r>
          </a:p>
          <a:p>
            <a:pPr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Calibri"/>
              <a:ea typeface="Calibri"/>
            </a:endParaRPr>
          </a:p>
          <a:p>
            <a:pPr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alibri"/>
                <a:ea typeface="Calibri"/>
              </a:rPr>
              <a:t>Ideal ML benchmarks !!</a:t>
            </a:r>
          </a:p>
          <a:p>
            <a:pPr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alibri"/>
                <a:ea typeface="Calibri"/>
                <a:hlinkClick r:id="rId2"/>
              </a:rPr>
              <a:t>http://ico2s.org/datasets/psp_benchmark.html</a:t>
            </a:r>
            <a:endParaRPr lang="en-GB" dirty="0">
              <a:latin typeface="Calibri"/>
              <a:ea typeface="Calibri"/>
            </a:endParaRPr>
          </a:p>
          <a:p>
            <a:pPr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Calibri"/>
              <a:ea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29413" y="4189921"/>
            <a:ext cx="3938587" cy="1386985"/>
            <a:chOff x="2051050" y="2940050"/>
            <a:chExt cx="5416550" cy="2132824"/>
          </a:xfrm>
        </p:grpSpPr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4514850" y="3090863"/>
              <a:ext cx="492125" cy="50323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900" dirty="0" err="1">
                  <a:latin typeface="Courier New" charset="0"/>
                </a:rPr>
                <a:t>R</a:t>
              </a:r>
              <a:r>
                <a:rPr lang="en-GB" sz="900" baseline="-25000" dirty="0" err="1">
                  <a:latin typeface="Courier New" charset="0"/>
                </a:rPr>
                <a:t>i</a:t>
              </a:r>
              <a:endParaRPr lang="en-GB" sz="900" baseline="-25000" dirty="0">
                <a:latin typeface="Courier New" charset="0"/>
              </a:endParaRPr>
            </a:p>
            <a:p>
              <a:pPr algn="ctr"/>
              <a:r>
                <a:rPr lang="en-GB" sz="900" dirty="0" err="1">
                  <a:latin typeface="Courier New" charset="0"/>
                </a:rPr>
                <a:t>SS</a:t>
              </a:r>
              <a:r>
                <a:rPr lang="en-GB" sz="900" baseline="-25000" dirty="0" err="1">
                  <a:latin typeface="Courier New" charset="0"/>
                </a:rPr>
                <a:t>i</a:t>
              </a:r>
              <a:endParaRPr lang="en-GB" sz="900" baseline="-25000" dirty="0">
                <a:latin typeface="Courier New" charset="0"/>
              </a:endParaRPr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5006975" y="3092450"/>
              <a:ext cx="490538" cy="50323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900">
                  <a:latin typeface="Courier New" charset="0"/>
                </a:rPr>
                <a:t>R</a:t>
              </a:r>
              <a:r>
                <a:rPr lang="en-GB" sz="900" baseline="-25000">
                  <a:latin typeface="Courier New" charset="0"/>
                </a:rPr>
                <a:t>i+1</a:t>
              </a:r>
            </a:p>
            <a:p>
              <a:pPr algn="ctr"/>
              <a:r>
                <a:rPr lang="en-GB" sz="900">
                  <a:latin typeface="Courier New" charset="0"/>
                </a:rPr>
                <a:t>SS</a:t>
              </a:r>
              <a:r>
                <a:rPr lang="en-GB" sz="900" baseline="-25000">
                  <a:latin typeface="Courier New" charset="0"/>
                </a:rPr>
                <a:t>i+1</a:t>
              </a:r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4021138" y="3090863"/>
              <a:ext cx="492125" cy="50323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900">
                  <a:latin typeface="Courier New" charset="0"/>
                </a:rPr>
                <a:t>R</a:t>
              </a:r>
              <a:r>
                <a:rPr lang="en-GB" sz="900" baseline="-25000">
                  <a:latin typeface="Courier New" charset="0"/>
                </a:rPr>
                <a:t>i-1</a:t>
              </a:r>
            </a:p>
            <a:p>
              <a:pPr algn="ctr"/>
              <a:r>
                <a:rPr lang="en-GB" sz="900">
                  <a:latin typeface="Courier New" charset="0"/>
                </a:rPr>
                <a:t>SS</a:t>
              </a:r>
              <a:r>
                <a:rPr lang="en-GB" sz="900" baseline="-25000">
                  <a:latin typeface="Courier New" charset="0"/>
                </a:rPr>
                <a:t>i-1</a:t>
              </a: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497513" y="3090863"/>
              <a:ext cx="490537" cy="50323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900">
                  <a:latin typeface="Courier New" charset="0"/>
                </a:rPr>
                <a:t>R</a:t>
              </a:r>
              <a:r>
                <a:rPr lang="en-GB" sz="900" baseline="-25000">
                  <a:latin typeface="Courier New" charset="0"/>
                </a:rPr>
                <a:t>i+2</a:t>
              </a:r>
            </a:p>
            <a:p>
              <a:pPr algn="ctr"/>
              <a:r>
                <a:rPr lang="en-GB" sz="900">
                  <a:latin typeface="Courier New" charset="0"/>
                </a:rPr>
                <a:t>SS</a:t>
              </a:r>
              <a:r>
                <a:rPr lang="en-GB" sz="900" baseline="-25000">
                  <a:latin typeface="Courier New" charset="0"/>
                </a:rPr>
                <a:t>i+2</a:t>
              </a: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3529013" y="3090863"/>
              <a:ext cx="490537" cy="50323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900">
                  <a:latin typeface="Courier New" charset="0"/>
                </a:rPr>
                <a:t>R</a:t>
              </a:r>
              <a:r>
                <a:rPr lang="en-GB" sz="900" baseline="-25000">
                  <a:latin typeface="Courier New" charset="0"/>
                </a:rPr>
                <a:t>i-2</a:t>
              </a:r>
            </a:p>
            <a:p>
              <a:pPr algn="ctr"/>
              <a:r>
                <a:rPr lang="en-GB" sz="900">
                  <a:latin typeface="Courier New" charset="0"/>
                </a:rPr>
                <a:t>SS</a:t>
              </a:r>
              <a:r>
                <a:rPr lang="en-GB" sz="900" baseline="-25000">
                  <a:latin typeface="Courier New" charset="0"/>
                </a:rPr>
                <a:t>i-2</a:t>
              </a: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5989638" y="3090863"/>
              <a:ext cx="493712" cy="50323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900">
                  <a:latin typeface="Courier New" charset="0"/>
                </a:rPr>
                <a:t>R</a:t>
              </a:r>
              <a:r>
                <a:rPr lang="en-GB" sz="900" baseline="-25000">
                  <a:latin typeface="Courier New" charset="0"/>
                </a:rPr>
                <a:t>i+3</a:t>
              </a:r>
            </a:p>
            <a:p>
              <a:pPr algn="ctr"/>
              <a:r>
                <a:rPr lang="en-GB" sz="900">
                  <a:latin typeface="Courier New" charset="0"/>
                </a:rPr>
                <a:t>SS</a:t>
              </a:r>
              <a:r>
                <a:rPr lang="en-GB" sz="900" baseline="-25000">
                  <a:latin typeface="Courier New" charset="0"/>
                </a:rPr>
                <a:t>i+3</a:t>
              </a: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6483350" y="3090863"/>
              <a:ext cx="492125" cy="50323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900">
                  <a:latin typeface="Courier New" charset="0"/>
                </a:rPr>
                <a:t>R</a:t>
              </a:r>
              <a:r>
                <a:rPr lang="en-GB" sz="900" baseline="-25000">
                  <a:latin typeface="Courier New" charset="0"/>
                </a:rPr>
                <a:t>i+4</a:t>
              </a:r>
            </a:p>
            <a:p>
              <a:pPr algn="ctr"/>
              <a:r>
                <a:rPr lang="en-GB" sz="900">
                  <a:latin typeface="Courier New" charset="0"/>
                </a:rPr>
                <a:t>SS</a:t>
              </a:r>
              <a:r>
                <a:rPr lang="en-GB" sz="900" baseline="-25000">
                  <a:latin typeface="Courier New" charset="0"/>
                </a:rPr>
                <a:t>i+4</a:t>
              </a: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3036888" y="3090863"/>
              <a:ext cx="492125" cy="50323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900">
                  <a:latin typeface="Courier New" charset="0"/>
                </a:rPr>
                <a:t>R</a:t>
              </a:r>
              <a:r>
                <a:rPr lang="en-GB" sz="900" baseline="-25000">
                  <a:latin typeface="Courier New" charset="0"/>
                </a:rPr>
                <a:t>i-3</a:t>
              </a:r>
            </a:p>
            <a:p>
              <a:pPr algn="ctr"/>
              <a:r>
                <a:rPr lang="en-GB" sz="900">
                  <a:latin typeface="Courier New" charset="0"/>
                </a:rPr>
                <a:t>SS</a:t>
              </a:r>
              <a:r>
                <a:rPr lang="en-GB" sz="900" baseline="-25000">
                  <a:latin typeface="Courier New" charset="0"/>
                </a:rPr>
                <a:t>i-3</a:t>
              </a: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2546350" y="3090863"/>
              <a:ext cx="490538" cy="50323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900">
                  <a:latin typeface="Courier New" charset="0"/>
                </a:rPr>
                <a:t>R</a:t>
              </a:r>
              <a:r>
                <a:rPr lang="en-GB" sz="900" baseline="-25000">
                  <a:latin typeface="Courier New" charset="0"/>
                </a:rPr>
                <a:t>i-4</a:t>
              </a:r>
            </a:p>
            <a:p>
              <a:pPr algn="ctr"/>
              <a:r>
                <a:rPr lang="en-GB" sz="900">
                  <a:latin typeface="Courier New" charset="0"/>
                </a:rPr>
                <a:t>SS</a:t>
              </a:r>
              <a:r>
                <a:rPr lang="en-GB" sz="900" baseline="-25000">
                  <a:latin typeface="Courier New" charset="0"/>
                </a:rPr>
                <a:t>i-4</a:t>
              </a: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2051050" y="3090863"/>
              <a:ext cx="493713" cy="50323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900">
                  <a:latin typeface="Courier New" charset="0"/>
                </a:rPr>
                <a:t>R</a:t>
              </a:r>
              <a:r>
                <a:rPr lang="en-GB" sz="900" baseline="-25000">
                  <a:latin typeface="Courier New" charset="0"/>
                </a:rPr>
                <a:t>i-5</a:t>
              </a:r>
            </a:p>
            <a:p>
              <a:pPr algn="ctr"/>
              <a:r>
                <a:rPr lang="en-GB" sz="900">
                  <a:latin typeface="Courier New" charset="0"/>
                </a:rPr>
                <a:t>SS</a:t>
              </a:r>
              <a:r>
                <a:rPr lang="en-GB" sz="900" baseline="-25000">
                  <a:latin typeface="Courier New" charset="0"/>
                </a:rPr>
                <a:t>i-5</a:t>
              </a: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6975475" y="3090863"/>
              <a:ext cx="492125" cy="50323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900">
                  <a:latin typeface="Courier New" charset="0"/>
                </a:rPr>
                <a:t>R</a:t>
              </a:r>
              <a:r>
                <a:rPr lang="en-GB" sz="900" baseline="-25000">
                  <a:latin typeface="Courier New" charset="0"/>
                </a:rPr>
                <a:t>i+5</a:t>
              </a:r>
            </a:p>
            <a:p>
              <a:pPr algn="ctr"/>
              <a:r>
                <a:rPr lang="en-GB" sz="900">
                  <a:latin typeface="Courier New" charset="0"/>
                </a:rPr>
                <a:t>SS</a:t>
              </a:r>
              <a:r>
                <a:rPr lang="en-GB" sz="900" baseline="-25000">
                  <a:latin typeface="Courier New" charset="0"/>
                </a:rPr>
                <a:t>i+5</a:t>
              </a: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4035425" y="2940050"/>
              <a:ext cx="1471613" cy="6715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 sz="2400">
                <a:latin typeface="Courier New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4519613" y="3019425"/>
              <a:ext cx="1471612" cy="5905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 sz="2400">
                <a:latin typeface="Courier New" charset="0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5014913" y="3086100"/>
              <a:ext cx="1471612" cy="523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 sz="2400">
                <a:latin typeface="Courier New" charset="0"/>
              </a:endParaRP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308349" y="3937000"/>
              <a:ext cx="3014674" cy="11358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400">
                  <a:latin typeface="Courier New" charset="0"/>
                </a:rPr>
                <a:t>R</a:t>
              </a:r>
              <a:r>
                <a:rPr lang="en-GB" sz="1400" baseline="-25000">
                  <a:latin typeface="Courier New" charset="0"/>
                </a:rPr>
                <a:t>i-1</a:t>
              </a:r>
              <a:r>
                <a:rPr lang="en-GB" sz="1400">
                  <a:latin typeface="Courier New" charset="0"/>
                </a:rPr>
                <a:t> R</a:t>
              </a:r>
              <a:r>
                <a:rPr lang="en-GB" sz="1400" baseline="-25000">
                  <a:latin typeface="Courier New" charset="0"/>
                </a:rPr>
                <a:t>i</a:t>
              </a:r>
              <a:r>
                <a:rPr lang="en-GB" sz="1400">
                  <a:latin typeface="Courier New" charset="0"/>
                </a:rPr>
                <a:t> R</a:t>
              </a:r>
              <a:r>
                <a:rPr lang="en-GB" sz="1400" baseline="-25000">
                  <a:latin typeface="Courier New" charset="0"/>
                </a:rPr>
                <a:t>i+1</a:t>
              </a:r>
              <a:r>
                <a:rPr lang="en-GB" sz="1400">
                  <a:latin typeface="Courier New" charset="0"/>
                </a:rPr>
                <a:t> </a:t>
              </a:r>
              <a:r>
                <a:rPr lang="en-GB" sz="1400">
                  <a:latin typeface="Courier New" charset="0"/>
                  <a:sym typeface="Wingdings" charset="0"/>
                </a:rPr>
                <a:t></a:t>
              </a:r>
              <a:r>
                <a:rPr lang="en-GB" sz="1400">
                  <a:latin typeface="Courier New" charset="0"/>
                </a:rPr>
                <a:t> SS</a:t>
              </a:r>
              <a:r>
                <a:rPr lang="en-GB" sz="1400" baseline="-25000">
                  <a:latin typeface="Courier New" charset="0"/>
                </a:rPr>
                <a:t>i</a:t>
              </a:r>
            </a:p>
            <a:p>
              <a:pPr eaLnBrk="1" hangingPunct="1"/>
              <a:r>
                <a:rPr lang="en-GB" sz="1400">
                  <a:latin typeface="Courier New" charset="0"/>
                </a:rPr>
                <a:t>R</a:t>
              </a:r>
              <a:r>
                <a:rPr lang="en-GB" sz="1400" baseline="-25000">
                  <a:latin typeface="Courier New" charset="0"/>
                </a:rPr>
                <a:t>i</a:t>
              </a:r>
              <a:r>
                <a:rPr lang="en-GB" sz="1400">
                  <a:latin typeface="Courier New" charset="0"/>
                </a:rPr>
                <a:t> R</a:t>
              </a:r>
              <a:r>
                <a:rPr lang="en-GB" sz="1400" baseline="-25000">
                  <a:latin typeface="Courier New" charset="0"/>
                </a:rPr>
                <a:t>i+1</a:t>
              </a:r>
              <a:r>
                <a:rPr lang="en-GB" sz="1400">
                  <a:latin typeface="Courier New" charset="0"/>
                </a:rPr>
                <a:t> R</a:t>
              </a:r>
              <a:r>
                <a:rPr lang="en-GB" sz="1400" baseline="-25000">
                  <a:latin typeface="Courier New" charset="0"/>
                </a:rPr>
                <a:t>i+2</a:t>
              </a:r>
              <a:r>
                <a:rPr lang="en-GB" sz="1400">
                  <a:latin typeface="Courier New" charset="0"/>
                </a:rPr>
                <a:t> </a:t>
              </a:r>
              <a:r>
                <a:rPr lang="en-GB" sz="1400">
                  <a:latin typeface="Courier New" charset="0"/>
                  <a:sym typeface="Wingdings" charset="0"/>
                </a:rPr>
                <a:t> SS</a:t>
              </a:r>
              <a:r>
                <a:rPr lang="en-GB" sz="1400" baseline="-25000">
                  <a:latin typeface="Courier New" charset="0"/>
                  <a:sym typeface="Wingdings" charset="0"/>
                </a:rPr>
                <a:t>i+1</a:t>
              </a:r>
            </a:p>
            <a:p>
              <a:pPr eaLnBrk="1" hangingPunct="1"/>
              <a:r>
                <a:rPr lang="en-GB" sz="1400">
                  <a:latin typeface="Courier New" charset="0"/>
                  <a:sym typeface="Wingdings" charset="0"/>
                </a:rPr>
                <a:t>R</a:t>
              </a:r>
              <a:r>
                <a:rPr lang="en-GB" sz="1400" baseline="-25000">
                  <a:latin typeface="Courier New" charset="0"/>
                  <a:sym typeface="Wingdings" charset="0"/>
                </a:rPr>
                <a:t>i+1</a:t>
              </a:r>
              <a:r>
                <a:rPr lang="en-GB" sz="1400">
                  <a:latin typeface="Courier New" charset="0"/>
                  <a:sym typeface="Wingdings" charset="0"/>
                </a:rPr>
                <a:t> R</a:t>
              </a:r>
              <a:r>
                <a:rPr lang="en-GB" sz="1400" baseline="-25000">
                  <a:latin typeface="Courier New" charset="0"/>
                  <a:sym typeface="Wingdings" charset="0"/>
                </a:rPr>
                <a:t>i+2</a:t>
              </a:r>
              <a:r>
                <a:rPr lang="en-GB" sz="1400">
                  <a:latin typeface="Courier New" charset="0"/>
                  <a:sym typeface="Wingdings" charset="0"/>
                </a:rPr>
                <a:t> R</a:t>
              </a:r>
              <a:r>
                <a:rPr lang="en-GB" sz="1400" baseline="-25000">
                  <a:latin typeface="Courier New" charset="0"/>
                  <a:sym typeface="Wingdings" charset="0"/>
                </a:rPr>
                <a:t>i+3</a:t>
              </a:r>
              <a:r>
                <a:rPr lang="en-GB" sz="1400">
                  <a:latin typeface="Courier New" charset="0"/>
                  <a:sym typeface="Wingdings" charset="0"/>
                </a:rPr>
                <a:t>  SS</a:t>
              </a:r>
              <a:r>
                <a:rPr lang="en-GB" sz="1400" baseline="-25000">
                  <a:latin typeface="Courier New" charset="0"/>
                  <a:sym typeface="Wingdings" charset="0"/>
                </a:rPr>
                <a:t>i+2</a:t>
              </a:r>
              <a:endParaRPr lang="en-GB" sz="1400" baseline="-25000">
                <a:latin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895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Challenges of these datasets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/>
                <a:ea typeface="Calibri"/>
                <a:cs typeface="Calibri"/>
              </a:rPr>
              <a:t>There are 160K+ structures deposited in the Protein Data Bank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Avoiding near-identical proteins (in sequence or structure), it is easy to compile protein training sets of 2K-5k structures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With a median of ~150 A</a:t>
            </a:r>
            <a:r>
              <a:rPr lang="en-US" dirty="0">
                <a:latin typeface="Calibri"/>
                <a:ea typeface="Calibri"/>
                <a:cs typeface="Calibri"/>
              </a:rPr>
              <a:t>As/protein  you can easy get training sets with 100K+ instances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Number of attributes could range, depending on the representation, from 10-20 to hundreds (if not thousands)</a:t>
            </a:r>
          </a:p>
        </p:txBody>
      </p:sp>
    </p:spTree>
    <p:extLst>
      <p:ext uri="{BB962C8B-B14F-4D97-AF65-F5344CB8AC3E}">
        <p14:creationId xmlns:p14="http://schemas.microsoft.com/office/powerpoint/2010/main" val="3675609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ea typeface="Calibri"/>
              </a:rPr>
              <a:t>PSP Challenge: Contact Map Prediction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ea typeface="Calibri"/>
              </a:rPr>
              <a:t>Two amino acids of a chain are said to be in contact if their distance is less than a certain threshold</a:t>
            </a:r>
          </a:p>
          <a:p>
            <a:pPr eaLnBrk="1" hangingPunct="1"/>
            <a:endParaRPr lang="en-GB" sz="2200" dirty="0">
              <a:solidFill>
                <a:srgbClr val="000000"/>
              </a:solidFill>
              <a:latin typeface="Calibri"/>
              <a:ea typeface="Calibri"/>
            </a:endParaRPr>
          </a:p>
          <a:p>
            <a:pPr eaLnBrk="1" hangingPunct="1"/>
            <a:endParaRPr lang="en-GB" sz="2200" dirty="0">
              <a:solidFill>
                <a:srgbClr val="000000"/>
              </a:solidFill>
              <a:latin typeface="Calibri"/>
              <a:ea typeface="Calibri"/>
            </a:endParaRPr>
          </a:p>
          <a:p>
            <a:pPr eaLnBrk="1" hangingPunct="1"/>
            <a:endParaRPr lang="en-GB" sz="2200" dirty="0">
              <a:solidFill>
                <a:srgbClr val="000000"/>
              </a:solidFill>
              <a:latin typeface="Calibri"/>
              <a:ea typeface="Calibri"/>
            </a:endParaRPr>
          </a:p>
          <a:p>
            <a:pPr eaLnBrk="1" hangingPunct="1"/>
            <a:endParaRPr lang="en-GB" sz="2200" dirty="0">
              <a:solidFill>
                <a:srgbClr val="000000"/>
              </a:solidFill>
              <a:latin typeface="Calibri"/>
              <a:ea typeface="Calibri"/>
            </a:endParaRPr>
          </a:p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ea typeface="Calibri"/>
              </a:rPr>
              <a:t>Contact Map (CM): binary matrix that contains a 1 for a cell if the residues at the row &amp; column are in contact, 0 otherwise</a:t>
            </a:r>
          </a:p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ea typeface="Calibri"/>
              </a:rPr>
              <a:t>This matrix is very sparse, in real proteins there are less than 2% of contacts </a:t>
            </a:r>
          </a:p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ea typeface="Calibri"/>
              </a:rPr>
              <a:t>Highly unbalanced dataset</a:t>
            </a:r>
          </a:p>
          <a:p>
            <a:pPr eaLnBrk="1" hangingPunct="1"/>
            <a:endParaRPr lang="en-US" sz="2200" dirty="0">
              <a:latin typeface="Calibri"/>
              <a:ea typeface="Calibri"/>
            </a:endParaRP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2377640"/>
            <a:ext cx="73390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5029200" y="2580841"/>
            <a:ext cx="106203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Contact</a:t>
            </a:r>
          </a:p>
        </p:txBody>
      </p:sp>
      <p:cxnSp>
        <p:nvCxnSpPr>
          <p:cNvPr id="99333" name="AutoShape 5"/>
          <p:cNvCxnSpPr>
            <a:cxnSpLocks noChangeShapeType="1"/>
          </p:cNvCxnSpPr>
          <p:nvPr/>
        </p:nvCxnSpPr>
        <p:spPr bwMode="auto">
          <a:xfrm rot="16200000" flipH="1">
            <a:off x="5543550" y="3095190"/>
            <a:ext cx="34290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9334" name="AutoShape 6"/>
          <p:cNvCxnSpPr>
            <a:cxnSpLocks noChangeShapeType="1"/>
          </p:cNvCxnSpPr>
          <p:nvPr/>
        </p:nvCxnSpPr>
        <p:spPr bwMode="auto">
          <a:xfrm>
            <a:off x="7467600" y="2809440"/>
            <a:ext cx="1112838" cy="3429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9335" name="AutoShape 7"/>
          <p:cNvCxnSpPr>
            <a:cxnSpLocks noChangeShapeType="1"/>
          </p:cNvCxnSpPr>
          <p:nvPr/>
        </p:nvCxnSpPr>
        <p:spPr bwMode="auto">
          <a:xfrm rot="10800000" flipV="1">
            <a:off x="3276601" y="2891990"/>
            <a:ext cx="1700213" cy="4508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2520951" y="2580840"/>
            <a:ext cx="112236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ts val="1125"/>
              </a:spcBef>
              <a:buClr>
                <a:srgbClr val="000000"/>
              </a:buClr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Primary </a:t>
            </a:r>
          </a:p>
          <a:p>
            <a:pPr eaLnBrk="1" hangingPunct="1">
              <a:lnSpc>
                <a:spcPct val="70000"/>
              </a:lnSpc>
              <a:spcBef>
                <a:spcPts val="1125"/>
              </a:spcBef>
              <a:buClr>
                <a:srgbClr val="000000"/>
              </a:buClr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Sequence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6934201" y="2504641"/>
            <a:ext cx="16811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1125"/>
              </a:spcBef>
              <a:buClr>
                <a:srgbClr val="000000"/>
              </a:buClr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Native State</a:t>
            </a:r>
          </a:p>
        </p:txBody>
      </p:sp>
    </p:spTree>
    <p:extLst>
      <p:ext uri="{BB962C8B-B14F-4D97-AF65-F5344CB8AC3E}">
        <p14:creationId xmlns:p14="http://schemas.microsoft.com/office/powerpoint/2010/main" val="185406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Contact Map prediction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76801" cy="4351338"/>
          </a:xfrm>
        </p:spPr>
        <p:txBody>
          <a:bodyPr>
            <a:noAutofit/>
          </a:bodyPr>
          <a:lstStyle/>
          <a:p>
            <a:pPr eaLnBrk="1" hangingPunct="1"/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Prediction, for each pair of residues in a protein, whether these residues are in contact (have a small distance between them in the 3D structure) or not</a:t>
            </a:r>
          </a:p>
          <a:p>
            <a:pPr eaLnBrk="1" hangingPunct="1"/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This problem can be represented by a binary matrix. 1= contact, 0 = non contact.  Plotting this matrix reveals the main traits in the protein structure</a:t>
            </a:r>
          </a:p>
          <a:p>
            <a:pPr eaLnBrk="1" hangingPunct="1"/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Very sparse characteristic: Less than 2% of contacts in native structures</a:t>
            </a:r>
          </a:p>
          <a:p>
            <a:pPr eaLnBrk="1" hangingPunct="1"/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Training sets easily reach millions of residue pairs</a:t>
            </a:r>
          </a:p>
          <a:p>
            <a:pPr eaLnBrk="1" hangingPunct="1"/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Our method was one of the top predictors in the 8</a:t>
            </a:r>
            <a:r>
              <a:rPr lang="en-US" sz="1800" baseline="30000" dirty="0">
                <a:latin typeface="Calibri" charset="0"/>
                <a:ea typeface="ＭＳ Ｐゴシック" charset="0"/>
                <a:cs typeface="ＭＳ Ｐゴシック" charset="0"/>
              </a:rPr>
              <a:t>th</a:t>
            </a:r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 and 9</a:t>
            </a:r>
            <a:r>
              <a:rPr lang="en-US" sz="1800" baseline="30000" dirty="0">
                <a:latin typeface="Calibri" charset="0"/>
                <a:ea typeface="ＭＳ Ｐゴシック" charset="0"/>
                <a:cs typeface="ＭＳ Ｐゴシック" charset="0"/>
              </a:rPr>
              <a:t>th</a:t>
            </a:r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 editions of the CASP competition (actually, the best sequence-based predictor in CASP9)</a:t>
            </a:r>
          </a:p>
          <a:p>
            <a:pPr eaLnBrk="1" hangingPunct="1">
              <a:buFont typeface="Arial" charset="0"/>
              <a:buNone/>
            </a:pPr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/>
            <a:endParaRPr lang="en-US" sz="1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710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4" y="1905001"/>
            <a:ext cx="3767137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arrow" w="med" len="med"/>
              </a14:hiddenLine>
            </a:ext>
          </a:extLst>
        </p:spPr>
      </p:pic>
      <p:sp>
        <p:nvSpPr>
          <p:cNvPr id="47108" name="TextBox 4"/>
          <p:cNvSpPr txBox="1">
            <a:spLocks noChangeArrowheads="1"/>
          </p:cNvSpPr>
          <p:nvPr/>
        </p:nvSpPr>
        <p:spPr bwMode="auto">
          <a:xfrm>
            <a:off x="5867400" y="6126163"/>
            <a:ext cx="8294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/>
              </a:rPr>
              <a:t>helices</a:t>
            </a:r>
          </a:p>
        </p:txBody>
      </p:sp>
      <p:sp>
        <p:nvSpPr>
          <p:cNvPr id="47109" name="TextBox 5"/>
          <p:cNvSpPr txBox="1">
            <a:spLocks noChangeArrowheads="1"/>
          </p:cNvSpPr>
          <p:nvPr/>
        </p:nvSpPr>
        <p:spPr bwMode="auto">
          <a:xfrm flipH="1">
            <a:off x="7723188" y="6126164"/>
            <a:ext cx="887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/>
              </a:rPr>
              <a:t>sheets</a:t>
            </a:r>
          </a:p>
        </p:txBody>
      </p:sp>
      <p:cxnSp>
        <p:nvCxnSpPr>
          <p:cNvPr id="8" name="Straight Arrow Connector 7"/>
          <p:cNvCxnSpPr>
            <a:stCxn id="47108" idx="0"/>
          </p:cNvCxnSpPr>
          <p:nvPr/>
        </p:nvCxnSpPr>
        <p:spPr>
          <a:xfrm flipV="1">
            <a:off x="6282144" y="2819401"/>
            <a:ext cx="1185457" cy="3306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7108" idx="0"/>
          </p:cNvCxnSpPr>
          <p:nvPr/>
        </p:nvCxnSpPr>
        <p:spPr>
          <a:xfrm flipV="1">
            <a:off x="6282144" y="3429001"/>
            <a:ext cx="1718857" cy="269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7108" idx="0"/>
          </p:cNvCxnSpPr>
          <p:nvPr/>
        </p:nvCxnSpPr>
        <p:spPr>
          <a:xfrm flipV="1">
            <a:off x="6282144" y="4343401"/>
            <a:ext cx="2709457" cy="1782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7108" idx="0"/>
          </p:cNvCxnSpPr>
          <p:nvPr/>
        </p:nvCxnSpPr>
        <p:spPr>
          <a:xfrm flipV="1">
            <a:off x="6282144" y="5334001"/>
            <a:ext cx="3700057" cy="792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7109" idx="0"/>
          </p:cNvCxnSpPr>
          <p:nvPr/>
        </p:nvCxnSpPr>
        <p:spPr>
          <a:xfrm rot="16200000" flipV="1">
            <a:off x="5820569" y="3780632"/>
            <a:ext cx="3992563" cy="6985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7109" idx="0"/>
          </p:cNvCxnSpPr>
          <p:nvPr/>
        </p:nvCxnSpPr>
        <p:spPr>
          <a:xfrm rot="5400000" flipH="1" flipV="1">
            <a:off x="7077869" y="4745832"/>
            <a:ext cx="2468563" cy="292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14300" y="6486610"/>
            <a:ext cx="4981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(Bacardit et al., </a:t>
            </a:r>
            <a:r>
              <a:rPr lang="en-US" sz="1600" dirty="0"/>
              <a:t>Bioinformatics (2012) 28 (19): 2441-2448)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51351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latin typeface="Calibri" charset="0"/>
              </a:rPr>
              <a:t>Steps for CM prediction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charset="0"/>
              <a:buAutoNum type="arabicPeriod"/>
            </a:pPr>
            <a:r>
              <a:rPr lang="en-US" dirty="0">
                <a:latin typeface="Calibri" charset="0"/>
              </a:rPr>
              <a:t>Prediction of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Calibri" charset="0"/>
              </a:rPr>
              <a:t>Secondary structure (using PSIPRED)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Calibri" charset="0"/>
              </a:rPr>
              <a:t>Solvent Accessibility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Calibri" charset="0"/>
              </a:rPr>
              <a:t>Recursive Convex Hull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Calibri" charset="0"/>
              </a:rPr>
              <a:t>Coordination Number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dirty="0">
                <a:latin typeface="Calibri" charset="0"/>
              </a:rPr>
              <a:t>Integration of all these predictions plus other sources of information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dirty="0">
                <a:latin typeface="Calibri" charset="0"/>
              </a:rPr>
              <a:t>Final CM prediction (using </a:t>
            </a:r>
            <a:r>
              <a:rPr lang="en-US" dirty="0" err="1">
                <a:latin typeface="Calibri" charset="0"/>
              </a:rPr>
              <a:t>BioHEL</a:t>
            </a:r>
            <a:r>
              <a:rPr lang="en-US" dirty="0">
                <a:latin typeface="Calibri" charset="0"/>
              </a:rPr>
              <a:t>)</a:t>
            </a:r>
          </a:p>
        </p:txBody>
      </p:sp>
      <p:sp>
        <p:nvSpPr>
          <p:cNvPr id="4" name="Right Brace 3"/>
          <p:cNvSpPr/>
          <p:nvPr/>
        </p:nvSpPr>
        <p:spPr bwMode="auto">
          <a:xfrm>
            <a:off x="4332512" y="2645228"/>
            <a:ext cx="381000" cy="1371600"/>
          </a:xfrm>
          <a:prstGeom prst="rightBrac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r">
              <a:defRPr/>
            </a:pPr>
            <a:endParaRPr lang="en-GB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4865912" y="3102428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Using BioHEL</a:t>
            </a:r>
          </a:p>
        </p:txBody>
      </p:sp>
    </p:spTree>
    <p:extLst>
      <p:ext uri="{BB962C8B-B14F-4D97-AF65-F5344CB8AC3E}">
        <p14:creationId xmlns:p14="http://schemas.microsoft.com/office/powerpoint/2010/main" val="3288853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GB" dirty="0" err="1">
                <a:latin typeface="Calibri" charset="0"/>
                <a:ea typeface="ＭＳ Ｐゴシック" charset="0"/>
                <a:cs typeface="ＭＳ Ｐゴシック" charset="0"/>
              </a:rPr>
              <a:t>Subpredictions</a:t>
            </a:r>
            <a:endParaRPr lang="en-GB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75" y="1309686"/>
            <a:ext cx="4669596" cy="523262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GB" sz="2300" dirty="0">
                <a:latin typeface="Calibri"/>
                <a:ea typeface="ＭＳ Ｐゴシック" charset="0"/>
                <a:cs typeface="Calibri"/>
              </a:rPr>
              <a:t>Secondary Structure (SS): Recurrent patterns of structure within a protein due to the local interactions (with the neighbours in the chain)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GB" sz="2300" dirty="0">
                <a:latin typeface="Calibri"/>
                <a:ea typeface="ＭＳ Ｐゴシック" charset="0"/>
                <a:cs typeface="Calibri"/>
              </a:rPr>
              <a:t>Solvent accessibility (SA): Amount of surface of each residue that is exposed to solvent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>
                <a:latin typeface="Calibri"/>
                <a:ea typeface="ＭＳ Ｐゴシック" charset="0"/>
                <a:cs typeface="Calibri"/>
              </a:rPr>
              <a:t>Recursive Convex Hull (RCH): We model a protein as a series of nested layers, assigning each residue to a different layer. Each layer is a convex hull of points [Stout et al., Bioinformatics, 2008]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GB" sz="2300" dirty="0">
                <a:latin typeface="Calibri"/>
                <a:ea typeface="ＭＳ Ｐゴシック" charset="0"/>
                <a:cs typeface="Calibri"/>
              </a:rPr>
              <a:t>Contact number (CN): rather than predicting each individual contact, the CN of a residue is the count of the number of contacts it is involved in 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18" t="-3705" r="-2818" b="-3705"/>
          <a:stretch>
            <a:fillRect/>
          </a:stretch>
        </p:blipFill>
        <p:spPr bwMode="auto">
          <a:xfrm>
            <a:off x="7065218" y="3238460"/>
            <a:ext cx="1907337" cy="18216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48132" name="Object 2"/>
          <p:cNvGraphicFramePr>
            <a:graphicFrameLocks noChangeAspect="1"/>
          </p:cNvGraphicFramePr>
          <p:nvPr>
            <p:extLst/>
          </p:nvPr>
        </p:nvGraphicFramePr>
        <p:xfrm>
          <a:off x="7194460" y="5034150"/>
          <a:ext cx="1778094" cy="1747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4" imgW="3441700" imgH="4191000" progId="">
                  <p:embed/>
                </p:oleObj>
              </mc:Choice>
              <mc:Fallback>
                <p:oleObj r:id="rId4" imgW="3441700" imgH="4191000" progId="">
                  <p:embed/>
                  <p:pic>
                    <p:nvPicPr>
                      <p:cNvPr id="481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460" y="5034150"/>
                        <a:ext cx="1778094" cy="1747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133" name="Straight Arrow Connector 6"/>
          <p:cNvCxnSpPr>
            <a:cxnSpLocks noChangeShapeType="1"/>
            <a:endCxn id="9" idx="1"/>
          </p:cNvCxnSpPr>
          <p:nvPr/>
        </p:nvCxnSpPr>
        <p:spPr bwMode="auto">
          <a:xfrm>
            <a:off x="4996543" y="1915886"/>
            <a:ext cx="1411311" cy="228826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34" name="Straight Arrow Connector 8"/>
          <p:cNvCxnSpPr>
            <a:cxnSpLocks noChangeShapeType="1"/>
          </p:cNvCxnSpPr>
          <p:nvPr/>
        </p:nvCxnSpPr>
        <p:spPr bwMode="auto">
          <a:xfrm>
            <a:off x="4865914" y="4243388"/>
            <a:ext cx="2199304" cy="1289049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4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00116" y="1309687"/>
            <a:ext cx="1643062" cy="16700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9" name="Picture 5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07854" y="1309687"/>
            <a:ext cx="1573213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8"/>
          <p:cNvCxnSpPr>
            <a:cxnSpLocks noChangeShapeType="1"/>
          </p:cNvCxnSpPr>
          <p:nvPr/>
        </p:nvCxnSpPr>
        <p:spPr bwMode="auto">
          <a:xfrm>
            <a:off x="5163371" y="2979737"/>
            <a:ext cx="1705861" cy="1263651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5299212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8" y="114300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err="1">
                <a:latin typeface="Calibri" charset="0"/>
              </a:rPr>
              <a:t>Characterisation</a:t>
            </a:r>
            <a:r>
              <a:rPr lang="en-US" sz="4000" dirty="0">
                <a:latin typeface="Calibri" charset="0"/>
              </a:rPr>
              <a:t> of the contact map problem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419100" y="1477962"/>
            <a:ext cx="10515600" cy="4351338"/>
          </a:xfrm>
        </p:spPr>
        <p:txBody>
          <a:bodyPr/>
          <a:lstStyle/>
          <a:p>
            <a:pPr eaLnBrk="1" hangingPunct="1">
              <a:buFont typeface="Wingdings" charset="0"/>
              <a:buChar char="§"/>
            </a:pPr>
            <a:r>
              <a:rPr lang="en-US" dirty="0">
                <a:latin typeface="Calibri" charset="0"/>
              </a:rPr>
              <a:t>Three types of input information were used</a:t>
            </a:r>
          </a:p>
          <a:p>
            <a:pPr marL="971550" lvl="1" indent="-514350">
              <a:buFont typeface="Calibri" charset="0"/>
              <a:buAutoNum type="arabicPeriod"/>
            </a:pPr>
            <a:r>
              <a:rPr lang="en-US" dirty="0">
                <a:latin typeface="Calibri" charset="0"/>
              </a:rPr>
              <a:t>Detailed information of three different windows of residues centered around</a:t>
            </a:r>
          </a:p>
          <a:p>
            <a:pPr marL="1371600" lvl="2" indent="-514350">
              <a:buFont typeface="Wingdings" charset="0"/>
              <a:buChar char="§"/>
            </a:pPr>
            <a:r>
              <a:rPr lang="en-US" dirty="0">
                <a:latin typeface="Calibri" charset="0"/>
              </a:rPr>
              <a:t>The two target residues (2x)</a:t>
            </a:r>
          </a:p>
          <a:p>
            <a:pPr marL="1371600" lvl="2" indent="-514350">
              <a:buFont typeface="Wingdings" charset="0"/>
              <a:buChar char="§"/>
            </a:pPr>
            <a:r>
              <a:rPr lang="en-US" dirty="0">
                <a:latin typeface="Calibri" charset="0"/>
              </a:rPr>
              <a:t>The middle point between them</a:t>
            </a:r>
          </a:p>
          <a:p>
            <a:pPr marL="1371600" lvl="2" indent="-514350">
              <a:buFont typeface="Wingdings" charset="0"/>
              <a:buChar char="§"/>
            </a:pPr>
            <a:r>
              <a:rPr lang="en-US" dirty="0" err="1">
                <a:latin typeface="Calibri" charset="0"/>
              </a:rPr>
              <a:t>Subpredictions</a:t>
            </a:r>
            <a:r>
              <a:rPr lang="en-US" dirty="0">
                <a:latin typeface="Calibri" charset="0"/>
              </a:rPr>
              <a:t> plus evolutionary information</a:t>
            </a:r>
          </a:p>
          <a:p>
            <a:pPr marL="971550" lvl="1" indent="-514350">
              <a:buFont typeface="Calibri" charset="0"/>
              <a:buAutoNum type="arabicPeriod"/>
            </a:pPr>
            <a:r>
              <a:rPr lang="en-US" dirty="0">
                <a:latin typeface="Calibri" charset="0"/>
              </a:rPr>
              <a:t>Information about the connecting segment between the two target residues and </a:t>
            </a:r>
          </a:p>
          <a:p>
            <a:pPr marL="971550" lvl="1" indent="-514350">
              <a:buFont typeface="Calibri" charset="0"/>
              <a:buAutoNum type="arabicPeriod"/>
            </a:pPr>
            <a:r>
              <a:rPr lang="en-US" dirty="0">
                <a:latin typeface="Calibri" charset="0"/>
              </a:rPr>
              <a:t>Global protein information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2209800" y="5867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2743200" y="5867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3276600" y="58674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3810000" y="5867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5410200" y="5867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5943600" y="5867400"/>
            <a:ext cx="533400" cy="4572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6089" name="Oval 11"/>
          <p:cNvSpPr>
            <a:spLocks noChangeArrowheads="1"/>
          </p:cNvSpPr>
          <p:nvPr/>
        </p:nvSpPr>
        <p:spPr bwMode="auto">
          <a:xfrm>
            <a:off x="6477000" y="5867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6090" name="Oval 14"/>
          <p:cNvSpPr>
            <a:spLocks noChangeArrowheads="1"/>
          </p:cNvSpPr>
          <p:nvPr/>
        </p:nvSpPr>
        <p:spPr bwMode="auto">
          <a:xfrm>
            <a:off x="8077200" y="5867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6091" name="Oval 15"/>
          <p:cNvSpPr>
            <a:spLocks noChangeArrowheads="1"/>
          </p:cNvSpPr>
          <p:nvPr/>
        </p:nvSpPr>
        <p:spPr bwMode="auto">
          <a:xfrm>
            <a:off x="8610600" y="58674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6092" name="Oval 16"/>
          <p:cNvSpPr>
            <a:spLocks noChangeArrowheads="1"/>
          </p:cNvSpPr>
          <p:nvPr/>
        </p:nvSpPr>
        <p:spPr bwMode="auto">
          <a:xfrm>
            <a:off x="9144000" y="5867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6093" name="Oval 17"/>
          <p:cNvSpPr>
            <a:spLocks noChangeArrowheads="1"/>
          </p:cNvSpPr>
          <p:nvPr/>
        </p:nvSpPr>
        <p:spPr bwMode="auto">
          <a:xfrm>
            <a:off x="9677400" y="5867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grpSp>
        <p:nvGrpSpPr>
          <p:cNvPr id="46094" name="Group 28"/>
          <p:cNvGrpSpPr>
            <a:grpSpLocks/>
          </p:cNvGrpSpPr>
          <p:nvPr/>
        </p:nvGrpSpPr>
        <p:grpSpPr bwMode="auto">
          <a:xfrm>
            <a:off x="2590800" y="4876800"/>
            <a:ext cx="1905000" cy="381000"/>
            <a:chOff x="1066800" y="4648200"/>
            <a:chExt cx="1905000" cy="381794"/>
          </a:xfrm>
        </p:grpSpPr>
        <p:sp>
          <p:nvSpPr>
            <p:cNvPr id="46117" name="Rectangle 21"/>
            <p:cNvSpPr>
              <a:spLocks noChangeArrowheads="1"/>
            </p:cNvSpPr>
            <p:nvPr/>
          </p:nvSpPr>
          <p:spPr bwMode="auto">
            <a:xfrm>
              <a:off x="1066800" y="4648200"/>
              <a:ext cx="1905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/>
              <a:endParaRPr lang="en-GB">
                <a:latin typeface="Calibri" charset="0"/>
              </a:endParaRPr>
            </a:p>
          </p:txBody>
        </p:sp>
        <p:cxnSp>
          <p:nvCxnSpPr>
            <p:cNvPr id="46118" name="Straight Connector 23"/>
            <p:cNvCxnSpPr>
              <a:cxnSpLocks noChangeShapeType="1"/>
            </p:cNvCxnSpPr>
            <p:nvPr/>
          </p:nvCxnSpPr>
          <p:spPr bwMode="auto">
            <a:xfrm rot="5400000">
              <a:off x="1256506" y="4838700"/>
              <a:ext cx="381794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19" name="Straight Connector 25"/>
            <p:cNvCxnSpPr>
              <a:cxnSpLocks noChangeShapeType="1"/>
            </p:cNvCxnSpPr>
            <p:nvPr/>
          </p:nvCxnSpPr>
          <p:spPr bwMode="auto">
            <a:xfrm rot="5400000">
              <a:off x="1638300" y="4838700"/>
              <a:ext cx="381794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0" name="Straight Connector 26"/>
            <p:cNvCxnSpPr>
              <a:cxnSpLocks noChangeShapeType="1"/>
            </p:cNvCxnSpPr>
            <p:nvPr/>
          </p:nvCxnSpPr>
          <p:spPr bwMode="auto">
            <a:xfrm rot="5400000">
              <a:off x="2018506" y="4838700"/>
              <a:ext cx="381794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1" name="Straight Connector 27"/>
            <p:cNvCxnSpPr>
              <a:cxnSpLocks noChangeShapeType="1"/>
            </p:cNvCxnSpPr>
            <p:nvPr/>
          </p:nvCxnSpPr>
          <p:spPr bwMode="auto">
            <a:xfrm rot="5400000">
              <a:off x="2400300" y="4838700"/>
              <a:ext cx="381794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095" name="Group 29"/>
          <p:cNvGrpSpPr>
            <a:grpSpLocks/>
          </p:cNvGrpSpPr>
          <p:nvPr/>
        </p:nvGrpSpPr>
        <p:grpSpPr bwMode="auto">
          <a:xfrm>
            <a:off x="5257800" y="4876800"/>
            <a:ext cx="1905000" cy="381000"/>
            <a:chOff x="1066800" y="4648200"/>
            <a:chExt cx="1905000" cy="381794"/>
          </a:xfrm>
        </p:grpSpPr>
        <p:sp>
          <p:nvSpPr>
            <p:cNvPr id="46112" name="Rectangle 30"/>
            <p:cNvSpPr>
              <a:spLocks noChangeArrowheads="1"/>
            </p:cNvSpPr>
            <p:nvPr/>
          </p:nvSpPr>
          <p:spPr bwMode="auto">
            <a:xfrm>
              <a:off x="1066800" y="4648200"/>
              <a:ext cx="1905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/>
              <a:endParaRPr lang="en-GB">
                <a:latin typeface="Calibri" charset="0"/>
              </a:endParaRPr>
            </a:p>
          </p:txBody>
        </p:sp>
        <p:cxnSp>
          <p:nvCxnSpPr>
            <p:cNvPr id="46113" name="Straight Connector 31"/>
            <p:cNvCxnSpPr>
              <a:cxnSpLocks noChangeShapeType="1"/>
            </p:cNvCxnSpPr>
            <p:nvPr/>
          </p:nvCxnSpPr>
          <p:spPr bwMode="auto">
            <a:xfrm rot="5400000">
              <a:off x="1256506" y="4838700"/>
              <a:ext cx="381794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14" name="Straight Connector 32"/>
            <p:cNvCxnSpPr>
              <a:cxnSpLocks noChangeShapeType="1"/>
            </p:cNvCxnSpPr>
            <p:nvPr/>
          </p:nvCxnSpPr>
          <p:spPr bwMode="auto">
            <a:xfrm rot="5400000">
              <a:off x="1638300" y="4838700"/>
              <a:ext cx="381794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15" name="Straight Connector 33"/>
            <p:cNvCxnSpPr>
              <a:cxnSpLocks noChangeShapeType="1"/>
            </p:cNvCxnSpPr>
            <p:nvPr/>
          </p:nvCxnSpPr>
          <p:spPr bwMode="auto">
            <a:xfrm rot="5400000">
              <a:off x="2018506" y="4838700"/>
              <a:ext cx="381794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16" name="Straight Connector 34"/>
            <p:cNvCxnSpPr>
              <a:cxnSpLocks noChangeShapeType="1"/>
            </p:cNvCxnSpPr>
            <p:nvPr/>
          </p:nvCxnSpPr>
          <p:spPr bwMode="auto">
            <a:xfrm rot="5400000">
              <a:off x="2400300" y="4838700"/>
              <a:ext cx="381794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096" name="Group 35"/>
          <p:cNvGrpSpPr>
            <a:grpSpLocks/>
          </p:cNvGrpSpPr>
          <p:nvPr/>
        </p:nvGrpSpPr>
        <p:grpSpPr bwMode="auto">
          <a:xfrm>
            <a:off x="7924800" y="4876800"/>
            <a:ext cx="1905000" cy="381000"/>
            <a:chOff x="1066800" y="4648200"/>
            <a:chExt cx="1905000" cy="381794"/>
          </a:xfrm>
        </p:grpSpPr>
        <p:sp>
          <p:nvSpPr>
            <p:cNvPr id="46107" name="Rectangle 36"/>
            <p:cNvSpPr>
              <a:spLocks noChangeArrowheads="1"/>
            </p:cNvSpPr>
            <p:nvPr/>
          </p:nvSpPr>
          <p:spPr bwMode="auto">
            <a:xfrm>
              <a:off x="1066800" y="4648200"/>
              <a:ext cx="1905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/>
              <a:endParaRPr lang="en-GB">
                <a:latin typeface="Calibri" charset="0"/>
              </a:endParaRPr>
            </a:p>
          </p:txBody>
        </p:sp>
        <p:cxnSp>
          <p:nvCxnSpPr>
            <p:cNvPr id="46108" name="Straight Connector 37"/>
            <p:cNvCxnSpPr>
              <a:cxnSpLocks noChangeShapeType="1"/>
            </p:cNvCxnSpPr>
            <p:nvPr/>
          </p:nvCxnSpPr>
          <p:spPr bwMode="auto">
            <a:xfrm rot="5400000">
              <a:off x="1256506" y="4838700"/>
              <a:ext cx="381794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9" name="Straight Connector 38"/>
            <p:cNvCxnSpPr>
              <a:cxnSpLocks noChangeShapeType="1"/>
            </p:cNvCxnSpPr>
            <p:nvPr/>
          </p:nvCxnSpPr>
          <p:spPr bwMode="auto">
            <a:xfrm rot="5400000">
              <a:off x="1638300" y="4838700"/>
              <a:ext cx="381794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10" name="Straight Connector 39"/>
            <p:cNvCxnSpPr>
              <a:cxnSpLocks noChangeShapeType="1"/>
            </p:cNvCxnSpPr>
            <p:nvPr/>
          </p:nvCxnSpPr>
          <p:spPr bwMode="auto">
            <a:xfrm rot="5400000">
              <a:off x="2018506" y="4838700"/>
              <a:ext cx="381794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11" name="Straight Connector 40"/>
            <p:cNvCxnSpPr>
              <a:cxnSpLocks noChangeShapeType="1"/>
            </p:cNvCxnSpPr>
            <p:nvPr/>
          </p:nvCxnSpPr>
          <p:spPr bwMode="auto">
            <a:xfrm rot="5400000">
              <a:off x="2400300" y="4838700"/>
              <a:ext cx="381794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6097" name="Straight Arrow Connector 42"/>
          <p:cNvCxnSpPr>
            <a:cxnSpLocks noChangeShapeType="1"/>
            <a:endCxn id="46085" idx="0"/>
          </p:cNvCxnSpPr>
          <p:nvPr/>
        </p:nvCxnSpPr>
        <p:spPr bwMode="auto">
          <a:xfrm rot="5400000">
            <a:off x="3238501" y="5561013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Straight Arrow Connector 45"/>
          <p:cNvCxnSpPr>
            <a:cxnSpLocks noChangeShapeType="1"/>
            <a:endCxn id="46088" idx="0"/>
          </p:cNvCxnSpPr>
          <p:nvPr/>
        </p:nvCxnSpPr>
        <p:spPr bwMode="auto">
          <a:xfrm rot="5400000">
            <a:off x="5905501" y="5561013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Straight Arrow Connector 47"/>
          <p:cNvCxnSpPr>
            <a:cxnSpLocks noChangeShapeType="1"/>
            <a:endCxn id="46091" idx="0"/>
          </p:cNvCxnSpPr>
          <p:nvPr/>
        </p:nvCxnSpPr>
        <p:spPr bwMode="auto">
          <a:xfrm rot="5400000">
            <a:off x="8572501" y="5561013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Straight Connector 49"/>
          <p:cNvCxnSpPr>
            <a:cxnSpLocks noChangeShapeType="1"/>
            <a:stCxn id="46086" idx="6"/>
            <a:endCxn id="46087" idx="2"/>
          </p:cNvCxnSpPr>
          <p:nvPr/>
        </p:nvCxnSpPr>
        <p:spPr bwMode="auto">
          <a:xfrm>
            <a:off x="4343400" y="60960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1" name="Straight Connector 50"/>
          <p:cNvCxnSpPr>
            <a:cxnSpLocks noChangeShapeType="1"/>
          </p:cNvCxnSpPr>
          <p:nvPr/>
        </p:nvCxnSpPr>
        <p:spPr bwMode="auto">
          <a:xfrm>
            <a:off x="7010400" y="60960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102" name="Left Bracket 51"/>
          <p:cNvSpPr>
            <a:spLocks/>
          </p:cNvSpPr>
          <p:nvPr/>
        </p:nvSpPr>
        <p:spPr bwMode="auto">
          <a:xfrm rot="5400000">
            <a:off x="6134100" y="1562100"/>
            <a:ext cx="152400" cy="8305800"/>
          </a:xfrm>
          <a:prstGeom prst="leftBracket">
            <a:avLst>
              <a:gd name="adj" fmla="val 832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6103" name="Left Bracket 52"/>
          <p:cNvSpPr>
            <a:spLocks/>
          </p:cNvSpPr>
          <p:nvPr/>
        </p:nvSpPr>
        <p:spPr bwMode="auto">
          <a:xfrm rot="-5400000">
            <a:off x="6096000" y="4114800"/>
            <a:ext cx="228600" cy="4800600"/>
          </a:xfrm>
          <a:prstGeom prst="leftBracket">
            <a:avLst>
              <a:gd name="adj" fmla="val 836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6104" name="TextBox 39"/>
          <p:cNvSpPr txBox="1">
            <a:spLocks noChangeArrowheads="1"/>
          </p:cNvSpPr>
          <p:nvPr/>
        </p:nvSpPr>
        <p:spPr bwMode="auto">
          <a:xfrm>
            <a:off x="2133600" y="4887914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1</a:t>
            </a:r>
          </a:p>
        </p:txBody>
      </p:sp>
      <p:sp>
        <p:nvSpPr>
          <p:cNvPr id="46105" name="TextBox 40"/>
          <p:cNvSpPr txBox="1">
            <a:spLocks noChangeArrowheads="1"/>
          </p:cNvSpPr>
          <p:nvPr/>
        </p:nvSpPr>
        <p:spPr bwMode="auto">
          <a:xfrm>
            <a:off x="3421064" y="63246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2</a:t>
            </a:r>
          </a:p>
        </p:txBody>
      </p:sp>
      <p:sp>
        <p:nvSpPr>
          <p:cNvPr id="46106" name="TextBox 41"/>
          <p:cNvSpPr txBox="1">
            <a:spLocks noChangeArrowheads="1"/>
          </p:cNvSpPr>
          <p:nvPr/>
        </p:nvSpPr>
        <p:spPr bwMode="auto">
          <a:xfrm>
            <a:off x="1668464" y="5497514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8502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284008" y="23019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Samples and ensembles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5541808" y="1825625"/>
            <a:ext cx="5811991" cy="4351338"/>
          </a:xfrm>
        </p:spPr>
        <p:txBody>
          <a:bodyPr>
            <a:normAutofit fontScale="92500"/>
          </a:bodyPr>
          <a:lstStyle/>
          <a:p>
            <a:pPr>
              <a:buFont typeface="Wingdings" charset="0"/>
              <a:buChar char="§"/>
            </a:pPr>
            <a:r>
              <a:rPr lang="en-US" sz="2400" dirty="0">
                <a:latin typeface="Calibri" charset="0"/>
              </a:rPr>
              <a:t>Training set contained 32 million pairs of AA and 631 attributes (+60GB of disk space)</a:t>
            </a:r>
            <a:endParaRPr lang="en-US" sz="2200" dirty="0">
              <a:latin typeface="Calibri" charset="0"/>
              <a:cs typeface="Calibri" charset="0"/>
            </a:endParaRPr>
          </a:p>
          <a:p>
            <a:pPr eaLnBrk="1" hangingPunct="1">
              <a:buFont typeface="Wingdings" charset="0"/>
              <a:buChar char="§"/>
            </a:pPr>
            <a:r>
              <a:rPr lang="en-US" sz="2200" dirty="0">
                <a:latin typeface="Calibri" charset="0"/>
                <a:cs typeface="Calibri" charset="0"/>
              </a:rPr>
              <a:t>50 samples of 660K examples are generated from the training set with a ratio of 2:1 non-contacts/contacts </a:t>
            </a:r>
          </a:p>
          <a:p>
            <a:pPr eaLnBrk="1" hangingPunct="1">
              <a:buFont typeface="Wingdings" charset="0"/>
              <a:buChar char="§"/>
            </a:pPr>
            <a:r>
              <a:rPr lang="en-US" sz="2200" dirty="0" err="1">
                <a:latin typeface="Calibri" charset="0"/>
                <a:cs typeface="Calibri" charset="0"/>
              </a:rPr>
              <a:t>BioHEL</a:t>
            </a:r>
            <a:r>
              <a:rPr lang="en-US" sz="2200" dirty="0">
                <a:latin typeface="Calibri" charset="0"/>
                <a:cs typeface="Calibri" charset="0"/>
              </a:rPr>
              <a:t> is run 25 times for each sample</a:t>
            </a:r>
          </a:p>
          <a:p>
            <a:pPr eaLnBrk="1" hangingPunct="1">
              <a:buFont typeface="Wingdings" charset="0"/>
              <a:buChar char="§"/>
            </a:pPr>
            <a:r>
              <a:rPr lang="en-US" sz="2200" dirty="0">
                <a:latin typeface="Calibri" charset="0"/>
                <a:cs typeface="Calibri" charset="0"/>
              </a:rPr>
              <a:t>Prediction is done by a consensus of 1250 rule sets</a:t>
            </a:r>
          </a:p>
          <a:p>
            <a:pPr eaLnBrk="1" hangingPunct="1">
              <a:buFont typeface="Wingdings" charset="0"/>
              <a:buChar char="§"/>
            </a:pPr>
            <a:r>
              <a:rPr lang="en-US" sz="2200" dirty="0">
                <a:latin typeface="Calibri" charset="0"/>
                <a:cs typeface="Calibri" charset="0"/>
              </a:rPr>
              <a:t>Confidence of prediction is computed based on the votes distribution in the ensemble. </a:t>
            </a:r>
          </a:p>
          <a:p>
            <a:pPr eaLnBrk="1" hangingPunct="1">
              <a:buFont typeface="Wingdings" charset="0"/>
              <a:buChar char="§"/>
            </a:pPr>
            <a:r>
              <a:rPr lang="en-US" sz="2200" dirty="0">
                <a:latin typeface="Calibri" charset="0"/>
                <a:cs typeface="Calibri" charset="0"/>
              </a:rPr>
              <a:t>Whole training process took about 25K CPU hours (</a:t>
            </a:r>
            <a:r>
              <a:rPr lang="en-US" sz="2200" dirty="0" err="1">
                <a:latin typeface="Calibri" charset="0"/>
                <a:cs typeface="Calibri" charset="0"/>
              </a:rPr>
              <a:t>severa</a:t>
            </a:r>
            <a:r>
              <a:rPr lang="en-US" sz="2200" dirty="0">
                <a:latin typeface="Calibri" charset="0"/>
                <a:cs typeface="Calibri" charset="0"/>
              </a:rPr>
              <a:t>, times faster in a modern multi-core machine)</a:t>
            </a:r>
          </a:p>
          <a:p>
            <a:pPr eaLnBrk="1" hangingPunct="1">
              <a:buFont typeface="Wingdings" charset="0"/>
              <a:buChar char="§"/>
            </a:pPr>
            <a:endParaRPr lang="en-US" sz="2200" dirty="0">
              <a:latin typeface="Calibri" charset="0"/>
            </a:endParaRPr>
          </a:p>
        </p:txBody>
      </p:sp>
      <p:sp>
        <p:nvSpPr>
          <p:cNvPr id="48131" name="Magnetic Disk 3"/>
          <p:cNvSpPr>
            <a:spLocks noChangeArrowheads="1"/>
          </p:cNvSpPr>
          <p:nvPr/>
        </p:nvSpPr>
        <p:spPr bwMode="auto">
          <a:xfrm>
            <a:off x="2722410" y="1143000"/>
            <a:ext cx="1524000" cy="6858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Calibri" charset="0"/>
              </a:rPr>
              <a:t>Training set</a:t>
            </a:r>
          </a:p>
        </p:txBody>
      </p:sp>
      <p:sp>
        <p:nvSpPr>
          <p:cNvPr id="48132" name="Magnetic Disk 5"/>
          <p:cNvSpPr>
            <a:spLocks noChangeArrowheads="1"/>
          </p:cNvSpPr>
          <p:nvPr/>
        </p:nvSpPr>
        <p:spPr bwMode="auto">
          <a:xfrm>
            <a:off x="2036610" y="2514600"/>
            <a:ext cx="3810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8133" name="Magnetic Disk 6"/>
          <p:cNvSpPr>
            <a:spLocks noChangeArrowheads="1"/>
          </p:cNvSpPr>
          <p:nvPr/>
        </p:nvSpPr>
        <p:spPr bwMode="auto">
          <a:xfrm>
            <a:off x="2189010" y="2514600"/>
            <a:ext cx="3810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8134" name="Magnetic Disk 7"/>
          <p:cNvSpPr>
            <a:spLocks noChangeArrowheads="1"/>
          </p:cNvSpPr>
          <p:nvPr/>
        </p:nvSpPr>
        <p:spPr bwMode="auto">
          <a:xfrm>
            <a:off x="2341410" y="2514600"/>
            <a:ext cx="3810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8135" name="Magnetic Disk 8"/>
          <p:cNvSpPr>
            <a:spLocks noChangeArrowheads="1"/>
          </p:cNvSpPr>
          <p:nvPr/>
        </p:nvSpPr>
        <p:spPr bwMode="auto">
          <a:xfrm>
            <a:off x="2493810" y="2514600"/>
            <a:ext cx="3810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8136" name="Magnetic Disk 9"/>
          <p:cNvSpPr>
            <a:spLocks noChangeArrowheads="1"/>
          </p:cNvSpPr>
          <p:nvPr/>
        </p:nvSpPr>
        <p:spPr bwMode="auto">
          <a:xfrm>
            <a:off x="2646210" y="2514600"/>
            <a:ext cx="3810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8137" name="Magnetic Disk 10"/>
          <p:cNvSpPr>
            <a:spLocks noChangeArrowheads="1"/>
          </p:cNvSpPr>
          <p:nvPr/>
        </p:nvSpPr>
        <p:spPr bwMode="auto">
          <a:xfrm>
            <a:off x="4094010" y="2514600"/>
            <a:ext cx="3810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8138" name="Magnetic Disk 11"/>
          <p:cNvSpPr>
            <a:spLocks noChangeArrowheads="1"/>
          </p:cNvSpPr>
          <p:nvPr/>
        </p:nvSpPr>
        <p:spPr bwMode="auto">
          <a:xfrm>
            <a:off x="4246410" y="2514600"/>
            <a:ext cx="3810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8139" name="Magnetic Disk 12"/>
          <p:cNvSpPr>
            <a:spLocks noChangeArrowheads="1"/>
          </p:cNvSpPr>
          <p:nvPr/>
        </p:nvSpPr>
        <p:spPr bwMode="auto">
          <a:xfrm>
            <a:off x="4398810" y="2514600"/>
            <a:ext cx="3810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8140" name="Magnetic Disk 13"/>
          <p:cNvSpPr>
            <a:spLocks noChangeArrowheads="1"/>
          </p:cNvSpPr>
          <p:nvPr/>
        </p:nvSpPr>
        <p:spPr bwMode="auto">
          <a:xfrm>
            <a:off x="4551210" y="2514600"/>
            <a:ext cx="3810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cxnSp>
        <p:nvCxnSpPr>
          <p:cNvPr id="48141" name="Straight Connector 15"/>
          <p:cNvCxnSpPr>
            <a:cxnSpLocks noChangeShapeType="1"/>
          </p:cNvCxnSpPr>
          <p:nvPr/>
        </p:nvCxnSpPr>
        <p:spPr bwMode="auto">
          <a:xfrm>
            <a:off x="3179610" y="2743200"/>
            <a:ext cx="762000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142" name="Down Arrow 16"/>
          <p:cNvSpPr>
            <a:spLocks noChangeArrowheads="1"/>
          </p:cNvSpPr>
          <p:nvPr/>
        </p:nvSpPr>
        <p:spPr bwMode="auto">
          <a:xfrm>
            <a:off x="3255810" y="3048000"/>
            <a:ext cx="533400" cy="5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8143" name="Punched Tape 17"/>
          <p:cNvSpPr>
            <a:spLocks noChangeArrowheads="1"/>
          </p:cNvSpPr>
          <p:nvPr/>
        </p:nvSpPr>
        <p:spPr bwMode="auto">
          <a:xfrm>
            <a:off x="2036610" y="3810000"/>
            <a:ext cx="381000" cy="381000"/>
          </a:xfrm>
          <a:prstGeom prst="flowChartPunchedTap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8144" name="Punched Tape 18"/>
          <p:cNvSpPr>
            <a:spLocks noChangeArrowheads="1"/>
          </p:cNvSpPr>
          <p:nvPr/>
        </p:nvSpPr>
        <p:spPr bwMode="auto">
          <a:xfrm>
            <a:off x="2189010" y="3810000"/>
            <a:ext cx="381000" cy="381000"/>
          </a:xfrm>
          <a:prstGeom prst="flowChartPunchedTap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8145" name="Punched Tape 19"/>
          <p:cNvSpPr>
            <a:spLocks noChangeArrowheads="1"/>
          </p:cNvSpPr>
          <p:nvPr/>
        </p:nvSpPr>
        <p:spPr bwMode="auto">
          <a:xfrm>
            <a:off x="2341410" y="3810000"/>
            <a:ext cx="381000" cy="381000"/>
          </a:xfrm>
          <a:prstGeom prst="flowChartPunchedTap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8146" name="Punched Tape 20"/>
          <p:cNvSpPr>
            <a:spLocks noChangeArrowheads="1"/>
          </p:cNvSpPr>
          <p:nvPr/>
        </p:nvSpPr>
        <p:spPr bwMode="auto">
          <a:xfrm>
            <a:off x="2493810" y="3810000"/>
            <a:ext cx="381000" cy="381000"/>
          </a:xfrm>
          <a:prstGeom prst="flowChartPunchedTap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8147" name="Punched Tape 21"/>
          <p:cNvSpPr>
            <a:spLocks noChangeArrowheads="1"/>
          </p:cNvSpPr>
          <p:nvPr/>
        </p:nvSpPr>
        <p:spPr bwMode="auto">
          <a:xfrm>
            <a:off x="2646210" y="3810000"/>
            <a:ext cx="381000" cy="381000"/>
          </a:xfrm>
          <a:prstGeom prst="flowChartPunchedTap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8148" name="Punched Tape 22"/>
          <p:cNvSpPr>
            <a:spLocks noChangeArrowheads="1"/>
          </p:cNvSpPr>
          <p:nvPr/>
        </p:nvSpPr>
        <p:spPr bwMode="auto">
          <a:xfrm>
            <a:off x="4017810" y="3810000"/>
            <a:ext cx="381000" cy="381000"/>
          </a:xfrm>
          <a:prstGeom prst="flowChartPunchedTap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8149" name="Punched Tape 23"/>
          <p:cNvSpPr>
            <a:spLocks noChangeArrowheads="1"/>
          </p:cNvSpPr>
          <p:nvPr/>
        </p:nvSpPr>
        <p:spPr bwMode="auto">
          <a:xfrm>
            <a:off x="4170210" y="3810000"/>
            <a:ext cx="381000" cy="381000"/>
          </a:xfrm>
          <a:prstGeom prst="flowChartPunchedTap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8150" name="Punched Tape 24"/>
          <p:cNvSpPr>
            <a:spLocks noChangeArrowheads="1"/>
          </p:cNvSpPr>
          <p:nvPr/>
        </p:nvSpPr>
        <p:spPr bwMode="auto">
          <a:xfrm>
            <a:off x="4322610" y="3810000"/>
            <a:ext cx="381000" cy="381000"/>
          </a:xfrm>
          <a:prstGeom prst="flowChartPunchedTap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8151" name="Punched Tape 25"/>
          <p:cNvSpPr>
            <a:spLocks noChangeArrowheads="1"/>
          </p:cNvSpPr>
          <p:nvPr/>
        </p:nvSpPr>
        <p:spPr bwMode="auto">
          <a:xfrm>
            <a:off x="4475010" y="3810000"/>
            <a:ext cx="381000" cy="381000"/>
          </a:xfrm>
          <a:prstGeom prst="flowChartPunchedTap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8152" name="Punched Tape 26"/>
          <p:cNvSpPr>
            <a:spLocks noChangeArrowheads="1"/>
          </p:cNvSpPr>
          <p:nvPr/>
        </p:nvSpPr>
        <p:spPr bwMode="auto">
          <a:xfrm>
            <a:off x="4627410" y="3810000"/>
            <a:ext cx="381000" cy="381000"/>
          </a:xfrm>
          <a:prstGeom prst="flowChartPunchedTap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cxnSp>
        <p:nvCxnSpPr>
          <p:cNvPr id="48153" name="Straight Connector 27"/>
          <p:cNvCxnSpPr>
            <a:cxnSpLocks noChangeShapeType="1"/>
          </p:cNvCxnSpPr>
          <p:nvPr/>
        </p:nvCxnSpPr>
        <p:spPr bwMode="auto">
          <a:xfrm>
            <a:off x="3179610" y="3960814"/>
            <a:ext cx="762000" cy="15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154" name="Down Arrow 28"/>
          <p:cNvSpPr>
            <a:spLocks noChangeArrowheads="1"/>
          </p:cNvSpPr>
          <p:nvPr/>
        </p:nvSpPr>
        <p:spPr bwMode="auto">
          <a:xfrm>
            <a:off x="3255810" y="2057400"/>
            <a:ext cx="533400" cy="5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8155" name="TextBox 29"/>
          <p:cNvSpPr txBox="1">
            <a:spLocks noChangeArrowheads="1"/>
          </p:cNvSpPr>
          <p:nvPr/>
        </p:nvSpPr>
        <p:spPr bwMode="auto">
          <a:xfrm>
            <a:off x="4017811" y="1981200"/>
            <a:ext cx="518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x50</a:t>
            </a:r>
          </a:p>
        </p:txBody>
      </p:sp>
      <p:sp>
        <p:nvSpPr>
          <p:cNvPr id="48156" name="TextBox 30"/>
          <p:cNvSpPr txBox="1">
            <a:spLocks noChangeArrowheads="1"/>
          </p:cNvSpPr>
          <p:nvPr/>
        </p:nvSpPr>
        <p:spPr bwMode="auto">
          <a:xfrm>
            <a:off x="4017811" y="3048000"/>
            <a:ext cx="518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x25</a:t>
            </a:r>
          </a:p>
        </p:txBody>
      </p:sp>
      <p:sp>
        <p:nvSpPr>
          <p:cNvPr id="48157" name="Rectangle 31"/>
          <p:cNvSpPr>
            <a:spLocks noChangeArrowheads="1"/>
          </p:cNvSpPr>
          <p:nvPr/>
        </p:nvSpPr>
        <p:spPr bwMode="auto">
          <a:xfrm>
            <a:off x="2874810" y="49530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Calibri" charset="0"/>
              </a:rPr>
              <a:t>Consensus</a:t>
            </a:r>
          </a:p>
        </p:txBody>
      </p:sp>
      <p:cxnSp>
        <p:nvCxnSpPr>
          <p:cNvPr id="48158" name="Straight Connector 48"/>
          <p:cNvCxnSpPr>
            <a:cxnSpLocks noChangeShapeType="1"/>
          </p:cNvCxnSpPr>
          <p:nvPr/>
        </p:nvCxnSpPr>
        <p:spPr bwMode="auto">
          <a:xfrm>
            <a:off x="211281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59" name="Straight Connector 50"/>
          <p:cNvCxnSpPr>
            <a:cxnSpLocks noChangeShapeType="1"/>
          </p:cNvCxnSpPr>
          <p:nvPr/>
        </p:nvCxnSpPr>
        <p:spPr bwMode="auto">
          <a:xfrm rot="10800000" flipV="1">
            <a:off x="432261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60" name="Straight Connector 52"/>
          <p:cNvCxnSpPr>
            <a:cxnSpLocks noChangeShapeType="1"/>
          </p:cNvCxnSpPr>
          <p:nvPr/>
        </p:nvCxnSpPr>
        <p:spPr bwMode="auto">
          <a:xfrm>
            <a:off x="2722410" y="4572000"/>
            <a:ext cx="16002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161" name="Down Arrow 53"/>
          <p:cNvSpPr>
            <a:spLocks noChangeArrowheads="1"/>
          </p:cNvSpPr>
          <p:nvPr/>
        </p:nvSpPr>
        <p:spPr bwMode="auto">
          <a:xfrm>
            <a:off x="3255810" y="5486400"/>
            <a:ext cx="533400" cy="5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en-GB">
              <a:latin typeface="Calibri" charset="0"/>
            </a:endParaRPr>
          </a:p>
        </p:txBody>
      </p:sp>
      <p:sp>
        <p:nvSpPr>
          <p:cNvPr id="48162" name="Connector 54"/>
          <p:cNvSpPr>
            <a:spLocks noChangeArrowheads="1"/>
          </p:cNvSpPr>
          <p:nvPr/>
        </p:nvSpPr>
        <p:spPr bwMode="auto">
          <a:xfrm>
            <a:off x="2798610" y="6172200"/>
            <a:ext cx="13716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r>
              <a:rPr lang="en-US" sz="1200">
                <a:latin typeface="Calibri" charset="0"/>
              </a:rPr>
              <a:t>Predictions</a:t>
            </a:r>
          </a:p>
        </p:txBody>
      </p:sp>
      <p:sp>
        <p:nvSpPr>
          <p:cNvPr id="48163" name="TextBox 55"/>
          <p:cNvSpPr txBox="1">
            <a:spLocks noChangeArrowheads="1"/>
          </p:cNvSpPr>
          <p:nvPr/>
        </p:nvSpPr>
        <p:spPr bwMode="auto">
          <a:xfrm>
            <a:off x="1731811" y="2133600"/>
            <a:ext cx="9653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Samples</a:t>
            </a:r>
          </a:p>
        </p:txBody>
      </p:sp>
      <p:sp>
        <p:nvSpPr>
          <p:cNvPr id="48164" name="TextBox 56"/>
          <p:cNvSpPr txBox="1">
            <a:spLocks noChangeArrowheads="1"/>
          </p:cNvSpPr>
          <p:nvPr/>
        </p:nvSpPr>
        <p:spPr bwMode="auto">
          <a:xfrm>
            <a:off x="1731810" y="3352800"/>
            <a:ext cx="10234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Rule sets</a:t>
            </a:r>
          </a:p>
        </p:txBody>
      </p:sp>
    </p:spTree>
    <p:extLst>
      <p:ext uri="{BB962C8B-B14F-4D97-AF65-F5344CB8AC3E}">
        <p14:creationId xmlns:p14="http://schemas.microsoft.com/office/powerpoint/2010/main" val="25429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>
                <a:solidFill>
                  <a:srgbClr val="000000"/>
                </a:solidFill>
                <a:latin typeface="Calibri"/>
                <a:cs typeface="Calibri"/>
              </a:rPr>
              <a:t>Challenge 1: dealing with large training sets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68403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  <a:cs typeface="Calibri"/>
              </a:rPr>
              <a:t>Computational cost is alleviated by using a windowing mechanism called </a:t>
            </a:r>
            <a:r>
              <a:rPr lang="en-GB" i="1" dirty="0">
                <a:solidFill>
                  <a:srgbClr val="000000"/>
                </a:solidFill>
                <a:latin typeface="Calibri"/>
                <a:cs typeface="Calibri"/>
              </a:rPr>
              <a:t>Incremental Learning with Alternating Strata (ILAS) </a:t>
            </a:r>
            <a:r>
              <a:rPr lang="en-GB" dirty="0">
                <a:solidFill>
                  <a:srgbClr val="000000"/>
                </a:solidFill>
                <a:latin typeface="Calibri"/>
                <a:cs typeface="Calibri"/>
              </a:rPr>
              <a:t>[Bacardit et al., PPSN2004]</a:t>
            </a:r>
            <a:endParaRPr lang="en-GB" i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  <a:cs typeface="Calibri"/>
              </a:rPr>
              <a:t>Avoids a (potentially biased) static prototype selection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  <a:cs typeface="Calibri"/>
              </a:rPr>
              <a:t>Training set is divided into strata, each GA iteration just uses one of the stratum</a:t>
            </a:r>
          </a:p>
          <a:p>
            <a:pPr eaLnBrk="1" hangingPunct="1">
              <a:lnSpc>
                <a:spcPct val="90000"/>
              </a:lnSpc>
            </a:pPr>
            <a:endParaRPr lang="en-GB" dirty="0">
              <a:solidFill>
                <a:srgbClr val="00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GB" dirty="0">
              <a:solidFill>
                <a:srgbClr val="00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GB" dirty="0">
              <a:solidFill>
                <a:srgbClr val="00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GB" dirty="0">
              <a:solidFill>
                <a:srgbClr val="00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GB" dirty="0">
              <a:solidFill>
                <a:srgbClr val="00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GB" dirty="0">
              <a:solidFill>
                <a:srgbClr val="00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GB" dirty="0">
              <a:solidFill>
                <a:srgbClr val="00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GB" dirty="0">
              <a:solidFill>
                <a:srgbClr val="00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  <a:cs typeface="Calibri"/>
              </a:rPr>
              <a:t>This mechanism also introduces some generalisation pressure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071814" y="3914480"/>
            <a:ext cx="1279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DejaVu LGC Sans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GB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Training set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522789" y="3793831"/>
            <a:ext cx="1112837" cy="550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7859713" y="3793831"/>
            <a:ext cx="1054100" cy="5508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6746875" y="3793831"/>
            <a:ext cx="1112838" cy="5508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5635625" y="3793831"/>
            <a:ext cx="1111250" cy="550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4432301" y="350490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DejaVu LGC Sans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5308600" y="3504905"/>
            <a:ext cx="5607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DejaVu LGC Sans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Ex/n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6403975" y="3501730"/>
            <a:ext cx="7165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DejaVu LGC Sans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2·Ex/n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8743950" y="3504905"/>
            <a:ext cx="3770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DejaVu LGC Sans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7397750" y="3501730"/>
            <a:ext cx="7165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DejaVu LGC Sans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3·Ex/n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3127376" y="5084468"/>
            <a:ext cx="10879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DejaVu LGC Sans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GB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Iterations</a:t>
            </a:r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4522789" y="4971756"/>
            <a:ext cx="58737" cy="549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4697414" y="4971756"/>
            <a:ext cx="60325" cy="5492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4622800" y="4971756"/>
            <a:ext cx="76200" cy="5492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4581526" y="4971756"/>
            <a:ext cx="60325" cy="5492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4437064" y="5541668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DejaVu LGC Sans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8736014" y="5541668"/>
            <a:ext cx="478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DejaVu LGC Sans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DejaVu LGC Sans" charset="0"/>
                <a:cs typeface="DejaVu LGC Sans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GB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Iter</a:t>
            </a:r>
            <a:endParaRPr lang="en-GB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V="1">
            <a:off x="4522788" y="5521030"/>
            <a:ext cx="4741862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4757738" y="4971756"/>
            <a:ext cx="57150" cy="550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>
            <a:off x="4930776" y="4971756"/>
            <a:ext cx="60325" cy="5508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4856163" y="4971756"/>
            <a:ext cx="76200" cy="5508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4814889" y="4971756"/>
            <a:ext cx="60325" cy="550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4992688" y="4971756"/>
            <a:ext cx="57150" cy="550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>
            <a:off x="5165726" y="4971756"/>
            <a:ext cx="60325" cy="5508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5091113" y="4971756"/>
            <a:ext cx="76200" cy="5508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5049839" y="4971756"/>
            <a:ext cx="60325" cy="550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78" name="Rectangle 30"/>
          <p:cNvSpPr>
            <a:spLocks noChangeArrowheads="1"/>
          </p:cNvSpPr>
          <p:nvPr/>
        </p:nvSpPr>
        <p:spPr bwMode="auto">
          <a:xfrm>
            <a:off x="5226050" y="4971756"/>
            <a:ext cx="58738" cy="550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79" name="Rectangle 31"/>
          <p:cNvSpPr>
            <a:spLocks noChangeArrowheads="1"/>
          </p:cNvSpPr>
          <p:nvPr/>
        </p:nvSpPr>
        <p:spPr bwMode="auto">
          <a:xfrm>
            <a:off x="5400675" y="4971756"/>
            <a:ext cx="58738" cy="5508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80" name="Rectangle 32"/>
          <p:cNvSpPr>
            <a:spLocks noChangeArrowheads="1"/>
          </p:cNvSpPr>
          <p:nvPr/>
        </p:nvSpPr>
        <p:spPr bwMode="auto">
          <a:xfrm>
            <a:off x="5326063" y="4971756"/>
            <a:ext cx="76200" cy="5508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5284789" y="4971756"/>
            <a:ext cx="58737" cy="550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82" name="Rectangle 34"/>
          <p:cNvSpPr>
            <a:spLocks noChangeArrowheads="1"/>
          </p:cNvSpPr>
          <p:nvPr/>
        </p:nvSpPr>
        <p:spPr bwMode="auto">
          <a:xfrm>
            <a:off x="5461000" y="4971756"/>
            <a:ext cx="58738" cy="550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5635625" y="4971756"/>
            <a:ext cx="58738" cy="5508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84" name="Rectangle 36"/>
          <p:cNvSpPr>
            <a:spLocks noChangeArrowheads="1"/>
          </p:cNvSpPr>
          <p:nvPr/>
        </p:nvSpPr>
        <p:spPr bwMode="auto">
          <a:xfrm>
            <a:off x="5559425" y="4971756"/>
            <a:ext cx="76200" cy="5508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5519739" y="4971756"/>
            <a:ext cx="58737" cy="550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8680450" y="4971756"/>
            <a:ext cx="57150" cy="550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87" name="Rectangle 39"/>
          <p:cNvSpPr>
            <a:spLocks noChangeArrowheads="1"/>
          </p:cNvSpPr>
          <p:nvPr/>
        </p:nvSpPr>
        <p:spPr bwMode="auto">
          <a:xfrm>
            <a:off x="8853489" y="4971756"/>
            <a:ext cx="60325" cy="5508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88" name="Rectangle 40"/>
          <p:cNvSpPr>
            <a:spLocks noChangeArrowheads="1"/>
          </p:cNvSpPr>
          <p:nvPr/>
        </p:nvSpPr>
        <p:spPr bwMode="auto">
          <a:xfrm>
            <a:off x="8778875" y="4971756"/>
            <a:ext cx="76200" cy="5508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89" name="Rectangle 41"/>
          <p:cNvSpPr>
            <a:spLocks noChangeArrowheads="1"/>
          </p:cNvSpPr>
          <p:nvPr/>
        </p:nvSpPr>
        <p:spPr bwMode="auto">
          <a:xfrm>
            <a:off x="8737601" y="4971756"/>
            <a:ext cx="60325" cy="550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290" name="Line 42"/>
          <p:cNvSpPr>
            <a:spLocks noChangeShapeType="1"/>
          </p:cNvSpPr>
          <p:nvPr/>
        </p:nvSpPr>
        <p:spPr bwMode="auto">
          <a:xfrm>
            <a:off x="5926138" y="5208293"/>
            <a:ext cx="257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8606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</a:rPr>
              <a:t>Results of Contact Map prediction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ea typeface="Calibri"/>
              </a:rPr>
              <a:t>The subset of the most difficult target (</a:t>
            </a:r>
            <a:r>
              <a:rPr lang="en-US" i="1" dirty="0">
                <a:latin typeface="Calibri"/>
                <a:ea typeface="Calibri"/>
              </a:rPr>
              <a:t>Free </a:t>
            </a:r>
            <a:r>
              <a:rPr lang="en-US" i="1" dirty="0" err="1">
                <a:latin typeface="Calibri"/>
                <a:ea typeface="Calibri"/>
              </a:rPr>
              <a:t>Modelling</a:t>
            </a:r>
            <a:r>
              <a:rPr lang="en-US" i="1" dirty="0">
                <a:latin typeface="Calibri"/>
                <a:ea typeface="Calibri"/>
              </a:rPr>
              <a:t> targets) </a:t>
            </a:r>
            <a:r>
              <a:rPr lang="en-US" dirty="0">
                <a:latin typeface="Calibri"/>
                <a:ea typeface="Calibri"/>
              </a:rPr>
              <a:t>of CASP9 were used to evaluate CM</a:t>
            </a:r>
          </a:p>
          <a:p>
            <a:r>
              <a:rPr lang="en-US" dirty="0">
                <a:latin typeface="Calibri"/>
                <a:ea typeface="Calibri"/>
              </a:rPr>
              <a:t>Out predictor obtained an average specificity of 23.6%</a:t>
            </a:r>
          </a:p>
          <a:p>
            <a:pPr lvl="1"/>
            <a:r>
              <a:rPr lang="en-US" dirty="0">
                <a:latin typeface="Calibri"/>
                <a:ea typeface="Calibri"/>
              </a:rPr>
              <a:t>It is more than 11 times higher than a random prediction</a:t>
            </a:r>
          </a:p>
          <a:p>
            <a:pPr lvl="1"/>
            <a:r>
              <a:rPr lang="en-US" dirty="0">
                <a:latin typeface="Calibri"/>
                <a:ea typeface="Calibri"/>
              </a:rPr>
              <a:t>The predictor was the best sequence-based method in the competition </a:t>
            </a:r>
          </a:p>
          <a:p>
            <a:pPr lvl="1"/>
            <a:r>
              <a:rPr lang="en-US" dirty="0">
                <a:latin typeface="Calibri"/>
                <a:ea typeface="Calibri"/>
                <a:sym typeface="Wingdings" charset="0"/>
              </a:rPr>
              <a:t>(now these results are obsolete, but this dataset has remained as a </a:t>
            </a:r>
            <a:r>
              <a:rPr lang="en-US" i="1" dirty="0">
                <a:latin typeface="Calibri"/>
                <a:ea typeface="Calibri"/>
                <a:sym typeface="Wingdings" charset="0"/>
              </a:rPr>
              <a:t>big data</a:t>
            </a:r>
            <a:r>
              <a:rPr lang="en-US" dirty="0">
                <a:latin typeface="Calibri"/>
                <a:ea typeface="Calibri"/>
                <a:sym typeface="Wingdings" charset="0"/>
              </a:rPr>
              <a:t> challenge)</a:t>
            </a:r>
          </a:p>
          <a:p>
            <a:r>
              <a:rPr lang="en-US" dirty="0">
                <a:latin typeface="Calibri"/>
                <a:ea typeface="Calibri"/>
                <a:sym typeface="Wingdings" charset="0"/>
              </a:rPr>
              <a:t>Overall, tackling this problem has forced us to address a broad range of bottlenecks in DM methods</a:t>
            </a:r>
          </a:p>
          <a:p>
            <a:pPr lvl="1"/>
            <a:r>
              <a:rPr lang="en-US" dirty="0">
                <a:latin typeface="Calibri"/>
                <a:ea typeface="Calibri"/>
                <a:sym typeface="Wingdings" charset="0"/>
              </a:rPr>
              <a:t>Code bottlenecks</a:t>
            </a:r>
          </a:p>
          <a:p>
            <a:pPr lvl="1"/>
            <a:r>
              <a:rPr lang="en-US" dirty="0">
                <a:latin typeface="Calibri"/>
                <a:ea typeface="Calibri"/>
                <a:sym typeface="Wingdings" charset="0"/>
              </a:rPr>
              <a:t>Memory footprint bottlenecks</a:t>
            </a:r>
          </a:p>
          <a:p>
            <a:pPr lvl="1"/>
            <a:r>
              <a:rPr lang="en-US" dirty="0">
                <a:latin typeface="Calibri"/>
                <a:ea typeface="Calibri"/>
                <a:sym typeface="Wingdings" charset="0"/>
              </a:rPr>
              <a:t>Scalability bottlenecks</a:t>
            </a:r>
            <a:r>
              <a:rPr lang="en-US" dirty="0">
                <a:latin typeface="Calibri"/>
                <a:ea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3077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49A3-E8D2-EA40-8D70-09C88DE3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9313C-4B44-D84E-BCD5-5CC6572B8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specification is simple, take a dataset (more in the next slide), do the best you can with it</a:t>
            </a:r>
          </a:p>
          <a:p>
            <a:pPr lvl="1"/>
            <a:r>
              <a:rPr lang="en-US" dirty="0"/>
              <a:t>Choose the right classifier</a:t>
            </a:r>
          </a:p>
          <a:p>
            <a:pPr lvl="1"/>
            <a:r>
              <a:rPr lang="en-US" dirty="0"/>
              <a:t>Choose the right feature representation</a:t>
            </a:r>
          </a:p>
          <a:p>
            <a:pPr lvl="1"/>
            <a:r>
              <a:rPr lang="en-US" dirty="0"/>
              <a:t>Choose the right preprocessing pipeline</a:t>
            </a:r>
          </a:p>
          <a:p>
            <a:pPr lvl="1"/>
            <a:r>
              <a:rPr lang="en-US" dirty="0"/>
              <a:t>How you make these choices? Through a proper data-driven process of model construction and selection</a:t>
            </a:r>
          </a:p>
          <a:p>
            <a:pPr lvl="2"/>
            <a:r>
              <a:rPr lang="en-US" dirty="0"/>
              <a:t>Evaluating your models using appropriate methodologies</a:t>
            </a:r>
          </a:p>
          <a:p>
            <a:pPr lvl="1"/>
            <a:r>
              <a:rPr lang="en-US" dirty="0"/>
              <a:t>What does it mean to “do the best you can”?</a:t>
            </a:r>
          </a:p>
          <a:p>
            <a:pPr lvl="2"/>
            <a:r>
              <a:rPr lang="en-US" dirty="0"/>
              <a:t>Predictive performance</a:t>
            </a:r>
          </a:p>
          <a:p>
            <a:pPr lvl="2"/>
            <a:r>
              <a:rPr lang="en-US" dirty="0"/>
              <a:t>Efficiency of the model selection and training process</a:t>
            </a:r>
          </a:p>
          <a:p>
            <a:pPr lvl="2"/>
            <a:r>
              <a:rPr lang="en-US" dirty="0"/>
              <a:t>Extracting knowledge from the models (to a much lesser extent)</a:t>
            </a:r>
          </a:p>
        </p:txBody>
      </p:sp>
    </p:spTree>
    <p:extLst>
      <p:ext uri="{BB962C8B-B14F-4D97-AF65-F5344CB8AC3E}">
        <p14:creationId xmlns:p14="http://schemas.microsoft.com/office/powerpoint/2010/main" val="1579806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F7E2-F212-BA4D-BF38-B3C2B3B6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EB73-F0A4-5F4A-B192-98EE0299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datasets of our </a:t>
            </a:r>
            <a:r>
              <a:rPr lang="en-US" dirty="0" err="1"/>
              <a:t>PSPbencharks</a:t>
            </a:r>
            <a:r>
              <a:rPr lang="en-US" dirty="0"/>
              <a:t> suite</a:t>
            </a:r>
          </a:p>
          <a:p>
            <a:pPr lvl="1"/>
            <a:r>
              <a:rPr lang="en-US" dirty="0"/>
              <a:t>~160000 instances, 180 attributes, 2 classes</a:t>
            </a:r>
          </a:p>
          <a:p>
            <a:pPr lvl="1"/>
            <a:r>
              <a:rPr lang="en-US" dirty="0">
                <a:hlinkClick r:id="rId2"/>
              </a:rPr>
              <a:t>https://ico2s.org/data/instances/psp_benchmark/classification/PSSM-based/Uniform-Length/2Classes/Window4.tar.gz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Dataset is already partitioned into training and test sets using cross-validation</a:t>
            </a:r>
          </a:p>
          <a:p>
            <a:pPr lvl="1"/>
            <a:r>
              <a:rPr lang="en-US" dirty="0"/>
              <a:t>File format is ARFF (extension of CSV). You can easily load these files in python using the </a:t>
            </a:r>
            <a:r>
              <a:rPr lang="en-US" i="1" dirty="0" err="1"/>
              <a:t>liac-arff</a:t>
            </a:r>
            <a:r>
              <a:rPr lang="en-US" dirty="0"/>
              <a:t> </a:t>
            </a:r>
            <a:r>
              <a:rPr lang="en-US"/>
              <a:t>python module.</a:t>
            </a:r>
            <a:endParaRPr lang="en-US" dirty="0"/>
          </a:p>
          <a:p>
            <a:r>
              <a:rPr lang="en-US" dirty="0"/>
              <a:t>If you feel brave, the 60GB contact map dataset</a:t>
            </a:r>
          </a:p>
          <a:p>
            <a:r>
              <a:rPr lang="en-US" dirty="0"/>
              <a:t>Pick a dataset from Kaggle</a:t>
            </a:r>
          </a:p>
          <a:p>
            <a:pPr lvl="1"/>
            <a:r>
              <a:rPr lang="en-US" dirty="0"/>
              <a:t>Bonus: participate in an actual competition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30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0477-65FA-6A4F-ABB0-5BC3B976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3831-0EA0-BD43-BF81-2114709F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report should address the following points:</a:t>
            </a:r>
          </a:p>
          <a:p>
            <a:pPr lvl="1"/>
            <a:r>
              <a:rPr lang="en-US" dirty="0"/>
              <a:t>Description and justification of your ML pipeline</a:t>
            </a:r>
          </a:p>
          <a:p>
            <a:pPr lvl="1"/>
            <a:r>
              <a:rPr lang="en-US" dirty="0"/>
              <a:t>Evidence of the experiments you have done to construct your pipeline</a:t>
            </a:r>
          </a:p>
          <a:p>
            <a:pPr lvl="1"/>
            <a:r>
              <a:rPr lang="en-US" dirty="0"/>
              <a:t>Thorough evaluation of the predictive capacity of your model(s)</a:t>
            </a:r>
          </a:p>
          <a:p>
            <a:pPr lvl="2"/>
            <a:r>
              <a:rPr lang="en-US" dirty="0"/>
              <a:t>Use plots/tables of results to report the performance of your models</a:t>
            </a:r>
          </a:p>
          <a:p>
            <a:pPr lvl="1"/>
            <a:r>
              <a:rPr lang="en-US" dirty="0"/>
              <a:t>Reflection: what have you learnt from this exercise?</a:t>
            </a:r>
          </a:p>
        </p:txBody>
      </p:sp>
    </p:spTree>
    <p:extLst>
      <p:ext uri="{BB962C8B-B14F-4D97-AF65-F5344CB8AC3E}">
        <p14:creationId xmlns:p14="http://schemas.microsoft.com/office/powerpoint/2010/main" val="255851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20675"/>
            <a:ext cx="10515600" cy="1325563"/>
          </a:xfrm>
        </p:spPr>
        <p:txBody>
          <a:bodyPr/>
          <a:lstStyle/>
          <a:p>
            <a:r>
              <a:rPr lang="en-US" dirty="0" err="1"/>
              <a:t>Behaviour</a:t>
            </a:r>
            <a:r>
              <a:rPr lang="en-US" dirty="0"/>
              <a:t> of ILAS in large datasets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FC775-F64D-EC42-9024-09592C2BE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62" y="977245"/>
            <a:ext cx="4752510" cy="5593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87967" y="5784250"/>
            <a:ext cx="2045261" cy="481925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1266" dirty="0"/>
              <a:t>[Franco et al., Soft Computing, 2013] </a:t>
            </a:r>
          </a:p>
        </p:txBody>
      </p:sp>
    </p:spTree>
    <p:extLst>
      <p:ext uri="{BB962C8B-B14F-4D97-AF65-F5344CB8AC3E}">
        <p14:creationId xmlns:p14="http://schemas.microsoft.com/office/powerpoint/2010/main" val="149808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Calibri"/>
                <a:cs typeface="Calibri"/>
              </a:rPr>
              <a:t>GPU-based fitness computation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Calibri" charset="0"/>
                <a:ea typeface="Calibri"/>
                <a:cs typeface="Calibri" charset="0"/>
              </a:rPr>
              <a:t>NVIDIA</a:t>
            </a:r>
            <a:r>
              <a:rPr lang="ja-JP" altLang="en-US" sz="2400" dirty="0">
                <a:latin typeface="Calibri" charset="0"/>
                <a:ea typeface="Calibri"/>
                <a:cs typeface="Calibri" charset="0"/>
              </a:rPr>
              <a:t>’</a:t>
            </a:r>
            <a:r>
              <a:rPr lang="en-US" sz="2400" dirty="0">
                <a:latin typeface="Calibri" charset="0"/>
                <a:ea typeface="Calibri"/>
                <a:cs typeface="Calibri" charset="0"/>
              </a:rPr>
              <a:t>s Computer Unified Device Architecture (CUDA) is a parallel computing architecture that exploits the capacity within NVIDIA</a:t>
            </a:r>
            <a:r>
              <a:rPr lang="ja-JP" altLang="en-US" sz="2400" dirty="0">
                <a:latin typeface="Calibri" charset="0"/>
                <a:ea typeface="Calibri"/>
                <a:cs typeface="Calibri" charset="0"/>
              </a:rPr>
              <a:t>’</a:t>
            </a:r>
            <a:r>
              <a:rPr lang="en-US" sz="2400" dirty="0">
                <a:latin typeface="Calibri" charset="0"/>
                <a:ea typeface="Calibri"/>
                <a:cs typeface="Calibri" charset="0"/>
              </a:rPr>
              <a:t>s Graphic Processor Units</a:t>
            </a:r>
          </a:p>
          <a:p>
            <a:pPr eaLnBrk="1" hangingPunct="1"/>
            <a:r>
              <a:rPr lang="en-US" sz="2400" dirty="0">
                <a:latin typeface="Calibri" charset="0"/>
                <a:ea typeface="Calibri"/>
                <a:cs typeface="Calibri" charset="0"/>
              </a:rPr>
              <a:t>CUDA runs thousands of threads at the same time </a:t>
            </a:r>
            <a:r>
              <a:rPr lang="en-US" sz="2400" dirty="0">
                <a:latin typeface="Calibri" charset="0"/>
                <a:ea typeface="Calibri"/>
                <a:cs typeface="Calibri" charset="0"/>
                <a:sym typeface="Wingdings" charset="0"/>
              </a:rPr>
              <a:t> Single Program, Multiple Data paradigm</a:t>
            </a:r>
            <a:endParaRPr lang="en-US" sz="2400" dirty="0">
              <a:latin typeface="Calibri" charset="0"/>
              <a:ea typeface="Calibri"/>
              <a:cs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  <a:ea typeface="Calibri"/>
                <a:cs typeface="Calibri" charset="0"/>
              </a:rPr>
              <a:t>In the last few years GPUs have been extensively used in the evolutionary computation field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Calibri"/>
                <a:cs typeface="Calibri" charset="0"/>
              </a:rPr>
              <a:t>Many papers and applications are available at </a:t>
            </a:r>
            <a:r>
              <a:rPr lang="en-US" sz="2000" dirty="0">
                <a:latin typeface="Calibri" charset="0"/>
                <a:ea typeface="Calibri"/>
                <a:cs typeface="Calibri" charset="0"/>
                <a:hlinkClick r:id="rId2"/>
              </a:rPr>
              <a:t>http://www.gpgpgpu.com</a:t>
            </a:r>
            <a:endParaRPr lang="en-US" sz="2000" dirty="0">
              <a:latin typeface="Calibri" charset="0"/>
              <a:ea typeface="Calibri"/>
              <a:cs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  <a:ea typeface="Calibri"/>
                <a:cs typeface="Calibri" charset="0"/>
              </a:rPr>
              <a:t>The use of GPGPUs in Machine Learning involves a greater challenge because it deals with more data but this also means it is potentially more parallelizable</a:t>
            </a:r>
          </a:p>
          <a:p>
            <a:endParaRPr lang="en-US" sz="2400" dirty="0">
              <a:latin typeface="Calibri" charset="0"/>
              <a:ea typeface="Calibri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44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/>
                <a:cs typeface="Calibri"/>
              </a:rPr>
              <a:t>CUDA for matching a set of rules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838200" y="1526381"/>
            <a:ext cx="5856514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charset="0"/>
                <a:ea typeface="Calibri"/>
                <a:cs typeface="Calibri" charset="0"/>
              </a:rPr>
              <a:t>The match process is the stage computationally more expensive</a:t>
            </a:r>
          </a:p>
          <a:p>
            <a:r>
              <a:rPr lang="en-US" sz="2400" dirty="0">
                <a:latin typeface="Calibri" charset="0"/>
                <a:ea typeface="Calibri"/>
                <a:cs typeface="Calibri" charset="0"/>
              </a:rPr>
              <a:t>However, performing only the match inside the GPU means downloading from the card a structure of size O(</a:t>
            </a:r>
            <a:r>
              <a:rPr lang="en-US" sz="2400" dirty="0" err="1">
                <a:latin typeface="Calibri" charset="0"/>
                <a:ea typeface="Calibri"/>
                <a:cs typeface="Calibri" charset="0"/>
              </a:rPr>
              <a:t>NxM</a:t>
            </a:r>
            <a:r>
              <a:rPr lang="en-US" sz="2400" dirty="0">
                <a:latin typeface="Calibri" charset="0"/>
                <a:ea typeface="Calibri"/>
                <a:cs typeface="Calibri" charset="0"/>
              </a:rPr>
              <a:t>) (N=population size, M=training set size)</a:t>
            </a:r>
          </a:p>
          <a:p>
            <a:r>
              <a:rPr lang="en-US" sz="2400" dirty="0">
                <a:latin typeface="Calibri" charset="0"/>
                <a:ea typeface="Calibri"/>
                <a:cs typeface="Calibri" charset="0"/>
              </a:rPr>
              <a:t>In most cases we don</a:t>
            </a:r>
            <a:r>
              <a:rPr lang="ja-JP" altLang="en-US" sz="2400" dirty="0">
                <a:latin typeface="Calibri" charset="0"/>
                <a:ea typeface="Calibri"/>
                <a:cs typeface="Calibri" charset="0"/>
              </a:rPr>
              <a:t>’</a:t>
            </a:r>
            <a:r>
              <a:rPr lang="en-US" sz="2400" dirty="0">
                <a:latin typeface="Calibri" charset="0"/>
                <a:ea typeface="Calibri"/>
                <a:cs typeface="Calibri" charset="0"/>
              </a:rPr>
              <a:t>t need to know the specific matches of a classifier, just how many (</a:t>
            </a:r>
            <a:r>
              <a:rPr lang="en-US" sz="2400" b="1" dirty="0">
                <a:latin typeface="Calibri" charset="0"/>
                <a:ea typeface="Calibri"/>
                <a:cs typeface="Calibri" charset="0"/>
              </a:rPr>
              <a:t>reduce the data)</a:t>
            </a:r>
            <a:endParaRPr lang="en-US" sz="2400" dirty="0">
              <a:latin typeface="Calibri" charset="0"/>
              <a:ea typeface="Calibri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Calibri"/>
                <a:cs typeface="Calibri" charset="0"/>
              </a:rPr>
              <a:t>Performing the second stage also inside the GPU allows the system to reduce the memory traffic to O(N)</a:t>
            </a:r>
          </a:p>
          <a:p>
            <a:r>
              <a:rPr lang="en-US" sz="2400" dirty="0">
                <a:latin typeface="Calibri" charset="0"/>
                <a:ea typeface="Calibri"/>
                <a:cs typeface="Calibri" charset="0"/>
              </a:rPr>
              <a:t>[Franco et al., GECCO2010]</a:t>
            </a:r>
          </a:p>
          <a:p>
            <a:pPr lvl="1">
              <a:buFont typeface="Arial" charset="0"/>
              <a:buNone/>
            </a:pPr>
            <a:endParaRPr lang="en-US" sz="2000" dirty="0">
              <a:latin typeface="Calibri" charset="0"/>
              <a:ea typeface="Calibri"/>
              <a:cs typeface="Calibri" charset="0"/>
            </a:endParaRPr>
          </a:p>
          <a:p>
            <a:endParaRPr lang="en-US" sz="2400" dirty="0">
              <a:latin typeface="Calibri" charset="0"/>
              <a:ea typeface="Calibri"/>
              <a:cs typeface="Calibri" charset="0"/>
            </a:endParaRPr>
          </a:p>
        </p:txBody>
      </p:sp>
      <p:pic>
        <p:nvPicPr>
          <p:cNvPr id="593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1295400"/>
            <a:ext cx="3503612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26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Calibri" charset="0"/>
                <a:ea typeface="Calibri"/>
                <a:cs typeface="Calibri"/>
              </a:rPr>
              <a:t>GPU rule evaluation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Calibri" charset="0"/>
                <a:ea typeface="Calibri"/>
                <a:cs typeface="Calibri" charset="0"/>
              </a:rPr>
              <a:t>We used NVIDIA’s CUDA in a Tesla C1060 card with 4GB of global memory, and compared the run-time to that of Intel Xeon E5472 3.0GHz processors</a:t>
            </a:r>
          </a:p>
          <a:p>
            <a:endParaRPr lang="en-US" sz="2000" dirty="0">
              <a:latin typeface="Calibri" charset="0"/>
              <a:ea typeface="Calibri"/>
              <a:cs typeface="Calibri" charset="0"/>
            </a:endParaRPr>
          </a:p>
          <a:p>
            <a:endParaRPr lang="en-US" sz="2000" dirty="0">
              <a:latin typeface="Calibri" charset="0"/>
              <a:ea typeface="Calibri"/>
              <a:cs typeface="Calibri" charset="0"/>
            </a:endParaRPr>
          </a:p>
          <a:p>
            <a:endParaRPr lang="en-US" sz="2000" dirty="0">
              <a:latin typeface="Calibri" charset="0"/>
              <a:ea typeface="Calibri"/>
              <a:cs typeface="Calibri" charset="0"/>
            </a:endParaRPr>
          </a:p>
          <a:p>
            <a:endParaRPr lang="en-US" sz="2000" dirty="0">
              <a:latin typeface="Calibri" charset="0"/>
              <a:ea typeface="Calibri"/>
              <a:cs typeface="Calibri" charset="0"/>
            </a:endParaRPr>
          </a:p>
          <a:p>
            <a:endParaRPr lang="en-US" sz="2000" dirty="0">
              <a:latin typeface="Calibri" charset="0"/>
              <a:ea typeface="Calibri"/>
              <a:cs typeface="Calibri" charset="0"/>
            </a:endParaRPr>
          </a:p>
          <a:p>
            <a:endParaRPr lang="en-US" sz="2000" dirty="0">
              <a:latin typeface="Calibri" charset="0"/>
              <a:ea typeface="Calibri"/>
              <a:cs typeface="Calibri" charset="0"/>
            </a:endParaRPr>
          </a:p>
          <a:p>
            <a:endParaRPr lang="en-US" sz="2000" dirty="0">
              <a:latin typeface="Calibri" charset="0"/>
              <a:ea typeface="Calibri"/>
              <a:cs typeface="Calibri" charset="0"/>
            </a:endParaRPr>
          </a:p>
          <a:p>
            <a:endParaRPr lang="en-US" sz="2000" dirty="0">
              <a:latin typeface="Calibri" charset="0"/>
              <a:ea typeface="Calibri"/>
              <a:cs typeface="Calibri" charset="0"/>
            </a:endParaRPr>
          </a:p>
          <a:p>
            <a:r>
              <a:rPr lang="en-US" sz="2000" dirty="0">
                <a:latin typeface="Calibri" charset="0"/>
                <a:ea typeface="Calibri"/>
                <a:cs typeface="Calibri" charset="0"/>
              </a:rPr>
              <a:t>Biggest speedups obtained in large problems (|T| or #</a:t>
            </a:r>
            <a:r>
              <a:rPr lang="en-US" sz="2000" dirty="0" err="1">
                <a:latin typeface="Calibri" charset="0"/>
                <a:ea typeface="Calibri"/>
                <a:cs typeface="Calibri" charset="0"/>
              </a:rPr>
              <a:t>Att</a:t>
            </a:r>
            <a:r>
              <a:rPr lang="en-US" sz="2000" dirty="0">
                <a:latin typeface="Calibri" charset="0"/>
                <a:ea typeface="Calibri"/>
                <a:cs typeface="Calibri" charset="0"/>
              </a:rPr>
              <a:t>), specially in domains with continuous attributes</a:t>
            </a:r>
          </a:p>
          <a:p>
            <a:r>
              <a:rPr lang="en-US" sz="2000" dirty="0">
                <a:latin typeface="Calibri" charset="0"/>
                <a:ea typeface="Calibri"/>
                <a:cs typeface="Calibri" charset="0"/>
              </a:rPr>
              <a:t>Run time for the largest dataset reduced from </a:t>
            </a:r>
            <a:r>
              <a:rPr lang="en-US" sz="2000" b="1" dirty="0">
                <a:latin typeface="Calibri" charset="0"/>
                <a:ea typeface="Calibri"/>
                <a:cs typeface="Calibri" charset="0"/>
              </a:rPr>
              <a:t>2 weeks </a:t>
            </a:r>
            <a:r>
              <a:rPr lang="en-US" sz="2000" dirty="0">
                <a:latin typeface="Calibri" charset="0"/>
                <a:ea typeface="Calibri"/>
                <a:cs typeface="Calibri" charset="0"/>
              </a:rPr>
              <a:t>to </a:t>
            </a:r>
            <a:r>
              <a:rPr lang="en-US" sz="2000" b="1" dirty="0">
                <a:latin typeface="Calibri" charset="0"/>
                <a:ea typeface="Calibri"/>
                <a:cs typeface="Calibri" charset="0"/>
              </a:rPr>
              <a:t>8 hours</a:t>
            </a:r>
          </a:p>
          <a:p>
            <a:endParaRPr lang="en-US" sz="2000" dirty="0">
              <a:latin typeface="Calibri" charset="0"/>
              <a:ea typeface="Calibri"/>
              <a:cs typeface="Calibri" charset="0"/>
            </a:endParaRPr>
          </a:p>
        </p:txBody>
      </p:sp>
      <p:pic>
        <p:nvPicPr>
          <p:cNvPr id="6144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2306564"/>
            <a:ext cx="80899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13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charset="0"/>
                <a:ea typeface="Calibri"/>
                <a:cs typeface="Calibri"/>
              </a:rPr>
              <a:t>CUDA fitness in combination with ILAS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/>
                <a:cs typeface="Calibri"/>
              </a:rPr>
              <a:t>The speedups of CUDA and ILAS are cumulative</a:t>
            </a:r>
          </a:p>
        </p:txBody>
      </p:sp>
      <p:pic>
        <p:nvPicPr>
          <p:cNvPr id="624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1"/>
            <a:ext cx="6172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96401" y="2752618"/>
            <a:ext cx="1166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b="1" dirty="0"/>
              <a:t>hours</a:t>
            </a:r>
            <a:r>
              <a:rPr lang="en-US" dirty="0"/>
              <a:t> to </a:t>
            </a:r>
            <a:r>
              <a:rPr lang="en-US" b="1" dirty="0"/>
              <a:t>minutes</a:t>
            </a:r>
          </a:p>
        </p:txBody>
      </p:sp>
    </p:spTree>
    <p:extLst>
      <p:ext uri="{BB962C8B-B14F-4D97-AF65-F5344CB8AC3E}">
        <p14:creationId xmlns:p14="http://schemas.microsoft.com/office/powerpoint/2010/main" val="176578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Windowing and </a:t>
            </a:r>
            <a:r>
              <a:rPr lang="en-GB" dirty="0" err="1"/>
              <a:t>MapReduce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814661"/>
          </a:xfrm>
        </p:spPr>
        <p:txBody>
          <a:bodyPr>
            <a:normAutofit fontScale="92500" lnSpcReduction="10000"/>
          </a:bodyPr>
          <a:lstStyle/>
          <a:p>
            <a:pPr marL="171450" indent="-171450"/>
            <a:r>
              <a:rPr lang="en-US" sz="1800" dirty="0"/>
              <a:t>I. </a:t>
            </a:r>
            <a:r>
              <a:rPr lang="en-US" sz="1800" dirty="0" err="1"/>
              <a:t>Triguero</a:t>
            </a:r>
            <a:r>
              <a:rPr lang="en-US" sz="1800" dirty="0"/>
              <a:t>, D. Peralta, J. Bacardit, S. Garcia and F. Herrera, A Combined MapReduce-Windowing Two-Level Parallel Scheme for Evolutionary Prototype Generation, Proceedings of the IEEE World Congress on Computational Intelligence 2014, pp. 3036—3043</a:t>
            </a:r>
          </a:p>
          <a:p>
            <a:pPr marL="171450" indent="-171450"/>
            <a:r>
              <a:rPr lang="en-US" sz="1800" dirty="0"/>
              <a:t>MapReduce: the dominant distributed computing paradigm of the big data frameworks</a:t>
            </a:r>
          </a:p>
          <a:p>
            <a:pPr marL="628650" lvl="1" indent="-171450"/>
            <a:r>
              <a:rPr lang="en-US" sz="1400" dirty="0"/>
              <a:t>Two stages algorithm</a:t>
            </a:r>
          </a:p>
          <a:p>
            <a:pPr marL="628650" lvl="1" indent="-171450"/>
            <a:r>
              <a:rPr lang="en-US" sz="1400" dirty="0"/>
              <a:t>Map: Split data, process it independently of other mappers, sent outputs to one of N reducers</a:t>
            </a:r>
          </a:p>
          <a:p>
            <a:pPr marL="628650" lvl="1" indent="-171450"/>
            <a:r>
              <a:rPr lang="en-US" sz="1400" dirty="0"/>
              <a:t>Reduce: each reducer is in charge of integrating the results it has been sent</a:t>
            </a:r>
          </a:p>
          <a:p>
            <a:pPr marL="628650" lvl="1" indent="-171450"/>
            <a:r>
              <a:rPr lang="en-US" sz="1400" dirty="0"/>
              <a:t>To </a:t>
            </a:r>
            <a:r>
              <a:rPr lang="en-US" sz="1400" dirty="0" err="1"/>
              <a:t>parallelise</a:t>
            </a:r>
            <a:r>
              <a:rPr lang="en-US" sz="1400" dirty="0"/>
              <a:t> algorithms that are iterative in nature MapReduce is called multiple times, with considerable overhead each time the process starts</a:t>
            </a:r>
          </a:p>
          <a:p>
            <a:pPr marL="171450" indent="-171450"/>
            <a:r>
              <a:rPr lang="en-US" sz="1800" dirty="0"/>
              <a:t>In this case, the windowing is able to accelerate the work of the mappers without affecting the quality of the solutions or the flow of information from mappers to reducers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29" y="1690688"/>
            <a:ext cx="5811850" cy="419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1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2518</Words>
  <Application>Microsoft Macintosh PowerPoint</Application>
  <PresentationFormat>Widescreen</PresentationFormat>
  <Paragraphs>287</Paragraphs>
  <Slides>33</Slides>
  <Notes>9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ＭＳ Ｐゴシック</vt:lpstr>
      <vt:lpstr>Arial</vt:lpstr>
      <vt:lpstr>Calibri</vt:lpstr>
      <vt:lpstr>Calibri Light</vt:lpstr>
      <vt:lpstr>Courier New</vt:lpstr>
      <vt:lpstr>Symbol</vt:lpstr>
      <vt:lpstr>Wingdings</vt:lpstr>
      <vt:lpstr>Office Theme</vt:lpstr>
      <vt:lpstr>C:cygwin:home:jaume:plot.pdf</vt:lpstr>
      <vt:lpstr>Introduction to Machine Learning Part 9:  Scalability of ML algorithms</vt:lpstr>
      <vt:lpstr>Outline</vt:lpstr>
      <vt:lpstr>Challenge 1: dealing with large training sets</vt:lpstr>
      <vt:lpstr>Behaviour of ILAS in large datasets</vt:lpstr>
      <vt:lpstr>GPU-based fitness computation</vt:lpstr>
      <vt:lpstr>CUDA for matching a set of rules</vt:lpstr>
      <vt:lpstr>GPU rule evaluation</vt:lpstr>
      <vt:lpstr>CUDA fitness in combination with ILAS</vt:lpstr>
      <vt:lpstr>Windowing and MapReduce</vt:lpstr>
      <vt:lpstr>Challenge 2: Generating complex solutions</vt:lpstr>
      <vt:lpstr>Effective exploration in complex problems </vt:lpstr>
      <vt:lpstr>Two kinds of local search operators</vt:lpstr>
      <vt:lpstr>Where to apply LS?</vt:lpstr>
      <vt:lpstr>Challenge 3: Datasets with large number of attributes</vt:lpstr>
      <vt:lpstr>The Attribute List Knowledge Representation (ALKR)</vt:lpstr>
      <vt:lpstr>ALRK in Bioinformatics datasets</vt:lpstr>
      <vt:lpstr>Speedup of ALKR</vt:lpstr>
      <vt:lpstr>Challenge 4: The uncertainty of evolutionary machine learning </vt:lpstr>
      <vt:lpstr>Ensemble for consensus prediction</vt:lpstr>
      <vt:lpstr>Case study: Protein Structure Prediction</vt:lpstr>
      <vt:lpstr>Protein Structure Prediction</vt:lpstr>
      <vt:lpstr>Data Mining side of PSP</vt:lpstr>
      <vt:lpstr>Challenges of these datasets</vt:lpstr>
      <vt:lpstr>PSP Challenge: Contact Map Prediction</vt:lpstr>
      <vt:lpstr>Contact Map prediction</vt:lpstr>
      <vt:lpstr>Steps for CM prediction</vt:lpstr>
      <vt:lpstr>Subpredictions</vt:lpstr>
      <vt:lpstr>Characterisation of the contact map problem</vt:lpstr>
      <vt:lpstr>Samples and ensembles</vt:lpstr>
      <vt:lpstr>Results of Contact Map prediction</vt:lpstr>
      <vt:lpstr>Machine Learning coursework</vt:lpstr>
      <vt:lpstr>Dataset choices</vt:lpstr>
      <vt:lpstr>Report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Part 1:  Roadmap and basic concepts</dc:title>
  <dc:creator>Jaume Bacardit</dc:creator>
  <cp:lastModifiedBy>Jaume Bacardit</cp:lastModifiedBy>
  <cp:revision>67</cp:revision>
  <dcterms:created xsi:type="dcterms:W3CDTF">2020-02-26T10:58:55Z</dcterms:created>
  <dcterms:modified xsi:type="dcterms:W3CDTF">2020-03-03T03:09:59Z</dcterms:modified>
</cp:coreProperties>
</file>