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9" r:id="rId3"/>
    <p:sldId id="338" r:id="rId4"/>
    <p:sldId id="339" r:id="rId5"/>
    <p:sldId id="340" r:id="rId6"/>
    <p:sldId id="341" r:id="rId7"/>
    <p:sldId id="347" r:id="rId8"/>
    <p:sldId id="348" r:id="rId9"/>
    <p:sldId id="349" r:id="rId10"/>
    <p:sldId id="412" r:id="rId11"/>
    <p:sldId id="413" r:id="rId12"/>
    <p:sldId id="353" r:id="rId13"/>
    <p:sldId id="342" r:id="rId14"/>
    <p:sldId id="343" r:id="rId15"/>
    <p:sldId id="345" r:id="rId16"/>
    <p:sldId id="354" r:id="rId17"/>
    <p:sldId id="355" r:id="rId18"/>
    <p:sldId id="356" r:id="rId19"/>
    <p:sldId id="357" r:id="rId20"/>
    <p:sldId id="383" r:id="rId21"/>
    <p:sldId id="344" r:id="rId22"/>
    <p:sldId id="359" r:id="rId23"/>
    <p:sldId id="373" r:id="rId24"/>
    <p:sldId id="360" r:id="rId25"/>
    <p:sldId id="361" r:id="rId26"/>
    <p:sldId id="362" r:id="rId27"/>
    <p:sldId id="363" r:id="rId28"/>
    <p:sldId id="364" r:id="rId29"/>
    <p:sldId id="365" r:id="rId30"/>
    <p:sldId id="374" r:id="rId31"/>
    <p:sldId id="367" r:id="rId32"/>
    <p:sldId id="375" r:id="rId33"/>
    <p:sldId id="368" r:id="rId34"/>
    <p:sldId id="315" r:id="rId35"/>
    <p:sldId id="316" r:id="rId36"/>
    <p:sldId id="317" r:id="rId37"/>
    <p:sldId id="318" r:id="rId38"/>
    <p:sldId id="319" r:id="rId39"/>
    <p:sldId id="320" r:id="rId40"/>
    <p:sldId id="288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174-86A2-734C-84B0-8C447346483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77F6-C221-BA4F-AB95-C7D9286E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have developed techniques to systematically </a:t>
            </a:r>
            <a:r>
              <a:rPr lang="en-US" baseline="0" dirty="0" err="1"/>
              <a:t>analyse</a:t>
            </a:r>
            <a:r>
              <a:rPr lang="en-US" baseline="0" dirty="0"/>
              <a:t> the structure of machine learning models and extract useful knowledge: rankings of variables, interactions between variables, identification of reduced biomarker signatures.</a:t>
            </a:r>
          </a:p>
          <a:p>
            <a:endParaRPr lang="en-US" baseline="0" dirty="0"/>
          </a:p>
          <a:p>
            <a:r>
              <a:rPr lang="en-US" baseline="0" dirty="0"/>
              <a:t>These methods are generic so they can be applied to any tabular data, be it clinical data, </a:t>
            </a:r>
            <a:r>
              <a:rPr lang="en-US" baseline="0" dirty="0" err="1"/>
              <a:t>omics</a:t>
            </a:r>
            <a:r>
              <a:rPr lang="en-US" baseline="0" dirty="0"/>
              <a:t> data, as well as both continuous/discrete variables. All is needed is that samples are annotated with some class labels (e.g. phenotypes, study design).</a:t>
            </a:r>
          </a:p>
          <a:p>
            <a:endParaRPr lang="en-US" baseline="0" dirty="0"/>
          </a:p>
          <a:p>
            <a:r>
              <a:rPr lang="en-US" baseline="0" dirty="0"/>
              <a:t>We have successfully applied these techniques across many different types of </a:t>
            </a:r>
            <a:r>
              <a:rPr lang="en-US" baseline="0" dirty="0" err="1"/>
              <a:t>omics</a:t>
            </a:r>
            <a:r>
              <a:rPr lang="en-US" baseline="0" dirty="0"/>
              <a:t> data coming from plants, animals or humans, and focusing on several processes/diseases (e.g. plant germination, cancer, </a:t>
            </a:r>
            <a:r>
              <a:rPr lang="en-US" baseline="0" dirty="0" err="1"/>
              <a:t>osteoarthitis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E6D9-CFCC-3447-AB06-DBD77FD609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3D6-E625-EF41-B560-50506C10F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A064-BC14-C244-9FE8-319AC996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35A4-5AE9-7D4B-B17C-ADAC95A8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D670-7F39-9F46-9A51-078A798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BECE-EC13-4A49-968D-CCE4AD63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18B-01C2-C340-B963-232F0971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EA18-E5C9-714B-B992-A64952CC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807-0B05-C54C-8B65-7073D21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0A8D-C013-8142-ABA9-3E82F76A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E913-E314-A74C-833B-6506FBAA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74B68-B91A-6B41-ACF1-F06F8D35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8B40-AAE7-C74B-B801-AADD11DC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6E42-05E9-D642-A0A4-9F23EF4A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EDD1-AC70-CC4B-8E2D-63DC2524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185D-3154-E44B-94E4-B9DD3A4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39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48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505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72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62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03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23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695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BC54-7A61-534D-868D-101536CF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90B7-5692-634D-AB75-BEC0B68B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EDA4-9241-0D42-90BB-0B98CBC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5630-77C0-0D44-9352-321001D1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4363-413F-7441-9D15-1A8444C4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1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64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7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02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0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8214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130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52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526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1670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561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7C2C-6CED-FB45-9872-EA9DFB0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5B1D-5E4D-8248-9B48-9DE216A7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C751-8AE7-F14B-802B-ECCE23AA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2A54-CF82-3947-80C3-59A653E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6ED2-1AEB-AE48-BF49-E67502B8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2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730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0231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7666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686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68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247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36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320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0542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12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618C-279C-754D-82AF-BA91386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DB77-6B0E-BE47-A2EA-84F0A7D4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0D63-EDC8-3B42-B8E6-D1AE474E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8294-C5C6-5D40-AF1F-86F8A193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B7598-5CBE-5547-AD37-B4C902B7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4478-980F-6442-BF28-7FB98AF6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5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0720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11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81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551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0039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005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731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67FD-6B76-A146-93B8-1C55EA00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568-40FC-944D-B2A2-69946D4D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28CBE-E878-9C4C-A6E8-28F49941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6D4E5-640C-5F42-8722-6D9E8502F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4BE82-9F41-034B-B481-915BA8B93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3FC7D-5879-B844-8501-6796F2A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3C596-B24A-A24D-BB2A-E9E29C1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46D23-E195-0740-A579-AB9F733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F41-88D2-A84D-99BA-16E2DEB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D3693-3ADF-4541-B789-025F633A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CABEE-1082-1D4B-A778-6FE02D34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0F9C-DAF6-974B-BAFD-108012F1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532C1-1305-F249-BC04-F95D48BF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72282-6A95-4445-9604-FA32666B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045C-118B-C346-88C4-DDE08FEF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5228-8C52-E84D-A440-80A11E8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B057-9E6F-EE4F-82AA-24D71913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A3CA-5182-1F4E-82FD-D960B221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CDB3-91BD-0A4B-9E99-A89804CD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E9F7-1CD0-8546-AA2C-CE288814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80B4-C88A-414A-B7CD-C24B268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6B5-2054-704D-9946-4E27A56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88E17-4E4A-454C-96A4-A366D651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4E85-D145-BA46-B59D-28E04AC3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A54B-A578-2F45-AD85-24C279D4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D348-49E5-8642-8C34-B2660E8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CBE2-E544-E549-95F9-AACDF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EBE-D5D8-6049-95D7-B22E77E2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6149-D4F0-EB4E-94AB-3FC4010C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6F55-23AB-3843-AEB5-F5DB0E7F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D9DC-0DF3-974C-8698-2D21B3AEFAE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F908-13D5-B946-AD2E-317EB868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6F7E-A290-3445-8637-BB30B8F51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aume.Bacardit@Newcastle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link.springer.com/article/10.1007/s12065-012-0080-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tcell.org/content/23/9/3101.abstract?abspop=1&amp;cited-by=yes&amp;legid=plantcell%3Btpc.111.088153v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ringer.com/engineering/mathematical/book/978-3-540-25379-2" TargetMode="External"/><Relationship Id="rId3" Type="http://schemas.openxmlformats.org/officeDocument/2006/relationships/hyperlink" Target="http://www.cs.nott.ac.uk/~jqb/publications/thesis.pdf" TargetMode="External"/><Relationship Id="rId7" Type="http://schemas.openxmlformats.org/officeDocument/2006/relationships/hyperlink" Target="http://www.google.com/url?sa=t&amp;source=web&amp;cd=2&amp;ved=0CCYQFjAB&amp;url=https://www.ideals.illinois.edu/bitstream/handle/2142/10898/Rule-based%20Evolutionary%20Online%20Learning%20Systems%20Learning%20Bound,%20Classification,%20and%20Prediction.pdf?sequence=2&amp;ei=rJRuTanHHoiEhQfCooE2&amp;usg=AFQjCNF8dAWogtnjGX0xf_2hlXg69TJrPg&amp;sig2=ty82Qr12y5M_1rK3FzyJYA" TargetMode="External"/><Relationship Id="rId2" Type="http://schemas.openxmlformats.org/officeDocument/2006/relationships/hyperlink" Target="http://www.cs.bris.ac.uk/~kovacs/publications/gbml-surve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cos.cs.nott.ac.uk/software/biohel.html" TargetMode="External"/><Relationship Id="rId5" Type="http://schemas.openxmlformats.org/officeDocument/2006/relationships/hyperlink" Target="http://www.cs.nott.ac.uk/~jqb/publications/paperAttListKR.pdf" TargetMode="External"/><Relationship Id="rId4" Type="http://schemas.openxmlformats.org/officeDocument/2006/relationships/hyperlink" Target="http://icos.cs.nott.ac.uk/software/gassis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42A2-6D82-924B-A809-0479C892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  <a:br>
              <a:rPr lang="en-US" dirty="0"/>
            </a:br>
            <a:r>
              <a:rPr lang="en-US" sz="3600"/>
              <a:t>Part 4:  </a:t>
            </a:r>
            <a:r>
              <a:rPr lang="en-US" sz="3600" dirty="0"/>
              <a:t>Evolutionary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CFC72-CA5A-B746-B818-2B49067DF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755"/>
            <a:ext cx="9144000" cy="3464682"/>
          </a:xfrm>
        </p:spPr>
        <p:txBody>
          <a:bodyPr>
            <a:normAutofit/>
          </a:bodyPr>
          <a:lstStyle/>
          <a:p>
            <a:r>
              <a:rPr lang="en-US" sz="3200" dirty="0" err="1"/>
              <a:t>Jaume</a:t>
            </a:r>
            <a:r>
              <a:rPr lang="en-US" sz="3200" dirty="0"/>
              <a:t> </a:t>
            </a:r>
            <a:r>
              <a:rPr lang="en-US" sz="3200" dirty="0" err="1"/>
              <a:t>Bacardit</a:t>
            </a:r>
            <a:endParaRPr lang="en-US" sz="3200" dirty="0"/>
          </a:p>
          <a:p>
            <a:r>
              <a:rPr lang="en-US" sz="3200" dirty="0"/>
              <a:t>Interdisciplinary Computing and Complex </a:t>
            </a:r>
            <a:r>
              <a:rPr lang="en-US" sz="3200" dirty="0" err="1"/>
              <a:t>BioSystems</a:t>
            </a:r>
            <a:r>
              <a:rPr lang="en-US" sz="3200" dirty="0"/>
              <a:t> (ICOS) research group, School of Computing, Newcastle University</a:t>
            </a:r>
          </a:p>
          <a:p>
            <a:r>
              <a:rPr lang="en-US" sz="3200" dirty="0">
                <a:hlinkClick r:id="rId2"/>
              </a:rPr>
              <a:t>Jaume.Bacardit@Newcastle.ac.uk</a:t>
            </a:r>
            <a:r>
              <a:rPr lang="en-US" sz="3200" dirty="0"/>
              <a:t> </a:t>
            </a:r>
          </a:p>
          <a:p>
            <a:r>
              <a:rPr lang="en-US" sz="3200" dirty="0"/>
              <a:t>Twitter: @</a:t>
            </a:r>
            <a:r>
              <a:rPr lang="en-US" sz="3200" dirty="0" err="1"/>
              <a:t>jaumebp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3DE9AD6-0632-3348-AFC6-F049ACD0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6078" y="5631706"/>
            <a:ext cx="3455922" cy="12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1E67E-9181-4048-9FA0-6D6DD3FE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72897"/>
            <a:ext cx="3855309" cy="12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Knowledge representations for continuous attributes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For real-valued attributes</a:t>
            </a:r>
          </a:p>
          <a:p>
            <a:pPr lvl="1"/>
            <a:r>
              <a:rPr lang="en-GB" sz="2500" dirty="0">
                <a:latin typeface="Calibri" charset="0"/>
                <a:ea typeface="ＭＳ Ｐゴシック" charset="0"/>
              </a:rPr>
              <a:t>Hyperrectangles (next slides)</a:t>
            </a:r>
          </a:p>
          <a:p>
            <a:pPr lvl="1"/>
            <a:r>
              <a:rPr lang="en-GB" sz="2500" dirty="0" err="1">
                <a:latin typeface="Calibri" charset="0"/>
                <a:ea typeface="ＭＳ Ｐゴシック" charset="0"/>
              </a:rPr>
              <a:t>Hyperellipsoids</a:t>
            </a:r>
            <a:r>
              <a:rPr lang="en-GB" sz="2500" dirty="0">
                <a:latin typeface="Calibri" charset="0"/>
                <a:ea typeface="ＭＳ Ｐゴシック" charset="0"/>
              </a:rPr>
              <a:t> (next slides)</a:t>
            </a:r>
          </a:p>
          <a:p>
            <a:pPr lvl="1"/>
            <a:endParaRPr lang="en-GB" sz="2500" dirty="0">
              <a:latin typeface="Calibri" charset="0"/>
              <a:ea typeface="ＭＳ Ｐゴシック" charset="0"/>
            </a:endParaRPr>
          </a:p>
          <a:p>
            <a:pPr lvl="1"/>
            <a:r>
              <a:rPr lang="en-GB" sz="2500" dirty="0">
                <a:latin typeface="Calibri" charset="0"/>
                <a:ea typeface="ＭＳ Ｐゴシック" charset="0"/>
              </a:rPr>
              <a:t>Synthetic prototypes</a:t>
            </a:r>
          </a:p>
          <a:p>
            <a:pPr lvl="1"/>
            <a:r>
              <a:rPr lang="en-GB" sz="2500" dirty="0">
                <a:latin typeface="Calibri" charset="0"/>
                <a:ea typeface="ＭＳ Ｐゴシック" charset="0"/>
              </a:rPr>
              <a:t>Decision trees</a:t>
            </a:r>
          </a:p>
          <a:p>
            <a:pPr lvl="1"/>
            <a:endParaRPr lang="en-GB" sz="2500" dirty="0">
              <a:latin typeface="Calibri" charset="0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35580" y="4485711"/>
            <a:ext cx="2524685" cy="1714500"/>
            <a:chOff x="1758646" y="5009890"/>
            <a:chExt cx="2524685" cy="1714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344434" y="5009890"/>
              <a:ext cx="395287" cy="3651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GB"/>
                <a:t>X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031695" y="5343264"/>
              <a:ext cx="388938" cy="363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1435" tIns="45718" rIns="91435" bIns="45718"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60234" y="5278178"/>
              <a:ext cx="794310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 dirty="0"/>
                <a:t>X&lt;0.5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665109" y="5325803"/>
              <a:ext cx="414337" cy="385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1435" tIns="45718" rIns="91435" bIns="45718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758646" y="5692514"/>
              <a:ext cx="395288" cy="3635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endParaRPr lang="en-GB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73084" y="5692514"/>
              <a:ext cx="395287" cy="3635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GB"/>
                <a:t>Y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360309" y="6359265"/>
              <a:ext cx="395287" cy="3651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579508" y="6359265"/>
              <a:ext cx="393700" cy="3651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endParaRPr lang="en-GB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298520" y="6008427"/>
              <a:ext cx="388938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1435" tIns="45718" rIns="91435" bIns="45718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2674634" y="6022715"/>
              <a:ext cx="388937" cy="363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1435" tIns="45718" rIns="91435" bIns="45718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888945" y="5276590"/>
              <a:ext cx="794310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/>
                <a:t>X&gt;0.5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376184" y="5992553"/>
              <a:ext cx="794310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 dirty="0"/>
                <a:t>Y&lt;0.5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489021" y="5995728"/>
              <a:ext cx="794310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800"/>
                <a:t>Y&gt;0.5</a:t>
              </a:r>
            </a:p>
          </p:txBody>
        </p:sp>
        <p:sp>
          <p:nvSpPr>
            <p:cNvPr id="20" name="AutoShape 44"/>
            <p:cNvSpPr>
              <a:spLocks noChangeArrowheads="1"/>
            </p:cNvSpPr>
            <p:nvPr/>
          </p:nvSpPr>
          <p:spPr bwMode="auto">
            <a:xfrm>
              <a:off x="1834846" y="5771890"/>
              <a:ext cx="242888" cy="200025"/>
            </a:xfrm>
            <a:prstGeom prst="star4">
              <a:avLst>
                <a:gd name="adj" fmla="val 2512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GB" sz="1400"/>
            </a:p>
          </p:txBody>
        </p:sp>
        <p:sp>
          <p:nvSpPr>
            <p:cNvPr id="21" name="AutoShape 44"/>
            <p:cNvSpPr>
              <a:spLocks noChangeArrowheads="1"/>
            </p:cNvSpPr>
            <p:nvPr/>
          </p:nvSpPr>
          <p:spPr bwMode="auto">
            <a:xfrm>
              <a:off x="2430159" y="6410065"/>
              <a:ext cx="242887" cy="200025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GB" sz="1400"/>
            </a:p>
          </p:txBody>
        </p:sp>
        <p:sp>
          <p:nvSpPr>
            <p:cNvPr id="22" name="AutoShape 44"/>
            <p:cNvSpPr>
              <a:spLocks noChangeArrowheads="1"/>
            </p:cNvSpPr>
            <p:nvPr/>
          </p:nvSpPr>
          <p:spPr bwMode="auto">
            <a:xfrm>
              <a:off x="3663646" y="6410065"/>
              <a:ext cx="242888" cy="200025"/>
            </a:xfrm>
            <a:prstGeom prst="star4">
              <a:avLst>
                <a:gd name="adj" fmla="val 2512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GB" sz="1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15898" y="1279831"/>
            <a:ext cx="3303353" cy="2964178"/>
            <a:chOff x="5846047" y="5635413"/>
            <a:chExt cx="5068095" cy="3866677"/>
          </a:xfrm>
        </p:grpSpPr>
        <p:grpSp>
          <p:nvGrpSpPr>
            <p:cNvPr id="24" name="Group 27"/>
            <p:cNvGrpSpPr>
              <a:grpSpLocks/>
            </p:cNvGrpSpPr>
            <p:nvPr/>
          </p:nvGrpSpPr>
          <p:grpSpPr bwMode="auto">
            <a:xfrm>
              <a:off x="6448229" y="5820052"/>
              <a:ext cx="3920993" cy="1580087"/>
              <a:chOff x="3107" y="2119"/>
              <a:chExt cx="2012" cy="890"/>
            </a:xfrm>
          </p:grpSpPr>
          <p:sp>
            <p:nvSpPr>
              <p:cNvPr id="46" name="AutoShape 22" descr="Diagonal hacia arriba ancha"/>
              <p:cNvSpPr>
                <a:spLocks noChangeArrowheads="1"/>
              </p:cNvSpPr>
              <p:nvPr/>
            </p:nvSpPr>
            <p:spPr bwMode="auto">
              <a:xfrm>
                <a:off x="3107" y="2124"/>
                <a:ext cx="1007" cy="885"/>
              </a:xfrm>
              <a:prstGeom prst="rtTriangle">
                <a:avLst/>
              </a:prstGeom>
              <a:pattFill prst="wdUpDiag">
                <a:fgClr>
                  <a:srgbClr val="FFFF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600"/>
              </a:p>
            </p:txBody>
          </p:sp>
          <p:sp>
            <p:nvSpPr>
              <p:cNvPr id="47" name="AutoShape 23" descr="Vertical oscura"/>
              <p:cNvSpPr>
                <a:spLocks noChangeArrowheads="1"/>
              </p:cNvSpPr>
              <p:nvPr/>
            </p:nvSpPr>
            <p:spPr bwMode="auto">
              <a:xfrm rot="10800000">
                <a:off x="3107" y="2121"/>
                <a:ext cx="1007" cy="885"/>
              </a:xfrm>
              <a:prstGeom prst="rtTriangle">
                <a:avLst/>
              </a:pr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600"/>
              </a:p>
            </p:txBody>
          </p:sp>
          <p:sp>
            <p:nvSpPr>
              <p:cNvPr id="48" name="AutoShape 25" descr="Horizontal oscura"/>
              <p:cNvSpPr>
                <a:spLocks noChangeArrowheads="1"/>
              </p:cNvSpPr>
              <p:nvPr/>
            </p:nvSpPr>
            <p:spPr bwMode="auto">
              <a:xfrm rot="10800000" flipV="1">
                <a:off x="4111" y="2123"/>
                <a:ext cx="1007" cy="885"/>
              </a:xfrm>
              <a:prstGeom prst="rtTriangle">
                <a:avLst/>
              </a:prstGeom>
              <a:pattFill prst="dkHorz">
                <a:fgClr>
                  <a:srgbClr val="FF33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600"/>
              </a:p>
            </p:txBody>
          </p:sp>
          <p:sp>
            <p:nvSpPr>
              <p:cNvPr id="49" name="AutoShape 26" descr="Vertical oscura"/>
              <p:cNvSpPr>
                <a:spLocks noChangeArrowheads="1"/>
              </p:cNvSpPr>
              <p:nvPr/>
            </p:nvSpPr>
            <p:spPr bwMode="auto">
              <a:xfrm rot="10800000" flipH="1">
                <a:off x="4112" y="2119"/>
                <a:ext cx="1007" cy="885"/>
              </a:xfrm>
              <a:prstGeom prst="rtTriangle">
                <a:avLst/>
              </a:pr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600"/>
              </a:p>
            </p:txBody>
          </p:sp>
        </p:grpSp>
        <p:sp>
          <p:nvSpPr>
            <p:cNvPr id="25" name="AutoShape 29" descr="Diagonal hacia arriba ancha"/>
            <p:cNvSpPr>
              <a:spLocks noChangeArrowheads="1"/>
            </p:cNvSpPr>
            <p:nvPr/>
          </p:nvSpPr>
          <p:spPr bwMode="auto">
            <a:xfrm flipV="1">
              <a:off x="6454075" y="7394812"/>
              <a:ext cx="1962446" cy="1478891"/>
            </a:xfrm>
            <a:prstGeom prst="rtTriangle">
              <a:avLst/>
            </a:prstGeom>
            <a:pattFill prst="wdUpDiag">
              <a:fgClr>
                <a:srgbClr val="FFFF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26" name="AutoShape 30" descr="Diagonal hacia abajo ancha"/>
            <p:cNvSpPr>
              <a:spLocks noChangeArrowheads="1"/>
            </p:cNvSpPr>
            <p:nvPr/>
          </p:nvSpPr>
          <p:spPr bwMode="auto">
            <a:xfrm rot="10800000" flipV="1">
              <a:off x="6444332" y="7400139"/>
              <a:ext cx="1962445" cy="1478889"/>
            </a:xfrm>
            <a:prstGeom prst="rtTriangle">
              <a:avLst/>
            </a:prstGeom>
            <a:pattFill prst="wdDnDiag">
              <a:fgClr>
                <a:srgbClr val="0066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27" name="AutoShape 31" descr="Horizontal oscura"/>
            <p:cNvSpPr>
              <a:spLocks noChangeArrowheads="1"/>
            </p:cNvSpPr>
            <p:nvPr/>
          </p:nvSpPr>
          <p:spPr bwMode="auto">
            <a:xfrm rot="10800000">
              <a:off x="8400930" y="7396588"/>
              <a:ext cx="1962445" cy="1478889"/>
            </a:xfrm>
            <a:prstGeom prst="rtTriangle">
              <a:avLst/>
            </a:prstGeom>
            <a:pattFill prst="dkHorz">
              <a:fgClr>
                <a:srgbClr val="FF33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28" name="AutoShape 32" descr="Diagonal hacia abajo ancha"/>
            <p:cNvSpPr>
              <a:spLocks noChangeArrowheads="1"/>
            </p:cNvSpPr>
            <p:nvPr/>
          </p:nvSpPr>
          <p:spPr bwMode="auto">
            <a:xfrm rot="10800000" flipH="1" flipV="1">
              <a:off x="8402879" y="7403690"/>
              <a:ext cx="1962446" cy="1478889"/>
            </a:xfrm>
            <a:prstGeom prst="rtTriangle">
              <a:avLst/>
            </a:prstGeom>
            <a:pattFill prst="wdDnDiag">
              <a:fgClr>
                <a:srgbClr val="0066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450177" y="5837806"/>
              <a:ext cx="3922942" cy="304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V="1">
              <a:off x="6450177" y="5635413"/>
              <a:ext cx="0" cy="3250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6450177" y="8886130"/>
              <a:ext cx="4150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5846047" y="7009554"/>
              <a:ext cx="740948" cy="68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Y</a:t>
              </a: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6198780" y="8752978"/>
              <a:ext cx="689134" cy="68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0225008" y="8820445"/>
              <a:ext cx="689134" cy="68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6148111" y="5635413"/>
              <a:ext cx="689134" cy="68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1</a:t>
              </a: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7430426" y="5837806"/>
              <a:ext cx="0" cy="3048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8412623" y="5837806"/>
              <a:ext cx="0" cy="3048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9394820" y="5837806"/>
              <a:ext cx="0" cy="3048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6450177" y="8142247"/>
              <a:ext cx="392294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6450177" y="7398363"/>
              <a:ext cx="392294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6450177" y="6599443"/>
              <a:ext cx="392294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7775364" y="7261659"/>
              <a:ext cx="276730" cy="262756"/>
            </a:xfrm>
            <a:prstGeom prst="star4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43" name="AutoShape 34"/>
            <p:cNvSpPr>
              <a:spLocks noChangeArrowheads="1"/>
            </p:cNvSpPr>
            <p:nvPr/>
          </p:nvSpPr>
          <p:spPr bwMode="auto">
            <a:xfrm>
              <a:off x="8264514" y="6855097"/>
              <a:ext cx="276730" cy="262756"/>
            </a:xfrm>
            <a:prstGeom prst="star4">
              <a:avLst>
                <a:gd name="adj" fmla="val 125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44" name="AutoShape 35"/>
            <p:cNvSpPr>
              <a:spLocks noChangeArrowheads="1"/>
            </p:cNvSpPr>
            <p:nvPr/>
          </p:nvSpPr>
          <p:spPr bwMode="auto">
            <a:xfrm>
              <a:off x="8792639" y="7256333"/>
              <a:ext cx="276730" cy="262756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45" name="AutoShape 36"/>
            <p:cNvSpPr>
              <a:spLocks noChangeArrowheads="1"/>
            </p:cNvSpPr>
            <p:nvPr/>
          </p:nvSpPr>
          <p:spPr bwMode="auto">
            <a:xfrm>
              <a:off x="8268412" y="7675322"/>
              <a:ext cx="276730" cy="262756"/>
            </a:xfrm>
            <a:prstGeom prst="star4">
              <a:avLst>
                <a:gd name="adj" fmla="val 12500"/>
              </a:avLst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60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1A165E-94C6-2849-8333-F3E39FA5A690}"/>
              </a:ext>
            </a:extLst>
          </p:cNvPr>
          <p:cNvCxnSpPr>
            <a:cxnSpLocks/>
          </p:cNvCxnSpPr>
          <p:nvPr/>
        </p:nvCxnSpPr>
        <p:spPr>
          <a:xfrm flipV="1">
            <a:off x="4403035" y="3045044"/>
            <a:ext cx="2458015" cy="67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586FCD-1D22-CD42-9A7B-8D0B9F622DBC}"/>
              </a:ext>
            </a:extLst>
          </p:cNvPr>
          <p:cNvCxnSpPr>
            <a:cxnSpLocks/>
          </p:cNvCxnSpPr>
          <p:nvPr/>
        </p:nvCxnSpPr>
        <p:spPr>
          <a:xfrm>
            <a:off x="3584397" y="4112101"/>
            <a:ext cx="2886699" cy="112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1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12035" y="138684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Hyper-rectangle representation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981200" y="1382945"/>
            <a:ext cx="8229600" cy="498352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r>
              <a:rPr lang="en-US" sz="2500" dirty="0">
                <a:latin typeface="Calibri" charset="0"/>
                <a:ea typeface="ＭＳ Ｐゴシック" charset="0"/>
                <a:cs typeface="ＭＳ Ｐゴシック" charset="0"/>
              </a:rPr>
              <a:t>The rule</a:t>
            </a:r>
            <a:r>
              <a:rPr lang="ja-JP" altLang="en-US" sz="2500" dirty="0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500" dirty="0">
                <a:latin typeface="Calibri" charset="0"/>
                <a:ea typeface="ＭＳ Ｐゴシック" charset="0"/>
                <a:cs typeface="ＭＳ Ｐゴシック" charset="0"/>
              </a:rPr>
              <a:t>s predicate encodes an interval for each of the dimensions of the domain, effectively generating an </a:t>
            </a:r>
            <a:r>
              <a:rPr lang="en-US" altLang="ja-JP" sz="2500" dirty="0" err="1">
                <a:latin typeface="Calibri" charset="0"/>
                <a:ea typeface="ＭＳ Ｐゴシック" charset="0"/>
                <a:cs typeface="ＭＳ Ｐゴシック" charset="0"/>
              </a:rPr>
              <a:t>hyperrectangle</a:t>
            </a:r>
            <a:endParaRPr lang="en-US" altLang="ja-JP" sz="25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2500" dirty="0">
                <a:latin typeface="Calibri" charset="0"/>
                <a:ea typeface="ＭＳ Ｐゴシック" charset="0"/>
                <a:cs typeface="ＭＳ Ｐゴシック" charset="0"/>
              </a:rPr>
              <a:t>Simplest way is to specify the lower and upper bound of the side</a:t>
            </a:r>
          </a:p>
          <a:p>
            <a:endParaRPr lang="en-US" sz="25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25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sz="2600" dirty="0">
                <a:latin typeface="Calibri" charset="0"/>
                <a:ea typeface="ＭＳ Ｐゴシック" charset="0"/>
              </a:rPr>
              <a:t>What if the u&lt;l? That may create an illegal solution, that needs </a:t>
            </a:r>
            <a:r>
              <a:rPr lang="en-US" sz="2600" b="1" dirty="0">
                <a:latin typeface="Calibri" charset="0"/>
                <a:ea typeface="ＭＳ Ｐゴシック" charset="0"/>
              </a:rPr>
              <a:t>repairing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2600" dirty="0">
                <a:latin typeface="Calibri" charset="0"/>
                <a:ea typeface="ＭＳ Ｐゴシック" charset="0"/>
              </a:rPr>
              <a:t>Flipping them</a:t>
            </a:r>
          </a:p>
          <a:p>
            <a:pPr lvl="1"/>
            <a:r>
              <a:rPr lang="en-US" sz="2600" dirty="0">
                <a:latin typeface="Calibri" charset="0"/>
                <a:ea typeface="ＭＳ Ｐゴシック" charset="0"/>
              </a:rPr>
              <a:t>Declaring the attribute as irrelevant</a:t>
            </a:r>
          </a:p>
          <a:p>
            <a:pPr lvl="2"/>
            <a:endParaRPr lang="en-US" sz="2200" dirty="0">
              <a:latin typeface="Calibri" charset="0"/>
              <a:ea typeface="ＭＳ Ｐゴシック" charset="0"/>
            </a:endParaRPr>
          </a:p>
          <a:p>
            <a:pPr marL="505626" lvl="2"/>
            <a:endParaRPr lang="en-US" sz="2200" dirty="0">
              <a:latin typeface="Calibri" charset="0"/>
              <a:ea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716361" y="3274482"/>
            <a:ext cx="5265585" cy="405045"/>
          </a:xfrm>
          <a:prstGeom prst="rect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ヒラギノ角ゴ ProN W3" charset="0"/>
                <a:cs typeface="Courier"/>
                <a:sym typeface="Arial" charset="0"/>
              </a:rPr>
              <a:t>L1 U2  L2 U2 L3  U3 L4 U5  L5 U5 L6  U6 L7 U7  C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4070775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4425189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4779604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134018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5488432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842847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6197261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6551675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6906090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7260504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7614919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7969333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8323747" y="3274482"/>
            <a:ext cx="0" cy="40504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8678162" y="3274482"/>
            <a:ext cx="0" cy="405045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Left Brace 37"/>
          <p:cNvSpPr/>
          <p:nvPr/>
        </p:nvSpPr>
        <p:spPr bwMode="auto">
          <a:xfrm rot="16200000">
            <a:off x="6247892" y="1198626"/>
            <a:ext cx="202523" cy="5265585"/>
          </a:xfrm>
          <a:prstGeom prst="leftBrac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39063" y="4033941"/>
            <a:ext cx="1910448" cy="341919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dirty="0"/>
              <a:t>An individual (rule)</a:t>
            </a:r>
          </a:p>
        </p:txBody>
      </p:sp>
    </p:spTree>
    <p:extLst>
      <p:ext uri="{BB962C8B-B14F-4D97-AF65-F5344CB8AC3E}">
        <p14:creationId xmlns:p14="http://schemas.microsoft.com/office/powerpoint/2010/main" val="140482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F23D6E6D-150C-9947-8264-4F558E8F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representations for continuous problems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66AE0EDE-5E7A-304B-B3E4-8536EAB6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Hyperellipsoid</a:t>
            </a:r>
            <a:r>
              <a:rPr lang="en-US" altLang="en-US" dirty="0">
                <a:ea typeface="ＭＳ Ｐゴシック" panose="020B0600070205080204" pitchFamily="34" charset="-128"/>
              </a:rPr>
              <a:t> representation (XCS)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rule encodes an (hyper)ellipse over the search space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Smooth, non-linear, frontiers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Arbitrary rotation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Encoded as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Center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Stretches across dimensions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Rotation angles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9C300C-7716-7B49-9EBE-C89C5F4BA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5974" y="2983309"/>
            <a:ext cx="3988225" cy="358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390353D5-75DA-0D4E-BB50-66F70642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Learning Paradigms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1AA345D3-45E8-6940-B76B-DB9C3A7E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Different ways of generating a solution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each individual a rule, a rule set?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the solution the best individual, or the whole population?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the solution generated in a single GA run?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Pittsburgh approach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Michigan approach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Iterative Rule Learning approach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9D43C62-4925-C54D-8D73-A1F20723DE81}"/>
              </a:ext>
            </a:extLst>
          </p:cNvPr>
          <p:cNvSpPr>
            <a:spLocks/>
          </p:cNvSpPr>
          <p:nvPr/>
        </p:nvSpPr>
        <p:spPr bwMode="auto">
          <a:xfrm>
            <a:off x="6748669" y="3528391"/>
            <a:ext cx="228600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9AFDFEE7-3022-8149-8429-53B9390C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869" y="3756992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LCS</a:t>
            </a:r>
          </a:p>
        </p:txBody>
      </p:sp>
    </p:spTree>
    <p:extLst>
      <p:ext uri="{BB962C8B-B14F-4D97-AF65-F5344CB8AC3E}">
        <p14:creationId xmlns:p14="http://schemas.microsoft.com/office/powerpoint/2010/main" val="332738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E0A669BE-0BEB-D74D-AE47-D1C46B85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Pittsburgh Approach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BA13A34C-BA63-A84A-9729-ABDDEAF2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Each individual is a complete solution to the classification problem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Traditionally this means that each individual is a variable-length set of rules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final solution is the best individual from the population after the GA run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Fitness function is based on the rule set accuracy on the training set (usually also on complexity)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GABIL [De Jong &amp; Spears, 91] is a classic example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70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DEE07A80-7AA5-F246-B865-672A7129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Pittsburgh approach: recombination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CA18853E-DF59-8F41-8E91-74F3551A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>
                <a:ea typeface="ＭＳ Ｐゴシック" panose="020B0600070205080204" pitchFamily="34" charset="-128"/>
              </a:rPr>
              <a:t>Crossover operator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Mutation operator: classic GA mutation of bit inversion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3" name="Rectangle 122">
            <a:extLst>
              <a:ext uri="{FF2B5EF4-FFF2-40B4-BE49-F238E27FC236}">
                <a16:creationId xmlns:a16="http://schemas.microsoft.com/office/drawing/2014/main" id="{072B63DF-E773-624F-9BB0-9FE8570F7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3376613"/>
            <a:ext cx="3163888" cy="247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0724" name="Rectangle 123">
            <a:extLst>
              <a:ext uri="{FF2B5EF4-FFF2-40B4-BE49-F238E27FC236}">
                <a16:creationId xmlns:a16="http://schemas.microsoft.com/office/drawing/2014/main" id="{3C6D5424-8F96-C24E-9E95-829253F1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3376613"/>
            <a:ext cx="1725612" cy="247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0725" name="Rectangle 124">
            <a:extLst>
              <a:ext uri="{FF2B5EF4-FFF2-40B4-BE49-F238E27FC236}">
                <a16:creationId xmlns:a16="http://schemas.microsoft.com/office/drawing/2014/main" id="{F7C911BC-2075-E84F-86CA-4A35D386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4" y="2697163"/>
            <a:ext cx="2301875" cy="2460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0726" name="Line 125">
            <a:extLst>
              <a:ext uri="{FF2B5EF4-FFF2-40B4-BE49-F238E27FC236}">
                <a16:creationId xmlns:a16="http://schemas.microsoft.com/office/drawing/2014/main" id="{974086C5-D38F-6C4F-AFC0-3C1512E69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Line 126">
            <a:extLst>
              <a:ext uri="{FF2B5EF4-FFF2-40B4-BE49-F238E27FC236}">
                <a16:creationId xmlns:a16="http://schemas.microsoft.com/office/drawing/2014/main" id="{918FC18D-5981-6944-9AE6-2DCD98143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088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127">
            <a:extLst>
              <a:ext uri="{FF2B5EF4-FFF2-40B4-BE49-F238E27FC236}">
                <a16:creationId xmlns:a16="http://schemas.microsoft.com/office/drawing/2014/main" id="{9465CD17-D18E-BC43-AF9B-9F0A90A5C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128">
            <a:extLst>
              <a:ext uri="{FF2B5EF4-FFF2-40B4-BE49-F238E27FC236}">
                <a16:creationId xmlns:a16="http://schemas.microsoft.com/office/drawing/2014/main" id="{14C5619C-10B1-ED4F-B97A-4D57C05C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29">
            <a:extLst>
              <a:ext uri="{FF2B5EF4-FFF2-40B4-BE49-F238E27FC236}">
                <a16:creationId xmlns:a16="http://schemas.microsoft.com/office/drawing/2014/main" id="{30394452-4813-2447-AE2A-8A045AF20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88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Line 130">
            <a:extLst>
              <a:ext uri="{FF2B5EF4-FFF2-40B4-BE49-F238E27FC236}">
                <a16:creationId xmlns:a16="http://schemas.microsoft.com/office/drawing/2014/main" id="{94E62660-E475-4B41-BCB8-C91F58E8C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025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2" name="Line 131">
            <a:extLst>
              <a:ext uri="{FF2B5EF4-FFF2-40B4-BE49-F238E27FC236}">
                <a16:creationId xmlns:a16="http://schemas.microsoft.com/office/drawing/2014/main" id="{7CF42EAD-EC1D-524D-943E-1468F0804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950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3" name="Text Box 132">
            <a:extLst>
              <a:ext uri="{FF2B5EF4-FFF2-40B4-BE49-F238E27FC236}">
                <a16:creationId xmlns:a16="http://schemas.microsoft.com/office/drawing/2014/main" id="{CA5E8101-D608-3342-AA84-BE86C68F3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4" y="2278063"/>
            <a:ext cx="769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Tahoma" panose="020B0604030504040204" pitchFamily="34" charset="0"/>
              </a:rPr>
              <a:t>Parents</a:t>
            </a:r>
          </a:p>
        </p:txBody>
      </p:sp>
      <p:sp>
        <p:nvSpPr>
          <p:cNvPr id="30734" name="Line 133">
            <a:extLst>
              <a:ext uri="{FF2B5EF4-FFF2-40B4-BE49-F238E27FC236}">
                <a16:creationId xmlns:a16="http://schemas.microsoft.com/office/drawing/2014/main" id="{8E7957E8-BB6A-7A4B-9361-40DE7A3EE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088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5" name="Line 134">
            <a:extLst>
              <a:ext uri="{FF2B5EF4-FFF2-40B4-BE49-F238E27FC236}">
                <a16:creationId xmlns:a16="http://schemas.microsoft.com/office/drawing/2014/main" id="{B140769C-759E-7B4A-BD92-1B04FB165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6" name="Line 135">
            <a:extLst>
              <a:ext uri="{FF2B5EF4-FFF2-40B4-BE49-F238E27FC236}">
                <a16:creationId xmlns:a16="http://schemas.microsoft.com/office/drawing/2014/main" id="{A98C7A75-1EF9-484B-9784-D2E0F8F64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7" name="Line 136">
            <a:extLst>
              <a:ext uri="{FF2B5EF4-FFF2-40B4-BE49-F238E27FC236}">
                <a16:creationId xmlns:a16="http://schemas.microsoft.com/office/drawing/2014/main" id="{9A48BED9-3CE0-5C40-BA6E-09C5182B5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88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8" name="Line 137">
            <a:extLst>
              <a:ext uri="{FF2B5EF4-FFF2-40B4-BE49-F238E27FC236}">
                <a16:creationId xmlns:a16="http://schemas.microsoft.com/office/drawing/2014/main" id="{7622C3A6-1EC6-B94C-BB93-79FBD2E77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9" name="Line 138">
            <a:extLst>
              <a:ext uri="{FF2B5EF4-FFF2-40B4-BE49-F238E27FC236}">
                <a16:creationId xmlns:a16="http://schemas.microsoft.com/office/drawing/2014/main" id="{962BE980-EF6C-554E-B499-D29884FBE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2573339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0" name="Line 139">
            <a:extLst>
              <a:ext uri="{FF2B5EF4-FFF2-40B4-BE49-F238E27FC236}">
                <a16:creationId xmlns:a16="http://schemas.microsoft.com/office/drawing/2014/main" id="{6B2BF9C4-1507-D244-922C-1A9FF43A3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2488" y="2573339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1" name="Line 140">
            <a:extLst>
              <a:ext uri="{FF2B5EF4-FFF2-40B4-BE49-F238E27FC236}">
                <a16:creationId xmlns:a16="http://schemas.microsoft.com/office/drawing/2014/main" id="{8EAB46BC-4307-4245-AD87-C1A15AA24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8888" y="3252788"/>
            <a:ext cx="0" cy="5572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2" name="Line 141">
            <a:extLst>
              <a:ext uri="{FF2B5EF4-FFF2-40B4-BE49-F238E27FC236}">
                <a16:creationId xmlns:a16="http://schemas.microsoft.com/office/drawing/2014/main" id="{28C2B2E1-0D93-F94D-A056-2706EE517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3252788"/>
            <a:ext cx="0" cy="5572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3" name="AutoShape 142">
            <a:extLst>
              <a:ext uri="{FF2B5EF4-FFF2-40B4-BE49-F238E27FC236}">
                <a16:creationId xmlns:a16="http://schemas.microsoft.com/office/drawing/2014/main" id="{F9F303C1-C184-7D40-836C-00563E6FF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2819401"/>
            <a:ext cx="863600" cy="557213"/>
          </a:xfrm>
          <a:prstGeom prst="rightArrow">
            <a:avLst>
              <a:gd name="adj1" fmla="val 50000"/>
              <a:gd name="adj2" fmla="val 3874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30744" name="Rectangle 143">
            <a:extLst>
              <a:ext uri="{FF2B5EF4-FFF2-40B4-BE49-F238E27FC236}">
                <a16:creationId xmlns:a16="http://schemas.microsoft.com/office/drawing/2014/main" id="{64597B63-6573-844A-9483-BD11A25D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2697163"/>
            <a:ext cx="1149350" cy="2460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0745" name="Line 144">
            <a:extLst>
              <a:ext uri="{FF2B5EF4-FFF2-40B4-BE49-F238E27FC236}">
                <a16:creationId xmlns:a16="http://schemas.microsoft.com/office/drawing/2014/main" id="{DB3C3FEA-1539-EA46-815C-21C943642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4363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6" name="Line 145">
            <a:extLst>
              <a:ext uri="{FF2B5EF4-FFF2-40B4-BE49-F238E27FC236}">
                <a16:creationId xmlns:a16="http://schemas.microsoft.com/office/drawing/2014/main" id="{4E983C50-1482-2241-9C3B-E6F4E41BA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7" name="Line 146">
            <a:extLst>
              <a:ext uri="{FF2B5EF4-FFF2-40B4-BE49-F238E27FC236}">
                <a16:creationId xmlns:a16="http://schemas.microsoft.com/office/drawing/2014/main" id="{3614E42A-C416-D441-BD45-B8BB940C3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038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8" name="Line 147">
            <a:extLst>
              <a:ext uri="{FF2B5EF4-FFF2-40B4-BE49-F238E27FC236}">
                <a16:creationId xmlns:a16="http://schemas.microsoft.com/office/drawing/2014/main" id="{D1F4CB8C-AD82-5848-BD89-D3C237958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9" name="Line 148">
            <a:extLst>
              <a:ext uri="{FF2B5EF4-FFF2-40B4-BE49-F238E27FC236}">
                <a16:creationId xmlns:a16="http://schemas.microsoft.com/office/drawing/2014/main" id="{122FB541-FAEE-064B-B74A-08927878D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4363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0" name="Line 149">
            <a:extLst>
              <a:ext uri="{FF2B5EF4-FFF2-40B4-BE49-F238E27FC236}">
                <a16:creationId xmlns:a16="http://schemas.microsoft.com/office/drawing/2014/main" id="{2F143C86-BBB6-944F-9B95-03814A3A7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1" name="Line 150">
            <a:extLst>
              <a:ext uri="{FF2B5EF4-FFF2-40B4-BE49-F238E27FC236}">
                <a16:creationId xmlns:a16="http://schemas.microsoft.com/office/drawing/2014/main" id="{533D6685-D8CF-5949-8869-D1470BA99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238" y="2573339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2" name="Line 151">
            <a:extLst>
              <a:ext uri="{FF2B5EF4-FFF2-40B4-BE49-F238E27FC236}">
                <a16:creationId xmlns:a16="http://schemas.microsoft.com/office/drawing/2014/main" id="{297D04F9-C945-034B-A083-548145307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163" y="2573339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3" name="Line 152">
            <a:extLst>
              <a:ext uri="{FF2B5EF4-FFF2-40B4-BE49-F238E27FC236}">
                <a16:creationId xmlns:a16="http://schemas.microsoft.com/office/drawing/2014/main" id="{163514BD-D409-3B49-9A07-FF52F402E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1775" y="3252788"/>
            <a:ext cx="0" cy="5572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4" name="Line 153">
            <a:extLst>
              <a:ext uri="{FF2B5EF4-FFF2-40B4-BE49-F238E27FC236}">
                <a16:creationId xmlns:a16="http://schemas.microsoft.com/office/drawing/2014/main" id="{8DF02DE4-F7C4-034A-8C43-93E31BEF6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163" y="3252788"/>
            <a:ext cx="0" cy="5572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5" name="Line 154">
            <a:extLst>
              <a:ext uri="{FF2B5EF4-FFF2-40B4-BE49-F238E27FC236}">
                <a16:creationId xmlns:a16="http://schemas.microsoft.com/office/drawing/2014/main" id="{5C505315-E12C-9249-9AA3-BEBEA5186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6238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6" name="Rectangle 155">
            <a:extLst>
              <a:ext uri="{FF2B5EF4-FFF2-40B4-BE49-F238E27FC236}">
                <a16:creationId xmlns:a16="http://schemas.microsoft.com/office/drawing/2014/main" id="{196E42BF-B6F5-F74D-9096-D39B9FEE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3376613"/>
            <a:ext cx="1725612" cy="2476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30757" name="Line 156">
            <a:extLst>
              <a:ext uri="{FF2B5EF4-FFF2-40B4-BE49-F238E27FC236}">
                <a16:creationId xmlns:a16="http://schemas.microsoft.com/office/drawing/2014/main" id="{6A6F3DDA-665C-F146-9592-D4F88F11A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575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8" name="Rectangle 157">
            <a:extLst>
              <a:ext uri="{FF2B5EF4-FFF2-40B4-BE49-F238E27FC236}">
                <a16:creationId xmlns:a16="http://schemas.microsoft.com/office/drawing/2014/main" id="{6142FB4A-BC6D-2845-A69F-44D1ABDF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9" y="2697163"/>
            <a:ext cx="288925" cy="2460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30759" name="Line 158">
            <a:extLst>
              <a:ext uri="{FF2B5EF4-FFF2-40B4-BE49-F238E27FC236}">
                <a16:creationId xmlns:a16="http://schemas.microsoft.com/office/drawing/2014/main" id="{1F43BAA7-3042-684D-B475-1E23035A1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26971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0" name="Line 159">
            <a:extLst>
              <a:ext uri="{FF2B5EF4-FFF2-40B4-BE49-F238E27FC236}">
                <a16:creationId xmlns:a16="http://schemas.microsoft.com/office/drawing/2014/main" id="{D05833E0-0CE5-4C45-8DA1-88EA57BBE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038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1" name="Line 160">
            <a:extLst>
              <a:ext uri="{FF2B5EF4-FFF2-40B4-BE49-F238E27FC236}">
                <a16:creationId xmlns:a16="http://schemas.microsoft.com/office/drawing/2014/main" id="{705B2752-33A2-B548-9E4B-6D490EC1E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75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2" name="Line 161">
            <a:extLst>
              <a:ext uri="{FF2B5EF4-FFF2-40B4-BE49-F238E27FC236}">
                <a16:creationId xmlns:a16="http://schemas.microsoft.com/office/drawing/2014/main" id="{0A79C878-4554-7C4E-9799-EF9BA9801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2638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3" name="Line 162">
            <a:extLst>
              <a:ext uri="{FF2B5EF4-FFF2-40B4-BE49-F238E27FC236}">
                <a16:creationId xmlns:a16="http://schemas.microsoft.com/office/drawing/2014/main" id="{3C30D1BF-D340-2442-854C-0E086E0CD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9975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4" name="Line 163">
            <a:extLst>
              <a:ext uri="{FF2B5EF4-FFF2-40B4-BE49-F238E27FC236}">
                <a16:creationId xmlns:a16="http://schemas.microsoft.com/office/drawing/2014/main" id="{AF7435D3-4BF6-D24F-B988-900B4BC89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7313" y="3376613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5" name="Text Box 164">
            <a:extLst>
              <a:ext uri="{FF2B5EF4-FFF2-40B4-BE49-F238E27FC236}">
                <a16:creationId xmlns:a16="http://schemas.microsoft.com/office/drawing/2014/main" id="{3D83C535-9091-9547-B971-12F1BB8A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2227263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Tahoma" panose="020B0604030504040204" pitchFamily="34" charset="0"/>
              </a:rPr>
              <a:t>Offspring</a:t>
            </a:r>
          </a:p>
        </p:txBody>
      </p:sp>
      <p:sp>
        <p:nvSpPr>
          <p:cNvPr id="30766" name="Line 165">
            <a:extLst>
              <a:ext uri="{FF2B5EF4-FFF2-40B4-BE49-F238E27FC236}">
                <a16:creationId xmlns:a16="http://schemas.microsoft.com/office/drawing/2014/main" id="{0103B132-1B8A-6241-9845-CDDAB3637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3713" y="337820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5A78550D-5145-9C4C-808D-684807E8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Michigan Approach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693BA61A-666C-A04E-A7DE-B1468310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Each individual (classifier) is a single rule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whole population cooperates to solve the classification problem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reinforcement learning system is used to identify the good rules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GA is used to explore the search space for more rules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XCS [Wilson, 95] is the most well-known Michigan LCS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31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7FB0ABF-5AFF-5346-8B13-1836B6BE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Michigan approach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9432D76F-B962-7746-B68F-C637A8E2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>
                <a:ea typeface="ＭＳ Ｐゴシック" panose="020B0600070205080204" pitchFamily="34" charset="-128"/>
              </a:rPr>
              <a:t>What is Reinforcement Learning?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ea typeface="ＭＳ Ｐゴシック" panose="020B0600070205080204" pitchFamily="34" charset="-128"/>
              </a:rPr>
              <a:t>“a way of programming agents by reward and punishment without needing to specify how  the task is to be achieved” [Kaelbling, Littman, &amp; Moore, 96] 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ea typeface="ＭＳ Ｐゴシック" panose="020B0600070205080204" pitchFamily="34" charset="-128"/>
              </a:rPr>
              <a:t>Rules will be evaluated example by example, receiving a positive/negative reward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ea typeface="ＭＳ Ｐゴシック" panose="020B0600070205080204" pitchFamily="34" charset="-128"/>
              </a:rPr>
              <a:t>Rule fitness will be update incrementally with this reward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ea typeface="ＭＳ Ｐゴシック" panose="020B0600070205080204" pitchFamily="34" charset="-128"/>
              </a:rPr>
              <a:t>After enough trials, good rules should have high fitness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868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A268C0DD-D70F-4541-AB40-552F13C6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Michigan system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working cycle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828A22-09F5-A544-B469-A410E9CA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5" name="Picture 6">
            <a:extLst>
              <a:ext uri="{FF2B5EF4-FFF2-40B4-BE49-F238E27FC236}">
                <a16:creationId xmlns:a16="http://schemas.microsoft.com/office/drawing/2014/main" id="{89E16748-0D57-9341-A26D-F4A0D5E6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25600"/>
            <a:ext cx="5380038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78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CCDBE151-F32F-C247-BBFD-53096A7B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Iterative Rule Learning approach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A784E0A-D7E1-0840-8808-712595DE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8322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approach implements the separate-and-conquer method of rule learning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individual is a rule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GA run ends up generating a single good rule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Examples covered by the rule are removed from the training set, and process starts again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First used in evolutionary learning in the SIA system [</a:t>
            </a:r>
            <a:r>
              <a:rPr lang="en-US" altLang="en-US" dirty="0" err="1">
                <a:ea typeface="ＭＳ Ｐゴシック" panose="020B0600070205080204" pitchFamily="34" charset="-128"/>
              </a:rPr>
              <a:t>Venturini</a:t>
            </a:r>
            <a:r>
              <a:rPr lang="en-US" altLang="en-US" dirty="0">
                <a:ea typeface="ＭＳ Ｐゴシック" panose="020B0600070205080204" pitchFamily="34" charset="-128"/>
              </a:rPr>
              <a:t>, 93]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CFD3F-3B06-6045-B5FB-6A0605A5860B}"/>
              </a:ext>
            </a:extLst>
          </p:cNvPr>
          <p:cNvSpPr txBox="1"/>
          <p:nvPr/>
        </p:nvSpPr>
        <p:spPr>
          <a:xfrm>
            <a:off x="5681870" y="1866417"/>
            <a:ext cx="65101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Function </a:t>
            </a:r>
            <a:r>
              <a:rPr lang="en-US" sz="2000" dirty="0" err="1">
                <a:latin typeface="Courier"/>
                <a:cs typeface="Courier"/>
              </a:rPr>
              <a:t>IterativeRuleLearning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TrainingSet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Solution</a:t>
            </a:r>
            <a:r>
              <a:rPr lang="en-US" sz="2000" dirty="0">
                <a:latin typeface="Courier"/>
                <a:cs typeface="Courier"/>
              </a:rPr>
              <a:t> = Create empty rule set</a:t>
            </a:r>
          </a:p>
          <a:p>
            <a:r>
              <a:rPr lang="en-US" sz="2000" dirty="0">
                <a:latin typeface="Courier"/>
                <a:cs typeface="Courier"/>
              </a:rPr>
              <a:t>While(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is not empty) {</a:t>
            </a: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>
                <a:latin typeface="Courier"/>
                <a:cs typeface="Courier"/>
              </a:rPr>
              <a:t>Rule</a:t>
            </a:r>
            <a:r>
              <a:rPr lang="en-US" sz="2000" dirty="0">
                <a:latin typeface="Courier"/>
                <a:cs typeface="Courier"/>
              </a:rPr>
              <a:t> = Run Genetic Algorithm to generate a rule from </a:t>
            </a:r>
            <a:r>
              <a:rPr lang="en-US" sz="2000" b="1" dirty="0">
                <a:latin typeface="Courier"/>
                <a:cs typeface="Courier"/>
              </a:rPr>
              <a:t>TR</a:t>
            </a:r>
          </a:p>
          <a:p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dirty="0">
                <a:latin typeface="Courier"/>
                <a:cs typeface="Courier"/>
              </a:rPr>
              <a:t>Add </a:t>
            </a:r>
            <a:r>
              <a:rPr lang="en-US" sz="2000" b="1" dirty="0">
                <a:latin typeface="Courier"/>
                <a:cs typeface="Courier"/>
              </a:rPr>
              <a:t>Rule</a:t>
            </a:r>
            <a:r>
              <a:rPr lang="en-US" sz="2000" dirty="0">
                <a:latin typeface="Courier"/>
                <a:cs typeface="Courier"/>
              </a:rPr>
              <a:t> to </a:t>
            </a:r>
            <a:r>
              <a:rPr lang="en-US" sz="2000" b="1" dirty="0">
                <a:latin typeface="Courier"/>
                <a:cs typeface="Courier"/>
              </a:rPr>
              <a:t>Solution</a:t>
            </a:r>
          </a:p>
          <a:p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dirty="0">
                <a:latin typeface="Courier"/>
                <a:cs typeface="Courier"/>
              </a:rPr>
              <a:t>Remove from 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the examples covered by </a:t>
            </a:r>
            <a:r>
              <a:rPr lang="en-US" sz="2000" b="1" dirty="0">
                <a:latin typeface="Courier"/>
                <a:cs typeface="Courier"/>
              </a:rPr>
              <a:t>Rule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Return </a:t>
            </a:r>
            <a:r>
              <a:rPr lang="en-US" sz="2000" b="1" dirty="0">
                <a:latin typeface="Courier"/>
                <a:cs typeface="Courier"/>
              </a:rPr>
              <a:t>Solution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624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39B47037-F4A0-1942-9565-CC87C531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Evolutionary Machine Learning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72652D7D-4960-AC41-9557-23FCC502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Usage of any kind of evolutionary computation methods (list follows) to machine learning tasks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Genetic Algorithms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Genetic Programming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Evolution Strategies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Ant Colony Optimization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Particle Swarm Optimization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Also known as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Genetics-Based Machine Learning (GBML)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Learning Classifier Systems (LCS) (subset of it)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06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6684" y="160860"/>
            <a:ext cx="8911317" cy="5988346"/>
            <a:chOff x="232683" y="160860"/>
            <a:chExt cx="8911317" cy="5988346"/>
          </a:xfrm>
        </p:grpSpPr>
        <p:sp>
          <p:nvSpPr>
            <p:cNvPr id="282" name="Rectangle 281"/>
            <p:cNvSpPr/>
            <p:nvPr/>
          </p:nvSpPr>
          <p:spPr>
            <a:xfrm>
              <a:off x="536103" y="3973451"/>
              <a:ext cx="464687" cy="4956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026488" y="2069067"/>
              <a:ext cx="1860325" cy="4538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018307" y="4469099"/>
              <a:ext cx="1865454" cy="90095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5488123" y="3973451"/>
              <a:ext cx="1395638" cy="139659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4737050" y="533534"/>
              <a:ext cx="4406950" cy="2305205"/>
              <a:chOff x="72687" y="525067"/>
              <a:chExt cx="4406950" cy="2305205"/>
            </a:xfrm>
          </p:grpSpPr>
          <p:sp>
            <p:nvSpPr>
              <p:cNvPr id="45" name="Rectangle 4"/>
              <p:cNvSpPr>
                <a:spLocks noChangeArrowheads="1"/>
              </p:cNvSpPr>
              <p:nvPr/>
            </p:nvSpPr>
            <p:spPr bwMode="auto">
              <a:xfrm>
                <a:off x="359073" y="648752"/>
                <a:ext cx="1860325" cy="1856178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6" name="Line 5"/>
              <p:cNvSpPr>
                <a:spLocks noChangeShapeType="1"/>
              </p:cNvSpPr>
              <p:nvPr/>
            </p:nvSpPr>
            <p:spPr bwMode="auto">
              <a:xfrm flipV="1">
                <a:off x="359073" y="525067"/>
                <a:ext cx="0" cy="19798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7" name="Line 6"/>
              <p:cNvSpPr>
                <a:spLocks noChangeShapeType="1"/>
              </p:cNvSpPr>
              <p:nvPr/>
            </p:nvSpPr>
            <p:spPr bwMode="auto">
              <a:xfrm>
                <a:off x="359073" y="2504929"/>
                <a:ext cx="1967621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8" name="Text Box 7"/>
              <p:cNvSpPr txBox="1">
                <a:spLocks noChangeArrowheads="1"/>
              </p:cNvSpPr>
              <p:nvPr/>
            </p:nvSpPr>
            <p:spPr bwMode="auto">
              <a:xfrm>
                <a:off x="1193774" y="2584051"/>
                <a:ext cx="2512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49" name="Text Box 8"/>
              <p:cNvSpPr txBox="1">
                <a:spLocks noChangeArrowheads="1"/>
              </p:cNvSpPr>
              <p:nvPr/>
            </p:nvSpPr>
            <p:spPr bwMode="auto">
              <a:xfrm>
                <a:off x="72687" y="1361756"/>
                <a:ext cx="24878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239943" y="2423079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51" name="Text Box 10"/>
              <p:cNvSpPr txBox="1">
                <a:spLocks noChangeArrowheads="1"/>
              </p:cNvSpPr>
              <p:nvPr/>
            </p:nvSpPr>
            <p:spPr bwMode="auto">
              <a:xfrm>
                <a:off x="2148392" y="2480938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52" name="Text Box 11"/>
              <p:cNvSpPr txBox="1">
                <a:spLocks noChangeArrowheads="1"/>
              </p:cNvSpPr>
              <p:nvPr/>
            </p:nvSpPr>
            <p:spPr bwMode="auto">
              <a:xfrm>
                <a:off x="139284" y="525067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53" name="Line 37"/>
              <p:cNvSpPr>
                <a:spLocks noChangeShapeType="1"/>
              </p:cNvSpPr>
              <p:nvPr/>
            </p:nvSpPr>
            <p:spPr bwMode="auto">
              <a:xfrm>
                <a:off x="823760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4" name="Line 38"/>
              <p:cNvSpPr>
                <a:spLocks noChangeShapeType="1"/>
              </p:cNvSpPr>
              <p:nvPr/>
            </p:nvSpPr>
            <p:spPr bwMode="auto">
              <a:xfrm>
                <a:off x="1289235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5" name="Line 39"/>
              <p:cNvSpPr>
                <a:spLocks noChangeShapeType="1"/>
              </p:cNvSpPr>
              <p:nvPr/>
            </p:nvSpPr>
            <p:spPr bwMode="auto">
              <a:xfrm>
                <a:off x="1754711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6" name="Line 40"/>
              <p:cNvSpPr>
                <a:spLocks noChangeShapeType="1"/>
              </p:cNvSpPr>
              <p:nvPr/>
            </p:nvSpPr>
            <p:spPr bwMode="auto">
              <a:xfrm>
                <a:off x="359073" y="2051116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7" name="Line 41"/>
              <p:cNvSpPr>
                <a:spLocks noChangeShapeType="1"/>
              </p:cNvSpPr>
              <p:nvPr/>
            </p:nvSpPr>
            <p:spPr bwMode="auto">
              <a:xfrm>
                <a:off x="359073" y="1598212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8" name="Line 42"/>
              <p:cNvSpPr>
                <a:spLocks noChangeShapeType="1"/>
              </p:cNvSpPr>
              <p:nvPr/>
            </p:nvSpPr>
            <p:spPr bwMode="auto">
              <a:xfrm>
                <a:off x="359073" y="1144400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9" name="Text Box 43"/>
              <p:cNvSpPr txBox="1">
                <a:spLocks noChangeArrowheads="1"/>
              </p:cNvSpPr>
              <p:nvPr/>
            </p:nvSpPr>
            <p:spPr bwMode="auto">
              <a:xfrm>
                <a:off x="2389019" y="884079"/>
                <a:ext cx="209061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If (Y&lt;0.25) then                            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  <a:sym typeface="Wingdings" charset="0"/>
                  </a:rPr>
                  <a:t>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 </a:t>
                </a:r>
              </a:p>
            </p:txBody>
          </p:sp>
          <p:sp>
            <p:nvSpPr>
              <p:cNvPr id="60" name="AutoShape 44"/>
              <p:cNvSpPr>
                <a:spLocks noChangeArrowheads="1"/>
              </p:cNvSpPr>
              <p:nvPr/>
            </p:nvSpPr>
            <p:spPr bwMode="auto">
              <a:xfrm>
                <a:off x="4236961" y="92312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1" name="AutoShape 44"/>
              <p:cNvSpPr>
                <a:spLocks noChangeArrowheads="1"/>
              </p:cNvSpPr>
              <p:nvPr/>
            </p:nvSpPr>
            <p:spPr bwMode="auto">
              <a:xfrm>
                <a:off x="1793369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rgbClr val="FFFF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2" name="AutoShape 44"/>
              <p:cNvSpPr>
                <a:spLocks noChangeArrowheads="1"/>
              </p:cNvSpPr>
              <p:nvPr/>
            </p:nvSpPr>
            <p:spPr bwMode="auto">
              <a:xfrm>
                <a:off x="1997917" y="208147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3" name="AutoShape 44"/>
              <p:cNvSpPr>
                <a:spLocks noChangeArrowheads="1"/>
              </p:cNvSpPr>
              <p:nvPr/>
            </p:nvSpPr>
            <p:spPr bwMode="auto">
              <a:xfrm>
                <a:off x="1899876" y="22621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4" name="AutoShape 44"/>
              <p:cNvSpPr>
                <a:spLocks noChangeArrowheads="1"/>
              </p:cNvSpPr>
              <p:nvPr/>
            </p:nvSpPr>
            <p:spPr bwMode="auto">
              <a:xfrm>
                <a:off x="621790" y="7069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5" name="AutoShape 44"/>
              <p:cNvSpPr>
                <a:spLocks noChangeArrowheads="1"/>
              </p:cNvSpPr>
              <p:nvPr/>
            </p:nvSpPr>
            <p:spPr bwMode="auto">
              <a:xfrm>
                <a:off x="550786" y="9525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6" name="AutoShape 44"/>
              <p:cNvSpPr>
                <a:spLocks noChangeArrowheads="1"/>
              </p:cNvSpPr>
              <p:nvPr/>
            </p:nvSpPr>
            <p:spPr bwMode="auto">
              <a:xfrm>
                <a:off x="444279" y="7888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7" name="AutoShape 44"/>
              <p:cNvSpPr>
                <a:spLocks noChangeArrowheads="1"/>
              </p:cNvSpPr>
              <p:nvPr/>
            </p:nvSpPr>
            <p:spPr bwMode="auto">
              <a:xfrm>
                <a:off x="1083322" y="156638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8" name="AutoShape 44"/>
              <p:cNvSpPr>
                <a:spLocks noChangeArrowheads="1"/>
              </p:cNvSpPr>
              <p:nvPr/>
            </p:nvSpPr>
            <p:spPr bwMode="auto">
              <a:xfrm>
                <a:off x="1817975" y="1567740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9" name="AutoShape 44"/>
              <p:cNvSpPr>
                <a:spLocks noChangeArrowheads="1"/>
              </p:cNvSpPr>
              <p:nvPr/>
            </p:nvSpPr>
            <p:spPr bwMode="auto">
              <a:xfrm>
                <a:off x="1368394" y="1807814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0" name="AutoShape 44"/>
              <p:cNvSpPr>
                <a:spLocks noChangeArrowheads="1"/>
              </p:cNvSpPr>
              <p:nvPr/>
            </p:nvSpPr>
            <p:spPr bwMode="auto">
              <a:xfrm>
                <a:off x="1189828" y="10343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1" name="AutoShape 44"/>
              <p:cNvSpPr>
                <a:spLocks noChangeArrowheads="1"/>
              </p:cNvSpPr>
              <p:nvPr/>
            </p:nvSpPr>
            <p:spPr bwMode="auto">
              <a:xfrm>
                <a:off x="1612701" y="1078198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6" name="AutoShape 44"/>
              <p:cNvSpPr>
                <a:spLocks noChangeArrowheads="1"/>
              </p:cNvSpPr>
              <p:nvPr/>
            </p:nvSpPr>
            <p:spPr bwMode="auto">
              <a:xfrm>
                <a:off x="408776" y="213933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7" name="AutoShape 44"/>
              <p:cNvSpPr>
                <a:spLocks noChangeArrowheads="1"/>
              </p:cNvSpPr>
              <p:nvPr/>
            </p:nvSpPr>
            <p:spPr bwMode="auto">
              <a:xfrm>
                <a:off x="586288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" name="AutoShape 44"/>
              <p:cNvSpPr>
                <a:spLocks noChangeArrowheads="1"/>
              </p:cNvSpPr>
              <p:nvPr/>
            </p:nvSpPr>
            <p:spPr bwMode="auto">
              <a:xfrm>
                <a:off x="484515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9" name="AutoShape 44"/>
              <p:cNvSpPr>
                <a:spLocks noChangeArrowheads="1"/>
              </p:cNvSpPr>
              <p:nvPr/>
            </p:nvSpPr>
            <p:spPr bwMode="auto">
              <a:xfrm>
                <a:off x="657293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232683" y="585946"/>
              <a:ext cx="2331692" cy="2305205"/>
              <a:chOff x="72687" y="525067"/>
              <a:chExt cx="2331692" cy="2305205"/>
            </a:xfrm>
          </p:grpSpPr>
          <p:sp>
            <p:nvSpPr>
              <p:cNvPr id="174" name="Rectangle 4"/>
              <p:cNvSpPr>
                <a:spLocks noChangeArrowheads="1"/>
              </p:cNvSpPr>
              <p:nvPr/>
            </p:nvSpPr>
            <p:spPr bwMode="auto">
              <a:xfrm>
                <a:off x="359073" y="648752"/>
                <a:ext cx="1860325" cy="1856178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5" name="Line 5"/>
              <p:cNvSpPr>
                <a:spLocks noChangeShapeType="1"/>
              </p:cNvSpPr>
              <p:nvPr/>
            </p:nvSpPr>
            <p:spPr bwMode="auto">
              <a:xfrm flipV="1">
                <a:off x="359073" y="525067"/>
                <a:ext cx="0" cy="19798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6" name="Line 6"/>
              <p:cNvSpPr>
                <a:spLocks noChangeShapeType="1"/>
              </p:cNvSpPr>
              <p:nvPr/>
            </p:nvSpPr>
            <p:spPr bwMode="auto">
              <a:xfrm>
                <a:off x="359073" y="2504929"/>
                <a:ext cx="1967621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7" name="Text Box 7"/>
              <p:cNvSpPr txBox="1">
                <a:spLocks noChangeArrowheads="1"/>
              </p:cNvSpPr>
              <p:nvPr/>
            </p:nvSpPr>
            <p:spPr bwMode="auto">
              <a:xfrm>
                <a:off x="1193774" y="2584051"/>
                <a:ext cx="2512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78" name="Text Box 8"/>
              <p:cNvSpPr txBox="1">
                <a:spLocks noChangeArrowheads="1"/>
              </p:cNvSpPr>
              <p:nvPr/>
            </p:nvSpPr>
            <p:spPr bwMode="auto">
              <a:xfrm>
                <a:off x="72687" y="1361756"/>
                <a:ext cx="24878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79" name="Text Box 9"/>
              <p:cNvSpPr txBox="1">
                <a:spLocks noChangeArrowheads="1"/>
              </p:cNvSpPr>
              <p:nvPr/>
            </p:nvSpPr>
            <p:spPr bwMode="auto">
              <a:xfrm>
                <a:off x="239943" y="2423079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180" name="Text Box 10"/>
              <p:cNvSpPr txBox="1">
                <a:spLocks noChangeArrowheads="1"/>
              </p:cNvSpPr>
              <p:nvPr/>
            </p:nvSpPr>
            <p:spPr bwMode="auto">
              <a:xfrm>
                <a:off x="2148392" y="2480938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181" name="Text Box 11"/>
              <p:cNvSpPr txBox="1">
                <a:spLocks noChangeArrowheads="1"/>
              </p:cNvSpPr>
              <p:nvPr/>
            </p:nvSpPr>
            <p:spPr bwMode="auto">
              <a:xfrm>
                <a:off x="139284" y="525067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182" name="Line 37"/>
              <p:cNvSpPr>
                <a:spLocks noChangeShapeType="1"/>
              </p:cNvSpPr>
              <p:nvPr/>
            </p:nvSpPr>
            <p:spPr bwMode="auto">
              <a:xfrm>
                <a:off x="823760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3" name="Line 38"/>
              <p:cNvSpPr>
                <a:spLocks noChangeShapeType="1"/>
              </p:cNvSpPr>
              <p:nvPr/>
            </p:nvSpPr>
            <p:spPr bwMode="auto">
              <a:xfrm>
                <a:off x="1289235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4" name="Line 39"/>
              <p:cNvSpPr>
                <a:spLocks noChangeShapeType="1"/>
              </p:cNvSpPr>
              <p:nvPr/>
            </p:nvSpPr>
            <p:spPr bwMode="auto">
              <a:xfrm>
                <a:off x="1754711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5" name="Line 40"/>
              <p:cNvSpPr>
                <a:spLocks noChangeShapeType="1"/>
              </p:cNvSpPr>
              <p:nvPr/>
            </p:nvSpPr>
            <p:spPr bwMode="auto">
              <a:xfrm>
                <a:off x="359073" y="2051116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6" name="Line 41"/>
              <p:cNvSpPr>
                <a:spLocks noChangeShapeType="1"/>
              </p:cNvSpPr>
              <p:nvPr/>
            </p:nvSpPr>
            <p:spPr bwMode="auto">
              <a:xfrm>
                <a:off x="359073" y="1598212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7" name="Line 42"/>
              <p:cNvSpPr>
                <a:spLocks noChangeShapeType="1"/>
              </p:cNvSpPr>
              <p:nvPr/>
            </p:nvSpPr>
            <p:spPr bwMode="auto">
              <a:xfrm>
                <a:off x="359073" y="1144400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0" name="AutoShape 44"/>
              <p:cNvSpPr>
                <a:spLocks noChangeArrowheads="1"/>
              </p:cNvSpPr>
              <p:nvPr/>
            </p:nvSpPr>
            <p:spPr bwMode="auto">
              <a:xfrm>
                <a:off x="1793369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rgbClr val="FFFF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1" name="AutoShape 44"/>
              <p:cNvSpPr>
                <a:spLocks noChangeArrowheads="1"/>
              </p:cNvSpPr>
              <p:nvPr/>
            </p:nvSpPr>
            <p:spPr bwMode="auto">
              <a:xfrm>
                <a:off x="1997917" y="208147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2" name="AutoShape 44"/>
              <p:cNvSpPr>
                <a:spLocks noChangeArrowheads="1"/>
              </p:cNvSpPr>
              <p:nvPr/>
            </p:nvSpPr>
            <p:spPr bwMode="auto">
              <a:xfrm>
                <a:off x="1899876" y="22621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3" name="AutoShape 44"/>
              <p:cNvSpPr>
                <a:spLocks noChangeArrowheads="1"/>
              </p:cNvSpPr>
              <p:nvPr/>
            </p:nvSpPr>
            <p:spPr bwMode="auto">
              <a:xfrm>
                <a:off x="621790" y="7069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4" name="AutoShape 44"/>
              <p:cNvSpPr>
                <a:spLocks noChangeArrowheads="1"/>
              </p:cNvSpPr>
              <p:nvPr/>
            </p:nvSpPr>
            <p:spPr bwMode="auto">
              <a:xfrm>
                <a:off x="550786" y="9525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5" name="AutoShape 44"/>
              <p:cNvSpPr>
                <a:spLocks noChangeArrowheads="1"/>
              </p:cNvSpPr>
              <p:nvPr/>
            </p:nvSpPr>
            <p:spPr bwMode="auto">
              <a:xfrm>
                <a:off x="444279" y="7888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6" name="AutoShape 44"/>
              <p:cNvSpPr>
                <a:spLocks noChangeArrowheads="1"/>
              </p:cNvSpPr>
              <p:nvPr/>
            </p:nvSpPr>
            <p:spPr bwMode="auto">
              <a:xfrm>
                <a:off x="1083322" y="156638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7" name="AutoShape 44"/>
              <p:cNvSpPr>
                <a:spLocks noChangeArrowheads="1"/>
              </p:cNvSpPr>
              <p:nvPr/>
            </p:nvSpPr>
            <p:spPr bwMode="auto">
              <a:xfrm>
                <a:off x="1817975" y="1567740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8" name="AutoShape 44"/>
              <p:cNvSpPr>
                <a:spLocks noChangeArrowheads="1"/>
              </p:cNvSpPr>
              <p:nvPr/>
            </p:nvSpPr>
            <p:spPr bwMode="auto">
              <a:xfrm>
                <a:off x="1368394" y="1807814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9" name="AutoShape 44"/>
              <p:cNvSpPr>
                <a:spLocks noChangeArrowheads="1"/>
              </p:cNvSpPr>
              <p:nvPr/>
            </p:nvSpPr>
            <p:spPr bwMode="auto">
              <a:xfrm>
                <a:off x="1189828" y="10343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0" name="AutoShape 44"/>
              <p:cNvSpPr>
                <a:spLocks noChangeArrowheads="1"/>
              </p:cNvSpPr>
              <p:nvPr/>
            </p:nvSpPr>
            <p:spPr bwMode="auto">
              <a:xfrm>
                <a:off x="1612701" y="1078198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1" name="AutoShape 44"/>
              <p:cNvSpPr>
                <a:spLocks noChangeArrowheads="1"/>
              </p:cNvSpPr>
              <p:nvPr/>
            </p:nvSpPr>
            <p:spPr bwMode="auto">
              <a:xfrm>
                <a:off x="408776" y="213933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2" name="AutoShape 44"/>
              <p:cNvSpPr>
                <a:spLocks noChangeArrowheads="1"/>
              </p:cNvSpPr>
              <p:nvPr/>
            </p:nvSpPr>
            <p:spPr bwMode="auto">
              <a:xfrm>
                <a:off x="586288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3" name="AutoShape 44"/>
              <p:cNvSpPr>
                <a:spLocks noChangeArrowheads="1"/>
              </p:cNvSpPr>
              <p:nvPr/>
            </p:nvSpPr>
            <p:spPr bwMode="auto">
              <a:xfrm>
                <a:off x="484515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4" name="AutoShape 44"/>
              <p:cNvSpPr>
                <a:spLocks noChangeArrowheads="1"/>
              </p:cNvSpPr>
              <p:nvPr/>
            </p:nvSpPr>
            <p:spPr bwMode="auto">
              <a:xfrm>
                <a:off x="657293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4737050" y="3844001"/>
              <a:ext cx="4406950" cy="2305205"/>
              <a:chOff x="72687" y="525067"/>
              <a:chExt cx="4406950" cy="2305205"/>
            </a:xfrm>
          </p:grpSpPr>
          <p:sp>
            <p:nvSpPr>
              <p:cNvPr id="210" name="Rectangle 4"/>
              <p:cNvSpPr>
                <a:spLocks noChangeArrowheads="1"/>
              </p:cNvSpPr>
              <p:nvPr/>
            </p:nvSpPr>
            <p:spPr bwMode="auto">
              <a:xfrm>
                <a:off x="359073" y="648752"/>
                <a:ext cx="1860325" cy="1856178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11" name="Line 5"/>
              <p:cNvSpPr>
                <a:spLocks noChangeShapeType="1"/>
              </p:cNvSpPr>
              <p:nvPr/>
            </p:nvSpPr>
            <p:spPr bwMode="auto">
              <a:xfrm flipV="1">
                <a:off x="359073" y="525067"/>
                <a:ext cx="0" cy="19798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12" name="Line 6"/>
              <p:cNvSpPr>
                <a:spLocks noChangeShapeType="1"/>
              </p:cNvSpPr>
              <p:nvPr/>
            </p:nvSpPr>
            <p:spPr bwMode="auto">
              <a:xfrm>
                <a:off x="359073" y="2504929"/>
                <a:ext cx="1967621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13" name="Text Box 7"/>
              <p:cNvSpPr txBox="1">
                <a:spLocks noChangeArrowheads="1"/>
              </p:cNvSpPr>
              <p:nvPr/>
            </p:nvSpPr>
            <p:spPr bwMode="auto">
              <a:xfrm>
                <a:off x="1193774" y="2584051"/>
                <a:ext cx="2512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214" name="Text Box 8"/>
              <p:cNvSpPr txBox="1">
                <a:spLocks noChangeArrowheads="1"/>
              </p:cNvSpPr>
              <p:nvPr/>
            </p:nvSpPr>
            <p:spPr bwMode="auto">
              <a:xfrm>
                <a:off x="72687" y="1361756"/>
                <a:ext cx="24878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215" name="Text Box 9"/>
              <p:cNvSpPr txBox="1">
                <a:spLocks noChangeArrowheads="1"/>
              </p:cNvSpPr>
              <p:nvPr/>
            </p:nvSpPr>
            <p:spPr bwMode="auto">
              <a:xfrm>
                <a:off x="239943" y="2423079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216" name="Text Box 10"/>
              <p:cNvSpPr txBox="1">
                <a:spLocks noChangeArrowheads="1"/>
              </p:cNvSpPr>
              <p:nvPr/>
            </p:nvSpPr>
            <p:spPr bwMode="auto">
              <a:xfrm>
                <a:off x="2148392" y="2480938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217" name="Text Box 11"/>
              <p:cNvSpPr txBox="1">
                <a:spLocks noChangeArrowheads="1"/>
              </p:cNvSpPr>
              <p:nvPr/>
            </p:nvSpPr>
            <p:spPr bwMode="auto">
              <a:xfrm>
                <a:off x="139284" y="525067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218" name="Line 37"/>
              <p:cNvSpPr>
                <a:spLocks noChangeShapeType="1"/>
              </p:cNvSpPr>
              <p:nvPr/>
            </p:nvSpPr>
            <p:spPr bwMode="auto">
              <a:xfrm>
                <a:off x="823760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19" name="Line 38"/>
              <p:cNvSpPr>
                <a:spLocks noChangeShapeType="1"/>
              </p:cNvSpPr>
              <p:nvPr/>
            </p:nvSpPr>
            <p:spPr bwMode="auto">
              <a:xfrm>
                <a:off x="1289235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0" name="Line 39"/>
              <p:cNvSpPr>
                <a:spLocks noChangeShapeType="1"/>
              </p:cNvSpPr>
              <p:nvPr/>
            </p:nvSpPr>
            <p:spPr bwMode="auto">
              <a:xfrm>
                <a:off x="1754711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1" name="Line 40"/>
              <p:cNvSpPr>
                <a:spLocks noChangeShapeType="1"/>
              </p:cNvSpPr>
              <p:nvPr/>
            </p:nvSpPr>
            <p:spPr bwMode="auto">
              <a:xfrm>
                <a:off x="359073" y="2051116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2" name="Line 41"/>
              <p:cNvSpPr>
                <a:spLocks noChangeShapeType="1"/>
              </p:cNvSpPr>
              <p:nvPr/>
            </p:nvSpPr>
            <p:spPr bwMode="auto">
              <a:xfrm>
                <a:off x="359073" y="1598212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3" name="Line 42"/>
              <p:cNvSpPr>
                <a:spLocks noChangeShapeType="1"/>
              </p:cNvSpPr>
              <p:nvPr/>
            </p:nvSpPr>
            <p:spPr bwMode="auto">
              <a:xfrm>
                <a:off x="359073" y="1144400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4" name="Text Box 43"/>
              <p:cNvSpPr txBox="1">
                <a:spLocks noChangeArrowheads="1"/>
              </p:cNvSpPr>
              <p:nvPr/>
            </p:nvSpPr>
            <p:spPr bwMode="auto">
              <a:xfrm>
                <a:off x="2389019" y="884079"/>
                <a:ext cx="209061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If (Y&lt;0.25) then                            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  <a:sym typeface="Wingdings" charset="0"/>
                  </a:rPr>
                  <a:t>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 </a:t>
                </a:r>
              </a:p>
            </p:txBody>
          </p:sp>
          <p:sp>
            <p:nvSpPr>
              <p:cNvPr id="225" name="AutoShape 44"/>
              <p:cNvSpPr>
                <a:spLocks noChangeArrowheads="1"/>
              </p:cNvSpPr>
              <p:nvPr/>
            </p:nvSpPr>
            <p:spPr bwMode="auto">
              <a:xfrm>
                <a:off x="4236961" y="92312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6" name="AutoShape 44"/>
              <p:cNvSpPr>
                <a:spLocks noChangeArrowheads="1"/>
              </p:cNvSpPr>
              <p:nvPr/>
            </p:nvSpPr>
            <p:spPr bwMode="auto">
              <a:xfrm>
                <a:off x="1793369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rgbClr val="FFFF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7" name="AutoShape 44"/>
              <p:cNvSpPr>
                <a:spLocks noChangeArrowheads="1"/>
              </p:cNvSpPr>
              <p:nvPr/>
            </p:nvSpPr>
            <p:spPr bwMode="auto">
              <a:xfrm>
                <a:off x="1997917" y="208147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8" name="AutoShape 44"/>
              <p:cNvSpPr>
                <a:spLocks noChangeArrowheads="1"/>
              </p:cNvSpPr>
              <p:nvPr/>
            </p:nvSpPr>
            <p:spPr bwMode="auto">
              <a:xfrm>
                <a:off x="1899876" y="22621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9" name="AutoShape 44"/>
              <p:cNvSpPr>
                <a:spLocks noChangeArrowheads="1"/>
              </p:cNvSpPr>
              <p:nvPr/>
            </p:nvSpPr>
            <p:spPr bwMode="auto">
              <a:xfrm>
                <a:off x="621790" y="7069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0" name="AutoShape 44"/>
              <p:cNvSpPr>
                <a:spLocks noChangeArrowheads="1"/>
              </p:cNvSpPr>
              <p:nvPr/>
            </p:nvSpPr>
            <p:spPr bwMode="auto">
              <a:xfrm>
                <a:off x="550786" y="9525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1" name="AutoShape 44"/>
              <p:cNvSpPr>
                <a:spLocks noChangeArrowheads="1"/>
              </p:cNvSpPr>
              <p:nvPr/>
            </p:nvSpPr>
            <p:spPr bwMode="auto">
              <a:xfrm>
                <a:off x="444279" y="7888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2" name="AutoShape 44"/>
              <p:cNvSpPr>
                <a:spLocks noChangeArrowheads="1"/>
              </p:cNvSpPr>
              <p:nvPr/>
            </p:nvSpPr>
            <p:spPr bwMode="auto">
              <a:xfrm>
                <a:off x="1083322" y="156638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3" name="AutoShape 44"/>
              <p:cNvSpPr>
                <a:spLocks noChangeArrowheads="1"/>
              </p:cNvSpPr>
              <p:nvPr/>
            </p:nvSpPr>
            <p:spPr bwMode="auto">
              <a:xfrm>
                <a:off x="1817975" y="1567740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4" name="AutoShape 44"/>
              <p:cNvSpPr>
                <a:spLocks noChangeArrowheads="1"/>
              </p:cNvSpPr>
              <p:nvPr/>
            </p:nvSpPr>
            <p:spPr bwMode="auto">
              <a:xfrm>
                <a:off x="1368394" y="1807814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5" name="AutoShape 44"/>
              <p:cNvSpPr>
                <a:spLocks noChangeArrowheads="1"/>
              </p:cNvSpPr>
              <p:nvPr/>
            </p:nvSpPr>
            <p:spPr bwMode="auto">
              <a:xfrm>
                <a:off x="1189828" y="10343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6" name="AutoShape 44"/>
              <p:cNvSpPr>
                <a:spLocks noChangeArrowheads="1"/>
              </p:cNvSpPr>
              <p:nvPr/>
            </p:nvSpPr>
            <p:spPr bwMode="auto">
              <a:xfrm>
                <a:off x="1612701" y="1078198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7" name="AutoShape 44"/>
              <p:cNvSpPr>
                <a:spLocks noChangeArrowheads="1"/>
              </p:cNvSpPr>
              <p:nvPr/>
            </p:nvSpPr>
            <p:spPr bwMode="auto">
              <a:xfrm>
                <a:off x="408776" y="213933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8" name="AutoShape 44"/>
              <p:cNvSpPr>
                <a:spLocks noChangeArrowheads="1"/>
              </p:cNvSpPr>
              <p:nvPr/>
            </p:nvSpPr>
            <p:spPr bwMode="auto">
              <a:xfrm>
                <a:off x="586288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9" name="AutoShape 44"/>
              <p:cNvSpPr>
                <a:spLocks noChangeArrowheads="1"/>
              </p:cNvSpPr>
              <p:nvPr/>
            </p:nvSpPr>
            <p:spPr bwMode="auto">
              <a:xfrm>
                <a:off x="484515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0" name="AutoShape 44"/>
              <p:cNvSpPr>
                <a:spLocks noChangeArrowheads="1"/>
              </p:cNvSpPr>
              <p:nvPr/>
            </p:nvSpPr>
            <p:spPr bwMode="auto">
              <a:xfrm>
                <a:off x="657293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FF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1" name="Rectangle 64"/>
              <p:cNvSpPr>
                <a:spLocks noChangeArrowheads="1"/>
              </p:cNvSpPr>
              <p:nvPr/>
            </p:nvSpPr>
            <p:spPr bwMode="auto">
              <a:xfrm>
                <a:off x="2383708" y="1100690"/>
                <a:ext cx="19559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 kern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</a:rPr>
                  <a:t>If (X&lt;0.25 and Y&gt;0.75) then      </a:t>
                </a:r>
                <a:r>
                  <a:rPr lang="en-US" sz="1000" b="1" kern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  <a:sym typeface="Wingdings" charset="0"/>
                  </a:rPr>
                  <a:t></a:t>
                </a:r>
                <a:r>
                  <a:rPr lang="en-US" sz="1000" b="1" kern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</a:rPr>
                  <a:t> </a:t>
                </a:r>
                <a:endParaRPr lang="en-US" sz="1000" b="1" kern="0" dirty="0">
                  <a:solidFill>
                    <a:sysClr val="windowText" lastClr="000000"/>
                  </a:solidFill>
                  <a:ea typeface="ＭＳ Ｐゴシック" charset="0"/>
                  <a:cs typeface="Calibri"/>
                </a:endParaRPr>
              </a:p>
            </p:txBody>
          </p:sp>
          <p:sp>
            <p:nvSpPr>
              <p:cNvPr id="242" name="Rectangle 65"/>
              <p:cNvSpPr>
                <a:spLocks noChangeArrowheads="1"/>
              </p:cNvSpPr>
              <p:nvPr/>
            </p:nvSpPr>
            <p:spPr bwMode="auto">
              <a:xfrm>
                <a:off x="2388443" y="1298039"/>
                <a:ext cx="191284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Everything else                            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  <a:sym typeface="Wingdings" charset="0"/>
                  </a:rPr>
                  <a:t></a:t>
                </a:r>
                <a:endParaRPr lang="en-GB" sz="1000" b="1" kern="0" dirty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3" name="AutoShape 44"/>
              <p:cNvSpPr>
                <a:spLocks noChangeArrowheads="1"/>
              </p:cNvSpPr>
              <p:nvPr/>
            </p:nvSpPr>
            <p:spPr bwMode="auto">
              <a:xfrm>
                <a:off x="4237191" y="1149325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4" name="AutoShape 44"/>
              <p:cNvSpPr>
                <a:spLocks noChangeArrowheads="1"/>
              </p:cNvSpPr>
              <p:nvPr/>
            </p:nvSpPr>
            <p:spPr bwMode="auto">
              <a:xfrm>
                <a:off x="4237191" y="136044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249717" y="3844001"/>
              <a:ext cx="4406950" cy="2305205"/>
              <a:chOff x="72687" y="525067"/>
              <a:chExt cx="4406950" cy="2305205"/>
            </a:xfrm>
          </p:grpSpPr>
          <p:sp>
            <p:nvSpPr>
              <p:cNvPr id="246" name="Rectangle 4"/>
              <p:cNvSpPr>
                <a:spLocks noChangeArrowheads="1"/>
              </p:cNvSpPr>
              <p:nvPr/>
            </p:nvSpPr>
            <p:spPr bwMode="auto">
              <a:xfrm>
                <a:off x="359073" y="648752"/>
                <a:ext cx="1860325" cy="1856178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7" name="Line 5"/>
              <p:cNvSpPr>
                <a:spLocks noChangeShapeType="1"/>
              </p:cNvSpPr>
              <p:nvPr/>
            </p:nvSpPr>
            <p:spPr bwMode="auto">
              <a:xfrm flipV="1">
                <a:off x="359073" y="525067"/>
                <a:ext cx="0" cy="19798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8" name="Line 6"/>
              <p:cNvSpPr>
                <a:spLocks noChangeShapeType="1"/>
              </p:cNvSpPr>
              <p:nvPr/>
            </p:nvSpPr>
            <p:spPr bwMode="auto">
              <a:xfrm>
                <a:off x="359073" y="2504929"/>
                <a:ext cx="1967621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9" name="Text Box 7"/>
              <p:cNvSpPr txBox="1">
                <a:spLocks noChangeArrowheads="1"/>
              </p:cNvSpPr>
              <p:nvPr/>
            </p:nvSpPr>
            <p:spPr bwMode="auto">
              <a:xfrm>
                <a:off x="1193774" y="2584051"/>
                <a:ext cx="2512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250" name="Text Box 8"/>
              <p:cNvSpPr txBox="1">
                <a:spLocks noChangeArrowheads="1"/>
              </p:cNvSpPr>
              <p:nvPr/>
            </p:nvSpPr>
            <p:spPr bwMode="auto">
              <a:xfrm>
                <a:off x="72687" y="1361756"/>
                <a:ext cx="24878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251" name="Text Box 9"/>
              <p:cNvSpPr txBox="1">
                <a:spLocks noChangeArrowheads="1"/>
              </p:cNvSpPr>
              <p:nvPr/>
            </p:nvSpPr>
            <p:spPr bwMode="auto">
              <a:xfrm>
                <a:off x="239943" y="2423079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252" name="Text Box 10"/>
              <p:cNvSpPr txBox="1">
                <a:spLocks noChangeArrowheads="1"/>
              </p:cNvSpPr>
              <p:nvPr/>
            </p:nvSpPr>
            <p:spPr bwMode="auto">
              <a:xfrm>
                <a:off x="2148392" y="2480938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253" name="Text Box 11"/>
              <p:cNvSpPr txBox="1">
                <a:spLocks noChangeArrowheads="1"/>
              </p:cNvSpPr>
              <p:nvPr/>
            </p:nvSpPr>
            <p:spPr bwMode="auto">
              <a:xfrm>
                <a:off x="139284" y="525067"/>
                <a:ext cx="255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sp>
            <p:nvSpPr>
              <p:cNvPr id="254" name="Line 37"/>
              <p:cNvSpPr>
                <a:spLocks noChangeShapeType="1"/>
              </p:cNvSpPr>
              <p:nvPr/>
            </p:nvSpPr>
            <p:spPr bwMode="auto">
              <a:xfrm>
                <a:off x="823760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55" name="Line 38"/>
              <p:cNvSpPr>
                <a:spLocks noChangeShapeType="1"/>
              </p:cNvSpPr>
              <p:nvPr/>
            </p:nvSpPr>
            <p:spPr bwMode="auto">
              <a:xfrm>
                <a:off x="1289235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56" name="Line 39"/>
              <p:cNvSpPr>
                <a:spLocks noChangeShapeType="1"/>
              </p:cNvSpPr>
              <p:nvPr/>
            </p:nvSpPr>
            <p:spPr bwMode="auto">
              <a:xfrm>
                <a:off x="1754711" y="648752"/>
                <a:ext cx="0" cy="18561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57" name="Line 40"/>
              <p:cNvSpPr>
                <a:spLocks noChangeShapeType="1"/>
              </p:cNvSpPr>
              <p:nvPr/>
            </p:nvSpPr>
            <p:spPr bwMode="auto">
              <a:xfrm>
                <a:off x="359073" y="2051116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58" name="Line 41"/>
              <p:cNvSpPr>
                <a:spLocks noChangeShapeType="1"/>
              </p:cNvSpPr>
              <p:nvPr/>
            </p:nvSpPr>
            <p:spPr bwMode="auto">
              <a:xfrm>
                <a:off x="359073" y="1598212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59" name="Line 42"/>
              <p:cNvSpPr>
                <a:spLocks noChangeShapeType="1"/>
              </p:cNvSpPr>
              <p:nvPr/>
            </p:nvSpPr>
            <p:spPr bwMode="auto">
              <a:xfrm>
                <a:off x="359073" y="1144400"/>
                <a:ext cx="1860325" cy="0"/>
              </a:xfrm>
              <a:prstGeom prst="line">
                <a:avLst/>
              </a:prstGeom>
              <a:noFill/>
              <a:ln w="9525" cap="rnd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0" name="Text Box 43"/>
              <p:cNvSpPr txBox="1">
                <a:spLocks noChangeArrowheads="1"/>
              </p:cNvSpPr>
              <p:nvPr/>
            </p:nvSpPr>
            <p:spPr bwMode="auto">
              <a:xfrm>
                <a:off x="2389019" y="884079"/>
                <a:ext cx="209061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If (Y&lt;0.25) then                            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  <a:sym typeface="Wingdings" charset="0"/>
                  </a:rPr>
                  <a:t>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latin typeface="Calibri"/>
                    <a:cs typeface="Calibri"/>
                  </a:rPr>
                  <a:t> </a:t>
                </a:r>
              </a:p>
            </p:txBody>
          </p:sp>
          <p:sp>
            <p:nvSpPr>
              <p:cNvPr id="261" name="AutoShape 44"/>
              <p:cNvSpPr>
                <a:spLocks noChangeArrowheads="1"/>
              </p:cNvSpPr>
              <p:nvPr/>
            </p:nvSpPr>
            <p:spPr bwMode="auto">
              <a:xfrm>
                <a:off x="4236961" y="92312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2" name="AutoShape 44"/>
              <p:cNvSpPr>
                <a:spLocks noChangeArrowheads="1"/>
              </p:cNvSpPr>
              <p:nvPr/>
            </p:nvSpPr>
            <p:spPr bwMode="auto">
              <a:xfrm>
                <a:off x="1793369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rgbClr val="FFFF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3" name="AutoShape 44"/>
              <p:cNvSpPr>
                <a:spLocks noChangeArrowheads="1"/>
              </p:cNvSpPr>
              <p:nvPr/>
            </p:nvSpPr>
            <p:spPr bwMode="auto">
              <a:xfrm>
                <a:off x="1997917" y="208147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4" name="AutoShape 44"/>
              <p:cNvSpPr>
                <a:spLocks noChangeArrowheads="1"/>
              </p:cNvSpPr>
              <p:nvPr/>
            </p:nvSpPr>
            <p:spPr bwMode="auto">
              <a:xfrm>
                <a:off x="1899876" y="22621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5" name="AutoShape 44"/>
              <p:cNvSpPr>
                <a:spLocks noChangeArrowheads="1"/>
              </p:cNvSpPr>
              <p:nvPr/>
            </p:nvSpPr>
            <p:spPr bwMode="auto">
              <a:xfrm>
                <a:off x="621790" y="7069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6" name="AutoShape 44"/>
              <p:cNvSpPr>
                <a:spLocks noChangeArrowheads="1"/>
              </p:cNvSpPr>
              <p:nvPr/>
            </p:nvSpPr>
            <p:spPr bwMode="auto">
              <a:xfrm>
                <a:off x="550786" y="9525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7" name="AutoShape 44"/>
              <p:cNvSpPr>
                <a:spLocks noChangeArrowheads="1"/>
              </p:cNvSpPr>
              <p:nvPr/>
            </p:nvSpPr>
            <p:spPr bwMode="auto">
              <a:xfrm>
                <a:off x="444279" y="78880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33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8" name="AutoShape 44"/>
              <p:cNvSpPr>
                <a:spLocks noChangeArrowheads="1"/>
              </p:cNvSpPr>
              <p:nvPr/>
            </p:nvSpPr>
            <p:spPr bwMode="auto">
              <a:xfrm>
                <a:off x="1083322" y="156638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9" name="AutoShape 44"/>
              <p:cNvSpPr>
                <a:spLocks noChangeArrowheads="1"/>
              </p:cNvSpPr>
              <p:nvPr/>
            </p:nvSpPr>
            <p:spPr bwMode="auto">
              <a:xfrm>
                <a:off x="1817975" y="1567740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0" name="AutoShape 44"/>
              <p:cNvSpPr>
                <a:spLocks noChangeArrowheads="1"/>
              </p:cNvSpPr>
              <p:nvPr/>
            </p:nvSpPr>
            <p:spPr bwMode="auto">
              <a:xfrm>
                <a:off x="1368394" y="1807814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1" name="AutoShape 44"/>
              <p:cNvSpPr>
                <a:spLocks noChangeArrowheads="1"/>
              </p:cNvSpPr>
              <p:nvPr/>
            </p:nvSpPr>
            <p:spPr bwMode="auto">
              <a:xfrm>
                <a:off x="1189828" y="1034356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2" name="AutoShape 44"/>
              <p:cNvSpPr>
                <a:spLocks noChangeArrowheads="1"/>
              </p:cNvSpPr>
              <p:nvPr/>
            </p:nvSpPr>
            <p:spPr bwMode="auto">
              <a:xfrm>
                <a:off x="1612701" y="1078198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0070C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3" name="AutoShape 44"/>
              <p:cNvSpPr>
                <a:spLocks noChangeArrowheads="1"/>
              </p:cNvSpPr>
              <p:nvPr/>
            </p:nvSpPr>
            <p:spPr bwMode="auto">
              <a:xfrm>
                <a:off x="408776" y="2139332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4" name="AutoShape 44"/>
              <p:cNvSpPr>
                <a:spLocks noChangeArrowheads="1"/>
              </p:cNvSpPr>
              <p:nvPr/>
            </p:nvSpPr>
            <p:spPr bwMode="auto">
              <a:xfrm>
                <a:off x="586288" y="2098407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5" name="AutoShape 44"/>
              <p:cNvSpPr>
                <a:spLocks noChangeArrowheads="1"/>
              </p:cNvSpPr>
              <p:nvPr/>
            </p:nvSpPr>
            <p:spPr bwMode="auto">
              <a:xfrm>
                <a:off x="484515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6" name="AutoShape 44"/>
              <p:cNvSpPr>
                <a:spLocks noChangeArrowheads="1"/>
              </p:cNvSpPr>
              <p:nvPr/>
            </p:nvSpPr>
            <p:spPr bwMode="auto">
              <a:xfrm>
                <a:off x="657293" y="2303033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7" name="Rectangle 64"/>
              <p:cNvSpPr>
                <a:spLocks noChangeArrowheads="1"/>
              </p:cNvSpPr>
              <p:nvPr/>
            </p:nvSpPr>
            <p:spPr bwMode="auto">
              <a:xfrm>
                <a:off x="2383708" y="1100690"/>
                <a:ext cx="19559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00" b="1" kern="0" dirty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</a:rPr>
                  <a:t>If (X&lt;0.25 and Y&gt;0.75) then      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  <a:sym typeface="Wingdings" charset="0"/>
                  </a:rPr>
                  <a:t></a:t>
                </a:r>
                <a:r>
                  <a:rPr lang="en-US" sz="1000" b="1" kern="0" dirty="0">
                    <a:solidFill>
                      <a:sysClr val="windowText" lastClr="000000"/>
                    </a:solidFill>
                    <a:ea typeface="ＭＳ Ｐゴシック" charset="0"/>
                    <a:cs typeface="Calibri"/>
                  </a:rPr>
                  <a:t> </a:t>
                </a:r>
              </a:p>
            </p:txBody>
          </p:sp>
          <p:sp>
            <p:nvSpPr>
              <p:cNvPr id="279" name="AutoShape 44"/>
              <p:cNvSpPr>
                <a:spLocks noChangeArrowheads="1"/>
              </p:cNvSpPr>
              <p:nvPr/>
            </p:nvSpPr>
            <p:spPr bwMode="auto">
              <a:xfrm>
                <a:off x="4237191" y="1149325"/>
                <a:ext cx="142010" cy="163700"/>
              </a:xfrm>
              <a:prstGeom prst="star4">
                <a:avLst>
                  <a:gd name="adj" fmla="val 25120"/>
                </a:avLst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GB" sz="1000" kern="0">
                  <a:solidFill>
                    <a:sysClr val="windowText" lastClr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5023436" y="5370050"/>
              <a:ext cx="1860325" cy="4538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42887" y="160860"/>
              <a:ext cx="326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1. Initial training set and no rules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968526" y="160860"/>
              <a:ext cx="2468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2. The first rule is learnt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38105" y="3516996"/>
              <a:ext cx="2626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3. The second rule is leant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816743" y="3516996"/>
              <a:ext cx="29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4. Generating the default rule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018307" y="3973451"/>
              <a:ext cx="464687" cy="4956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6" name="AutoShape 44"/>
            <p:cNvSpPr>
              <a:spLocks noChangeArrowheads="1"/>
            </p:cNvSpPr>
            <p:nvPr/>
          </p:nvSpPr>
          <p:spPr bwMode="auto">
            <a:xfrm>
              <a:off x="605706" y="1317270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7" name="AutoShape 44"/>
            <p:cNvSpPr>
              <a:spLocks noChangeArrowheads="1"/>
            </p:cNvSpPr>
            <p:nvPr/>
          </p:nvSpPr>
          <p:spPr bwMode="auto">
            <a:xfrm>
              <a:off x="754066" y="1797412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8" name="AutoShape 44"/>
            <p:cNvSpPr>
              <a:spLocks noChangeArrowheads="1"/>
            </p:cNvSpPr>
            <p:nvPr/>
          </p:nvSpPr>
          <p:spPr bwMode="auto">
            <a:xfrm>
              <a:off x="5111115" y="1284384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9" name="AutoShape 44"/>
            <p:cNvSpPr>
              <a:spLocks noChangeArrowheads="1"/>
            </p:cNvSpPr>
            <p:nvPr/>
          </p:nvSpPr>
          <p:spPr bwMode="auto">
            <a:xfrm>
              <a:off x="5259475" y="1764526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0" name="AutoShape 44"/>
            <p:cNvSpPr>
              <a:spLocks noChangeArrowheads="1"/>
            </p:cNvSpPr>
            <p:nvPr/>
          </p:nvSpPr>
          <p:spPr bwMode="auto">
            <a:xfrm>
              <a:off x="620727" y="4586840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1" name="AutoShape 44"/>
            <p:cNvSpPr>
              <a:spLocks noChangeArrowheads="1"/>
            </p:cNvSpPr>
            <p:nvPr/>
          </p:nvSpPr>
          <p:spPr bwMode="auto">
            <a:xfrm>
              <a:off x="769087" y="5066982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2" name="AutoShape 44"/>
            <p:cNvSpPr>
              <a:spLocks noChangeArrowheads="1"/>
            </p:cNvSpPr>
            <p:nvPr/>
          </p:nvSpPr>
          <p:spPr bwMode="auto">
            <a:xfrm>
              <a:off x="5117465" y="4575540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3" name="AutoShape 44"/>
            <p:cNvSpPr>
              <a:spLocks noChangeArrowheads="1"/>
            </p:cNvSpPr>
            <p:nvPr/>
          </p:nvSpPr>
          <p:spPr bwMode="auto">
            <a:xfrm>
              <a:off x="5265825" y="5055682"/>
              <a:ext cx="142010" cy="163700"/>
            </a:xfrm>
            <a:prstGeom prst="star4">
              <a:avLst>
                <a:gd name="adj" fmla="val 25120"/>
              </a:avLst>
            </a:prstGeom>
            <a:solidFill>
              <a:srgbClr val="0070C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000" kern="0"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36103" y="5370050"/>
              <a:ext cx="1860325" cy="45381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64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E36AEF3E-BA3E-F049-AC91-AD390C39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The Gassist Pittsburgh LCS [Bacardit, 04]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557775D8-9D71-6B4C-91A9-F6EC95A8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Genetic </a:t>
            </a:r>
            <a:r>
              <a:rPr lang="en-US" altLang="en-US" dirty="0" err="1">
                <a:ea typeface="ＭＳ Ｐゴシック" panose="020B0600070205080204" pitchFamily="34" charset="-128"/>
              </a:rPr>
              <a:t>clASSIfier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Designed with three aims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Generate compact and accurate solutions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Run-time reduction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Be able to cope with both continuous and discrete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 achieved by several components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971550" lvl="1" indent="-514350"/>
            <a:r>
              <a:rPr lang="en-US" altLang="en-US" dirty="0">
                <a:ea typeface="ＭＳ Ｐゴシック" panose="020B0600070205080204" pitchFamily="34" charset="-128"/>
              </a:rPr>
              <a:t>Explicit default rule mechanism </a:t>
            </a:r>
          </a:p>
          <a:p>
            <a:pPr marL="971550" lvl="1" indent="-514350"/>
            <a:r>
              <a:rPr lang="en-US" altLang="en-US" dirty="0">
                <a:ea typeface="ＭＳ Ｐゴシック" panose="020B0600070205080204" pitchFamily="34" charset="-128"/>
              </a:rPr>
              <a:t>ILAS windowing scheme for scalability (explained in lecture 9)</a:t>
            </a:r>
          </a:p>
          <a:p>
            <a:pPr marL="971550" lvl="1" indent="-514350"/>
            <a:r>
              <a:rPr lang="en-US" altLang="en-US" dirty="0">
                <a:ea typeface="ＭＳ Ｐゴシック" panose="020B0600070205080204" pitchFamily="34" charset="-128"/>
              </a:rPr>
              <a:t>MDL-based fitness function (1)</a:t>
            </a:r>
          </a:p>
          <a:p>
            <a:pPr marL="971550" lvl="1" indent="-514350"/>
            <a:r>
              <a:rPr lang="en-US" altLang="en-US" dirty="0">
                <a:ea typeface="ＭＳ Ｐゴシック" panose="020B0600070205080204" pitchFamily="34" charset="-128"/>
              </a:rPr>
              <a:t>Initialization policies (1)</a:t>
            </a:r>
          </a:p>
          <a:p>
            <a:pPr marL="971550" lvl="1" indent="-514350"/>
            <a:r>
              <a:rPr lang="en-US" altLang="en-US" dirty="0">
                <a:ea typeface="ＭＳ Ｐゴシック" panose="020B0600070205080204" pitchFamily="34" charset="-128"/>
              </a:rPr>
              <a:t>Rule deletion operator (1)</a:t>
            </a:r>
          </a:p>
          <a:p>
            <a:pPr marL="971550" lvl="1" indent="-514350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68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82BFB13A-A34F-4844-93CF-755FA5D5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Default Rule mechanism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3800DEF7-41C8-964A-97E1-08B0351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When we encode this rule set as a decision list we can observe an interesting behavior: the emergent generation of a default rule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Using a default rule can help generating a more compact rule set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Easier to learn (smaller search space)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Potentially less sensitive to overlearning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To maximize this benefits, the knowledge representation is extended with an explicit default rule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66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159989EB-561D-514B-96F0-2158AF60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Default Rule mechanism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80B21E9B-813F-3A4E-9424-6AF5B064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class is assigned to the default rule?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Simple policies such as using the majority/minority class are not robust enough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Automatic determination of default class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The initial population contains individuals with all default classes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Evolution will choose the correct default class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In the first few iterations the different default classes will be isolated:  each is a separate subpopulation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Different default classes learn at different rates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Afterwards, restrictions are lifted and the system is freely to pick up the best policy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940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65984752-3ACA-8245-A906-A472C4E6B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GAssist: Initialisation policy</a:t>
            </a:r>
            <a:endParaRPr lang="en-GB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DFC01B7-D3D7-8E42-9E6A-1AB1A9960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Initialization policy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Probability of a rule matching a random instance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In GABIL each gene associated to a value of an attribute is independent of the other values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Therefore the probability of matching an attribute equals to the probability of value 1 when initializing the chromosome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Probability of a rule set matching a random instance</a:t>
            </a:r>
            <a:endParaRPr lang="en-GB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39939" name="Object 2">
            <a:extLst>
              <a:ext uri="{FF2B5EF4-FFF2-40B4-BE49-F238E27FC236}">
                <a16:creationId xmlns:a16="http://schemas.microsoft.com/office/drawing/2014/main" id="{19DD4C5D-7C02-7A4F-8F45-9DEF1EEE8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55027"/>
              </p:ext>
            </p:extLst>
          </p:nvPr>
        </p:nvGraphicFramePr>
        <p:xfrm>
          <a:off x="5460104" y="4908551"/>
          <a:ext cx="30257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3" imgW="24574500" imgH="5270500" progId="Equation.3">
                  <p:embed/>
                </p:oleObj>
              </mc:Choice>
              <mc:Fallback>
                <p:oleObj name="Equation" r:id="rId3" imgW="24574500" imgH="5270500" progId="Equation.3">
                  <p:embed/>
                  <p:pic>
                    <p:nvPicPr>
                      <p:cNvPr id="39939" name="Object 2">
                        <a:extLst>
                          <a:ext uri="{FF2B5EF4-FFF2-40B4-BE49-F238E27FC236}">
                            <a16:creationId xmlns:a16="http://schemas.microsoft.com/office/drawing/2014/main" id="{19DD4C5D-7C02-7A4F-8F45-9DEF1EEE8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104" y="4908551"/>
                        <a:ext cx="30257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">
            <a:extLst>
              <a:ext uri="{FF2B5EF4-FFF2-40B4-BE49-F238E27FC236}">
                <a16:creationId xmlns:a16="http://schemas.microsoft.com/office/drawing/2014/main" id="{8B94C366-4068-D343-AEFD-FE434848D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5949950"/>
          <a:ext cx="60325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5" imgW="76657200" imgH="5270500" progId="Equation.3">
                  <p:embed/>
                </p:oleObj>
              </mc:Choice>
              <mc:Fallback>
                <p:oleObj name="Equation" r:id="rId5" imgW="76657200" imgH="5270500" progId="Equation.3">
                  <p:embed/>
                  <p:pic>
                    <p:nvPicPr>
                      <p:cNvPr id="39940" name="Object 3">
                        <a:extLst>
                          <a:ext uri="{FF2B5EF4-FFF2-40B4-BE49-F238E27FC236}">
                            <a16:creationId xmlns:a16="http://schemas.microsoft.com/office/drawing/2014/main" id="{8B94C366-4068-D343-AEFD-FE434848D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5949950"/>
                        <a:ext cx="60325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88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C5A3D77-EBB0-2B4F-ADF9-71DB7CF8E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GAssist: Initialisation policy</a:t>
            </a:r>
            <a:endParaRPr lang="en-GB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F53C7DB3-D166-6644-8217-2E4F0CDEE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Initialization policy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 can we derive a formula to adjust P</a:t>
            </a:r>
            <a:r>
              <a:rPr lang="en-US" altLang="en-US" baseline="-25000">
                <a:ea typeface="ＭＳ Ｐゴシック" panose="020B0600070205080204" pitchFamily="34" charset="-128"/>
              </a:rPr>
              <a:t>1 </a:t>
            </a:r>
            <a:r>
              <a:rPr lang="en-US" altLang="en-US">
                <a:ea typeface="ＭＳ Ｐゴシック" panose="020B0600070205080204" pitchFamily="34" charset="-128"/>
              </a:rPr>
              <a:t>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We use an explicit default rule mechanism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If we suppose equal class distribution, we have to make sure that we match all but one of the classes</a:t>
            </a:r>
            <a:endParaRPr lang="en-GB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40963" name="Object 2">
            <a:extLst>
              <a:ext uri="{FF2B5EF4-FFF2-40B4-BE49-F238E27FC236}">
                <a16:creationId xmlns:a16="http://schemas.microsoft.com/office/drawing/2014/main" id="{853246CA-CC1C-A84F-995A-FEC59916C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9" y="3810001"/>
          <a:ext cx="3240087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3" imgW="31305500" imgH="25450800" progId="Equation.3">
                  <p:embed/>
                </p:oleObj>
              </mc:Choice>
              <mc:Fallback>
                <p:oleObj name="Equation" r:id="rId3" imgW="31305500" imgH="25450800" progId="Equation.3">
                  <p:embed/>
                  <p:pic>
                    <p:nvPicPr>
                      <p:cNvPr id="40963" name="Object 2">
                        <a:extLst>
                          <a:ext uri="{FF2B5EF4-FFF2-40B4-BE49-F238E27FC236}">
                            <a16:creationId xmlns:a16="http://schemas.microsoft.com/office/drawing/2014/main" id="{853246CA-CC1C-A84F-995A-FEC59916CF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3810001"/>
                        <a:ext cx="3240087" cy="263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158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228D296F-4F3A-FF4F-A115-EA07BCE2C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GAssist: Initialisation policy</a:t>
            </a:r>
            <a:endParaRPr lang="en-GB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6C25BFA6-228B-A94A-BF9B-BC4766659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Covering operator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time a new rule has to be created, an instance is sampled from the training set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rule is created as a </a:t>
            </a:r>
            <a:r>
              <a:rPr lang="en-US" altLang="en-US" i="1">
                <a:ea typeface="ＭＳ Ｐゴシック" panose="020B0600070205080204" pitchFamily="34" charset="-128"/>
              </a:rPr>
              <a:t>generalized</a:t>
            </a:r>
            <a:r>
              <a:rPr lang="en-US" altLang="en-US">
                <a:ea typeface="ＭＳ Ｐゴシック" panose="020B0600070205080204" pitchFamily="34" charset="-128"/>
              </a:rPr>
              <a:t> version of the example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Makes sure it matches the example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It covers not just the examples, but a larger area of the search space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Two methods of sampling instances from the training set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Uniform probability for each instance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Class-wise sampling probability</a:t>
            </a:r>
            <a:endParaRPr lang="en-GB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935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2B48843E-AA55-5541-BCED-E088D509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MDL-based fitness function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7B27AD82-57B5-3248-9EBB-2137660A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Description Length principle</a:t>
            </a: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598D84E3-CA0F-1145-8144-3E9C2181C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6" y="2438401"/>
            <a:ext cx="1077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3012" name="Text Box 5">
            <a:extLst>
              <a:ext uri="{FF2B5EF4-FFF2-40B4-BE49-F238E27FC236}">
                <a16:creationId xmlns:a16="http://schemas.microsoft.com/office/drawing/2014/main" id="{ADA52A2E-0ECC-4A49-AB7F-748C343D2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3" y="2438401"/>
            <a:ext cx="1287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43013" name="Text Box 6">
            <a:extLst>
              <a:ext uri="{FF2B5EF4-FFF2-40B4-BE49-F238E27FC236}">
                <a16:creationId xmlns:a16="http://schemas.microsoft.com/office/drawing/2014/main" id="{7E63633E-C5D2-B34F-8E33-442DF5F6C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2876551"/>
            <a:ext cx="213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Instances + class</a:t>
            </a:r>
          </a:p>
        </p:txBody>
      </p:sp>
      <p:sp>
        <p:nvSpPr>
          <p:cNvPr id="43014" name="Text Box 7">
            <a:extLst>
              <a:ext uri="{FF2B5EF4-FFF2-40B4-BE49-F238E27FC236}">
                <a16:creationId xmlns:a16="http://schemas.microsoft.com/office/drawing/2014/main" id="{41967609-DA01-F540-8FE7-119B7B5B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2870201"/>
            <a:ext cx="125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Instances</a:t>
            </a:r>
          </a:p>
        </p:txBody>
      </p:sp>
      <p:sp>
        <p:nvSpPr>
          <p:cNvPr id="43015" name="AutoShape 8">
            <a:extLst>
              <a:ext uri="{FF2B5EF4-FFF2-40B4-BE49-F238E27FC236}">
                <a16:creationId xmlns:a16="http://schemas.microsoft.com/office/drawing/2014/main" id="{56960FEC-B561-664F-B47B-7CB9EBE88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4249738"/>
            <a:ext cx="1728788" cy="431800"/>
          </a:xfrm>
          <a:prstGeom prst="rightArrow">
            <a:avLst>
              <a:gd name="adj1" fmla="val 50000"/>
              <a:gd name="adj2" fmla="val 100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16" name="Rectangle 9">
            <a:extLst>
              <a:ext uri="{FF2B5EF4-FFF2-40B4-BE49-F238E27FC236}">
                <a16:creationId xmlns:a16="http://schemas.microsoft.com/office/drawing/2014/main" id="{354F5315-061F-124A-8BAD-F7932FDB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9" y="3529014"/>
            <a:ext cx="1296987" cy="1152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52D9CFC2-E4FE-D048-A9D4-9216C396C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1200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11">
            <a:extLst>
              <a:ext uri="{FF2B5EF4-FFF2-40B4-BE49-F238E27FC236}">
                <a16:creationId xmlns:a16="http://schemas.microsoft.com/office/drawing/2014/main" id="{8CB6630A-BABA-2F42-BA01-EE44D273C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4075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2">
            <a:extLst>
              <a:ext uri="{FF2B5EF4-FFF2-40B4-BE49-F238E27FC236}">
                <a16:creationId xmlns:a16="http://schemas.microsoft.com/office/drawing/2014/main" id="{6C09CF56-812F-1F4F-B3F0-7331D9A3D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8538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3">
            <a:extLst>
              <a:ext uri="{FF2B5EF4-FFF2-40B4-BE49-F238E27FC236}">
                <a16:creationId xmlns:a16="http://schemas.microsoft.com/office/drawing/2014/main" id="{0CF7B47F-8F26-A747-9585-9996AE36A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4">
            <a:extLst>
              <a:ext uri="{FF2B5EF4-FFF2-40B4-BE49-F238E27FC236}">
                <a16:creationId xmlns:a16="http://schemas.microsoft.com/office/drawing/2014/main" id="{F90BB652-04E4-BD4F-8E86-C736001AE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5875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5">
            <a:extLst>
              <a:ext uri="{FF2B5EF4-FFF2-40B4-BE49-F238E27FC236}">
                <a16:creationId xmlns:a16="http://schemas.microsoft.com/office/drawing/2014/main" id="{953AD894-2C9D-7A4D-9D2B-27A229DF6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0338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6">
            <a:extLst>
              <a:ext uri="{FF2B5EF4-FFF2-40B4-BE49-F238E27FC236}">
                <a16:creationId xmlns:a16="http://schemas.microsoft.com/office/drawing/2014/main" id="{E8B7C361-CE51-0544-B838-2E9DB4DC2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4800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17">
            <a:extLst>
              <a:ext uri="{FF2B5EF4-FFF2-40B4-BE49-F238E27FC236}">
                <a16:creationId xmlns:a16="http://schemas.microsoft.com/office/drawing/2014/main" id="{8DD333FD-003D-8941-96E2-21B91B2B4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9263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8">
            <a:extLst>
              <a:ext uri="{FF2B5EF4-FFF2-40B4-BE49-F238E27FC236}">
                <a16:creationId xmlns:a16="http://schemas.microsoft.com/office/drawing/2014/main" id="{CCDF8F32-5743-484C-A999-6D0B4D2BB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36734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9">
            <a:extLst>
              <a:ext uri="{FF2B5EF4-FFF2-40B4-BE49-F238E27FC236}">
                <a16:creationId xmlns:a16="http://schemas.microsoft.com/office/drawing/2014/main" id="{EEE8F195-DC2B-A14F-8540-9826839FC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38179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20">
            <a:extLst>
              <a:ext uri="{FF2B5EF4-FFF2-40B4-BE49-F238E27FC236}">
                <a16:creationId xmlns:a16="http://schemas.microsoft.com/office/drawing/2014/main" id="{5679A98D-0541-DB46-AFA2-D7DE7F3E1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3962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21">
            <a:extLst>
              <a:ext uri="{FF2B5EF4-FFF2-40B4-BE49-F238E27FC236}">
                <a16:creationId xmlns:a16="http://schemas.microsoft.com/office/drawing/2014/main" id="{149133DD-1BFA-B64A-BA8D-595D75716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4105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22">
            <a:extLst>
              <a:ext uri="{FF2B5EF4-FFF2-40B4-BE49-F238E27FC236}">
                <a16:creationId xmlns:a16="http://schemas.microsoft.com/office/drawing/2014/main" id="{4547E816-F56D-5F48-883C-16C07B261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4249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3">
            <a:extLst>
              <a:ext uri="{FF2B5EF4-FFF2-40B4-BE49-F238E27FC236}">
                <a16:creationId xmlns:a16="http://schemas.microsoft.com/office/drawing/2014/main" id="{85490680-6E89-9F4E-A27B-7E2CB6E51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439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4">
            <a:extLst>
              <a:ext uri="{FF2B5EF4-FFF2-40B4-BE49-F238E27FC236}">
                <a16:creationId xmlns:a16="http://schemas.microsoft.com/office/drawing/2014/main" id="{4AD1D9C0-AEF4-8448-91F0-B1657B37A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738" y="45370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Rectangle 25">
            <a:extLst>
              <a:ext uri="{FF2B5EF4-FFF2-40B4-BE49-F238E27FC236}">
                <a16:creationId xmlns:a16="http://schemas.microsoft.com/office/drawing/2014/main" id="{340BAD7C-721F-5743-885E-DA421BEB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529014"/>
            <a:ext cx="1296988" cy="1152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33" name="Line 26">
            <a:extLst>
              <a:ext uri="{FF2B5EF4-FFF2-40B4-BE49-F238E27FC236}">
                <a16:creationId xmlns:a16="http://schemas.microsoft.com/office/drawing/2014/main" id="{3705EB2C-D75F-9547-BFBE-14FDD2D1E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1963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27">
            <a:extLst>
              <a:ext uri="{FF2B5EF4-FFF2-40B4-BE49-F238E27FC236}">
                <a16:creationId xmlns:a16="http://schemas.microsoft.com/office/drawing/2014/main" id="{65296703-47EF-E14A-8D6E-0691BA44B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4838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Line 28">
            <a:extLst>
              <a:ext uri="{FF2B5EF4-FFF2-40B4-BE49-F238E27FC236}">
                <a16:creationId xmlns:a16="http://schemas.microsoft.com/office/drawing/2014/main" id="{DD65DAA0-3487-4945-A20D-25E4367D0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29">
            <a:extLst>
              <a:ext uri="{FF2B5EF4-FFF2-40B4-BE49-F238E27FC236}">
                <a16:creationId xmlns:a16="http://schemas.microsoft.com/office/drawing/2014/main" id="{4DC17F37-7215-A045-B033-D6D770126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3763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30">
            <a:extLst>
              <a:ext uri="{FF2B5EF4-FFF2-40B4-BE49-F238E27FC236}">
                <a16:creationId xmlns:a16="http://schemas.microsoft.com/office/drawing/2014/main" id="{43C1BE39-4E28-914A-BC1A-616DE2B83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6638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31">
            <a:extLst>
              <a:ext uri="{FF2B5EF4-FFF2-40B4-BE49-F238E27FC236}">
                <a16:creationId xmlns:a16="http://schemas.microsoft.com/office/drawing/2014/main" id="{7989CF01-9C46-234E-B693-5CAE3E3A5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32">
            <a:extLst>
              <a:ext uri="{FF2B5EF4-FFF2-40B4-BE49-F238E27FC236}">
                <a16:creationId xmlns:a16="http://schemas.microsoft.com/office/drawing/2014/main" id="{C1B22518-BAEF-8E41-8884-C086CDD00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563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Line 33">
            <a:extLst>
              <a:ext uri="{FF2B5EF4-FFF2-40B4-BE49-F238E27FC236}">
                <a16:creationId xmlns:a16="http://schemas.microsoft.com/office/drawing/2014/main" id="{7C54E4FA-02A4-F742-AFEC-C7D56FAF8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025" y="3529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Line 34">
            <a:extLst>
              <a:ext uri="{FF2B5EF4-FFF2-40B4-BE49-F238E27FC236}">
                <a16:creationId xmlns:a16="http://schemas.microsoft.com/office/drawing/2014/main" id="{1142681F-AF90-5B49-9862-82232E562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6734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35">
            <a:extLst>
              <a:ext uri="{FF2B5EF4-FFF2-40B4-BE49-F238E27FC236}">
                <a16:creationId xmlns:a16="http://schemas.microsoft.com/office/drawing/2014/main" id="{38909A71-D757-E944-B64B-B073F027E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8179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Line 36">
            <a:extLst>
              <a:ext uri="{FF2B5EF4-FFF2-40B4-BE49-F238E27FC236}">
                <a16:creationId xmlns:a16="http://schemas.microsoft.com/office/drawing/2014/main" id="{4F1809B2-D475-7C42-A45B-E1CDF3D16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962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4" name="Line 37">
            <a:extLst>
              <a:ext uri="{FF2B5EF4-FFF2-40B4-BE49-F238E27FC236}">
                <a16:creationId xmlns:a16="http://schemas.microsoft.com/office/drawing/2014/main" id="{A768F4B3-39F8-9447-A9C7-F89B8742F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105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38">
            <a:extLst>
              <a:ext uri="{FF2B5EF4-FFF2-40B4-BE49-F238E27FC236}">
                <a16:creationId xmlns:a16="http://schemas.microsoft.com/office/drawing/2014/main" id="{84FD39D4-8162-8047-B835-BBAD071F9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2497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39">
            <a:extLst>
              <a:ext uri="{FF2B5EF4-FFF2-40B4-BE49-F238E27FC236}">
                <a16:creationId xmlns:a16="http://schemas.microsoft.com/office/drawing/2014/main" id="{2808ECEC-C708-D948-AF61-130DC94E5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39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40">
            <a:extLst>
              <a:ext uri="{FF2B5EF4-FFF2-40B4-BE49-F238E27FC236}">
                <a16:creationId xmlns:a16="http://schemas.microsoft.com/office/drawing/2014/main" id="{45CDD5D6-4478-634F-A3F5-D0A23D016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5370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Rectangle 41">
            <a:extLst>
              <a:ext uri="{FF2B5EF4-FFF2-40B4-BE49-F238E27FC236}">
                <a16:creationId xmlns:a16="http://schemas.microsoft.com/office/drawing/2014/main" id="{ECA9B609-15B9-1E48-BB90-9F175A0F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9" y="3529014"/>
            <a:ext cx="142875" cy="1152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49" name="Line 42">
            <a:extLst>
              <a:ext uri="{FF2B5EF4-FFF2-40B4-BE49-F238E27FC236}">
                <a16:creationId xmlns:a16="http://schemas.microsoft.com/office/drawing/2014/main" id="{C72922E9-3729-7B43-ACC2-A1B2C12E0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367347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0" name="Line 43">
            <a:extLst>
              <a:ext uri="{FF2B5EF4-FFF2-40B4-BE49-F238E27FC236}">
                <a16:creationId xmlns:a16="http://schemas.microsoft.com/office/drawing/2014/main" id="{01ECD33B-A3BE-0C45-BDE7-B593F0F96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38163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Line 44">
            <a:extLst>
              <a:ext uri="{FF2B5EF4-FFF2-40B4-BE49-F238E27FC236}">
                <a16:creationId xmlns:a16="http://schemas.microsoft.com/office/drawing/2014/main" id="{C28B50B6-0EF5-C64E-A8FA-34CE0B2DC5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396081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Line 45">
            <a:extLst>
              <a:ext uri="{FF2B5EF4-FFF2-40B4-BE49-F238E27FC236}">
                <a16:creationId xmlns:a16="http://schemas.microsoft.com/office/drawing/2014/main" id="{0A74A4DA-0D33-114A-BD7E-2459AE4C75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410527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3" name="Line 46">
            <a:extLst>
              <a:ext uri="{FF2B5EF4-FFF2-40B4-BE49-F238E27FC236}">
                <a16:creationId xmlns:a16="http://schemas.microsoft.com/office/drawing/2014/main" id="{D08DA6A5-A8B5-614E-9114-6E47FFF8AD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42481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4" name="Line 47">
            <a:extLst>
              <a:ext uri="{FF2B5EF4-FFF2-40B4-BE49-F238E27FC236}">
                <a16:creationId xmlns:a16="http://schemas.microsoft.com/office/drawing/2014/main" id="{350F66FA-D274-1140-84AE-1ACB170589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439261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5" name="Line 48">
            <a:extLst>
              <a:ext uri="{FF2B5EF4-FFF2-40B4-BE49-F238E27FC236}">
                <a16:creationId xmlns:a16="http://schemas.microsoft.com/office/drawing/2014/main" id="{D2A32E97-7F91-2A49-87A9-A16E040A89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4489" y="453707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Text Box 49">
            <a:extLst>
              <a:ext uri="{FF2B5EF4-FFF2-40B4-BE49-F238E27FC236}">
                <a16:creationId xmlns:a16="http://schemas.microsoft.com/office/drawing/2014/main" id="{F16B6609-6DE9-D54E-80E9-AF37368BD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6" y="3541714"/>
            <a:ext cx="3470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latin typeface="Tahoma" panose="020B0604030504040204" pitchFamily="34" charset="0"/>
              </a:rPr>
              <a:t>How do we send the class</a:t>
            </a:r>
          </a:p>
          <a:p>
            <a:pPr algn="ctr" eaLnBrk="1" hangingPunct="1"/>
            <a:r>
              <a:rPr lang="en-US" altLang="en-US" sz="2000" b="1">
                <a:latin typeface="Tahoma" panose="020B0604030504040204" pitchFamily="34" charset="0"/>
              </a:rPr>
              <a:t>of each instance?</a:t>
            </a:r>
          </a:p>
        </p:txBody>
      </p:sp>
      <p:sp>
        <p:nvSpPr>
          <p:cNvPr id="43057" name="Rectangle 50">
            <a:extLst>
              <a:ext uri="{FF2B5EF4-FFF2-40B4-BE49-F238E27FC236}">
                <a16:creationId xmlns:a16="http://schemas.microsoft.com/office/drawing/2014/main" id="{6278EC07-F673-1A4C-BBCE-1399B2F5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4" y="5040313"/>
            <a:ext cx="3025775" cy="144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58" name="Line 51">
            <a:extLst>
              <a:ext uri="{FF2B5EF4-FFF2-40B4-BE49-F238E27FC236}">
                <a16:creationId xmlns:a16="http://schemas.microsoft.com/office/drawing/2014/main" id="{B548D3E4-CBC7-914B-9B8E-2594296A4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542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52">
            <a:extLst>
              <a:ext uri="{FF2B5EF4-FFF2-40B4-BE49-F238E27FC236}">
                <a16:creationId xmlns:a16="http://schemas.microsoft.com/office/drawing/2014/main" id="{B7C95441-36F7-F04F-A35B-3C0E9E20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9888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53">
            <a:extLst>
              <a:ext uri="{FF2B5EF4-FFF2-40B4-BE49-F238E27FC236}">
                <a16:creationId xmlns:a16="http://schemas.microsoft.com/office/drawing/2014/main" id="{DF798F0F-B6F0-3740-84B0-A6057773A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54">
            <a:extLst>
              <a:ext uri="{FF2B5EF4-FFF2-40B4-BE49-F238E27FC236}">
                <a16:creationId xmlns:a16="http://schemas.microsoft.com/office/drawing/2014/main" id="{2C0805B2-5AD4-0844-B5AC-F8AD6A4F3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722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2" name="Line 55">
            <a:extLst>
              <a:ext uri="{FF2B5EF4-FFF2-40B4-BE49-F238E27FC236}">
                <a16:creationId xmlns:a16="http://schemas.microsoft.com/office/drawing/2014/main" id="{0AFD3E91-FF93-0C4C-997E-B2B98AEEF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Line 56">
            <a:extLst>
              <a:ext uri="{FF2B5EF4-FFF2-40B4-BE49-F238E27FC236}">
                <a16:creationId xmlns:a16="http://schemas.microsoft.com/office/drawing/2014/main" id="{1313F430-9FD6-A84A-86CE-05B17C59D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61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4" name="Line 57">
            <a:extLst>
              <a:ext uri="{FF2B5EF4-FFF2-40B4-BE49-F238E27FC236}">
                <a16:creationId xmlns:a16="http://schemas.microsoft.com/office/drawing/2014/main" id="{4C562BE5-4C9A-BF46-95DF-47BF70F3F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5" name="Line 58">
            <a:extLst>
              <a:ext uri="{FF2B5EF4-FFF2-40B4-BE49-F238E27FC236}">
                <a16:creationId xmlns:a16="http://schemas.microsoft.com/office/drawing/2014/main" id="{D53CF201-3D96-5145-BFE0-7F155814C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3488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6" name="Line 59">
            <a:extLst>
              <a:ext uri="{FF2B5EF4-FFF2-40B4-BE49-F238E27FC236}">
                <a16:creationId xmlns:a16="http://schemas.microsoft.com/office/drawing/2014/main" id="{34FCA396-1B05-AD41-94D8-4A716DEBA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7" name="Line 60">
            <a:extLst>
              <a:ext uri="{FF2B5EF4-FFF2-40B4-BE49-F238E27FC236}">
                <a16:creationId xmlns:a16="http://schemas.microsoft.com/office/drawing/2014/main" id="{0B63C116-8809-3D47-A416-B97DF56AB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2413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8" name="Line 61">
            <a:extLst>
              <a:ext uri="{FF2B5EF4-FFF2-40B4-BE49-F238E27FC236}">
                <a16:creationId xmlns:a16="http://schemas.microsoft.com/office/drawing/2014/main" id="{AF061453-265C-294B-A94D-84FC8DE5D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5288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9" name="Line 62">
            <a:extLst>
              <a:ext uri="{FF2B5EF4-FFF2-40B4-BE49-F238E27FC236}">
                <a16:creationId xmlns:a16="http://schemas.microsoft.com/office/drawing/2014/main" id="{7195AA3E-2091-474B-832B-5EF538C64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0" name="Line 63">
            <a:extLst>
              <a:ext uri="{FF2B5EF4-FFF2-40B4-BE49-F238E27FC236}">
                <a16:creationId xmlns:a16="http://schemas.microsoft.com/office/drawing/2014/main" id="{50737417-03F7-AD44-BFC7-3B8130C55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4213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1" name="Line 64">
            <a:extLst>
              <a:ext uri="{FF2B5EF4-FFF2-40B4-BE49-F238E27FC236}">
                <a16:creationId xmlns:a16="http://schemas.microsoft.com/office/drawing/2014/main" id="{5F83C50F-53FE-DA4A-919B-80CE055DB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867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2" name="Line 65">
            <a:extLst>
              <a:ext uri="{FF2B5EF4-FFF2-40B4-BE49-F238E27FC236}">
                <a16:creationId xmlns:a16="http://schemas.microsoft.com/office/drawing/2014/main" id="{7046AFF2-E512-1C4C-A812-0757A01E0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15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3" name="Line 66">
            <a:extLst>
              <a:ext uri="{FF2B5EF4-FFF2-40B4-BE49-F238E27FC236}">
                <a16:creationId xmlns:a16="http://schemas.microsoft.com/office/drawing/2014/main" id="{CF6A6EA0-BCDB-514E-AFE2-575BA920B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6013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4" name="Line 67">
            <a:extLst>
              <a:ext uri="{FF2B5EF4-FFF2-40B4-BE49-F238E27FC236}">
                <a16:creationId xmlns:a16="http://schemas.microsoft.com/office/drawing/2014/main" id="{A60548B7-094E-AC4F-99A4-69828191F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047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5" name="Line 68">
            <a:extLst>
              <a:ext uri="{FF2B5EF4-FFF2-40B4-BE49-F238E27FC236}">
                <a16:creationId xmlns:a16="http://schemas.microsoft.com/office/drawing/2014/main" id="{0FE9284E-467B-9641-8A63-F867C111D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0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6" name="Line 69">
            <a:extLst>
              <a:ext uri="{FF2B5EF4-FFF2-40B4-BE49-F238E27FC236}">
                <a16:creationId xmlns:a16="http://schemas.microsoft.com/office/drawing/2014/main" id="{162E8BB2-EAD9-CF4E-A405-DF21CE7A6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813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7" name="Line 70">
            <a:extLst>
              <a:ext uri="{FF2B5EF4-FFF2-40B4-BE49-F238E27FC236}">
                <a16:creationId xmlns:a16="http://schemas.microsoft.com/office/drawing/2014/main" id="{D62EC534-9F7D-674F-B28B-E371D89BA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2275" y="50403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8" name="Rectangle 71">
            <a:extLst>
              <a:ext uri="{FF2B5EF4-FFF2-40B4-BE49-F238E27FC236}">
                <a16:creationId xmlns:a16="http://schemas.microsoft.com/office/drawing/2014/main" id="{5BDCD1E9-8EF2-3842-A567-A9C7621B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1" y="5330826"/>
            <a:ext cx="22320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Theory description</a:t>
            </a:r>
          </a:p>
        </p:txBody>
      </p:sp>
      <p:sp>
        <p:nvSpPr>
          <p:cNvPr id="43079" name="Text Box 72">
            <a:extLst>
              <a:ext uri="{FF2B5EF4-FFF2-40B4-BE49-F238E27FC236}">
                <a16:creationId xmlns:a16="http://schemas.microsoft.com/office/drawing/2014/main" id="{1883FBA6-D3CB-4D44-A1E4-A04570CDE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5253039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3080" name="Rectangle 73">
            <a:extLst>
              <a:ext uri="{FF2B5EF4-FFF2-40B4-BE49-F238E27FC236}">
                <a16:creationId xmlns:a16="http://schemas.microsoft.com/office/drawing/2014/main" id="{6C89F6EF-3BE0-E142-8B0F-BE68D332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5400676"/>
            <a:ext cx="433388" cy="144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43081" name="Line 74">
            <a:extLst>
              <a:ext uri="{FF2B5EF4-FFF2-40B4-BE49-F238E27FC236}">
                <a16:creationId xmlns:a16="http://schemas.microsoft.com/office/drawing/2014/main" id="{3AD04667-2A98-2F43-BD99-9C4DE2E8B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0" y="54006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2" name="Line 75">
            <a:extLst>
              <a:ext uri="{FF2B5EF4-FFF2-40B4-BE49-F238E27FC236}">
                <a16:creationId xmlns:a16="http://schemas.microsoft.com/office/drawing/2014/main" id="{C065D0AF-D668-C04D-87F1-F0010C625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813" y="54006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3" name="Line 76">
            <a:extLst>
              <a:ext uri="{FF2B5EF4-FFF2-40B4-BE49-F238E27FC236}">
                <a16:creationId xmlns:a16="http://schemas.microsoft.com/office/drawing/2014/main" id="{B6BD9051-DA8F-EB4D-B7B2-B4BC9BE7F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2275" y="54006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4" name="Text Box 77">
            <a:extLst>
              <a:ext uri="{FF2B5EF4-FFF2-40B4-BE49-F238E27FC236}">
                <a16:creationId xmlns:a16="http://schemas.microsoft.com/office/drawing/2014/main" id="{FB896916-D479-724C-ABBB-ED3DD4C46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86326"/>
            <a:ext cx="2693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1) Sending the classes</a:t>
            </a:r>
          </a:p>
        </p:txBody>
      </p:sp>
      <p:sp>
        <p:nvSpPr>
          <p:cNvPr id="43085" name="Text Box 78">
            <a:extLst>
              <a:ext uri="{FF2B5EF4-FFF2-40B4-BE49-F238E27FC236}">
                <a16:creationId xmlns:a16="http://schemas.microsoft.com/office/drawing/2014/main" id="{92517163-D620-7741-B250-CDA5F2FB4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5318126"/>
            <a:ext cx="27368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2) Generating a theory</a:t>
            </a: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and sending it plus</a:t>
            </a: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its exceptions</a:t>
            </a:r>
          </a:p>
        </p:txBody>
      </p:sp>
    </p:spTree>
    <p:extLst>
      <p:ext uri="{BB962C8B-B14F-4D97-AF65-F5344CB8AC3E}">
        <p14:creationId xmlns:p14="http://schemas.microsoft.com/office/powerpoint/2010/main" val="309689968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694421B7-BC55-6F41-AB33-7199821D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MDL-based fitness function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867D312C-2514-034F-8304-5462EE30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solution that minimizes the length of sending the theory + its exceptions will be the best one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MDL based fitness function is the minimization of the following formula: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 is domain specific. In order to avoid a manual tuning we have also developed an adaptive heuristic process to tune this parameter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44035" name="Object 2">
            <a:extLst>
              <a:ext uri="{FF2B5EF4-FFF2-40B4-BE49-F238E27FC236}">
                <a16:creationId xmlns:a16="http://schemas.microsoft.com/office/drawing/2014/main" id="{823E490D-C905-254F-87C9-BE58E0724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0788" y="3733800"/>
          <a:ext cx="43926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cuación" r:id="rId3" imgW="28092400" imgH="4102100" progId="Equation.3">
                  <p:embed/>
                </p:oleObj>
              </mc:Choice>
              <mc:Fallback>
                <p:oleObj name="Ecuación" r:id="rId3" imgW="28092400" imgH="4102100" progId="Equation.3">
                  <p:embed/>
                  <p:pic>
                    <p:nvPicPr>
                      <p:cNvPr id="44035" name="Object 2">
                        <a:extLst>
                          <a:ext uri="{FF2B5EF4-FFF2-40B4-BE49-F238E27FC236}">
                            <a16:creationId xmlns:a16="http://schemas.microsoft.com/office/drawing/2014/main" id="{823E490D-C905-254F-87C9-BE58E0724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3733800"/>
                        <a:ext cx="439261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09032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AC7863C7-FAD4-E14A-94FC-DDC20263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MDL-based fitness function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F2CA43CF-89CA-5E4C-BC90-99FA716B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TL depends on the knowledge representation used. We should not select the shortest theory length definition, but a definition that promotes well-generalized solutions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This is the most interesting feature of this fitness function. We can explore more efficiently the search space by guiding the search based on the content of the individuals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ea typeface="ＭＳ Ｐゴシック" panose="020B0600070205080204" pitchFamily="34" charset="-128"/>
              </a:rPr>
              <a:t>TL metric will promote</a:t>
            </a:r>
          </a:p>
          <a:p>
            <a:pPr lvl="1">
              <a:lnSpc>
                <a:spcPct val="90000"/>
              </a:lnSpc>
            </a:pPr>
            <a:r>
              <a:rPr lang="en-GB" altLang="en-US" sz="2000">
                <a:ea typeface="ＭＳ Ｐゴシック" panose="020B0600070205080204" pitchFamily="34" charset="-128"/>
              </a:rPr>
              <a:t>Individuals with few rules</a:t>
            </a:r>
          </a:p>
          <a:p>
            <a:pPr lvl="1">
              <a:lnSpc>
                <a:spcPct val="90000"/>
              </a:lnSpc>
            </a:pPr>
            <a:r>
              <a:rPr lang="en-GB" altLang="en-US" sz="2000">
                <a:ea typeface="ＭＳ Ｐゴシック" panose="020B0600070205080204" pitchFamily="34" charset="-128"/>
              </a:rPr>
              <a:t>Individuals with few expressed attributes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ea typeface="ＭＳ Ｐゴシック" panose="020B0600070205080204" pitchFamily="34" charset="-128"/>
              </a:rPr>
              <a:t>TL for nominal attributes (in GABIL): #bits set to 0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ea typeface="ＭＳ Ｐゴシック" panose="020B0600070205080204" pitchFamily="34" charset="-128"/>
              </a:rPr>
              <a:t>TL for continuous attributes: 2-(size_interval/size_domain)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697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3DC21BC-5C47-ED44-AA41-06910D68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Paradigms and representation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7CC40F3-2666-0240-ADEF-A3D5B26A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 involves a huge mix of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Search methods (previous slide)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Representations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Learning paradigms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Learning paradigms: how the solution to the machine learning problem are generated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Representations: rules, decision trees, synthetic prototypes, hyperspheres, etc.</a:t>
            </a:r>
          </a:p>
        </p:txBody>
      </p:sp>
    </p:spTree>
    <p:extLst>
      <p:ext uri="{BB962C8B-B14F-4D97-AF65-F5344CB8AC3E}">
        <p14:creationId xmlns:p14="http://schemas.microsoft.com/office/powerpoint/2010/main" val="2288177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F365BBF0-A896-5C48-AAC5-8D742B83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GAssist: Rule deletion operator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1173C289-00B1-DB4E-9C7F-55B43688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Operator applied after the fitness computation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Rules that do not match any training example are eliminated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operator leaves a small number of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dead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rules in each individual, acting as protective neutral code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crossover is applied over a dead rule, it does not matter, it will not break a good rule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However, if too many dead rules are present, exploration is inefficient, and the population loses diversity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661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1D2B8CD3-12E8-C24D-83D2-F8C502DD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BioHEL [Bacardit et al, 09]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25CB8CD5-A7AE-C545-8BED-11C8917E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BIO-inspired </a:t>
            </a:r>
            <a:r>
              <a:rPr lang="en-US" altLang="en-US" dirty="0" err="1">
                <a:ea typeface="ＭＳ Ｐゴシック" panose="020B0600070205080204" pitchFamily="34" charset="-128"/>
              </a:rPr>
              <a:t>HiErarchical</a:t>
            </a:r>
            <a:r>
              <a:rPr lang="en-US" altLang="en-US" dirty="0">
                <a:ea typeface="ＭＳ Ｐゴシック" panose="020B0600070205080204" pitchFamily="34" charset="-128"/>
              </a:rPr>
              <a:t> Learning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Successor of </a:t>
            </a:r>
            <a:r>
              <a:rPr lang="en-US" altLang="en-US" dirty="0" err="1">
                <a:ea typeface="ＭＳ Ｐゴシック" panose="020B0600070205080204" pitchFamily="34" charset="-128"/>
              </a:rPr>
              <a:t>GAssist</a:t>
            </a:r>
            <a:r>
              <a:rPr lang="en-US" altLang="en-US" dirty="0">
                <a:ea typeface="ＭＳ Ｐゴシック" panose="020B0600070205080204" pitchFamily="34" charset="-128"/>
              </a:rPr>
              <a:t>, but changing paradigms: uses the Iterative Rule Learning approach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Created to overcome the scalability limitations of </a:t>
            </a:r>
            <a:r>
              <a:rPr lang="en-US" altLang="en-US" dirty="0" err="1">
                <a:ea typeface="ＭＳ Ｐゴシック" panose="020B0600070205080204" pitchFamily="34" charset="-128"/>
              </a:rPr>
              <a:t>GAssist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It still employs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Default Rule (no auto policy)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ILAS windowing scheme (for scalability)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Extended with (to be described in lecture 9)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scalable sparse knowledge representation (ALKR)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GPU implementation of rule evaluation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Rule editing local search operators 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788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616E5ED4-57D2-054B-9602-94561648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BioHEL</a:t>
            </a:r>
            <a:r>
              <a:rPr lang="en-US" altLang="en-US" dirty="0">
                <a:ea typeface="ＭＳ Ｐゴシック" panose="020B0600070205080204" pitchFamily="34" charset="-128"/>
              </a:rPr>
              <a:t>: fitness function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3FEA8D68-9D7A-D04A-AB0A-57EC3A97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3" y="1825624"/>
            <a:ext cx="6862485" cy="489322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Fitness function definition is trickier than in </a:t>
            </a:r>
            <a:r>
              <a:rPr lang="en-US" altLang="en-US" dirty="0" err="1">
                <a:ea typeface="ＭＳ Ｐゴシック" panose="020B0600070205080204" pitchFamily="34" charset="-128"/>
              </a:rPr>
              <a:t>GAssist</a:t>
            </a:r>
            <a:r>
              <a:rPr lang="en-US" altLang="en-US" dirty="0">
                <a:ea typeface="ＭＳ Ｐゴシック" panose="020B0600070205080204" pitchFamily="34" charset="-128"/>
              </a:rPr>
              <a:t>, as it is impossible to have a global control over the solution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 in any separate-and-conquer method, the system should favor rules that are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Accurate (do not make mistakes)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General (that cover many examples)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These two objectives are contradictory, specially in real-world problems: the best way of increasing the accuracy is by creating very specific rules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BioHEL</a:t>
            </a:r>
            <a:r>
              <a:rPr lang="en-US" altLang="en-US" dirty="0">
                <a:ea typeface="ＭＳ Ｐゴシック" panose="020B0600070205080204" pitchFamily="34" charset="-128"/>
              </a:rPr>
              <a:t> redefines coverage as a piece-wise function, which rewards rules that cover </a:t>
            </a:r>
            <a:r>
              <a:rPr lang="en-US" altLang="en-US" i="1" dirty="0">
                <a:ea typeface="ＭＳ Ｐゴシック" panose="020B0600070205080204" pitchFamily="34" charset="-128"/>
              </a:rPr>
              <a:t>at least</a:t>
            </a:r>
            <a:r>
              <a:rPr lang="en-US" altLang="en-US" dirty="0">
                <a:ea typeface="ＭＳ Ｐゴシック" panose="020B0600070205080204" pitchFamily="34" charset="-128"/>
              </a:rPr>
              <a:t> a certain fraction of the training set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the description of the actual fitness function see </a:t>
            </a:r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here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 descr="Check-2.pdf">
            <a:extLst>
              <a:ext uri="{FF2B5EF4-FFF2-40B4-BE49-F238E27FC236}">
                <a16:creationId xmlns:a16="http://schemas.microsoft.com/office/drawing/2014/main" id="{14F0ED0B-0179-5C4D-AD8F-30BBAA1E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549" y="2203123"/>
            <a:ext cx="4470772" cy="2451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B59724-D465-4B4A-B1C8-3A4556AE2D38}"/>
              </a:ext>
            </a:extLst>
          </p:cNvPr>
          <p:cNvSpPr/>
          <p:nvPr/>
        </p:nvSpPr>
        <p:spPr>
          <a:xfrm>
            <a:off x="9770217" y="2373346"/>
            <a:ext cx="790314" cy="51066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EC865-1CA7-254B-8A1C-AA896F6821BA}"/>
              </a:ext>
            </a:extLst>
          </p:cNvPr>
          <p:cNvSpPr/>
          <p:nvPr/>
        </p:nvSpPr>
        <p:spPr>
          <a:xfrm>
            <a:off x="8508546" y="2517380"/>
            <a:ext cx="821219" cy="53685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5F619-7907-ED47-A183-B91F6A2D388F}"/>
              </a:ext>
            </a:extLst>
          </p:cNvPr>
          <p:cNvSpPr/>
          <p:nvPr/>
        </p:nvSpPr>
        <p:spPr>
          <a:xfrm>
            <a:off x="10023709" y="3486338"/>
            <a:ext cx="458264" cy="32262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E0CF95-7329-7744-8402-CC414CEECF5E}"/>
              </a:ext>
            </a:extLst>
          </p:cNvPr>
          <p:cNvCxnSpPr/>
          <p:nvPr/>
        </p:nvCxnSpPr>
        <p:spPr>
          <a:xfrm>
            <a:off x="8819129" y="1731739"/>
            <a:ext cx="13093" cy="64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149E4E-44F8-904A-9841-59ACBCFF8B76}"/>
              </a:ext>
            </a:extLst>
          </p:cNvPr>
          <p:cNvCxnSpPr/>
          <p:nvPr/>
        </p:nvCxnSpPr>
        <p:spPr>
          <a:xfrm>
            <a:off x="10189202" y="1731739"/>
            <a:ext cx="13093" cy="64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C0CED8-9DF4-6340-9AF3-4ABB8DF6D526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10252841" y="3808961"/>
            <a:ext cx="66231" cy="1261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EDADBE-3CDF-2249-AFEA-B156D5A25806}"/>
              </a:ext>
            </a:extLst>
          </p:cNvPr>
          <p:cNvSpPr txBox="1"/>
          <p:nvPr/>
        </p:nvSpPr>
        <p:spPr>
          <a:xfrm>
            <a:off x="7827697" y="136240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Makes mistakes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FE33A-4185-6942-8009-58E2E704F60D}"/>
              </a:ext>
            </a:extLst>
          </p:cNvPr>
          <p:cNvSpPr txBox="1"/>
          <p:nvPr/>
        </p:nvSpPr>
        <p:spPr>
          <a:xfrm>
            <a:off x="9770217" y="1362407"/>
            <a:ext cx="93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77BAE-1805-7240-847C-29B86624467A}"/>
              </a:ext>
            </a:extLst>
          </p:cNvPr>
          <p:cNvSpPr txBox="1"/>
          <p:nvPr/>
        </p:nvSpPr>
        <p:spPr>
          <a:xfrm>
            <a:off x="9639434" y="5070717"/>
            <a:ext cx="244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cover enough examples</a:t>
            </a:r>
          </a:p>
        </p:txBody>
      </p:sp>
    </p:spTree>
    <p:extLst>
      <p:ext uri="{BB962C8B-B14F-4D97-AF65-F5344CB8AC3E}">
        <p14:creationId xmlns:p14="http://schemas.microsoft.com/office/powerpoint/2010/main" val="12762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F4D2DF5C-7AD2-314E-8731-B346D449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BioHEL: fitness function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2FF48C5D-EF3E-CE47-B12F-DE84914F6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>
                <a:ea typeface="ＭＳ Ｐゴシック" panose="020B0600070205080204" pitchFamily="34" charset="-128"/>
              </a:rPr>
              <a:t>Coverage term penalizes rules that do not cover a minimum percentage of examples</a:t>
            </a: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n-US" sz="2400" dirty="0">
                <a:ea typeface="ＭＳ Ｐゴシック" panose="020B0600070205080204" pitchFamily="34" charset="-128"/>
              </a:rPr>
              <a:t>Choice of the coverage break is crucial for the proper performance of the system</a:t>
            </a:r>
          </a:p>
          <a:p>
            <a:pPr lvl="1"/>
            <a:r>
              <a:rPr lang="en-GB" altLang="en-US" sz="2000" dirty="0">
                <a:ea typeface="ＭＳ Ｐゴシック" panose="020B0600070205080204" pitchFamily="34" charset="-128"/>
              </a:rPr>
              <a:t>But we have developed some theory-based methods to tune this parameter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pic>
        <p:nvPicPr>
          <p:cNvPr id="50179" name="Picture 6" descr="fitness2.png">
            <a:extLst>
              <a:ext uri="{FF2B5EF4-FFF2-40B4-BE49-F238E27FC236}">
                <a16:creationId xmlns:a16="http://schemas.microsoft.com/office/drawing/2014/main" id="{144B42E6-2A5A-0B4D-9F8B-F73B365B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322447"/>
            <a:ext cx="4411663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6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Functional Network Reconstruction for seed germination </a:t>
            </a:r>
            <a:endParaRPr lang="en-US" dirty="0">
              <a:latin typeface="Calibri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dirty="0">
                <a:latin typeface="Calibri" charset="0"/>
              </a:rPr>
              <a:t>Microarray data obtained from seed tissue of </a:t>
            </a:r>
            <a:r>
              <a:rPr lang="en-US" i="1" dirty="0">
                <a:latin typeface="Calibri" charset="0"/>
              </a:rPr>
              <a:t>Arabidopsis Thaliana</a:t>
            </a:r>
            <a:endParaRPr lang="en-US" dirty="0">
              <a:latin typeface="Calibri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latin typeface="Calibri" charset="0"/>
              </a:rPr>
              <a:t>122 samples represented by the expression level of almost 14000 genes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latin typeface="Calibri" charset="0"/>
              </a:rPr>
              <a:t>It had been experimentally determined whether each of the seeds had germinated or not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latin typeface="Calibri" charset="0"/>
              </a:rPr>
              <a:t>Can we learn to predict germination/dormancy from the microarray data?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>
                <a:latin typeface="Calibri" charset="0"/>
              </a:rPr>
              <a:t>[</a:t>
            </a:r>
            <a:r>
              <a:rPr lang="en-US" dirty="0" err="1">
                <a:latin typeface="Calibri" charset="0"/>
                <a:hlinkClick r:id="rId2"/>
              </a:rPr>
              <a:t>Bassel</a:t>
            </a:r>
            <a:r>
              <a:rPr lang="en-US" dirty="0">
                <a:latin typeface="Calibri" charset="0"/>
                <a:hlinkClick r:id="rId2"/>
              </a:rPr>
              <a:t> et al., Plant Cell, 2011</a:t>
            </a:r>
            <a:r>
              <a:rPr lang="en-US" dirty="0">
                <a:latin typeface="Calibri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3464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/>
              <a:t>Generating rule sets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23452" cy="4351338"/>
          </a:xfrm>
        </p:spPr>
        <p:txBody>
          <a:bodyPr/>
          <a:lstStyle/>
          <a:p>
            <a:pPr eaLnBrk="1" hangingPunct="1">
              <a:buFont typeface="Wingdings" charset="0"/>
              <a:buChar char="§"/>
            </a:pPr>
            <a:r>
              <a:rPr lang="en-US" dirty="0" err="1">
                <a:latin typeface="Calibri" charset="0"/>
              </a:rPr>
              <a:t>BioHEL</a:t>
            </a:r>
            <a:r>
              <a:rPr lang="en-US" dirty="0">
                <a:latin typeface="Calibri" charset="0"/>
              </a:rPr>
              <a:t> [Bacardit et al., 2009] was able to predict the outcome of the samples with 93.5% accuracy (10 x 10-fold cross-validation</a:t>
            </a:r>
          </a:p>
          <a:p>
            <a:pPr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  <a:p>
            <a:pPr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  <a:p>
            <a:pPr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  <a:p>
            <a:pPr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  <a:p>
            <a:pPr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905000" y="3790109"/>
            <a:ext cx="8382000" cy="286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CA" sz="2000" b="1" dirty="0"/>
              <a:t>If</a:t>
            </a:r>
            <a:r>
              <a:rPr lang="en-CA" sz="2000" dirty="0"/>
              <a:t> At1g27595&gt;100.87 </a:t>
            </a:r>
            <a:r>
              <a:rPr lang="en-CA" sz="2000" b="1" dirty="0"/>
              <a:t>and</a:t>
            </a:r>
            <a:r>
              <a:rPr lang="en-CA" sz="2000" dirty="0"/>
              <a:t> At3g49000&gt;68.13 </a:t>
            </a:r>
            <a:r>
              <a:rPr lang="en-CA" sz="2000" b="1" dirty="0"/>
              <a:t>and</a:t>
            </a:r>
            <a:r>
              <a:rPr lang="en-CA" sz="2000" dirty="0"/>
              <a:t> At2g40475&gt;55.96 </a:t>
            </a:r>
            <a:r>
              <a:rPr lang="en-CA" sz="2000" dirty="0">
                <a:sym typeface="Wingdings" charset="0"/>
              </a:rPr>
              <a:t></a:t>
            </a:r>
            <a:r>
              <a:rPr lang="en-CA" sz="2000" dirty="0"/>
              <a:t> </a:t>
            </a:r>
            <a:r>
              <a:rPr lang="en-CA" sz="2000" b="1" dirty="0"/>
              <a:t>Predict </a:t>
            </a:r>
            <a:r>
              <a:rPr lang="en-CA" sz="2000" dirty="0"/>
              <a:t>germination</a:t>
            </a:r>
            <a:endParaRPr lang="en-GB" sz="2000" dirty="0"/>
          </a:p>
          <a:p>
            <a:r>
              <a:rPr lang="en-CA" sz="2000" b="1" dirty="0"/>
              <a:t>If</a:t>
            </a:r>
            <a:r>
              <a:rPr lang="en-CA" sz="2000" dirty="0"/>
              <a:t> At4g34710&gt;349.67 </a:t>
            </a:r>
            <a:r>
              <a:rPr lang="en-CA" sz="2000" b="1" dirty="0"/>
              <a:t>and</a:t>
            </a:r>
            <a:r>
              <a:rPr lang="en-CA" sz="2000" dirty="0"/>
              <a:t> At4g37760&gt;150.75 </a:t>
            </a:r>
            <a:r>
              <a:rPr lang="en-CA" sz="2000" b="1" dirty="0"/>
              <a:t>and</a:t>
            </a:r>
            <a:r>
              <a:rPr lang="en-CA" sz="2000" dirty="0"/>
              <a:t> At1g30135&gt;17.66 </a:t>
            </a:r>
            <a:r>
              <a:rPr lang="en-CA" sz="2000" dirty="0">
                <a:sym typeface="Wingdings" charset="0"/>
              </a:rPr>
              <a:t></a:t>
            </a:r>
            <a:r>
              <a:rPr lang="en-CA" sz="2000" dirty="0"/>
              <a:t> </a:t>
            </a:r>
            <a:r>
              <a:rPr lang="en-CA" sz="2000" b="1" dirty="0"/>
              <a:t>Predict</a:t>
            </a:r>
            <a:r>
              <a:rPr lang="en-CA" sz="2000" dirty="0"/>
              <a:t> germination</a:t>
            </a:r>
            <a:endParaRPr lang="en-GB" sz="2000" dirty="0"/>
          </a:p>
          <a:p>
            <a:r>
              <a:rPr lang="en-CA" sz="2000" b="1" dirty="0"/>
              <a:t>If</a:t>
            </a:r>
            <a:r>
              <a:rPr lang="en-CA" sz="2000" dirty="0"/>
              <a:t> At3g03050&gt;37.90 </a:t>
            </a:r>
            <a:r>
              <a:rPr lang="en-CA" sz="2000" b="1" dirty="0"/>
              <a:t>and</a:t>
            </a:r>
            <a:r>
              <a:rPr lang="en-CA" sz="2000" dirty="0"/>
              <a:t> At2g20630&gt;96.01 </a:t>
            </a:r>
            <a:r>
              <a:rPr lang="en-CA" sz="2000" b="1" dirty="0"/>
              <a:t>and</a:t>
            </a:r>
            <a:r>
              <a:rPr lang="en-CA" sz="2000" dirty="0"/>
              <a:t> At3g02885&gt;9.66 </a:t>
            </a:r>
            <a:r>
              <a:rPr lang="en-CA" sz="2000" dirty="0">
                <a:sym typeface="Wingdings" charset="0"/>
              </a:rPr>
              <a:t></a:t>
            </a:r>
            <a:r>
              <a:rPr lang="en-CA" sz="2000" dirty="0"/>
              <a:t> </a:t>
            </a:r>
            <a:r>
              <a:rPr lang="en-CA" sz="2000" b="1" dirty="0"/>
              <a:t>Predict</a:t>
            </a:r>
            <a:r>
              <a:rPr lang="en-CA" sz="2000" dirty="0"/>
              <a:t> germination</a:t>
            </a:r>
            <a:endParaRPr lang="en-GB" sz="2000" dirty="0"/>
          </a:p>
          <a:p>
            <a:r>
              <a:rPr lang="en-CA" sz="2000" b="1" dirty="0"/>
              <a:t>If</a:t>
            </a:r>
            <a:r>
              <a:rPr lang="en-CA" sz="2000" dirty="0"/>
              <a:t> At5g54910&gt;45.03 </a:t>
            </a:r>
            <a:r>
              <a:rPr lang="en-CA" sz="2000" b="1" dirty="0"/>
              <a:t>and</a:t>
            </a:r>
            <a:r>
              <a:rPr lang="en-CA" sz="2000" dirty="0"/>
              <a:t> At4g18975&gt;16.74 </a:t>
            </a:r>
            <a:r>
              <a:rPr lang="en-CA" sz="2000" b="1" dirty="0"/>
              <a:t>and</a:t>
            </a:r>
            <a:r>
              <a:rPr lang="en-CA" sz="2000" dirty="0"/>
              <a:t> At3g28910&gt;52.76 </a:t>
            </a:r>
            <a:r>
              <a:rPr lang="en-CA" sz="2000" b="1" dirty="0"/>
              <a:t>and</a:t>
            </a:r>
            <a:r>
              <a:rPr lang="en-CA" sz="2000" dirty="0"/>
              <a:t> At1g48320&gt;56.80 </a:t>
            </a:r>
            <a:r>
              <a:rPr lang="en-CA" sz="2000" dirty="0">
                <a:sym typeface="Wingdings" charset="0"/>
              </a:rPr>
              <a:t></a:t>
            </a:r>
            <a:r>
              <a:rPr lang="en-CA" sz="2000" dirty="0"/>
              <a:t> </a:t>
            </a:r>
            <a:r>
              <a:rPr lang="en-CA" sz="2000" b="1" dirty="0"/>
              <a:t>Predict</a:t>
            </a:r>
            <a:r>
              <a:rPr lang="en-CA" sz="2000" dirty="0"/>
              <a:t> germination</a:t>
            </a:r>
            <a:endParaRPr lang="en-GB" sz="2000" dirty="0"/>
          </a:p>
          <a:p>
            <a:r>
              <a:rPr lang="en-CA" sz="2000" b="1" dirty="0"/>
              <a:t>Everything else</a:t>
            </a:r>
            <a:r>
              <a:rPr lang="en-CA" sz="2000" dirty="0"/>
              <a:t> </a:t>
            </a:r>
            <a:r>
              <a:rPr lang="en-CA" sz="2000" dirty="0">
                <a:sym typeface="Wingdings" charset="0"/>
              </a:rPr>
              <a:t></a:t>
            </a:r>
            <a:r>
              <a:rPr lang="en-CA" sz="2000" dirty="0"/>
              <a:t> </a:t>
            </a:r>
            <a:r>
              <a:rPr lang="en-CA" sz="2000" b="1" dirty="0"/>
              <a:t>Predict</a:t>
            </a:r>
            <a:r>
              <a:rPr lang="en-CA" sz="2000" dirty="0"/>
              <a:t> dormancy</a:t>
            </a:r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64" y="1976378"/>
            <a:ext cx="3850601" cy="14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05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dirty="0"/>
              <a:t>Identifying regulators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Rule building process is stochastic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Generates different rule sets each time the system is run</a:t>
            </a:r>
          </a:p>
          <a:p>
            <a:pPr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But if we run the system many times, we can see some patterns in the rule sets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Genes appearing quite more frequent than the rest</a:t>
            </a:r>
          </a:p>
          <a:p>
            <a:pPr lvl="2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Some associated to dormancy</a:t>
            </a:r>
          </a:p>
          <a:p>
            <a:pPr lvl="2" eaLnBrk="1" hangingPunct="1">
              <a:buFont typeface="Wingdings" charset="0"/>
              <a:buChar char="§"/>
            </a:pPr>
            <a:r>
              <a:rPr lang="en-US" dirty="0">
                <a:latin typeface="Calibri" charset="0"/>
              </a:rPr>
              <a:t>Some associated to germination</a:t>
            </a:r>
          </a:p>
          <a:p>
            <a:pPr lvl="1" eaLnBrk="1" hangingPunct="1">
              <a:buFont typeface="Wingdings" charset="0"/>
              <a:buChar char="§"/>
            </a:pPr>
            <a:endParaRPr lang="en-US" sz="3200" dirty="0">
              <a:latin typeface="Calibri" charset="0"/>
            </a:endParaRPr>
          </a:p>
          <a:p>
            <a:pPr lvl="1" eaLnBrk="1" hangingPunct="1">
              <a:buFont typeface="Wingdings" charset="0"/>
              <a:buChar char="§"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41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Known regulators appear with high frequency in the rules</a:t>
            </a:r>
          </a:p>
        </p:txBody>
      </p:sp>
      <p:pic>
        <p:nvPicPr>
          <p:cNvPr id="25602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68494" y="1973988"/>
            <a:ext cx="7152584" cy="4335374"/>
          </a:xfrm>
        </p:spPr>
      </p:pic>
    </p:spTree>
    <p:extLst>
      <p:ext uri="{BB962C8B-B14F-4D97-AF65-F5344CB8AC3E}">
        <p14:creationId xmlns:p14="http://schemas.microsoft.com/office/powerpoint/2010/main" val="1443452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215" y="4355931"/>
            <a:ext cx="2879394" cy="2502069"/>
          </a:xfrm>
          <a:prstGeom prst="rect">
            <a:avLst/>
          </a:prstGeom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>
              <a:defRPr/>
            </a:pPr>
            <a:r>
              <a:rPr lang="en-US" sz="4000" dirty="0"/>
              <a:t>Generating co-prediction networks of interactions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0929" cy="4351338"/>
          </a:xfrm>
        </p:spPr>
        <p:txBody>
          <a:bodyPr rtlCol="0">
            <a:normAutofit fontScale="92500"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sz="2400" dirty="0">
                <a:latin typeface="Calibri" charset="0"/>
              </a:rPr>
              <a:t>For each of the rules shown before to be true, all of the conditions in it need to be true at the same time</a:t>
            </a:r>
          </a:p>
          <a:p>
            <a:pPr lvl="1">
              <a:buFont typeface="Arial"/>
              <a:buChar char="–"/>
              <a:defRPr/>
            </a:pPr>
            <a:r>
              <a:rPr lang="en-US" sz="2000" dirty="0">
                <a:latin typeface="Calibri" charset="0"/>
              </a:rPr>
              <a:t>Each rule is expressing an interaction between certain gens</a:t>
            </a:r>
          </a:p>
          <a:p>
            <a:pPr>
              <a:buFont typeface="Arial"/>
              <a:buChar char="•"/>
              <a:defRPr/>
            </a:pPr>
            <a:r>
              <a:rPr lang="en-US" sz="2400" dirty="0">
                <a:latin typeface="Calibri" charset="0"/>
              </a:rPr>
              <a:t>From a high number of rule sets we can identify pairs of genes that co-occur with high frequency and generate functional networks</a:t>
            </a:r>
          </a:p>
          <a:p>
            <a:pPr>
              <a:buFont typeface="Arial"/>
              <a:buChar char="•"/>
              <a:defRPr/>
            </a:pPr>
            <a:r>
              <a:rPr lang="en-US" sz="2400" dirty="0">
                <a:latin typeface="Calibri" charset="0"/>
              </a:rPr>
              <a:t>The network shows different topology when compared to other type of network construction methods (e.g. by gene co-expression)</a:t>
            </a:r>
          </a:p>
          <a:p>
            <a:pPr>
              <a:buFont typeface="Arial"/>
              <a:buChar char="•"/>
              <a:defRPr/>
            </a:pPr>
            <a:r>
              <a:rPr lang="en-US" sz="2400" dirty="0">
                <a:latin typeface="Calibri" charset="0"/>
              </a:rPr>
              <a:t>Different regions in the network contain the germination and dormancy genes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80" y="950521"/>
            <a:ext cx="3124029" cy="335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88551" y="4493926"/>
            <a:ext cx="679761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numCol="1" rtlCol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  <a:latin typeface="Arial"/>
                <a:cs typeface="Arial"/>
              </a:rPr>
              <a:t>Germination</a:t>
            </a:r>
          </a:p>
        </p:txBody>
      </p:sp>
    </p:spTree>
    <p:extLst>
      <p:ext uri="{BB962C8B-B14F-4D97-AF65-F5344CB8AC3E}">
        <p14:creationId xmlns:p14="http://schemas.microsoft.com/office/powerpoint/2010/main" val="1369126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Experimental validation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</a:pPr>
            <a:r>
              <a:rPr lang="en-US">
                <a:latin typeface="Calibri" charset="0"/>
              </a:rPr>
              <a:t>We have experimentally verified this analysis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>
                <a:latin typeface="Calibri" charset="0"/>
              </a:rPr>
              <a:t>By ordering and planting knockouts for the highly ranked genes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>
                <a:latin typeface="Calibri" charset="0"/>
              </a:rPr>
              <a:t>We have been able to identify four new regulators of germination, with different phenotype from the wild type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2765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657600"/>
            <a:ext cx="38338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4" y="3651250"/>
            <a:ext cx="3709987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91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A45ADC5-D468-0F4D-8AEA-9A3C39F7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Genetic Algorithm working cycle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5CD523-B855-C34C-A14D-2F87A764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983CB3-59F6-ED46-97CF-017DC29F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7400"/>
            <a:ext cx="2057400" cy="990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Population 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C06F24-4CC5-094F-8FB0-E08B733D8C20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>
            <a:off x="4876800" y="2590800"/>
            <a:ext cx="25908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A78B990-1F8B-1D41-9733-5EB4D724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95500"/>
            <a:ext cx="2057400" cy="990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Population 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3A4B0F-B643-084E-9DB9-4271FAC4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724400"/>
            <a:ext cx="2057400" cy="990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Population 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93E40D-AC18-1746-A09A-827304D68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2057400" cy="990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Population 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6E61F5-D863-F044-85EB-84AA2C8D15C7}"/>
              </a:ext>
            </a:extLst>
          </p:cNvPr>
          <p:cNvCxnSpPr>
            <a:cxnSpLocks noChangeShapeType="1"/>
            <a:stCxn id="7" idx="4"/>
            <a:endCxn id="9" idx="0"/>
          </p:cNvCxnSpPr>
          <p:nvPr/>
        </p:nvCxnSpPr>
        <p:spPr bwMode="auto">
          <a:xfrm rot="5400000">
            <a:off x="7677151" y="3905251"/>
            <a:ext cx="16383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CF04C9-81A9-6E44-9344-0B63BB7D7864}"/>
              </a:ext>
            </a:extLst>
          </p:cNvPr>
          <p:cNvCxnSpPr>
            <a:cxnSpLocks noChangeShapeType="1"/>
            <a:stCxn id="9" idx="2"/>
            <a:endCxn id="10" idx="6"/>
          </p:cNvCxnSpPr>
          <p:nvPr/>
        </p:nvCxnSpPr>
        <p:spPr bwMode="auto">
          <a:xfrm rot="10800000">
            <a:off x="4876800" y="5219700"/>
            <a:ext cx="25908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46ABA-DEC5-9C49-847F-75547FABA46A}"/>
              </a:ext>
            </a:extLst>
          </p:cNvPr>
          <p:cNvCxnSpPr>
            <a:cxnSpLocks noChangeShapeType="1"/>
            <a:stCxn id="10" idx="0"/>
            <a:endCxn id="4" idx="4"/>
          </p:cNvCxnSpPr>
          <p:nvPr/>
        </p:nvCxnSpPr>
        <p:spPr bwMode="auto">
          <a:xfrm rot="5400000" flipH="1" flipV="1">
            <a:off x="3009901" y="3886201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Curved Down Arrow 19">
            <a:extLst>
              <a:ext uri="{FF2B5EF4-FFF2-40B4-BE49-F238E27FC236}">
                <a16:creationId xmlns:a16="http://schemas.microsoft.com/office/drawing/2014/main" id="{AD14DE37-8F72-4943-9CBC-3502A4FE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98814"/>
            <a:ext cx="2590800" cy="763587"/>
          </a:xfrm>
          <a:prstGeom prst="curvedDownArrow">
            <a:avLst>
              <a:gd name="adj1" fmla="val 24991"/>
              <a:gd name="adj2" fmla="val 49999"/>
              <a:gd name="adj3" fmla="val 25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43" name="TextBox 20">
            <a:extLst>
              <a:ext uri="{FF2B5EF4-FFF2-40B4-BE49-F238E27FC236}">
                <a16:creationId xmlns:a16="http://schemas.microsoft.com/office/drawing/2014/main" id="{846CD2F7-117E-9546-BDA0-1192B1479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2220914"/>
            <a:ext cx="1263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Evaluation</a:t>
            </a:r>
          </a:p>
        </p:txBody>
      </p:sp>
      <p:sp>
        <p:nvSpPr>
          <p:cNvPr id="18444" name="TextBox 21">
            <a:extLst>
              <a:ext uri="{FF2B5EF4-FFF2-40B4-BE49-F238E27FC236}">
                <a16:creationId xmlns:a16="http://schemas.microsoft.com/office/drawing/2014/main" id="{2CD9A3AE-FC91-D14C-B6C5-2E87CEEA8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6" y="3592514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Selection</a:t>
            </a:r>
          </a:p>
        </p:txBody>
      </p:sp>
      <p:sp>
        <p:nvSpPr>
          <p:cNvPr id="18445" name="TextBox 22">
            <a:extLst>
              <a:ext uri="{FF2B5EF4-FFF2-40B4-BE49-F238E27FC236}">
                <a16:creationId xmlns:a16="http://schemas.microsoft.com/office/drawing/2014/main" id="{50273160-33D3-974F-81B3-9057AB527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6" y="5345114"/>
            <a:ext cx="1236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Crossover</a:t>
            </a:r>
          </a:p>
        </p:txBody>
      </p:sp>
      <p:sp>
        <p:nvSpPr>
          <p:cNvPr id="18446" name="TextBox 23">
            <a:extLst>
              <a:ext uri="{FF2B5EF4-FFF2-40B4-BE49-F238E27FC236}">
                <a16:creationId xmlns:a16="http://schemas.microsoft.com/office/drawing/2014/main" id="{CC1FFCD2-4F0E-954C-912D-52C179ED3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9" y="359251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2198478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285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"/>
                <a:cs typeface="Calibri Light"/>
              </a:rPr>
              <a:t>Knowledge extraction from </a:t>
            </a:r>
            <a:r>
              <a:rPr lang="en-US" sz="4000" dirty="0" err="1">
                <a:latin typeface="Calibri Light"/>
                <a:cs typeface="Calibri Light"/>
              </a:rPr>
              <a:t>biodata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01487" y="1268307"/>
            <a:ext cx="7147260" cy="4351338"/>
          </a:xfrm>
        </p:spPr>
        <p:txBody>
          <a:bodyPr>
            <a:noAutofit/>
          </a:bodyPr>
          <a:lstStyle/>
          <a:p>
            <a:r>
              <a:rPr lang="en-GB" sz="2400" dirty="0">
                <a:cs typeface="Calibri Light"/>
              </a:rPr>
              <a:t>Systematic algorithmic pipelines to extract knowledge from biomedical data</a:t>
            </a:r>
          </a:p>
          <a:p>
            <a:endParaRPr lang="en-GB" sz="2400" dirty="0">
              <a:cs typeface="Calibri Light"/>
            </a:endParaRPr>
          </a:p>
          <a:p>
            <a:endParaRPr lang="en-GB" sz="2400" dirty="0">
              <a:cs typeface="Calibri Light"/>
            </a:endParaRPr>
          </a:p>
          <a:p>
            <a:endParaRPr lang="en-GB" sz="2400" dirty="0">
              <a:cs typeface="Calibri Light"/>
            </a:endParaRPr>
          </a:p>
          <a:p>
            <a:endParaRPr lang="en-GB" sz="2400" dirty="0">
              <a:cs typeface="Calibri Light"/>
            </a:endParaRPr>
          </a:p>
          <a:p>
            <a:r>
              <a:rPr lang="en-GB" sz="2400" dirty="0">
                <a:cs typeface="Calibri Light"/>
              </a:rPr>
              <a:t>Heuristics to identify reduced but highly predictive sets of variables (panels of biomarkers)</a:t>
            </a:r>
          </a:p>
          <a:p>
            <a:pPr lvl="1"/>
            <a:r>
              <a:rPr lang="en-US" sz="2000" dirty="0" err="1">
                <a:cs typeface="Calibri Light"/>
              </a:rPr>
              <a:t>Lazzarini</a:t>
            </a:r>
            <a:r>
              <a:rPr lang="en-US" sz="2000" dirty="0">
                <a:cs typeface="Calibri Light"/>
              </a:rPr>
              <a:t> et al. BMC Bioinformatics 2017 18(1):322</a:t>
            </a:r>
          </a:p>
          <a:p>
            <a:r>
              <a:rPr lang="en-GB" sz="2400" dirty="0">
                <a:cs typeface="Calibri Light"/>
              </a:rPr>
              <a:t>Inference of networks of interactions</a:t>
            </a:r>
          </a:p>
          <a:p>
            <a:pPr lvl="1"/>
            <a:r>
              <a:rPr lang="en-GB" sz="2000" dirty="0" err="1">
                <a:cs typeface="Calibri Light"/>
              </a:rPr>
              <a:t>Lazzarini</a:t>
            </a:r>
            <a:r>
              <a:rPr lang="en-GB" sz="2000" dirty="0">
                <a:cs typeface="Calibri Light"/>
              </a:rPr>
              <a:t> et al. </a:t>
            </a:r>
            <a:r>
              <a:rPr lang="en-GB" sz="2000" dirty="0" err="1">
                <a:cs typeface="Calibri Light"/>
              </a:rPr>
              <a:t>BioData</a:t>
            </a:r>
            <a:r>
              <a:rPr lang="en-GB" sz="2000" dirty="0">
                <a:cs typeface="Calibri Light"/>
              </a:rPr>
              <a:t> Mining 2016, 9:28</a:t>
            </a:r>
          </a:p>
          <a:p>
            <a:endParaRPr lang="en-GB" sz="2400" dirty="0">
              <a:cs typeface="Calibri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4223" y="2481060"/>
            <a:ext cx="728367" cy="1090594"/>
          </a:xfrm>
          <a:prstGeom prst="rect">
            <a:avLst/>
          </a:prstGeom>
          <a:solidFill>
            <a:srgbClr val="3760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/>
                <a:cs typeface="Calibri Light"/>
              </a:rPr>
              <a:t>Machine Learning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282260" y="2866247"/>
            <a:ext cx="388912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941279" y="2832673"/>
            <a:ext cx="388912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sp>
        <p:nvSpPr>
          <p:cNvPr id="20" name="Punched Tape 19"/>
          <p:cNvSpPr/>
          <p:nvPr/>
        </p:nvSpPr>
        <p:spPr>
          <a:xfrm>
            <a:off x="3901776" y="2589053"/>
            <a:ext cx="980693" cy="833396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 Light"/>
                <a:cs typeface="Calibri Light"/>
              </a:rPr>
              <a:t>Ensemble of Models	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63253" y="2493818"/>
            <a:ext cx="816491" cy="1154546"/>
          </a:xfrm>
          <a:prstGeom prst="rect">
            <a:avLst/>
          </a:prstGeom>
          <a:solidFill>
            <a:srgbClr val="3760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/>
                <a:cs typeface="Calibri Light"/>
              </a:rPr>
              <a:t>Mining of models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223859" y="2354868"/>
            <a:ext cx="388912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sp>
        <p:nvSpPr>
          <p:cNvPr id="26" name="Punched Tape 25"/>
          <p:cNvSpPr/>
          <p:nvPr/>
        </p:nvSpPr>
        <p:spPr>
          <a:xfrm>
            <a:off x="6660424" y="2094384"/>
            <a:ext cx="771748" cy="850688"/>
          </a:xfrm>
          <a:prstGeom prst="flowChartPunchedTap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 Light"/>
                <a:cs typeface="Calibri Light"/>
              </a:rPr>
              <a:t>Panels of biomarkers</a:t>
            </a:r>
          </a:p>
        </p:txBody>
      </p:sp>
      <p:sp>
        <p:nvSpPr>
          <p:cNvPr id="29" name="Can 28"/>
          <p:cNvSpPr/>
          <p:nvPr/>
        </p:nvSpPr>
        <p:spPr>
          <a:xfrm>
            <a:off x="1582425" y="2492264"/>
            <a:ext cx="667314" cy="102863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 Light"/>
                <a:cs typeface="Calibri Light"/>
              </a:rPr>
              <a:t>Dataset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6223859" y="3279913"/>
            <a:ext cx="388912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pic>
        <p:nvPicPr>
          <p:cNvPr id="32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425" y="2921786"/>
            <a:ext cx="885817" cy="95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76224" y="2830975"/>
            <a:ext cx="388912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844412" y="737886"/>
            <a:ext cx="3121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/>
                <a:cs typeface="Calibri Light"/>
              </a:rPr>
              <a:t>Functional Network Construction in Arabidopsis Using Rule-Based Machine Learning on Large-Scale Data Sets. The Plant Cell, 23(9):3101-3116, 2011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7834278" y="1522749"/>
            <a:ext cx="30445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/>
                <a:cs typeface="Calibri Light"/>
              </a:rPr>
              <a:t>Using Rule-Based Machine Learning for Candidate Disease Gene Prioritization and Sample Classification of Cancer Gene Expression Data. </a:t>
            </a:r>
            <a:r>
              <a:rPr lang="en-US" sz="1200" dirty="0" err="1">
                <a:latin typeface="Calibri Light"/>
                <a:cs typeface="Calibri Light"/>
              </a:rPr>
              <a:t>PLoS</a:t>
            </a:r>
            <a:r>
              <a:rPr lang="en-US" sz="1200" dirty="0">
                <a:latin typeface="Calibri Light"/>
                <a:cs typeface="Calibri Light"/>
              </a:rPr>
              <a:t> ONE 7(7):e39932. 2012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7834278" y="2340229"/>
            <a:ext cx="30445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/>
                <a:cs typeface="Calibri Light"/>
              </a:rPr>
              <a:t>Analysis of mass spectrometry data from the </a:t>
            </a:r>
            <a:r>
              <a:rPr lang="en-US" sz="1200" dirty="0" err="1">
                <a:latin typeface="Calibri Light"/>
                <a:cs typeface="Calibri Light"/>
              </a:rPr>
              <a:t>secretome</a:t>
            </a:r>
            <a:r>
              <a:rPr lang="en-US" sz="1200" dirty="0">
                <a:latin typeface="Calibri Light"/>
                <a:cs typeface="Calibri Light"/>
              </a:rPr>
              <a:t> of an explant model of articular cartilage exposed to pro-inflammatory and anti-inflammatory stimuli using machine learning. BMC Musculoskeletal Disorders, 14:349, 2013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843023" y="4295747"/>
            <a:ext cx="30445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/>
                <a:cs typeface="Calibri Light"/>
              </a:rPr>
              <a:t>Reduced Neonatal Mortality in </a:t>
            </a:r>
            <a:r>
              <a:rPr lang="en-US" sz="1200" dirty="0" err="1">
                <a:latin typeface="Calibri Light"/>
                <a:cs typeface="Calibri Light"/>
              </a:rPr>
              <a:t>Meishan</a:t>
            </a:r>
            <a:r>
              <a:rPr lang="en-US" sz="1200" dirty="0">
                <a:latin typeface="Calibri Light"/>
                <a:cs typeface="Calibri Light"/>
              </a:rPr>
              <a:t> Piglets: A Role for Hepatic Fatty Acids? </a:t>
            </a:r>
            <a:r>
              <a:rPr lang="en-US" sz="1200" dirty="0" err="1">
                <a:latin typeface="Calibri Light"/>
                <a:cs typeface="Calibri Light"/>
              </a:rPr>
              <a:t>PLoS</a:t>
            </a:r>
            <a:r>
              <a:rPr lang="en-US" sz="1200" dirty="0">
                <a:latin typeface="Calibri Light"/>
                <a:cs typeface="Calibri Light"/>
              </a:rPr>
              <a:t> ONE 7(11):e49101 2012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7834278" y="3481149"/>
            <a:ext cx="30445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/>
                <a:cs typeface="Calibri Light"/>
              </a:rPr>
              <a:t>A machine learning heuristic to identify biologically relevant and minimal biomarker panels from </a:t>
            </a:r>
            <a:r>
              <a:rPr lang="en-US" sz="1200" dirty="0" err="1">
                <a:latin typeface="Calibri Light"/>
                <a:cs typeface="Calibri Light"/>
              </a:rPr>
              <a:t>omics</a:t>
            </a:r>
            <a:r>
              <a:rPr lang="en-US" sz="1200" dirty="0">
                <a:latin typeface="Calibri Light"/>
                <a:cs typeface="Calibri Light"/>
              </a:rPr>
              <a:t> data, BMC Genomics, 2015, 16(</a:t>
            </a:r>
            <a:r>
              <a:rPr lang="en-US" sz="1200" dirty="0" err="1">
                <a:latin typeface="Calibri Light"/>
                <a:cs typeface="Calibri Light"/>
              </a:rPr>
              <a:t>Suppl</a:t>
            </a:r>
            <a:r>
              <a:rPr lang="en-US" sz="1200" dirty="0">
                <a:latin typeface="Calibri Light"/>
                <a:cs typeface="Calibri Light"/>
              </a:rPr>
              <a:t> 1):S2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5545" y="4943889"/>
            <a:ext cx="1499048" cy="1853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595" y="4945449"/>
            <a:ext cx="1523405" cy="18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ea typeface="ＭＳ Ｐゴシック" charset="0"/>
                <a:cs typeface="Arial"/>
              </a:rPr>
              <a:t>A very thorough survey on Evolutionary Machine Learning is available </a:t>
            </a:r>
            <a:r>
              <a:rPr lang="en-US" dirty="0">
                <a:latin typeface="Arial"/>
                <a:ea typeface="ＭＳ Ｐゴシック" charset="0"/>
                <a:cs typeface="Arial"/>
                <a:hlinkClick r:id="rId2"/>
              </a:rPr>
              <a:t>here</a:t>
            </a:r>
            <a:endParaRPr lang="en-US" dirty="0">
              <a:latin typeface="Arial"/>
              <a:ea typeface="ＭＳ Ｐゴシック" charset="0"/>
              <a:cs typeface="Arial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My EML algorithms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My thesis, about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GAssist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code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Complete description of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BioHEL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6"/>
              </a:rPr>
              <a:t>code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Thesis of Martin </a:t>
            </a:r>
            <a:r>
              <a:rPr lang="en-US" altLang="en-US" dirty="0" err="1">
                <a:ea typeface="ＭＳ Ｐゴシック" panose="020B0600070205080204" pitchFamily="34" charset="-128"/>
              </a:rPr>
              <a:t>Butz</a:t>
            </a:r>
            <a:r>
              <a:rPr lang="en-US" altLang="en-US" dirty="0">
                <a:ea typeface="ＭＳ Ｐゴシック" panose="020B0600070205080204" pitchFamily="34" charset="-128"/>
              </a:rPr>
              <a:t> on </a:t>
            </a:r>
            <a:r>
              <a:rPr lang="en-US" altLang="en-US" dirty="0">
                <a:ea typeface="ＭＳ Ｐゴシック" panose="020B0600070205080204" pitchFamily="34" charset="-128"/>
                <a:hlinkClick r:id="rId7"/>
              </a:rPr>
              <a:t>XCS</a:t>
            </a:r>
            <a:r>
              <a:rPr lang="en-US" altLang="en-US" dirty="0">
                <a:ea typeface="ＭＳ Ｐゴシック" panose="020B0600070205080204" pitchFamily="34" charset="-128"/>
              </a:rPr>
              <a:t>, including theoretical models and advanced exploration methods (later a </a:t>
            </a:r>
            <a:r>
              <a:rPr lang="en-US" altLang="en-US" dirty="0">
                <a:ea typeface="ＭＳ Ｐゴシック" panose="020B0600070205080204" pitchFamily="34" charset="-128"/>
                <a:hlinkClick r:id="rId8"/>
              </a:rPr>
              <a:t>book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/>
              <a:ea typeface="ＭＳ Ｐゴシック" charset="0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5D9EC17-5EC1-8E48-BAC9-91E85B6B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Genetic Algorithms: terms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DA632A2E-7541-6647-9D99-FB03DD87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Population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Possible solutions of the problem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Traditionally represented as bit-strings (e.g. each bit associated to a feature, indicating if it is selected or not)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bit of an individual is called </a:t>
            </a:r>
            <a:r>
              <a:rPr lang="en-US" altLang="en-US" i="1">
                <a:ea typeface="ＭＳ Ｐゴシック" panose="020B0600070205080204" pitchFamily="34" charset="-128"/>
              </a:rPr>
              <a:t>gene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Initial population is created at random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Evaluation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Giving a goodness value to each individual in the population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Selection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Process that rewards good individuals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Good individuals will survive, and get more than one copy in the next population. Bad individuals will disappear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636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501F4047-ADA5-A144-BAA4-50396F18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Genetic Algorithms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E3E9A1D-C8EB-9143-849E-2D3308CA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Crossover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Exchanging subparts of the solutions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crossover stage will take two individuals from the population (parents) and with certain probability Pc will generate two offspring</a:t>
            </a:r>
          </a:p>
        </p:txBody>
      </p:sp>
      <p:sp>
        <p:nvSpPr>
          <p:cNvPr id="20483" name="Rectangle 45">
            <a:extLst>
              <a:ext uri="{FF2B5EF4-FFF2-40B4-BE49-F238E27FC236}">
                <a16:creationId xmlns:a16="http://schemas.microsoft.com/office/drawing/2014/main" id="{D7F3CC07-4FC1-444D-BEFE-6751212A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4" name="Rectangle 46">
            <a:extLst>
              <a:ext uri="{FF2B5EF4-FFF2-40B4-BE49-F238E27FC236}">
                <a16:creationId xmlns:a16="http://schemas.microsoft.com/office/drawing/2014/main" id="{569E2B75-5A28-BC45-8B37-227915B8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5" name="Rectangle 47">
            <a:extLst>
              <a:ext uri="{FF2B5EF4-FFF2-40B4-BE49-F238E27FC236}">
                <a16:creationId xmlns:a16="http://schemas.microsoft.com/office/drawing/2014/main" id="{A89C0706-D9D8-4A48-B190-67BE4009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6" name="Rectangle 48">
            <a:extLst>
              <a:ext uri="{FF2B5EF4-FFF2-40B4-BE49-F238E27FC236}">
                <a16:creationId xmlns:a16="http://schemas.microsoft.com/office/drawing/2014/main" id="{760D11B4-08B4-DF44-8E1B-F9CD13F7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7" name="Rectangle 49">
            <a:extLst>
              <a:ext uri="{FF2B5EF4-FFF2-40B4-BE49-F238E27FC236}">
                <a16:creationId xmlns:a16="http://schemas.microsoft.com/office/drawing/2014/main" id="{AB0EB639-B8EB-0749-95DC-760842270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8" name="Rectangle 50">
            <a:extLst>
              <a:ext uri="{FF2B5EF4-FFF2-40B4-BE49-F238E27FC236}">
                <a16:creationId xmlns:a16="http://schemas.microsoft.com/office/drawing/2014/main" id="{A9F46A16-4E62-EE45-ADA2-0E90FA0F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27590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89" name="Rectangle 51">
            <a:extLst>
              <a:ext uri="{FF2B5EF4-FFF2-40B4-BE49-F238E27FC236}">
                <a16:creationId xmlns:a16="http://schemas.microsoft.com/office/drawing/2014/main" id="{600BF9D3-B26A-1343-90C6-A4C460A1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0" name="Rectangle 52">
            <a:extLst>
              <a:ext uri="{FF2B5EF4-FFF2-40B4-BE49-F238E27FC236}">
                <a16:creationId xmlns:a16="http://schemas.microsoft.com/office/drawing/2014/main" id="{C52A5D9C-3066-AC40-9603-44EED92E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1" name="Rectangle 53">
            <a:extLst>
              <a:ext uri="{FF2B5EF4-FFF2-40B4-BE49-F238E27FC236}">
                <a16:creationId xmlns:a16="http://schemas.microsoft.com/office/drawing/2014/main" id="{AC4499CF-D1CB-F34E-8957-71400054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2" name="Rectangle 54">
            <a:extLst>
              <a:ext uri="{FF2B5EF4-FFF2-40B4-BE49-F238E27FC236}">
                <a16:creationId xmlns:a16="http://schemas.microsoft.com/office/drawing/2014/main" id="{2E7BC410-E615-7143-89BD-0C43BBDD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3" name="Rectangle 55">
            <a:extLst>
              <a:ext uri="{FF2B5EF4-FFF2-40B4-BE49-F238E27FC236}">
                <a16:creationId xmlns:a16="http://schemas.microsoft.com/office/drawing/2014/main" id="{FC6F7EB8-B3F3-634C-A212-8C025DDC1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4" name="Rectangle 56">
            <a:extLst>
              <a:ext uri="{FF2B5EF4-FFF2-40B4-BE49-F238E27FC236}">
                <a16:creationId xmlns:a16="http://schemas.microsoft.com/office/drawing/2014/main" id="{FCD9091A-18F7-6941-B902-4531559DE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326231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5" name="Rectangle 57">
            <a:extLst>
              <a:ext uri="{FF2B5EF4-FFF2-40B4-BE49-F238E27FC236}">
                <a16:creationId xmlns:a16="http://schemas.microsoft.com/office/drawing/2014/main" id="{55DC4ECE-B8BF-244A-8B21-6585568A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2743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6" name="Rectangle 58">
            <a:extLst>
              <a:ext uri="{FF2B5EF4-FFF2-40B4-BE49-F238E27FC236}">
                <a16:creationId xmlns:a16="http://schemas.microsoft.com/office/drawing/2014/main" id="{CDE1729B-9E01-D54B-84A6-149D21E3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2743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7" name="Rectangle 59">
            <a:extLst>
              <a:ext uri="{FF2B5EF4-FFF2-40B4-BE49-F238E27FC236}">
                <a16:creationId xmlns:a16="http://schemas.microsoft.com/office/drawing/2014/main" id="{3670A053-DF56-364F-AA73-4C0D3A92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27432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8" name="Rectangle 60">
            <a:extLst>
              <a:ext uri="{FF2B5EF4-FFF2-40B4-BE49-F238E27FC236}">
                <a16:creationId xmlns:a16="http://schemas.microsoft.com/office/drawing/2014/main" id="{BDF42543-4C02-CA4D-8867-24D5CCA3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2743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499" name="Rectangle 61">
            <a:extLst>
              <a:ext uri="{FF2B5EF4-FFF2-40B4-BE49-F238E27FC236}">
                <a16:creationId xmlns:a16="http://schemas.microsoft.com/office/drawing/2014/main" id="{69224650-CE57-6B4D-93C0-3EBE7515C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263" y="2743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0" name="Rectangle 62">
            <a:extLst>
              <a:ext uri="{FF2B5EF4-FFF2-40B4-BE49-F238E27FC236}">
                <a16:creationId xmlns:a16="http://schemas.microsoft.com/office/drawing/2014/main" id="{A57149B6-5AAC-DE43-8A79-2679005B5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1" name="Rectangle 63">
            <a:extLst>
              <a:ext uri="{FF2B5EF4-FFF2-40B4-BE49-F238E27FC236}">
                <a16:creationId xmlns:a16="http://schemas.microsoft.com/office/drawing/2014/main" id="{5C77E886-6E5B-1646-A1E5-0BACEFA0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32464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2" name="Rectangle 64">
            <a:extLst>
              <a:ext uri="{FF2B5EF4-FFF2-40B4-BE49-F238E27FC236}">
                <a16:creationId xmlns:a16="http://schemas.microsoft.com/office/drawing/2014/main" id="{898DD5CC-3321-3E45-94BE-CC496988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2464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3" name="Rectangle 65">
            <a:extLst>
              <a:ext uri="{FF2B5EF4-FFF2-40B4-BE49-F238E27FC236}">
                <a16:creationId xmlns:a16="http://schemas.microsoft.com/office/drawing/2014/main" id="{77363E9E-EC23-8942-B4F4-7844464A8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2464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4" name="Rectangle 66">
            <a:extLst>
              <a:ext uri="{FF2B5EF4-FFF2-40B4-BE49-F238E27FC236}">
                <a16:creationId xmlns:a16="http://schemas.microsoft.com/office/drawing/2014/main" id="{9BCE899A-84C3-0948-997C-826180C02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32464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5" name="Rectangle 67">
            <a:extLst>
              <a:ext uri="{FF2B5EF4-FFF2-40B4-BE49-F238E27FC236}">
                <a16:creationId xmlns:a16="http://schemas.microsoft.com/office/drawing/2014/main" id="{F550A46C-0FE5-0646-9DE1-44476633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263" y="32464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6" name="Rectangle 68">
            <a:extLst>
              <a:ext uri="{FF2B5EF4-FFF2-40B4-BE49-F238E27FC236}">
                <a16:creationId xmlns:a16="http://schemas.microsoft.com/office/drawing/2014/main" id="{24385E9C-F4AA-5F41-BD33-5F3BC4E3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3246438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7" name="AutoShape 69">
            <a:extLst>
              <a:ext uri="{FF2B5EF4-FFF2-40B4-BE49-F238E27FC236}">
                <a16:creationId xmlns:a16="http://schemas.microsoft.com/office/drawing/2014/main" id="{39813BFE-CCB1-EA4A-B78E-E0A72492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304641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08" name="Text Box 70">
            <a:extLst>
              <a:ext uri="{FF2B5EF4-FFF2-40B4-BE49-F238E27FC236}">
                <a16:creationId xmlns:a16="http://schemas.microsoft.com/office/drawing/2014/main" id="{7F0CF656-A20C-914A-884C-5EE2B739F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789" y="2967038"/>
            <a:ext cx="1954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1-point crossover</a:t>
            </a:r>
          </a:p>
        </p:txBody>
      </p:sp>
      <p:sp>
        <p:nvSpPr>
          <p:cNvPr id="20509" name="Rectangle 71">
            <a:extLst>
              <a:ext uri="{FF2B5EF4-FFF2-40B4-BE49-F238E27FC236}">
                <a16:creationId xmlns:a16="http://schemas.microsoft.com/office/drawing/2014/main" id="{FDCDCD47-ECA0-904E-AF9A-62B934E5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0" name="Rectangle 72">
            <a:extLst>
              <a:ext uri="{FF2B5EF4-FFF2-40B4-BE49-F238E27FC236}">
                <a16:creationId xmlns:a16="http://schemas.microsoft.com/office/drawing/2014/main" id="{43568430-3D49-EA4A-8647-093B25819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1" name="Rectangle 73">
            <a:extLst>
              <a:ext uri="{FF2B5EF4-FFF2-40B4-BE49-F238E27FC236}">
                <a16:creationId xmlns:a16="http://schemas.microsoft.com/office/drawing/2014/main" id="{AC042938-5C91-B242-A226-CFF5DE9F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2" name="Rectangle 74">
            <a:extLst>
              <a:ext uri="{FF2B5EF4-FFF2-40B4-BE49-F238E27FC236}">
                <a16:creationId xmlns:a16="http://schemas.microsoft.com/office/drawing/2014/main" id="{5B26E472-7A16-8D44-94CD-9940F678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3" name="Rectangle 75">
            <a:extLst>
              <a:ext uri="{FF2B5EF4-FFF2-40B4-BE49-F238E27FC236}">
                <a16:creationId xmlns:a16="http://schemas.microsoft.com/office/drawing/2014/main" id="{4E001AB0-E2F1-C642-835B-3363A78A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4" name="Rectangle 76">
            <a:extLst>
              <a:ext uri="{FF2B5EF4-FFF2-40B4-BE49-F238E27FC236}">
                <a16:creationId xmlns:a16="http://schemas.microsoft.com/office/drawing/2014/main" id="{E73D8328-4409-D545-9438-6D6B5EA13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40386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5" name="Rectangle 77">
            <a:extLst>
              <a:ext uri="{FF2B5EF4-FFF2-40B4-BE49-F238E27FC236}">
                <a16:creationId xmlns:a16="http://schemas.microsoft.com/office/drawing/2014/main" id="{8C7FCA15-0125-AA49-B6D1-938DDCD4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6" name="Rectangle 78">
            <a:extLst>
              <a:ext uri="{FF2B5EF4-FFF2-40B4-BE49-F238E27FC236}">
                <a16:creationId xmlns:a16="http://schemas.microsoft.com/office/drawing/2014/main" id="{F3F64122-2679-2243-B120-8850A45A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7" name="Rectangle 79">
            <a:extLst>
              <a:ext uri="{FF2B5EF4-FFF2-40B4-BE49-F238E27FC236}">
                <a16:creationId xmlns:a16="http://schemas.microsoft.com/office/drawing/2014/main" id="{F475479E-7981-CB4C-8766-3C3249A1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8" name="Rectangle 80">
            <a:extLst>
              <a:ext uri="{FF2B5EF4-FFF2-40B4-BE49-F238E27FC236}">
                <a16:creationId xmlns:a16="http://schemas.microsoft.com/office/drawing/2014/main" id="{A590C21E-B632-F14B-B95D-41709E9DC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19" name="Rectangle 81">
            <a:extLst>
              <a:ext uri="{FF2B5EF4-FFF2-40B4-BE49-F238E27FC236}">
                <a16:creationId xmlns:a16="http://schemas.microsoft.com/office/drawing/2014/main" id="{57AF3D03-D59E-C648-997E-823F6F8C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0" name="Rectangle 82">
            <a:extLst>
              <a:ext uri="{FF2B5EF4-FFF2-40B4-BE49-F238E27FC236}">
                <a16:creationId xmlns:a16="http://schemas.microsoft.com/office/drawing/2014/main" id="{6BCCE3EB-C9EE-B945-86C8-19F416ECD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4541838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1" name="Rectangle 83">
            <a:extLst>
              <a:ext uri="{FF2B5EF4-FFF2-40B4-BE49-F238E27FC236}">
                <a16:creationId xmlns:a16="http://schemas.microsoft.com/office/drawing/2014/main" id="{BED9F25B-3316-3947-8EE5-2DDA93FBD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40227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2" name="Rectangle 84">
            <a:extLst>
              <a:ext uri="{FF2B5EF4-FFF2-40B4-BE49-F238E27FC236}">
                <a16:creationId xmlns:a16="http://schemas.microsoft.com/office/drawing/2014/main" id="{52CCACC7-FC7B-E244-A1C4-CC3E1A05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4022725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3" name="Rectangle 85">
            <a:extLst>
              <a:ext uri="{FF2B5EF4-FFF2-40B4-BE49-F238E27FC236}">
                <a16:creationId xmlns:a16="http://schemas.microsoft.com/office/drawing/2014/main" id="{FBB506EA-6E3F-6F42-B045-4E944E61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4022725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4" name="Rectangle 86">
            <a:extLst>
              <a:ext uri="{FF2B5EF4-FFF2-40B4-BE49-F238E27FC236}">
                <a16:creationId xmlns:a16="http://schemas.microsoft.com/office/drawing/2014/main" id="{964F7647-6ED4-804A-BBC1-1E2AE9D1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0" y="40227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5" name="Rectangle 87">
            <a:extLst>
              <a:ext uri="{FF2B5EF4-FFF2-40B4-BE49-F238E27FC236}">
                <a16:creationId xmlns:a16="http://schemas.microsoft.com/office/drawing/2014/main" id="{87CB291E-CE20-684F-94AE-AA3C784FB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3" y="4022725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6" name="Rectangle 88">
            <a:extLst>
              <a:ext uri="{FF2B5EF4-FFF2-40B4-BE49-F238E27FC236}">
                <a16:creationId xmlns:a16="http://schemas.microsoft.com/office/drawing/2014/main" id="{5F70CA88-DE16-6F46-88C2-2A8496CD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550" y="402272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7" name="Rectangle 89">
            <a:extLst>
              <a:ext uri="{FF2B5EF4-FFF2-40B4-BE49-F238E27FC236}">
                <a16:creationId xmlns:a16="http://schemas.microsoft.com/office/drawing/2014/main" id="{8C60B1A3-C101-8C46-B24D-6BB5AAA4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452596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8" name="Rectangle 90">
            <a:extLst>
              <a:ext uri="{FF2B5EF4-FFF2-40B4-BE49-F238E27FC236}">
                <a16:creationId xmlns:a16="http://schemas.microsoft.com/office/drawing/2014/main" id="{C6ABED9E-ED5E-E640-A29C-6D1E0EE06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45259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29" name="Rectangle 91">
            <a:extLst>
              <a:ext uri="{FF2B5EF4-FFF2-40B4-BE49-F238E27FC236}">
                <a16:creationId xmlns:a16="http://schemas.microsoft.com/office/drawing/2014/main" id="{3EE60BA0-DCF9-8A4A-99CE-753C0CD08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45259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30" name="Rectangle 92">
            <a:extLst>
              <a:ext uri="{FF2B5EF4-FFF2-40B4-BE49-F238E27FC236}">
                <a16:creationId xmlns:a16="http://schemas.microsoft.com/office/drawing/2014/main" id="{18AD8D63-ACFC-BC4C-92D7-14592DB7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0" y="452596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31" name="Rectangle 93">
            <a:extLst>
              <a:ext uri="{FF2B5EF4-FFF2-40B4-BE49-F238E27FC236}">
                <a16:creationId xmlns:a16="http://schemas.microsoft.com/office/drawing/2014/main" id="{9DDBDF8E-AD78-3145-B9B2-ED0B9043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3" y="45259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32" name="Rectangle 94">
            <a:extLst>
              <a:ext uri="{FF2B5EF4-FFF2-40B4-BE49-F238E27FC236}">
                <a16:creationId xmlns:a16="http://schemas.microsoft.com/office/drawing/2014/main" id="{74D02C49-1201-9F42-A209-00FDB8A7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550" y="4525963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33" name="AutoShape 95">
            <a:extLst>
              <a:ext uri="{FF2B5EF4-FFF2-40B4-BE49-F238E27FC236}">
                <a16:creationId xmlns:a16="http://schemas.microsoft.com/office/drawing/2014/main" id="{FDB1717D-E0BE-2644-ACE2-6005E0C5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4325938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20534" name="Text Box 96">
            <a:extLst>
              <a:ext uri="{FF2B5EF4-FFF2-40B4-BE49-F238E27FC236}">
                <a16:creationId xmlns:a16="http://schemas.microsoft.com/office/drawing/2014/main" id="{6C2F4483-D0C8-5146-88B6-15A7CC42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9" y="4246563"/>
            <a:ext cx="20185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uniform crossover</a:t>
            </a:r>
          </a:p>
        </p:txBody>
      </p:sp>
    </p:spTree>
    <p:extLst>
      <p:ext uri="{BB962C8B-B14F-4D97-AF65-F5344CB8AC3E}">
        <p14:creationId xmlns:p14="http://schemas.microsoft.com/office/powerpoint/2010/main" val="370720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F06071E6-405D-8C41-B0AF-32E88C2A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Knowledge representations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098BAEE4-E032-C943-9C5F-C1505193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For nominal attributes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Ternary representation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GABIL representation</a:t>
            </a:r>
          </a:p>
          <a:p>
            <a:r>
              <a:rPr lang="en-GB" altLang="en-US">
                <a:ea typeface="ＭＳ Ｐゴシック" panose="020B0600070205080204" pitchFamily="34" charset="-128"/>
              </a:rPr>
              <a:t>For real-valued attributes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Hyperrectangles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Decision tree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Synthetic prototypes</a:t>
            </a:r>
          </a:p>
          <a:p>
            <a:pPr lvl="1"/>
            <a:r>
              <a:rPr lang="en-GB" altLang="en-US">
                <a:ea typeface="ＭＳ Ｐゴシック" panose="020B0600070205080204" pitchFamily="34" charset="-128"/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9009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7FC238C-0918-0342-BF38-6FEB3F8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Ternary representation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DEEC69C6-16EA-6E46-BDA8-3BF2F065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Used by XCS (Michigan EML system)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Three-letter alphabet {0,1,#} for binary problems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# means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 care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, that is, that the attribute is irrelevant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=0 and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=1 and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 is irrelevant 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 class 0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non-binary nominal attributes: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{0,1, 2, …, n,#}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Crossover and mutation act as in a classic GA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7ED375F3-B642-4B41-BD98-BE23064B2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3581401"/>
            <a:ext cx="125095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01#|0</a:t>
            </a:r>
          </a:p>
        </p:txBody>
      </p:sp>
    </p:spTree>
    <p:extLst>
      <p:ext uri="{BB962C8B-B14F-4D97-AF65-F5344CB8AC3E}">
        <p14:creationId xmlns:p14="http://schemas.microsoft.com/office/powerpoint/2010/main" val="284441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D0BABDD2-B53B-4648-894E-99A63FB6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GABIL representation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210986A-A837-1146-A63B-3CCA64E0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Predicate 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 Class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Predicate: Conjunctive Normal Form (CNF) </a:t>
            </a:r>
            <a:r>
              <a:rPr lang="en-US" altLang="en-US">
                <a:ea typeface="ＭＳ Ｐゴシック" panose="020B0600070205080204" pitchFamily="34" charset="-128"/>
              </a:rPr>
              <a:t>(A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=V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 baseline="30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..  </a:t>
            </a:r>
            <a:r>
              <a:rPr lang="en-US" altLang="en-US">
                <a:ea typeface="ＭＳ Ｐゴシック" panose="020B0600070205080204" pitchFamily="34" charset="-128"/>
              </a:rPr>
              <a:t>A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=V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 baseline="30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..... </a:t>
            </a:r>
            <a:r>
              <a:rPr lang="en-US" altLang="en-US">
                <a:ea typeface="ＭＳ Ｐゴシック" panose="020B0600070205080204" pitchFamily="34" charset="-128"/>
              </a:rPr>
              <a:t>(A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=V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 baseline="30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..  </a:t>
            </a:r>
            <a:r>
              <a:rPr lang="en-US" altLang="en-US">
                <a:ea typeface="ＭＳ Ｐゴシック" panose="020B0600070205080204" pitchFamily="34" charset="-128"/>
              </a:rPr>
              <a:t>A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=V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 baseline="30000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: 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</a:rPr>
              <a:t>th a</a:t>
            </a:r>
            <a:r>
              <a:rPr lang="en-US" altLang="en-US">
                <a:ea typeface="ＭＳ Ｐゴシック" panose="020B0600070205080204" pitchFamily="34" charset="-128"/>
              </a:rPr>
              <a:t>ttribute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 baseline="30000">
                <a:ea typeface="ＭＳ Ｐゴシック" panose="020B0600070205080204" pitchFamily="34" charset="-128"/>
              </a:rPr>
              <a:t>j</a:t>
            </a:r>
            <a:r>
              <a:rPr lang="en-US" altLang="en-US">
                <a:ea typeface="ＭＳ Ｐゴシック" panose="020B0600070205080204" pitchFamily="34" charset="-128"/>
              </a:rPr>
              <a:t> : </a:t>
            </a:r>
            <a:r>
              <a:rPr lang="en-US" altLang="en-US" b="1" i="1">
                <a:ea typeface="ＭＳ Ｐゴシック" panose="020B0600070205080204" pitchFamily="34" charset="-128"/>
              </a:rPr>
              <a:t>j</a:t>
            </a:r>
            <a:r>
              <a:rPr lang="en-US" altLang="en-US" i="1">
                <a:ea typeface="ＭＳ Ｐゴシック" panose="020B0600070205080204" pitchFamily="34" charset="-128"/>
              </a:rPr>
              <a:t>th v</a:t>
            </a:r>
            <a:r>
              <a:rPr lang="en-US" altLang="en-US">
                <a:ea typeface="ＭＳ Ｐゴシック" panose="020B0600070205080204" pitchFamily="34" charset="-128"/>
              </a:rPr>
              <a:t>alue of the </a:t>
            </a:r>
            <a:r>
              <a:rPr lang="en-US" altLang="en-US" b="1">
                <a:ea typeface="ＭＳ Ｐゴシック" panose="020B0600070205080204" pitchFamily="34" charset="-128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</a:rPr>
              <a:t>th</a:t>
            </a:r>
            <a:r>
              <a:rPr lang="en-US" altLang="en-US">
                <a:ea typeface="ＭＳ Ｐゴシック" panose="020B0600070205080204" pitchFamily="34" charset="-128"/>
              </a:rPr>
              <a:t> attribute</a:t>
            </a:r>
            <a:endParaRPr lang="en-US" altLang="en-US" b="1" i="1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rules can be mapped into a binary string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ea typeface="ＭＳ Ｐゴシック" panose="020B0600070205080204" pitchFamily="34" charset="-128"/>
              </a:rPr>
              <a:t>1100|0010|1001|1</a:t>
            </a:r>
          </a:p>
          <a:p>
            <a:pPr lvl="2"/>
            <a:r>
              <a:rPr lang="en-GB" altLang="en-US">
                <a:ea typeface="ＭＳ Ｐゴシック" panose="020B0600070205080204" pitchFamily="34" charset="-128"/>
              </a:rPr>
              <a:t>2 Variables:</a:t>
            </a:r>
          </a:p>
          <a:p>
            <a:pPr lvl="3"/>
            <a:r>
              <a:rPr lang="en-GB" altLang="en-US" sz="1600">
                <a:ea typeface="ＭＳ Ｐゴシック" panose="020B0600070205080204" pitchFamily="34" charset="-128"/>
              </a:rPr>
              <a:t>Sky = {clear, partially cloudy, dark clouds}</a:t>
            </a:r>
          </a:p>
          <a:p>
            <a:pPr lvl="3"/>
            <a:r>
              <a:rPr lang="en-GB" altLang="en-US" sz="1600">
                <a:ea typeface="ＭＳ Ｐゴシック" panose="020B0600070205080204" pitchFamily="34" charset="-128"/>
              </a:rPr>
              <a:t>Pressure = {Low, Medium, High}</a:t>
            </a:r>
          </a:p>
          <a:p>
            <a:pPr lvl="2"/>
            <a:r>
              <a:rPr lang="en-GB" altLang="en-US">
                <a:ea typeface="ＭＳ Ｐゴシック" panose="020B0600070205080204" pitchFamily="34" charset="-128"/>
              </a:rPr>
              <a:t>2 Classes: {no rain, rain}</a:t>
            </a:r>
          </a:p>
          <a:p>
            <a:pPr lvl="2"/>
            <a:r>
              <a:rPr lang="en-GB" altLang="en-US">
                <a:ea typeface="ＭＳ Ｐゴシック" panose="020B0600070205080204" pitchFamily="34" charset="-128"/>
              </a:rPr>
              <a:t>Rule: If [sky is (partially cloudy or has dark clouds)] and [pressure is low] then predict rain</a:t>
            </a:r>
          </a:p>
          <a:p>
            <a:pPr lvl="2"/>
            <a:r>
              <a:rPr lang="en-GB" altLang="en-US">
                <a:ea typeface="ＭＳ Ｐゴシック" panose="020B0600070205080204" pitchFamily="34" charset="-128"/>
              </a:rPr>
              <a:t>Genotype: “011|100|1”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67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2745</Words>
  <Application>Microsoft Macintosh PowerPoint</Application>
  <PresentationFormat>Widescreen</PresentationFormat>
  <Paragraphs>396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Courier</vt:lpstr>
      <vt:lpstr>Tahoma</vt:lpstr>
      <vt:lpstr>Wingdings</vt:lpstr>
      <vt:lpstr>Office Theme</vt:lpstr>
      <vt:lpstr>Equation</vt:lpstr>
      <vt:lpstr>Ecuación</vt:lpstr>
      <vt:lpstr>Introduction to Machine Learning Part 4:  Evolutionary Machine Learning</vt:lpstr>
      <vt:lpstr>Evolutionary Machine Learning</vt:lpstr>
      <vt:lpstr>Paradigms and representation</vt:lpstr>
      <vt:lpstr>Genetic Algorithm working cycle</vt:lpstr>
      <vt:lpstr>Genetic Algorithms: terms</vt:lpstr>
      <vt:lpstr>Genetic Algorithms</vt:lpstr>
      <vt:lpstr>Knowledge representations</vt:lpstr>
      <vt:lpstr>Ternary representation</vt:lpstr>
      <vt:lpstr>GABIL representation</vt:lpstr>
      <vt:lpstr>Knowledge representations for continuous attributes</vt:lpstr>
      <vt:lpstr>Hyper-rectangle representation</vt:lpstr>
      <vt:lpstr>Other representations for continuous problems</vt:lpstr>
      <vt:lpstr>Learning Paradigms</vt:lpstr>
      <vt:lpstr>The Pittsburgh Approach</vt:lpstr>
      <vt:lpstr>Pittsburgh approach: recombination</vt:lpstr>
      <vt:lpstr>The Michigan Approach</vt:lpstr>
      <vt:lpstr>The Michigan approach</vt:lpstr>
      <vt:lpstr>Michigan system’s working cycle</vt:lpstr>
      <vt:lpstr>Iterative Rule Learning approach</vt:lpstr>
      <vt:lpstr>PowerPoint Presentation</vt:lpstr>
      <vt:lpstr>The Gassist Pittsburgh LCS [Bacardit, 04]</vt:lpstr>
      <vt:lpstr>GAssist: Default Rule mechanism</vt:lpstr>
      <vt:lpstr>GAssist: Default Rule mechanism</vt:lpstr>
      <vt:lpstr>GAssist: Initialisation policy</vt:lpstr>
      <vt:lpstr>GAssist: Initialisation policy</vt:lpstr>
      <vt:lpstr>GAssist: Initialisation policy</vt:lpstr>
      <vt:lpstr>GAssist: MDL-based fitness function</vt:lpstr>
      <vt:lpstr>GAssist: MDL-based fitness function</vt:lpstr>
      <vt:lpstr>GAssist: MDL-based fitness function</vt:lpstr>
      <vt:lpstr>GAssist: Rule deletion operator</vt:lpstr>
      <vt:lpstr>BioHEL [Bacardit et al, 09]</vt:lpstr>
      <vt:lpstr>BioHEL: fitness function</vt:lpstr>
      <vt:lpstr>BioHEL: fitness function</vt:lpstr>
      <vt:lpstr>Functional Network Reconstruction for seed germination </vt:lpstr>
      <vt:lpstr>Generating rule sets</vt:lpstr>
      <vt:lpstr>Identifying regulators</vt:lpstr>
      <vt:lpstr>Known regulators appear with high frequency in the rules</vt:lpstr>
      <vt:lpstr>Generating co-prediction networks of interactions</vt:lpstr>
      <vt:lpstr>Experimental validation</vt:lpstr>
      <vt:lpstr>Knowledge extraction from biodata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Part 1:  Roadmap and basic concepts</dc:title>
  <dc:creator>Jaume Bacardit</dc:creator>
  <cp:lastModifiedBy>Jaume Bacardit</cp:lastModifiedBy>
  <cp:revision>33</cp:revision>
  <dcterms:created xsi:type="dcterms:W3CDTF">2020-02-26T10:58:55Z</dcterms:created>
  <dcterms:modified xsi:type="dcterms:W3CDTF">2020-02-26T17:38:17Z</dcterms:modified>
</cp:coreProperties>
</file>