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5" r:id="rId17"/>
    <p:sldId id="276" r:id="rId18"/>
    <p:sldId id="272" r:id="rId19"/>
    <p:sldId id="273" r:id="rId20"/>
    <p:sldId id="277" r:id="rId21"/>
    <p:sldId id="25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0319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5378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3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22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8932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898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8606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76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8877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17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9572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266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492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913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566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655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715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8691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352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1813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4955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3194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20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538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591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81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455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8432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9079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904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075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8547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7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7041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2252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0911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385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9.13408" TargetMode="Externa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5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 machine learning strategy for the recruitment of participants in clinical studies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B8A0-5353-C544-AE03-BC61ADC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4100-2164-FF49-944C-15FDB211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B168A-163B-E048-8236-30578F6F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713127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77876-3A2F-7D44-9E1A-7C226CBA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62" y="140526"/>
            <a:ext cx="4969329" cy="17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7B22-9A44-8949-9EB1-31775258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A459-6D1F-8945-A8C6-4E1D39CD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3EDB-815F-9F43-B66A-E5BB4FC8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14" y="1825625"/>
            <a:ext cx="8327571" cy="51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D4AC-DE65-AE42-BC52-A9BC26CA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based on model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89C0-F9FA-564E-8402-A6C2DCA8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A1E83-8377-8E41-A37F-C8ED49F2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040322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9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7128-9F26-E145-B406-A6B61286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E624-5DF3-B547-A18A-5388437A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79F77-34C3-2D4B-95D2-62EFED7F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8" y="1690688"/>
            <a:ext cx="9251043" cy="47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A451-C491-6140-93C6-349C7C0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based on model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3428-3719-DE45-88C2-D67241DB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4D3-DA73-6D4A-9197-A6306A6A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70128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35CE-4045-1249-8EFF-618E8F38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recruitment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E4FD-B85E-A64F-934D-E4F9928B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20B76-5EE4-F249-A9AC-EE781DAC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1710191"/>
            <a:ext cx="8012792" cy="4254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04D69-1D17-B745-9BCB-094CA62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702" y="2197099"/>
            <a:ext cx="3160934" cy="28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3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F5DC-91AC-4643-9871-B3B51EB7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B23D-61D4-554C-AEB2-926898E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8E960-7CA4-4D47-94F8-868BBBE0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89771" cy="48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6BC-4358-0C4E-A1FC-B2A3C445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and progress monitoring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E506B-EBBA-184F-BAA9-6C1A84D5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1" y="1498487"/>
            <a:ext cx="10268487" cy="522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291C-3F9F-624A-831E-9AF2F138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are the models?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2857-11A0-314F-AC4E-0623F368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/>
          <a:lstStyle/>
          <a:p>
            <a:r>
              <a:rPr lang="en-US" dirty="0"/>
              <a:t>Comparison with other ML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AF889-366E-744A-A51E-8F9A4313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01" y="2234974"/>
            <a:ext cx="9654598" cy="46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0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C1CE-C871-6247-AFB9-4B203DFA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3C35-ABF6-634A-8AB7-DABBF9A7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520825"/>
            <a:ext cx="10515600" cy="4351338"/>
          </a:xfrm>
        </p:spPr>
        <p:txBody>
          <a:bodyPr/>
          <a:lstStyle/>
          <a:p>
            <a:r>
              <a:rPr lang="en-US" dirty="0"/>
              <a:t>Rather than training a single model with 4 classes, we train two models (</a:t>
            </a:r>
            <a:r>
              <a:rPr lang="en-US" i="1" dirty="0"/>
              <a:t>duo classifier) </a:t>
            </a:r>
            <a:r>
              <a:rPr lang="en-US" dirty="0"/>
              <a:t>to predict P and S separately and combine their outputs to generate the four possible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4DEA4-92D3-3B42-9643-15152673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77" y="2656115"/>
            <a:ext cx="6193076" cy="3799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D7CFA-3A88-7C4C-B3E8-1BCE7DCB01E1}"/>
              </a:ext>
            </a:extLst>
          </p:cNvPr>
          <p:cNvSpPr/>
          <p:nvPr/>
        </p:nvSpPr>
        <p:spPr>
          <a:xfrm>
            <a:off x="0" y="6488668"/>
            <a:ext cx="761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details of model construction and tuning: </a:t>
            </a:r>
            <a:r>
              <a:rPr lang="en-US" dirty="0">
                <a:hlinkClick r:id="rId3"/>
              </a:rPr>
              <a:t>https://arxiv.org/abs/1909.13408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13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FA2E-D4F6-734D-AF0C-CC26DAE0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The APPROACH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95E7-AC75-464D-A8D1-BC102478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European interdisciplinary project focusing on a particular disease for which no cure exist: </a:t>
            </a:r>
            <a:r>
              <a:rPr lang="en-US" dirty="0" err="1"/>
              <a:t>Osteoarthitis</a:t>
            </a:r>
            <a:r>
              <a:rPr lang="en-US" dirty="0"/>
              <a:t>, the degeneration over time of the cartilage in the joints</a:t>
            </a:r>
          </a:p>
          <a:p>
            <a:r>
              <a:rPr lang="en-US" dirty="0"/>
              <a:t>The aim of the projects are:</a:t>
            </a:r>
          </a:p>
          <a:p>
            <a:pPr lvl="1"/>
            <a:r>
              <a:rPr lang="en-GB" dirty="0"/>
              <a:t>recruit </a:t>
            </a:r>
            <a:r>
              <a:rPr lang="en-GB" b="1" dirty="0"/>
              <a:t>patients </a:t>
            </a:r>
            <a:r>
              <a:rPr lang="en-GB" dirty="0"/>
              <a:t>for a new clinical study</a:t>
            </a:r>
          </a:p>
          <a:p>
            <a:pPr lvl="1"/>
            <a:r>
              <a:rPr lang="en-GB" dirty="0"/>
              <a:t>observe the </a:t>
            </a:r>
            <a:r>
              <a:rPr lang="en-GB" b="1" dirty="0"/>
              <a:t>disease progression </a:t>
            </a:r>
            <a:r>
              <a:rPr lang="en-GB" dirty="0"/>
              <a:t>(collecting data) over two years </a:t>
            </a:r>
          </a:p>
          <a:p>
            <a:pPr lvl="1"/>
            <a:r>
              <a:rPr lang="en-GB" dirty="0"/>
              <a:t>discover </a:t>
            </a:r>
            <a:r>
              <a:rPr lang="en-GB" b="1" dirty="0"/>
              <a:t>mechanisms </a:t>
            </a:r>
            <a:r>
              <a:rPr lang="en-GB" dirty="0"/>
              <a:t>behind progression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B2FC4-88FE-5C40-91A0-5540162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64" y="5221742"/>
            <a:ext cx="8890903" cy="9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163-77D4-5A4A-9CB0-926C81DC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785D-FE77-324F-81B0-7BA97E55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simulation using CHECK data based on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we do better with more patients/better features?</a:t>
            </a:r>
          </a:p>
          <a:p>
            <a:r>
              <a:rPr lang="en-US" dirty="0"/>
              <a:t>How has this process worked for real? We will know in two years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4B529-B292-FB4C-8C8E-8F932DF6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49" y="2340428"/>
            <a:ext cx="9193085" cy="2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9-362F-5D4E-85D5-2D890BF7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C9DE-319E-3346-8546-82F7FD83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AA887-75B7-D241-B9DA-5D53FC5D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28" y="1738604"/>
            <a:ext cx="8958943" cy="51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3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931D-8129-E848-ABE5-8075BA0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5207-F5D8-9340-A414-3B54A1FB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Paweł</a:t>
            </a:r>
            <a:r>
              <a:rPr lang="en-GB" dirty="0"/>
              <a:t> </a:t>
            </a:r>
            <a:r>
              <a:rPr lang="en-GB" dirty="0" err="1"/>
              <a:t>Widera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research leading to these results has received support from the </a:t>
            </a:r>
            <a:r>
              <a:rPr lang="en-GB" b="1" dirty="0"/>
              <a:t>Innovative Medicines Initiative Joint Undertaking </a:t>
            </a:r>
            <a:r>
              <a:rPr lang="en-GB" dirty="0"/>
              <a:t>under grant </a:t>
            </a:r>
            <a:r>
              <a:rPr lang="en-GB" b="1" dirty="0"/>
              <a:t>Agreement no. 115770</a:t>
            </a:r>
            <a:r>
              <a:rPr lang="en-GB" dirty="0"/>
              <a:t>, resources of which are composed of financial contribution from the </a:t>
            </a:r>
            <a:r>
              <a:rPr lang="en-GB" b="1" dirty="0"/>
              <a:t>European Union’s Seventh Framework Programme </a:t>
            </a:r>
            <a:r>
              <a:rPr lang="en-GB" dirty="0"/>
              <a:t>(FP7/2007-2013) and </a:t>
            </a:r>
            <a:r>
              <a:rPr lang="en-GB" b="1" dirty="0"/>
              <a:t>EFPIA </a:t>
            </a:r>
            <a:r>
              <a:rPr lang="en-GB" dirty="0"/>
              <a:t>companies’ in kind contribution. See: https://</a:t>
            </a:r>
            <a:r>
              <a:rPr lang="en-GB" dirty="0" err="1"/>
              <a:t>www.imi.europa.eu</a:t>
            </a:r>
            <a:r>
              <a:rPr lang="en-GB" dirty="0"/>
              <a:t>. </a:t>
            </a:r>
          </a:p>
          <a:p>
            <a:r>
              <a:rPr lang="en-GB" b="1" dirty="0"/>
              <a:t>Disclaimer: </a:t>
            </a:r>
            <a:r>
              <a:rPr lang="en-GB" dirty="0"/>
              <a:t>This communication reflects the views of the </a:t>
            </a:r>
            <a:r>
              <a:rPr lang="en-GB" b="1" dirty="0"/>
              <a:t>APPROACH consortium </a:t>
            </a:r>
            <a:r>
              <a:rPr lang="en-GB" dirty="0"/>
              <a:t>and neither </a:t>
            </a:r>
            <a:r>
              <a:rPr lang="en-GB" b="1" dirty="0"/>
              <a:t>IMI </a:t>
            </a:r>
            <a:r>
              <a:rPr lang="en-GB" dirty="0"/>
              <a:t>nor the </a:t>
            </a:r>
            <a:r>
              <a:rPr lang="en-GB" b="1" dirty="0"/>
              <a:t>European Union </a:t>
            </a:r>
            <a:r>
              <a:rPr lang="en-GB" dirty="0"/>
              <a:t>and </a:t>
            </a:r>
            <a:r>
              <a:rPr lang="en-GB" b="1" dirty="0"/>
              <a:t>EFPIA </a:t>
            </a:r>
            <a:r>
              <a:rPr lang="en-GB" dirty="0"/>
              <a:t>are liable for any use that may be made of the information contained herein. </a:t>
            </a:r>
          </a:p>
          <a:p>
            <a:endParaRPr lang="en-GB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1C7C9-EBE7-1642-AAF4-497F650F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43" y="706551"/>
            <a:ext cx="6407360" cy="9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D8E3-B517-4D4C-83F2-6CCE999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for a clinical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616B-D706-044F-91FC-E88F780B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makes APPROACH different is how this recruitment took place</a:t>
            </a:r>
          </a:p>
          <a:p>
            <a:r>
              <a:rPr lang="en-US" dirty="0"/>
              <a:t>Often clinical studies fail because they do not recruit the right people</a:t>
            </a:r>
          </a:p>
          <a:p>
            <a:pPr lvl="1"/>
            <a:r>
              <a:rPr lang="en-US" dirty="0"/>
              <a:t>Heterogenous population (e.g. diseases for which there are multiple causes or paths of progression) </a:t>
            </a:r>
            <a:r>
              <a:rPr lang="en-US" dirty="0">
                <a:sym typeface="Wingdings" pitchFamily="2" charset="2"/>
              </a:rPr>
              <a:t> more difficult to extract signal from the data</a:t>
            </a:r>
            <a:endParaRPr lang="en-US" dirty="0"/>
          </a:p>
          <a:p>
            <a:pPr lvl="1"/>
            <a:r>
              <a:rPr lang="en-US" dirty="0"/>
              <a:t>People that would not respond no matter if they get the treatment or the placebo </a:t>
            </a:r>
            <a:r>
              <a:rPr lang="en-US" dirty="0">
                <a:sym typeface="Wingdings" pitchFamily="2" charset="2"/>
              </a:rPr>
              <a:t> waste $$$ in generating data from uninteresting people</a:t>
            </a:r>
            <a:endParaRPr lang="en-US" dirty="0"/>
          </a:p>
          <a:p>
            <a:r>
              <a:rPr lang="en-US" dirty="0"/>
              <a:t>To focus the population of the approach cohort we decided to</a:t>
            </a:r>
          </a:p>
          <a:p>
            <a:pPr lvl="1"/>
            <a:r>
              <a:rPr lang="en-US" dirty="0"/>
              <a:t>First, focus on </a:t>
            </a:r>
            <a:r>
              <a:rPr lang="en-US" i="1" dirty="0"/>
              <a:t>fast </a:t>
            </a:r>
            <a:r>
              <a:rPr lang="en-US" i="1" dirty="0" err="1"/>
              <a:t>progressors</a:t>
            </a:r>
            <a:r>
              <a:rPr lang="en-US" dirty="0"/>
              <a:t>, people that would generate in the disease within two years</a:t>
            </a:r>
          </a:p>
          <a:p>
            <a:pPr lvl="1"/>
            <a:r>
              <a:rPr lang="en-US" dirty="0"/>
              <a:t>Use ML to rank the candidates to be selected in the study based on predicting their progression outcome from the data known before the start of the study</a:t>
            </a:r>
          </a:p>
        </p:txBody>
      </p:sp>
    </p:spTree>
    <p:extLst>
      <p:ext uri="{BB962C8B-B14F-4D97-AF65-F5344CB8AC3E}">
        <p14:creationId xmlns:p14="http://schemas.microsoft.com/office/powerpoint/2010/main" val="28936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4C7-B6FD-904F-B128-B38396D8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91DB-EF5C-7744-888D-1779119C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899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Five hospitals across Europe</a:t>
            </a:r>
          </a:p>
          <a:p>
            <a:r>
              <a:rPr lang="en-US" sz="2400" dirty="0"/>
              <a:t>Each of them had historical data on the set of candidate participants to the study</a:t>
            </a:r>
          </a:p>
          <a:p>
            <a:r>
              <a:rPr lang="en-US" sz="2400" dirty="0"/>
              <a:t>In some cases these had been followed for many years</a:t>
            </a:r>
          </a:p>
          <a:p>
            <a:r>
              <a:rPr lang="en-US" sz="2400" dirty="0"/>
              <a:t>In others for just a few, or just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B5710-C951-F547-95AB-71A2B188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01" y="4001294"/>
            <a:ext cx="9266323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A3E9-76A1-0645-85B1-685B4F2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patients to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3DD0-978E-6045-8D46-50F5B0EF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914" cy="4351338"/>
          </a:xfrm>
        </p:spPr>
        <p:txBody>
          <a:bodyPr/>
          <a:lstStyle/>
          <a:p>
            <a:r>
              <a:rPr lang="en-US" dirty="0"/>
              <a:t>To make the best possible use of the cohorts with years of longitudinal data</a:t>
            </a:r>
          </a:p>
          <a:p>
            <a:r>
              <a:rPr lang="en-US" dirty="0"/>
              <a:t>Input variables: What is known at the start of the period</a:t>
            </a:r>
          </a:p>
          <a:p>
            <a:r>
              <a:rPr lang="en-US" dirty="0"/>
              <a:t>Outcome variable: change from the start to the end of the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5FAD5-0E90-374A-A353-91C75249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70" y="3911900"/>
            <a:ext cx="4419601" cy="28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8D81-8FC1-7E40-89EB-CC3F2D9B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definitions: fast </a:t>
            </a:r>
            <a:r>
              <a:rPr lang="en-US" dirty="0" err="1"/>
              <a:t>progressors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0A69-E822-A146-806B-B2345E00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EBFCF-0A3F-3746-9C60-E3A4C9E8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5" y="1951944"/>
            <a:ext cx="7800843" cy="3523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12072-5974-0D45-8D92-40ED4541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35" y="2434769"/>
            <a:ext cx="3570484" cy="20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1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CCF-CAF6-EB47-A571-8C89757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4C9E-B574-AD41-9856-5891F795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3AF6A-4EDD-804C-B00C-7E88712C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864417" cy="36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25C8-CC9B-3041-8AD0-95E5C401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that have to be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475B-905D-5248-99AA-6CCE3FF4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cohorts other than CHECK </a:t>
            </a:r>
            <a:r>
              <a:rPr lang="en-GB" b="1" dirty="0"/>
              <a:t>cannot </a:t>
            </a:r>
            <a:r>
              <a:rPr lang="en-GB" dirty="0"/>
              <a:t>be used in </a:t>
            </a:r>
            <a:r>
              <a:rPr lang="en-GB" b="1" dirty="0"/>
              <a:t>model training </a:t>
            </a:r>
            <a:r>
              <a:rPr lang="en-GB" dirty="0"/>
              <a:t>(not enough data to define progression)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Very few (2) common variables across cohorts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/>
              <a:t>date of last visit </a:t>
            </a:r>
            <a:r>
              <a:rPr lang="en-GB" dirty="0"/>
              <a:t>differs across cohorts and patients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</a:t>
            </a:r>
            <a:r>
              <a:rPr lang="en-GB" b="1" dirty="0"/>
              <a:t>prediction confidence </a:t>
            </a:r>
            <a:r>
              <a:rPr lang="en-GB" dirty="0"/>
              <a:t>gets worse for </a:t>
            </a:r>
            <a:r>
              <a:rPr lang="en-GB" b="1" dirty="0"/>
              <a:t>older </a:t>
            </a:r>
            <a:r>
              <a:rPr lang="en-GB" dirty="0"/>
              <a:t>data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D0F1-4A69-424A-AE3B-002B00D4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18" y="4201886"/>
            <a:ext cx="8478490" cy="23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A1E4-B8C1-4649-8EF3-1CC50A67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harmonisation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242-A587-5941-8DE3-ACE6EE57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1C258-315C-AD47-A473-8735B33A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227"/>
            <a:ext cx="5105400" cy="3387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0174C-8E40-E147-AE44-61215C28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395126"/>
            <a:ext cx="4789714" cy="260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B5C9B-1B73-D14C-844F-82361AF38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093" y="4149327"/>
            <a:ext cx="4653366" cy="16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4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616</Words>
  <Application>Microsoft Macintosh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 machine learning strategy for the recruitment of participants in clinical studies</vt:lpstr>
      <vt:lpstr>Context: The APPROACH project</vt:lpstr>
      <vt:lpstr>Recruitment for a clinical study</vt:lpstr>
      <vt:lpstr>Recruitment centers</vt:lpstr>
      <vt:lpstr>From patients to periods</vt:lpstr>
      <vt:lpstr>Class definitions: fast progressors</vt:lpstr>
      <vt:lpstr>Recruitment idea</vt:lpstr>
      <vt:lpstr>Challenges that have to be faced </vt:lpstr>
      <vt:lpstr>Data harmonisation</vt:lpstr>
      <vt:lpstr>Baseline shift</vt:lpstr>
      <vt:lpstr>Multi-model prediction</vt:lpstr>
      <vt:lpstr>Ranking based on model confidence</vt:lpstr>
      <vt:lpstr>Ranking functions</vt:lpstr>
      <vt:lpstr>Ranking based on model confidence</vt:lpstr>
      <vt:lpstr>Two-stage recruitment process</vt:lpstr>
      <vt:lpstr>Recruitment data flow</vt:lpstr>
      <vt:lpstr>Decision support and progress monitoring</vt:lpstr>
      <vt:lpstr>But what are the models? Random Forest</vt:lpstr>
      <vt:lpstr>Multi-class approach</vt:lpstr>
      <vt:lpstr>How does it work?</vt:lpstr>
      <vt:lpstr>Acknowledgements</vt:lpstr>
      <vt:lpstr>Acknowledgements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74</cp:revision>
  <dcterms:created xsi:type="dcterms:W3CDTF">2020-02-26T10:58:55Z</dcterms:created>
  <dcterms:modified xsi:type="dcterms:W3CDTF">2020-03-01T00:02:01Z</dcterms:modified>
</cp:coreProperties>
</file>