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73" r:id="rId4"/>
    <p:sldId id="271" r:id="rId5"/>
    <p:sldId id="272" r:id="rId6"/>
    <p:sldId id="260" r:id="rId7"/>
    <p:sldId id="263" r:id="rId8"/>
    <p:sldId id="261" r:id="rId9"/>
    <p:sldId id="262" r:id="rId10"/>
    <p:sldId id="264" r:id="rId11"/>
    <p:sldId id="265" r:id="rId12"/>
    <p:sldId id="266" r:id="rId13"/>
    <p:sldId id="267" r:id="rId14"/>
    <p:sldId id="268" r:id="rId15"/>
    <p:sldId id="269"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Franklin Gothic Book" panose="020B0503020102020204" pitchFamily="34" charset="0"/>
      <p:regular r:id="rId23"/>
      <p:italic r:id="rId24"/>
    </p:embeddedFont>
    <p:embeddedFont>
      <p:font typeface="Helvetica Neue" panose="020B0604020202020204" charset="0"/>
      <p:regular r:id="rId25"/>
      <p:bold r:id="rId26"/>
      <p:italic r:id="rId27"/>
      <p:boldItalic r:id="rId28"/>
    </p:embeddedFont>
    <p:embeddedFont>
      <p:font typeface="Helvetica Neue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0cKjAYzc1co5AhUnql0QVadtq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56" name="Google Shape;15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d914f00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d914f008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1d914f008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d914f008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d914f0085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1d914f0085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80" name="Google Shape;18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98" name="Google Shape;198;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07" name="Google Shape;207;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13" name="Google Shape;213;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392348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366862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23126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18" name="Google Shape;11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27" name="Google Shape;12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38" name="Google Shape;13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type="title">
  <p:cSld name="TITLE">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17"/>
        <p:cNvGrpSpPr/>
        <p:nvPr/>
      </p:nvGrpSpPr>
      <p:grpSpPr>
        <a:xfrm>
          <a:off x="0" y="0"/>
          <a:ext cx="0" cy="0"/>
          <a:chOff x="0" y="0"/>
          <a:chExt cx="0" cy="0"/>
        </a:xfrm>
      </p:grpSpPr>
      <p:sp>
        <p:nvSpPr>
          <p:cNvPr id="18" name="Google Shape;18;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1"/>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1"/>
          <p:cNvPicPr preferRelativeResize="0"/>
          <p:nvPr/>
        </p:nvPicPr>
        <p:blipFill rotWithShape="1">
          <a:blip r:embed="rId2">
            <a:alphaModFix/>
          </a:blip>
          <a:srcRect/>
          <a:stretch/>
        </p:blipFill>
        <p:spPr>
          <a:xfrm>
            <a:off x="414338" y="278924"/>
            <a:ext cx="4600575" cy="8434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838200" y="263301"/>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700"/>
              <a:buFont typeface="Helvetica Neue"/>
              <a:buNone/>
              <a:defRPr sz="3700" b="1">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2pPr>
            <a:lvl3pPr lvl="2"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3pPr>
            <a:lvl4pPr lvl="3"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4pPr>
            <a:lvl5pPr lvl="4"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5pPr>
            <a:lvl6pPr lvl="5"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6pPr>
            <a:lvl7pPr lvl="6"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7pPr>
            <a:lvl8pPr lvl="7"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8pPr>
            <a:lvl9pPr lvl="8" algn="l">
              <a:lnSpc>
                <a:spcPct val="100000"/>
              </a:lnSpc>
              <a:spcBef>
                <a:spcPts val="0"/>
              </a:spcBef>
              <a:spcAft>
                <a:spcPts val="0"/>
              </a:spcAft>
              <a:buSzPts val="3700"/>
              <a:buFont typeface="Helvetica Neue"/>
              <a:buNone/>
              <a:defRPr sz="3700" b="1">
                <a:latin typeface="Helvetica Neue"/>
                <a:ea typeface="Helvetica Neue"/>
                <a:cs typeface="Helvetica Neue"/>
                <a:sym typeface="Helvetica Neue"/>
              </a:defRPr>
            </a:lvl9pPr>
          </a:lstStyle>
          <a:p>
            <a:endParaRPr/>
          </a:p>
        </p:txBody>
      </p:sp>
      <p:sp>
        <p:nvSpPr>
          <p:cNvPr id="24" name="Google Shape;24;p22"/>
          <p:cNvSpPr txBox="1">
            <a:spLocks noGrp="1"/>
          </p:cNvSpPr>
          <p:nvPr>
            <p:ph type="body" idx="1"/>
          </p:nvPr>
        </p:nvSpPr>
        <p:spPr>
          <a:xfrm>
            <a:off x="838200" y="1074057"/>
            <a:ext cx="10515600" cy="51285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Font typeface="Helvetica Neue"/>
              <a:buChar char="•"/>
              <a:defRPr>
                <a:solidFill>
                  <a:srgbClr val="002060"/>
                </a:solidFill>
                <a:latin typeface="Helvetica Neue"/>
                <a:ea typeface="Helvetica Neue"/>
                <a:cs typeface="Helvetica Neue"/>
                <a:sym typeface="Helvetica Neue"/>
              </a:defRPr>
            </a:lvl1pPr>
            <a:lvl2pPr marL="914400" lvl="1" indent="-381000" algn="l">
              <a:lnSpc>
                <a:spcPct val="90000"/>
              </a:lnSpc>
              <a:spcBef>
                <a:spcPts val="500"/>
              </a:spcBef>
              <a:spcAft>
                <a:spcPts val="0"/>
              </a:spcAft>
              <a:buClr>
                <a:srgbClr val="002060"/>
              </a:buClr>
              <a:buSzPts val="2400"/>
              <a:buFont typeface="Helvetica Neue"/>
              <a:buChar char="•"/>
              <a:defRPr>
                <a:solidFill>
                  <a:srgbClr val="002060"/>
                </a:solidFill>
                <a:latin typeface="Helvetica Neue"/>
                <a:ea typeface="Helvetica Neue"/>
                <a:cs typeface="Helvetica Neue"/>
                <a:sym typeface="Helvetica Neue"/>
              </a:defRPr>
            </a:lvl2pPr>
            <a:lvl3pPr marL="1371600" lvl="2" indent="-355600" algn="l">
              <a:lnSpc>
                <a:spcPct val="90000"/>
              </a:lnSpc>
              <a:spcBef>
                <a:spcPts val="500"/>
              </a:spcBef>
              <a:spcAft>
                <a:spcPts val="0"/>
              </a:spcAft>
              <a:buClr>
                <a:srgbClr val="002060"/>
              </a:buClr>
              <a:buSzPts val="2000"/>
              <a:buFont typeface="Helvetica Neue"/>
              <a:buChar char="•"/>
              <a:defRPr>
                <a:solidFill>
                  <a:srgbClr val="002060"/>
                </a:solidFill>
                <a:latin typeface="Helvetica Neue"/>
                <a:ea typeface="Helvetica Neue"/>
                <a:cs typeface="Helvetica Neue"/>
                <a:sym typeface="Helvetica Neue"/>
              </a:defRPr>
            </a:lvl3pPr>
            <a:lvl4pPr marL="1828800" lvl="3" indent="-342900" algn="l">
              <a:lnSpc>
                <a:spcPct val="90000"/>
              </a:lnSpc>
              <a:spcBef>
                <a:spcPts val="500"/>
              </a:spcBef>
              <a:spcAft>
                <a:spcPts val="0"/>
              </a:spcAft>
              <a:buClr>
                <a:srgbClr val="002060"/>
              </a:buClr>
              <a:buSzPts val="1800"/>
              <a:buFont typeface="Helvetica Neue"/>
              <a:buChar char="•"/>
              <a:defRPr>
                <a:solidFill>
                  <a:srgbClr val="002060"/>
                </a:solidFill>
                <a:latin typeface="Helvetica Neue"/>
                <a:ea typeface="Helvetica Neue"/>
                <a:cs typeface="Helvetica Neue"/>
                <a:sym typeface="Helvetica Neue"/>
              </a:defRPr>
            </a:lvl4pPr>
            <a:lvl5pPr marL="2286000" lvl="4" indent="-342900" algn="l">
              <a:lnSpc>
                <a:spcPct val="90000"/>
              </a:lnSpc>
              <a:spcBef>
                <a:spcPts val="500"/>
              </a:spcBef>
              <a:spcAft>
                <a:spcPts val="0"/>
              </a:spcAft>
              <a:buClr>
                <a:srgbClr val="002060"/>
              </a:buClr>
              <a:buSzPts val="1800"/>
              <a:buFont typeface="Helvetica Neue"/>
              <a:buChar char="•"/>
              <a:defRPr>
                <a:solidFill>
                  <a:srgbClr val="002060"/>
                </a:solidFill>
                <a:latin typeface="Helvetica Neue"/>
                <a:ea typeface="Helvetica Neue"/>
                <a:cs typeface="Helvetica Neue"/>
                <a:sym typeface="Helvetica Neue"/>
              </a:defRPr>
            </a:lvl5pPr>
            <a:lvl6pPr marL="2743200" lvl="5" indent="-342900" algn="l">
              <a:lnSpc>
                <a:spcPct val="90000"/>
              </a:lnSpc>
              <a:spcBef>
                <a:spcPts val="500"/>
              </a:spcBef>
              <a:spcAft>
                <a:spcPts val="0"/>
              </a:spcAft>
              <a:buClr>
                <a:schemeClr val="dk1"/>
              </a:buClr>
              <a:buSzPts val="1800"/>
              <a:buFont typeface="Helvetica Neue"/>
              <a:buChar char="•"/>
              <a:defRPr>
                <a:latin typeface="Helvetica Neue"/>
                <a:ea typeface="Helvetica Neue"/>
                <a:cs typeface="Helvetica Neue"/>
                <a:sym typeface="Helvetica Neue"/>
              </a:defRPr>
            </a:lvl6pPr>
            <a:lvl7pPr marL="3200400" lvl="6" indent="-342900" algn="l">
              <a:lnSpc>
                <a:spcPct val="90000"/>
              </a:lnSpc>
              <a:spcBef>
                <a:spcPts val="500"/>
              </a:spcBef>
              <a:spcAft>
                <a:spcPts val="0"/>
              </a:spcAft>
              <a:buClr>
                <a:schemeClr val="dk1"/>
              </a:buClr>
              <a:buSzPts val="1800"/>
              <a:buFont typeface="Helvetica Neue"/>
              <a:buChar char="•"/>
              <a:defRPr>
                <a:latin typeface="Helvetica Neue"/>
                <a:ea typeface="Helvetica Neue"/>
                <a:cs typeface="Helvetica Neue"/>
                <a:sym typeface="Helvetica Neue"/>
              </a:defRPr>
            </a:lvl7pPr>
            <a:lvl8pPr marL="3657600" lvl="7" indent="-342900" algn="l">
              <a:lnSpc>
                <a:spcPct val="90000"/>
              </a:lnSpc>
              <a:spcBef>
                <a:spcPts val="500"/>
              </a:spcBef>
              <a:spcAft>
                <a:spcPts val="0"/>
              </a:spcAft>
              <a:buClr>
                <a:schemeClr val="dk1"/>
              </a:buClr>
              <a:buSzPts val="1800"/>
              <a:buFont typeface="Helvetica Neue"/>
              <a:buChar char="•"/>
              <a:defRPr>
                <a:latin typeface="Helvetica Neue"/>
                <a:ea typeface="Helvetica Neue"/>
                <a:cs typeface="Helvetica Neue"/>
                <a:sym typeface="Helvetica Neue"/>
              </a:defRPr>
            </a:lvl8pPr>
            <a:lvl9pPr marL="4114800" lvl="8" indent="-342900" algn="l">
              <a:lnSpc>
                <a:spcPct val="90000"/>
              </a:lnSpc>
              <a:spcBef>
                <a:spcPts val="500"/>
              </a:spcBef>
              <a:spcAft>
                <a:spcPts val="0"/>
              </a:spcAft>
              <a:buClr>
                <a:schemeClr val="dk1"/>
              </a:buClr>
              <a:buSzPts val="1800"/>
              <a:buFont typeface="Helvetica Neue"/>
              <a:buChar char="•"/>
              <a:defRPr>
                <a:latin typeface="Helvetica Neue"/>
                <a:ea typeface="Helvetica Neue"/>
                <a:cs typeface="Helvetica Neue"/>
                <a:sym typeface="Helvetica Neue"/>
              </a:defRPr>
            </a:lvl9pPr>
          </a:lstStyle>
          <a:p>
            <a:endParaRPr/>
          </a:p>
        </p:txBody>
      </p:sp>
      <p:sp>
        <p:nvSpPr>
          <p:cNvPr id="25" name="Google Shape;25;p22"/>
          <p:cNvSpPr txBox="1">
            <a:spLocks noGrp="1"/>
          </p:cNvSpPr>
          <p:nvPr>
            <p:ph type="sldNum" idx="12"/>
          </p:nvPr>
        </p:nvSpPr>
        <p:spPr>
          <a:xfrm>
            <a:off x="10000340" y="6356350"/>
            <a:ext cx="135345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p:nvPr/>
        </p:nvSpPr>
        <p:spPr>
          <a:xfrm>
            <a:off x="3102600" y="6488700"/>
            <a:ext cx="59868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rgbClr val="888888"/>
                </a:solidFill>
                <a:latin typeface="Helvetica Neue"/>
                <a:ea typeface="Helvetica Neue"/>
                <a:cs typeface="Helvetica Neue"/>
                <a:sym typeface="Helvetica Neue"/>
              </a:rPr>
              <a:t>Group Name - Project Name</a:t>
            </a:r>
            <a:endParaRPr sz="1200" b="0" i="1" u="none" strike="noStrike" cap="none">
              <a:solidFill>
                <a:srgbClr val="888888"/>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a:spLocks noGrp="1"/>
          </p:cNvSpPr>
          <p:nvPr>
            <p:ph type="pic" idx="2"/>
          </p:nvPr>
        </p:nvSpPr>
        <p:spPr>
          <a:xfrm>
            <a:off x="5183188" y="987425"/>
            <a:ext cx="6172200" cy="5203513"/>
          </a:xfrm>
          <a:prstGeom prst="rect">
            <a:avLst/>
          </a:prstGeom>
          <a:noFill/>
          <a:ln>
            <a:noFill/>
          </a:ln>
        </p:spPr>
      </p:sp>
      <p:sp>
        <p:nvSpPr>
          <p:cNvPr id="30" name="Google Shape;30;p23"/>
          <p:cNvSpPr txBox="1">
            <a:spLocks noGrp="1"/>
          </p:cNvSpPr>
          <p:nvPr>
            <p:ph type="body" idx="1"/>
          </p:nvPr>
        </p:nvSpPr>
        <p:spPr>
          <a:xfrm>
            <a:off x="839788" y="2057400"/>
            <a:ext cx="3932237" cy="41335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23"/>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2400"/>
              <a:buNone/>
              <a:defRPr sz="2400">
                <a:solidFill>
                  <a:srgbClr val="002060"/>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4"/>
          <p:cNvSpPr txBox="1">
            <a:spLocks noGrp="1"/>
          </p:cNvSpPr>
          <p:nvPr>
            <p:ph type="dt" idx="10"/>
          </p:nvPr>
        </p:nvSpPr>
        <p:spPr>
          <a:xfrm>
            <a:off x="838200" y="6364028"/>
            <a:ext cx="13679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10014856" y="6356350"/>
            <a:ext cx="133894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8200" y="278042"/>
            <a:ext cx="10515600" cy="63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8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body" idx="2"/>
          </p:nvPr>
        </p:nvSpPr>
        <p:spPr>
          <a:xfrm>
            <a:off x="6172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6"/>
          <p:cNvSpPr txBox="1">
            <a:spLocks noGrp="1"/>
          </p:cNvSpPr>
          <p:nvPr>
            <p:ph type="title"/>
          </p:nvPr>
        </p:nvSpPr>
        <p:spPr>
          <a:xfrm>
            <a:off x="839788" y="263527"/>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836612" y="119788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6"/>
          <p:cNvSpPr txBox="1">
            <a:spLocks noGrp="1"/>
          </p:cNvSpPr>
          <p:nvPr>
            <p:ph type="body" idx="2"/>
          </p:nvPr>
        </p:nvSpPr>
        <p:spPr>
          <a:xfrm>
            <a:off x="839788" y="2021796"/>
            <a:ext cx="5157787"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6"/>
          <p:cNvSpPr txBox="1">
            <a:spLocks noGrp="1"/>
          </p:cNvSpPr>
          <p:nvPr>
            <p:ph type="body" idx="3"/>
          </p:nvPr>
        </p:nvSpPr>
        <p:spPr>
          <a:xfrm>
            <a:off x="6194427" y="119788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6"/>
          <p:cNvSpPr txBox="1">
            <a:spLocks noGrp="1"/>
          </p:cNvSpPr>
          <p:nvPr>
            <p:ph type="body" idx="4"/>
          </p:nvPr>
        </p:nvSpPr>
        <p:spPr>
          <a:xfrm>
            <a:off x="6172200" y="2021796"/>
            <a:ext cx="5183188"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6"/>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7"/>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body" idx="1"/>
          </p:nvPr>
        </p:nvSpPr>
        <p:spPr>
          <a:xfrm>
            <a:off x="4943344" y="987425"/>
            <a:ext cx="6408867" cy="521017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2060"/>
              </a:buClr>
              <a:buSzPts val="3200"/>
              <a:buChar char="•"/>
              <a:defRPr sz="3200"/>
            </a:lvl1pPr>
            <a:lvl2pPr marL="914400" lvl="1" indent="-406400" algn="l">
              <a:lnSpc>
                <a:spcPct val="90000"/>
              </a:lnSpc>
              <a:spcBef>
                <a:spcPts val="500"/>
              </a:spcBef>
              <a:spcAft>
                <a:spcPts val="0"/>
              </a:spcAft>
              <a:buClr>
                <a:srgbClr val="00206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00206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8"/>
          <p:cNvSpPr txBox="1">
            <a:spLocks noGrp="1"/>
          </p:cNvSpPr>
          <p:nvPr>
            <p:ph type="body" idx="2"/>
          </p:nvPr>
        </p:nvSpPr>
        <p:spPr>
          <a:xfrm>
            <a:off x="839788" y="2057400"/>
            <a:ext cx="3932237" cy="4140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525141" y="-1631060"/>
            <a:ext cx="514171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0"/>
          <p:cNvPicPr preferRelativeResize="0"/>
          <p:nvPr/>
        </p:nvPicPr>
        <p:blipFill rotWithShape="1">
          <a:blip r:embed="rId13">
            <a:alphaModFix/>
          </a:blip>
          <a:srcRect/>
          <a:stretch/>
        </p:blipFill>
        <p:spPr>
          <a:xfrm>
            <a:off x="-17315" y="345287"/>
            <a:ext cx="12192000" cy="475488"/>
          </a:xfrm>
          <a:prstGeom prst="rect">
            <a:avLst/>
          </a:prstGeom>
          <a:noFill/>
          <a:ln>
            <a:noFill/>
          </a:ln>
        </p:spPr>
      </p:pic>
      <p:sp>
        <p:nvSpPr>
          <p:cNvPr id="11" name="Google Shape;11;p20"/>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2800"/>
              <a:buFont typeface="Calibri"/>
              <a:buNone/>
              <a:defRPr sz="2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0"/>
          <p:cNvSpPr txBox="1">
            <a:spLocks noGrp="1"/>
          </p:cNvSpPr>
          <p:nvPr>
            <p:ph type="body" idx="1"/>
          </p:nvPr>
        </p:nvSpPr>
        <p:spPr>
          <a:xfrm>
            <a:off x="838200" y="1055881"/>
            <a:ext cx="10515600" cy="514171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0"/>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20"/>
          <p:cNvPicPr preferRelativeResize="0"/>
          <p:nvPr/>
        </p:nvPicPr>
        <p:blipFill rotWithShape="1">
          <a:blip r:embed="rId14">
            <a:alphaModFix/>
          </a:blip>
          <a:srcRect/>
          <a:stretch/>
        </p:blipFill>
        <p:spPr>
          <a:xfrm>
            <a:off x="9087694" y="306094"/>
            <a:ext cx="3116019" cy="5712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02566" y="1214438"/>
            <a:ext cx="10986868"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000"/>
              <a:buFont typeface="Helvetica Neue"/>
              <a:buNone/>
            </a:pPr>
            <a:r>
              <a:rPr lang="en-US" b="1" dirty="0">
                <a:latin typeface="Helvetica Neue"/>
                <a:ea typeface="Helvetica Neue"/>
                <a:cs typeface="Helvetica Neue"/>
                <a:sym typeface="Helvetica Neue"/>
              </a:rPr>
              <a:t>High School</a:t>
            </a:r>
            <a:endParaRPr sz="4800" b="1" dirty="0">
              <a:latin typeface="Helvetica Neue"/>
              <a:ea typeface="Helvetica Neue"/>
              <a:cs typeface="Helvetica Neue"/>
              <a:sym typeface="Helvetica Neue"/>
            </a:endParaRPr>
          </a:p>
        </p:txBody>
      </p:sp>
      <p:sp>
        <p:nvSpPr>
          <p:cNvPr id="90" name="Google Shape;90;p1"/>
          <p:cNvSpPr txBox="1">
            <a:spLocks noGrp="1"/>
          </p:cNvSpPr>
          <p:nvPr>
            <p:ph type="subTitle" idx="1"/>
          </p:nvPr>
        </p:nvSpPr>
        <p:spPr>
          <a:xfrm>
            <a:off x="602566" y="3729225"/>
            <a:ext cx="10986900" cy="2387700"/>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90000"/>
              </a:lnSpc>
              <a:spcBef>
                <a:spcPts val="0"/>
              </a:spcBef>
              <a:spcAft>
                <a:spcPts val="0"/>
              </a:spcAft>
              <a:buClr>
                <a:schemeClr val="lt1"/>
              </a:buClr>
              <a:buSzPts val="2400"/>
              <a:buNone/>
            </a:pPr>
            <a:r>
              <a:rPr lang="en-US" dirty="0">
                <a:latin typeface="Helvetica Neue"/>
                <a:ea typeface="Helvetica Neue"/>
                <a:cs typeface="Helvetica Neue"/>
                <a:sym typeface="Helvetica Neue"/>
              </a:rPr>
              <a:t>Class Name:	K22.P.SE_VTCA</a:t>
            </a:r>
            <a:endParaRPr dirty="0">
              <a:latin typeface="Helvetica Neue"/>
              <a:ea typeface="Helvetica Neue"/>
              <a:cs typeface="Helvetica Neue"/>
              <a:sym typeface="Helvetica Neue"/>
            </a:endParaRPr>
          </a:p>
          <a:p>
            <a:pPr marL="0" lvl="0" indent="0" algn="l" rtl="0">
              <a:lnSpc>
                <a:spcPct val="90000"/>
              </a:lnSpc>
              <a:spcBef>
                <a:spcPts val="1000"/>
              </a:spcBef>
              <a:spcAft>
                <a:spcPts val="0"/>
              </a:spcAft>
              <a:buClr>
                <a:schemeClr val="lt1"/>
              </a:buClr>
              <a:buSzPts val="2400"/>
              <a:buNone/>
            </a:pPr>
            <a:r>
              <a:rPr lang="en-US" dirty="0">
                <a:latin typeface="Helvetica Neue"/>
                <a:ea typeface="Helvetica Neue"/>
                <a:cs typeface="Helvetica Neue"/>
                <a:sym typeface="Helvetica Neue"/>
              </a:rPr>
              <a:t>Group Name: Ba Anh </a:t>
            </a:r>
            <a:r>
              <a:rPr lang="en-US" dirty="0" err="1">
                <a:latin typeface="Helvetica Neue"/>
                <a:ea typeface="Helvetica Neue"/>
                <a:cs typeface="Helvetica Neue"/>
                <a:sym typeface="Helvetica Neue"/>
              </a:rPr>
              <a:t>Em</a:t>
            </a:r>
            <a:endParaRPr dirty="0">
              <a:latin typeface="Helvetica Neue"/>
              <a:ea typeface="Helvetica Neue"/>
              <a:cs typeface="Helvetica Neue"/>
              <a:sym typeface="Helvetica Neue"/>
            </a:endParaRPr>
          </a:p>
          <a:p>
            <a:pPr marL="0" lvl="0" indent="0" algn="l" rtl="0">
              <a:lnSpc>
                <a:spcPct val="90000"/>
              </a:lnSpc>
              <a:spcBef>
                <a:spcPts val="1000"/>
              </a:spcBef>
              <a:spcAft>
                <a:spcPts val="0"/>
              </a:spcAft>
              <a:buClr>
                <a:schemeClr val="lt1"/>
              </a:buClr>
              <a:buSzPts val="2400"/>
              <a:buNone/>
            </a:pPr>
            <a:r>
              <a:rPr lang="en-US" dirty="0">
                <a:latin typeface="Helvetica Neue"/>
                <a:ea typeface="Helvetica Neue"/>
                <a:cs typeface="Helvetica Neue"/>
                <a:sym typeface="Helvetica Neue"/>
              </a:rPr>
              <a:t>Members: Hoàng Quốc</a:t>
            </a:r>
            <a:endParaRPr dirty="0">
              <a:latin typeface="Helvetica Neue"/>
              <a:ea typeface="Helvetica Neue"/>
              <a:cs typeface="Helvetica Neue"/>
              <a:sym typeface="Helvetica Neue"/>
            </a:endParaRPr>
          </a:p>
          <a:p>
            <a:pPr marL="0" lvl="0" indent="0" algn="l" rtl="0">
              <a:lnSpc>
                <a:spcPct val="90000"/>
              </a:lnSpc>
              <a:spcBef>
                <a:spcPts val="1000"/>
              </a:spcBef>
              <a:spcAft>
                <a:spcPts val="0"/>
              </a:spcAft>
              <a:buClr>
                <a:schemeClr val="lt1"/>
              </a:buClr>
              <a:buSzPts val="2400"/>
              <a:buNone/>
            </a:pPr>
            <a:r>
              <a:rPr lang="en-US" dirty="0">
                <a:latin typeface="Helvetica Neue"/>
                <a:ea typeface="Helvetica Neue"/>
                <a:cs typeface="Helvetica Neue"/>
                <a:sym typeface="Helvetica Neue"/>
              </a:rPr>
              <a:t>	     Thanh Dũng</a:t>
            </a:r>
            <a:endParaRPr dirty="0">
              <a:latin typeface="Helvetica Neue"/>
              <a:ea typeface="Helvetica Neue"/>
              <a:cs typeface="Helvetica Neue"/>
              <a:sym typeface="Helvetica Neue"/>
            </a:endParaRPr>
          </a:p>
          <a:p>
            <a:pPr marL="0" lvl="0" indent="0" algn="l" rtl="0">
              <a:lnSpc>
                <a:spcPct val="90000"/>
              </a:lnSpc>
              <a:spcBef>
                <a:spcPts val="1000"/>
              </a:spcBef>
              <a:spcAft>
                <a:spcPts val="0"/>
              </a:spcAft>
              <a:buClr>
                <a:schemeClr val="lt1"/>
              </a:buClr>
              <a:buSzPts val="2400"/>
              <a:buNone/>
            </a:pPr>
            <a:r>
              <a:rPr lang="en-US" dirty="0">
                <a:latin typeface="Helvetica Neue"/>
                <a:ea typeface="Helvetica Neue"/>
                <a:cs typeface="Helvetica Neue"/>
                <a:sym typeface="Helvetica Neue"/>
              </a:rPr>
              <a:t>	     </a:t>
            </a:r>
            <a:r>
              <a:rPr lang="en-US" dirty="0" err="1">
                <a:latin typeface="Franklin Gothic Book" panose="020B0503020102020204" pitchFamily="34" charset="0"/>
                <a:ea typeface="Helvetica Neue"/>
                <a:cs typeface="Helvetica Neue"/>
                <a:sym typeface="Helvetica Neue"/>
              </a:rPr>
              <a:t>Hưng</a:t>
            </a:r>
            <a:r>
              <a:rPr lang="en-US" dirty="0">
                <a:latin typeface="Franklin Gothic Book" panose="020B0503020102020204" pitchFamily="34" charset="0"/>
                <a:ea typeface="Helvetica Neue"/>
                <a:cs typeface="Helvetica Neue"/>
                <a:sym typeface="Helvetica Neue"/>
              </a:rPr>
              <a:t> Thành</a:t>
            </a:r>
            <a:endParaRPr dirty="0">
              <a:latin typeface="Franklin Gothic Book" panose="020B0503020102020204" pitchFamily="34" charset="0"/>
              <a:ea typeface="Helvetica Neue"/>
              <a:cs typeface="Helvetica Neue"/>
              <a:sym typeface="Helvetica Neue"/>
            </a:endParaRPr>
          </a:p>
          <a:p>
            <a:pPr marL="0" lvl="0" indent="0" algn="l" rtl="0">
              <a:lnSpc>
                <a:spcPct val="90000"/>
              </a:lnSpc>
              <a:spcBef>
                <a:spcPts val="1000"/>
              </a:spcBef>
              <a:spcAft>
                <a:spcPts val="0"/>
              </a:spcAft>
              <a:buClr>
                <a:schemeClr val="lt1"/>
              </a:buClr>
              <a:buSzPts val="2400"/>
              <a:buNone/>
            </a:pPr>
            <a:r>
              <a:rPr lang="en-US" dirty="0">
                <a:latin typeface="Helvetica Neue"/>
                <a:ea typeface="Helvetica Neue"/>
                <a:cs typeface="Helvetica Neue"/>
                <a:sym typeface="Helvetica Neue"/>
              </a:rPr>
              <a:t>			</a:t>
            </a:r>
            <a:endParaRPr dirty="0">
              <a:latin typeface="Helvetica Neue"/>
              <a:ea typeface="Helvetica Neue"/>
              <a:cs typeface="Helvetica Neue"/>
              <a:sym typeface="Helvetica Neue"/>
            </a:endParaRPr>
          </a:p>
        </p:txBody>
      </p:sp>
      <p:pic>
        <p:nvPicPr>
          <p:cNvPr id="91" name="Google Shape;91;p1"/>
          <p:cNvPicPr preferRelativeResize="0"/>
          <p:nvPr/>
        </p:nvPicPr>
        <p:blipFill rotWithShape="1">
          <a:blip r:embed="rId3">
            <a:alphaModFix/>
          </a:blip>
          <a:srcRect/>
          <a:stretch/>
        </p:blipFill>
        <p:spPr>
          <a:xfrm>
            <a:off x="6268712" y="3207025"/>
            <a:ext cx="5068888" cy="31683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SEQUENCE DIAGRAM</a:t>
            </a:r>
            <a:endParaRPr/>
          </a:p>
        </p:txBody>
      </p:sp>
      <p:sp>
        <p:nvSpPr>
          <p:cNvPr id="159" name="Google Shape;159;p1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60" name="Google Shape;160;p13"/>
          <p:cNvPicPr preferRelativeResize="0"/>
          <p:nvPr/>
        </p:nvPicPr>
        <p:blipFill rotWithShape="1">
          <a:blip r:embed="rId3">
            <a:alphaModFix/>
          </a:blip>
          <a:srcRect t="13225" b="30398"/>
          <a:stretch/>
        </p:blipFill>
        <p:spPr>
          <a:xfrm>
            <a:off x="1305250" y="980450"/>
            <a:ext cx="9413544" cy="5877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1d914f0085_0_0"/>
          <p:cNvSpPr txBox="1">
            <a:spLocks noGrp="1"/>
          </p:cNvSpPr>
          <p:nvPr>
            <p:ph type="title"/>
          </p:nvPr>
        </p:nvSpPr>
        <p:spPr>
          <a:xfrm>
            <a:off x="161540" y="263300"/>
            <a:ext cx="10515600" cy="663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Helvetica Neue Light"/>
              <a:buNone/>
            </a:pPr>
            <a:r>
              <a:rPr lang="en-US" dirty="0"/>
              <a:t>SEQUENCE DIAGRAM</a:t>
            </a:r>
            <a:endParaRPr dirty="0"/>
          </a:p>
        </p:txBody>
      </p:sp>
      <p:sp>
        <p:nvSpPr>
          <p:cNvPr id="167" name="Google Shape;167;g21d914f0085_0_0"/>
          <p:cNvSpPr txBox="1">
            <a:spLocks noGrp="1"/>
          </p:cNvSpPr>
          <p:nvPr>
            <p:ph type="sldNum" idx="12"/>
          </p:nvPr>
        </p:nvSpPr>
        <p:spPr>
          <a:xfrm>
            <a:off x="10000340" y="6356350"/>
            <a:ext cx="135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pic>
        <p:nvPicPr>
          <p:cNvPr id="168" name="Google Shape;168;g21d914f0085_0_0"/>
          <p:cNvPicPr preferRelativeResize="0"/>
          <p:nvPr/>
        </p:nvPicPr>
        <p:blipFill rotWithShape="1">
          <a:blip r:embed="rId3">
            <a:alphaModFix/>
          </a:blip>
          <a:srcRect t="12609" b="35132"/>
          <a:stretch/>
        </p:blipFill>
        <p:spPr>
          <a:xfrm>
            <a:off x="1361625" y="926900"/>
            <a:ext cx="9468749" cy="593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1d914f0085_0_7"/>
          <p:cNvSpPr txBox="1">
            <a:spLocks noGrp="1"/>
          </p:cNvSpPr>
          <p:nvPr>
            <p:ph type="title"/>
          </p:nvPr>
        </p:nvSpPr>
        <p:spPr>
          <a:xfrm>
            <a:off x="161540" y="272826"/>
            <a:ext cx="10515600" cy="663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Helvetica Neue Light"/>
              <a:buNone/>
            </a:pPr>
            <a:r>
              <a:rPr lang="en-US" dirty="0"/>
              <a:t>SEQUENCE DIAGRAM</a:t>
            </a:r>
            <a:endParaRPr dirty="0"/>
          </a:p>
        </p:txBody>
      </p:sp>
      <p:sp>
        <p:nvSpPr>
          <p:cNvPr id="175" name="Google Shape;175;g21d914f0085_0_7"/>
          <p:cNvSpPr txBox="1">
            <a:spLocks noGrp="1"/>
          </p:cNvSpPr>
          <p:nvPr>
            <p:ph type="sldNum" idx="12"/>
          </p:nvPr>
        </p:nvSpPr>
        <p:spPr>
          <a:xfrm>
            <a:off x="10000340" y="6356350"/>
            <a:ext cx="135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pic>
        <p:nvPicPr>
          <p:cNvPr id="176" name="Google Shape;176;g21d914f0085_0_7"/>
          <p:cNvPicPr preferRelativeResize="0"/>
          <p:nvPr/>
        </p:nvPicPr>
        <p:blipFill rotWithShape="1">
          <a:blip r:embed="rId3">
            <a:alphaModFix/>
          </a:blip>
          <a:srcRect l="-3370" t="11222" r="3369" b="32858"/>
          <a:stretch/>
        </p:blipFill>
        <p:spPr>
          <a:xfrm>
            <a:off x="1162750" y="811425"/>
            <a:ext cx="9057374" cy="6046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16"/>
          <p:cNvSpPr/>
          <p:nvPr/>
        </p:nvSpPr>
        <p:spPr>
          <a:xfrm>
            <a:off x="699775" y="2037950"/>
            <a:ext cx="6329400" cy="3772500"/>
          </a:xfrm>
          <a:prstGeom prst="homePlate">
            <a:avLst>
              <a:gd name="adj"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Helvetica Neue"/>
                <a:ea typeface="Helvetica Neue"/>
                <a:cs typeface="Helvetica Neue"/>
                <a:sym typeface="Helvetica Neue"/>
              </a:rPr>
              <a:t>Dũng</a:t>
            </a:r>
            <a:endParaRPr sz="3000" b="1">
              <a:latin typeface="Helvetica Neue"/>
              <a:ea typeface="Helvetica Neue"/>
              <a:cs typeface="Helvetica Neue"/>
              <a:sym typeface="Helvetica Neue"/>
            </a:endParaRPr>
          </a:p>
        </p:txBody>
      </p:sp>
      <p:pic>
        <p:nvPicPr>
          <p:cNvPr id="183" name="Google Shape;183;p16"/>
          <p:cNvPicPr preferRelativeResize="0"/>
          <p:nvPr/>
        </p:nvPicPr>
        <p:blipFill>
          <a:blip r:embed="rId3">
            <a:alphaModFix/>
          </a:blip>
          <a:stretch>
            <a:fillRect/>
          </a:stretch>
        </p:blipFill>
        <p:spPr>
          <a:xfrm>
            <a:off x="1439675" y="4194037"/>
            <a:ext cx="1173475" cy="1173475"/>
          </a:xfrm>
          <a:prstGeom prst="rect">
            <a:avLst/>
          </a:prstGeom>
          <a:noFill/>
          <a:ln>
            <a:noFill/>
          </a:ln>
        </p:spPr>
      </p:pic>
      <p:pic>
        <p:nvPicPr>
          <p:cNvPr id="184" name="Google Shape;184;p16"/>
          <p:cNvPicPr preferRelativeResize="0"/>
          <p:nvPr/>
        </p:nvPicPr>
        <p:blipFill>
          <a:blip r:embed="rId4">
            <a:alphaModFix/>
          </a:blip>
          <a:stretch>
            <a:fillRect/>
          </a:stretch>
        </p:blipFill>
        <p:spPr>
          <a:xfrm>
            <a:off x="1333300" y="1637975"/>
            <a:ext cx="4586126" cy="2293063"/>
          </a:xfrm>
          <a:prstGeom prst="rect">
            <a:avLst/>
          </a:prstGeom>
          <a:noFill/>
          <a:ln>
            <a:noFill/>
          </a:ln>
        </p:spPr>
      </p:pic>
      <p:sp>
        <p:nvSpPr>
          <p:cNvPr id="185" name="Google Shape;185;p16"/>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sz="2800"/>
              <a:t>TASK ASSIGNMENT (TO EACH GROUP MEMBER)</a:t>
            </a:r>
            <a:endParaRPr sz="2800"/>
          </a:p>
        </p:txBody>
      </p:sp>
      <p:sp>
        <p:nvSpPr>
          <p:cNvPr id="186" name="Google Shape;186;p16"/>
          <p:cNvSpPr txBox="1">
            <a:spLocks noGrp="1"/>
          </p:cNvSpPr>
          <p:nvPr>
            <p:ph type="body" idx="1"/>
          </p:nvPr>
        </p:nvSpPr>
        <p:spPr>
          <a:xfrm>
            <a:off x="13309450" y="3015175"/>
            <a:ext cx="12192000" cy="5387400"/>
          </a:xfrm>
          <a:prstGeom prst="rect">
            <a:avLst/>
          </a:prstGeom>
          <a:noFill/>
          <a:ln>
            <a:noFill/>
          </a:ln>
        </p:spPr>
        <p:txBody>
          <a:bodyPr spcFirstLastPara="1" wrap="square" lIns="91425" tIns="45700" rIns="91425" bIns="45700" anchor="t" anchorCtr="0">
            <a:normAutofit/>
          </a:bodyPr>
          <a:lstStyle/>
          <a:p>
            <a:pPr marL="152400" lvl="0" indent="0" algn="l" rtl="0">
              <a:lnSpc>
                <a:spcPct val="90000"/>
              </a:lnSpc>
              <a:spcBef>
                <a:spcPts val="0"/>
              </a:spcBef>
              <a:spcAft>
                <a:spcPts val="0"/>
              </a:spcAft>
              <a:buClr>
                <a:srgbClr val="002060"/>
              </a:buClr>
              <a:buSzPts val="2400"/>
              <a:buNone/>
            </a:pPr>
            <a:endParaRPr sz="2400"/>
          </a:p>
          <a:p>
            <a:pPr marL="228600" lvl="0" indent="-76200" algn="l" rtl="0">
              <a:lnSpc>
                <a:spcPct val="90000"/>
              </a:lnSpc>
              <a:spcBef>
                <a:spcPts val="0"/>
              </a:spcBef>
              <a:spcAft>
                <a:spcPts val="0"/>
              </a:spcAft>
              <a:buClr>
                <a:srgbClr val="002060"/>
              </a:buClr>
              <a:buSzPts val="2400"/>
              <a:buNone/>
            </a:pPr>
            <a:r>
              <a:rPr lang="en-US" sz="2400"/>
              <a:t>Class Diagram:Quốc,Thành.</a:t>
            </a:r>
            <a:endParaRPr sz="2400"/>
          </a:p>
          <a:p>
            <a:pPr marL="228600" lvl="0" indent="-76200" algn="l" rtl="0">
              <a:lnSpc>
                <a:spcPct val="90000"/>
              </a:lnSpc>
              <a:spcBef>
                <a:spcPts val="0"/>
              </a:spcBef>
              <a:spcAft>
                <a:spcPts val="0"/>
              </a:spcAft>
              <a:buClr>
                <a:srgbClr val="002060"/>
              </a:buClr>
              <a:buSzPts val="2400"/>
              <a:buNone/>
            </a:pPr>
            <a:r>
              <a:rPr lang="en-US" sz="2400"/>
              <a:t>Activity Diagram:Quốc.</a:t>
            </a:r>
            <a:endParaRPr sz="2400"/>
          </a:p>
          <a:p>
            <a:pPr marL="228600" lvl="0" indent="-76200" algn="l" rtl="0">
              <a:lnSpc>
                <a:spcPct val="90000"/>
              </a:lnSpc>
              <a:spcBef>
                <a:spcPts val="0"/>
              </a:spcBef>
              <a:spcAft>
                <a:spcPts val="0"/>
              </a:spcAft>
              <a:buClr>
                <a:srgbClr val="002060"/>
              </a:buClr>
              <a:buSzPts val="2400"/>
              <a:buNone/>
            </a:pPr>
            <a:r>
              <a:rPr lang="en-US" sz="2400"/>
              <a:t>Use case:Thành.</a:t>
            </a:r>
            <a:endParaRPr sz="2400"/>
          </a:p>
          <a:p>
            <a:pPr marL="228600" lvl="0" indent="-76200" algn="l" rtl="0">
              <a:lnSpc>
                <a:spcPct val="90000"/>
              </a:lnSpc>
              <a:spcBef>
                <a:spcPts val="0"/>
              </a:spcBef>
              <a:spcAft>
                <a:spcPts val="0"/>
              </a:spcAft>
              <a:buClr>
                <a:srgbClr val="002060"/>
              </a:buClr>
              <a:buSzPts val="2400"/>
              <a:buNone/>
            </a:pPr>
            <a:r>
              <a:rPr lang="en-US" sz="2400"/>
              <a:t>Sequence Diagram: Dũng.</a:t>
            </a:r>
            <a:endParaRPr sz="2400"/>
          </a:p>
          <a:p>
            <a:pPr marL="228600" lvl="0" indent="-76200" algn="l" rtl="0">
              <a:lnSpc>
                <a:spcPct val="90000"/>
              </a:lnSpc>
              <a:spcBef>
                <a:spcPts val="0"/>
              </a:spcBef>
              <a:spcAft>
                <a:spcPts val="0"/>
              </a:spcAft>
              <a:buClr>
                <a:srgbClr val="002060"/>
              </a:buClr>
              <a:buSzPts val="2400"/>
              <a:buNone/>
            </a:pPr>
            <a:r>
              <a:rPr lang="en-US" sz="2400"/>
              <a:t>Figma: Dũng.</a:t>
            </a:r>
            <a:endParaRPr sz="2400"/>
          </a:p>
          <a:p>
            <a:pPr marL="228600" lvl="0" indent="-76200" algn="l" rtl="0">
              <a:lnSpc>
                <a:spcPct val="90000"/>
              </a:lnSpc>
              <a:spcBef>
                <a:spcPts val="0"/>
              </a:spcBef>
              <a:spcAft>
                <a:spcPts val="0"/>
              </a:spcAft>
              <a:buClr>
                <a:srgbClr val="002060"/>
              </a:buClr>
              <a:buSzPts val="2400"/>
              <a:buNone/>
            </a:pPr>
            <a:r>
              <a:rPr lang="en-US" sz="2400"/>
              <a:t>Winform: Quốc. </a:t>
            </a:r>
            <a:endParaRPr sz="2400"/>
          </a:p>
        </p:txBody>
      </p:sp>
      <p:sp>
        <p:nvSpPr>
          <p:cNvPr id="187" name="Google Shape;187;p16"/>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88" name="Google Shape;188;p16"/>
          <p:cNvSpPr/>
          <p:nvPr/>
        </p:nvSpPr>
        <p:spPr>
          <a:xfrm>
            <a:off x="1743950" y="1810700"/>
            <a:ext cx="6329400" cy="3772500"/>
          </a:xfrm>
          <a:prstGeom prst="homePlate">
            <a:avLst>
              <a:gd name="adj"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Helvetica Neue"/>
                <a:ea typeface="Helvetica Neue"/>
                <a:cs typeface="Helvetica Neue"/>
                <a:sym typeface="Helvetica Neue"/>
              </a:rPr>
              <a:t>Thành</a:t>
            </a:r>
            <a:endParaRPr sz="3000" b="1">
              <a:latin typeface="Helvetica Neue"/>
              <a:ea typeface="Helvetica Neue"/>
              <a:cs typeface="Helvetica Neue"/>
              <a:sym typeface="Helvetica Neue"/>
            </a:endParaRPr>
          </a:p>
        </p:txBody>
      </p:sp>
      <p:pic>
        <p:nvPicPr>
          <p:cNvPr id="190" name="Google Shape;190;p16"/>
          <p:cNvPicPr preferRelativeResize="0"/>
          <p:nvPr/>
        </p:nvPicPr>
        <p:blipFill>
          <a:blip r:embed="rId5">
            <a:alphaModFix/>
          </a:blip>
          <a:stretch>
            <a:fillRect/>
          </a:stretch>
        </p:blipFill>
        <p:spPr>
          <a:xfrm>
            <a:off x="2156233" y="4123450"/>
            <a:ext cx="1385075" cy="1385075"/>
          </a:xfrm>
          <a:prstGeom prst="rect">
            <a:avLst/>
          </a:prstGeom>
          <a:noFill/>
          <a:ln>
            <a:noFill/>
          </a:ln>
        </p:spPr>
      </p:pic>
      <p:pic>
        <p:nvPicPr>
          <p:cNvPr id="191" name="Google Shape;191;p16"/>
          <p:cNvPicPr preferRelativeResize="0"/>
          <p:nvPr/>
        </p:nvPicPr>
        <p:blipFill>
          <a:blip r:embed="rId6">
            <a:alphaModFix/>
          </a:blip>
          <a:stretch>
            <a:fillRect/>
          </a:stretch>
        </p:blipFill>
        <p:spPr>
          <a:xfrm>
            <a:off x="3934212" y="2250276"/>
            <a:ext cx="1019775" cy="1019750"/>
          </a:xfrm>
          <a:prstGeom prst="rect">
            <a:avLst/>
          </a:prstGeom>
          <a:noFill/>
          <a:ln>
            <a:noFill/>
          </a:ln>
        </p:spPr>
      </p:pic>
      <p:sp>
        <p:nvSpPr>
          <p:cNvPr id="189" name="Google Shape;189;p16"/>
          <p:cNvSpPr/>
          <p:nvPr/>
        </p:nvSpPr>
        <p:spPr>
          <a:xfrm>
            <a:off x="3107876" y="1583450"/>
            <a:ext cx="6329400" cy="3772500"/>
          </a:xfrm>
          <a:prstGeom prst="homePlate">
            <a:avLst>
              <a:gd name="adj"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dirty="0">
                <a:solidFill>
                  <a:srgbClr val="002060"/>
                </a:solidFill>
                <a:latin typeface="Helvetica Neue"/>
                <a:ea typeface="Helvetica Neue"/>
                <a:cs typeface="Helvetica Neue"/>
                <a:sym typeface="Helvetica Neue"/>
              </a:rPr>
              <a:t>Quốc</a:t>
            </a:r>
            <a:endParaRPr sz="2000" b="1" dirty="0">
              <a:latin typeface="Helvetica Neue"/>
              <a:ea typeface="Helvetica Neue"/>
              <a:cs typeface="Helvetica Neue"/>
              <a:sym typeface="Helvetica Neue"/>
            </a:endParaRPr>
          </a:p>
        </p:txBody>
      </p:sp>
      <p:pic>
        <p:nvPicPr>
          <p:cNvPr id="192" name="Google Shape;192;p16"/>
          <p:cNvPicPr preferRelativeResize="0"/>
          <p:nvPr/>
        </p:nvPicPr>
        <p:blipFill>
          <a:blip r:embed="rId7">
            <a:alphaModFix/>
          </a:blip>
          <a:stretch>
            <a:fillRect/>
          </a:stretch>
        </p:blipFill>
        <p:spPr>
          <a:xfrm>
            <a:off x="6298413" y="3596026"/>
            <a:ext cx="1252850" cy="1252850"/>
          </a:xfrm>
          <a:prstGeom prst="rect">
            <a:avLst/>
          </a:prstGeom>
          <a:noFill/>
          <a:ln>
            <a:noFill/>
          </a:ln>
        </p:spPr>
      </p:pic>
      <p:pic>
        <p:nvPicPr>
          <p:cNvPr id="193" name="Google Shape;193;p16"/>
          <p:cNvPicPr preferRelativeResize="0"/>
          <p:nvPr/>
        </p:nvPicPr>
        <p:blipFill>
          <a:blip r:embed="rId8">
            <a:alphaModFix/>
          </a:blip>
          <a:stretch>
            <a:fillRect/>
          </a:stretch>
        </p:blipFill>
        <p:spPr>
          <a:xfrm>
            <a:off x="5578393" y="1467102"/>
            <a:ext cx="1644275" cy="1644275"/>
          </a:xfrm>
          <a:prstGeom prst="rect">
            <a:avLst/>
          </a:prstGeom>
          <a:noFill/>
          <a:ln>
            <a:noFill/>
          </a:ln>
        </p:spPr>
      </p:pic>
      <p:pic>
        <p:nvPicPr>
          <p:cNvPr id="194" name="Google Shape;194;p16"/>
          <p:cNvPicPr preferRelativeResize="0"/>
          <p:nvPr/>
        </p:nvPicPr>
        <p:blipFill>
          <a:blip r:embed="rId6">
            <a:alphaModFix/>
          </a:blip>
          <a:stretch>
            <a:fillRect/>
          </a:stretch>
        </p:blipFill>
        <p:spPr>
          <a:xfrm>
            <a:off x="3930042" y="1895713"/>
            <a:ext cx="1019775" cy="101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1000"/>
                                        <p:tgtEl>
                                          <p:spTgt spid="189"/>
                                        </p:tgtEl>
                                        <p:attrNameLst>
                                          <p:attrName>ppt_x</p:attrName>
                                        </p:attrNameLst>
                                      </p:cBhvr>
                                      <p:tavLst>
                                        <p:tav tm="0">
                                          <p:val>
                                            <p:strVal val="#ppt_x"/>
                                          </p:val>
                                        </p:tav>
                                        <p:tav tm="100000">
                                          <p:val>
                                            <p:strVal val="#ppt_x+1"/>
                                          </p:val>
                                        </p:tav>
                                      </p:tavLst>
                                    </p:anim>
                                    <p:set>
                                      <p:cBhvr>
                                        <p:cTn id="7" dur="1" fill="hold">
                                          <p:stCondLst>
                                            <p:cond delay="1000"/>
                                          </p:stCondLst>
                                        </p:cTn>
                                        <p:tgtEl>
                                          <p:spTgt spid="189"/>
                                        </p:tgtEl>
                                        <p:attrNameLst>
                                          <p:attrName>style.visibility</p:attrName>
                                        </p:attrNameLst>
                                      </p:cBhvr>
                                      <p:to>
                                        <p:strVal val="hidden"/>
                                      </p:to>
                                    </p:set>
                                  </p:childTnLst>
                                </p:cTn>
                              </p:par>
                              <p:par>
                                <p:cTn id="8" presetID="2" presetClass="exit" presetSubtype="2" fill="hold" nodeType="withEffect">
                                  <p:stCondLst>
                                    <p:cond delay="0"/>
                                  </p:stCondLst>
                                  <p:childTnLst>
                                    <p:anim calcmode="lin" valueType="num">
                                      <p:cBhvr additive="base">
                                        <p:cTn id="9" dur="1000"/>
                                        <p:tgtEl>
                                          <p:spTgt spid="193"/>
                                        </p:tgtEl>
                                        <p:attrNameLst>
                                          <p:attrName>ppt_x</p:attrName>
                                        </p:attrNameLst>
                                      </p:cBhvr>
                                      <p:tavLst>
                                        <p:tav tm="0">
                                          <p:val>
                                            <p:strVal val="#ppt_x"/>
                                          </p:val>
                                        </p:tav>
                                        <p:tav tm="100000">
                                          <p:val>
                                            <p:strVal val="#ppt_x+1"/>
                                          </p:val>
                                        </p:tav>
                                      </p:tavLst>
                                    </p:anim>
                                    <p:set>
                                      <p:cBhvr>
                                        <p:cTn id="10" dur="1" fill="hold">
                                          <p:stCondLst>
                                            <p:cond delay="1000"/>
                                          </p:stCondLst>
                                        </p:cTn>
                                        <p:tgtEl>
                                          <p:spTgt spid="193"/>
                                        </p:tgtEl>
                                        <p:attrNameLst>
                                          <p:attrName>style.visibility</p:attrName>
                                        </p:attrNameLst>
                                      </p:cBhvr>
                                      <p:to>
                                        <p:strVal val="hidden"/>
                                      </p:to>
                                    </p:set>
                                  </p:childTnLst>
                                </p:cTn>
                              </p:par>
                              <p:par>
                                <p:cTn id="11" presetID="2" presetClass="exit" presetSubtype="2" fill="hold" nodeType="withEffect">
                                  <p:stCondLst>
                                    <p:cond delay="0"/>
                                  </p:stCondLst>
                                  <p:childTnLst>
                                    <p:anim calcmode="lin" valueType="num">
                                      <p:cBhvr additive="base">
                                        <p:cTn id="12" dur="1000"/>
                                        <p:tgtEl>
                                          <p:spTgt spid="194"/>
                                        </p:tgtEl>
                                        <p:attrNameLst>
                                          <p:attrName>ppt_x</p:attrName>
                                        </p:attrNameLst>
                                      </p:cBhvr>
                                      <p:tavLst>
                                        <p:tav tm="0">
                                          <p:val>
                                            <p:strVal val="#ppt_x"/>
                                          </p:val>
                                        </p:tav>
                                        <p:tav tm="100000">
                                          <p:val>
                                            <p:strVal val="#ppt_x+1"/>
                                          </p:val>
                                        </p:tav>
                                      </p:tavLst>
                                    </p:anim>
                                    <p:set>
                                      <p:cBhvr>
                                        <p:cTn id="13" dur="1" fill="hold">
                                          <p:stCondLst>
                                            <p:cond delay="1000"/>
                                          </p:stCondLst>
                                        </p:cTn>
                                        <p:tgtEl>
                                          <p:spTgt spid="194"/>
                                        </p:tgtEl>
                                        <p:attrNameLst>
                                          <p:attrName>style.visibility</p:attrName>
                                        </p:attrNameLst>
                                      </p:cBhvr>
                                      <p:to>
                                        <p:strVal val="hidden"/>
                                      </p:to>
                                    </p:set>
                                  </p:childTnLst>
                                </p:cTn>
                              </p:par>
                              <p:par>
                                <p:cTn id="14" presetID="2" presetClass="exit" presetSubtype="2" fill="hold" nodeType="withEffect">
                                  <p:stCondLst>
                                    <p:cond delay="0"/>
                                  </p:stCondLst>
                                  <p:childTnLst>
                                    <p:anim calcmode="lin" valueType="num">
                                      <p:cBhvr additive="base">
                                        <p:cTn id="15" dur="1000"/>
                                        <p:tgtEl>
                                          <p:spTgt spid="192"/>
                                        </p:tgtEl>
                                        <p:attrNameLst>
                                          <p:attrName>ppt_x</p:attrName>
                                        </p:attrNameLst>
                                      </p:cBhvr>
                                      <p:tavLst>
                                        <p:tav tm="0">
                                          <p:val>
                                            <p:strVal val="#ppt_x"/>
                                          </p:val>
                                        </p:tav>
                                        <p:tav tm="100000">
                                          <p:val>
                                            <p:strVal val="#ppt_x+1"/>
                                          </p:val>
                                        </p:tav>
                                      </p:tavLst>
                                    </p:anim>
                                    <p:set>
                                      <p:cBhvr>
                                        <p:cTn id="16" dur="1" fill="hold">
                                          <p:stCondLst>
                                            <p:cond delay="1000"/>
                                          </p:stCondLst>
                                        </p:cTn>
                                        <p:tgtEl>
                                          <p:spTgt spid="19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nodeType="clickEffect">
                                  <p:stCondLst>
                                    <p:cond delay="0"/>
                                  </p:stCondLst>
                                  <p:childTnLst>
                                    <p:anim calcmode="lin" valueType="num">
                                      <p:cBhvr additive="base">
                                        <p:cTn id="20" dur="1000"/>
                                        <p:tgtEl>
                                          <p:spTgt spid="188"/>
                                        </p:tgtEl>
                                        <p:attrNameLst>
                                          <p:attrName>ppt_x</p:attrName>
                                        </p:attrNameLst>
                                      </p:cBhvr>
                                      <p:tavLst>
                                        <p:tav tm="0">
                                          <p:val>
                                            <p:strVal val="#ppt_x"/>
                                          </p:val>
                                        </p:tav>
                                        <p:tav tm="100000">
                                          <p:val>
                                            <p:strVal val="#ppt_x+1"/>
                                          </p:val>
                                        </p:tav>
                                      </p:tavLst>
                                    </p:anim>
                                    <p:set>
                                      <p:cBhvr>
                                        <p:cTn id="21" dur="1" fill="hold">
                                          <p:stCondLst>
                                            <p:cond delay="1000"/>
                                          </p:stCondLst>
                                        </p:cTn>
                                        <p:tgtEl>
                                          <p:spTgt spid="188"/>
                                        </p:tgtEl>
                                        <p:attrNameLst>
                                          <p:attrName>style.visibility</p:attrName>
                                        </p:attrNameLst>
                                      </p:cBhvr>
                                      <p:to>
                                        <p:strVal val="hidden"/>
                                      </p:to>
                                    </p:set>
                                  </p:childTnLst>
                                </p:cTn>
                              </p:par>
                              <p:par>
                                <p:cTn id="22" presetID="2" presetClass="exit" presetSubtype="2" fill="hold" nodeType="withEffect">
                                  <p:stCondLst>
                                    <p:cond delay="0"/>
                                  </p:stCondLst>
                                  <p:childTnLst>
                                    <p:anim calcmode="lin" valueType="num">
                                      <p:cBhvr additive="base">
                                        <p:cTn id="23" dur="1000"/>
                                        <p:tgtEl>
                                          <p:spTgt spid="191"/>
                                        </p:tgtEl>
                                        <p:attrNameLst>
                                          <p:attrName>ppt_x</p:attrName>
                                        </p:attrNameLst>
                                      </p:cBhvr>
                                      <p:tavLst>
                                        <p:tav tm="0">
                                          <p:val>
                                            <p:strVal val="#ppt_x"/>
                                          </p:val>
                                        </p:tav>
                                        <p:tav tm="100000">
                                          <p:val>
                                            <p:strVal val="#ppt_x+1"/>
                                          </p:val>
                                        </p:tav>
                                      </p:tavLst>
                                    </p:anim>
                                    <p:set>
                                      <p:cBhvr>
                                        <p:cTn id="24" dur="1" fill="hold">
                                          <p:stCondLst>
                                            <p:cond delay="1000"/>
                                          </p:stCondLst>
                                        </p:cTn>
                                        <p:tgtEl>
                                          <p:spTgt spid="191"/>
                                        </p:tgtEl>
                                        <p:attrNameLst>
                                          <p:attrName>style.visibility</p:attrName>
                                        </p:attrNameLst>
                                      </p:cBhvr>
                                      <p:to>
                                        <p:strVal val="hidden"/>
                                      </p:to>
                                    </p:set>
                                  </p:childTnLst>
                                </p:cTn>
                              </p:par>
                              <p:par>
                                <p:cTn id="25" presetID="2" presetClass="exit" presetSubtype="2" fill="hold" nodeType="withEffect">
                                  <p:stCondLst>
                                    <p:cond delay="0"/>
                                  </p:stCondLst>
                                  <p:childTnLst>
                                    <p:anim calcmode="lin" valueType="num">
                                      <p:cBhvr additive="base">
                                        <p:cTn id="26" dur="1000"/>
                                        <p:tgtEl>
                                          <p:spTgt spid="190"/>
                                        </p:tgtEl>
                                        <p:attrNameLst>
                                          <p:attrName>ppt_x</p:attrName>
                                        </p:attrNameLst>
                                      </p:cBhvr>
                                      <p:tavLst>
                                        <p:tav tm="0">
                                          <p:val>
                                            <p:strVal val="#ppt_x"/>
                                          </p:val>
                                        </p:tav>
                                        <p:tav tm="100000">
                                          <p:val>
                                            <p:strVal val="#ppt_x+1"/>
                                          </p:val>
                                        </p:tav>
                                      </p:tavLst>
                                    </p:anim>
                                    <p:set>
                                      <p:cBhvr>
                                        <p:cTn id="27" dur="1" fill="hold">
                                          <p:stCondLst>
                                            <p:cond delay="1000"/>
                                          </p:stCondLst>
                                        </p:cTn>
                                        <p:tgtEl>
                                          <p:spTgt spid="19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xit" presetSubtype="2" fill="hold" nodeType="clickEffect">
                                  <p:stCondLst>
                                    <p:cond delay="0"/>
                                  </p:stCondLst>
                                  <p:childTnLst>
                                    <p:anim calcmode="lin" valueType="num">
                                      <p:cBhvr additive="base">
                                        <p:cTn id="31" dur="1000"/>
                                        <p:tgtEl>
                                          <p:spTgt spid="182"/>
                                        </p:tgtEl>
                                        <p:attrNameLst>
                                          <p:attrName>ppt_x</p:attrName>
                                        </p:attrNameLst>
                                      </p:cBhvr>
                                      <p:tavLst>
                                        <p:tav tm="0">
                                          <p:val>
                                            <p:strVal val="#ppt_x"/>
                                          </p:val>
                                        </p:tav>
                                        <p:tav tm="100000">
                                          <p:val>
                                            <p:strVal val="#ppt_x+1"/>
                                          </p:val>
                                        </p:tav>
                                      </p:tavLst>
                                    </p:anim>
                                    <p:set>
                                      <p:cBhvr>
                                        <p:cTn id="32" dur="1" fill="hold">
                                          <p:stCondLst>
                                            <p:cond delay="1000"/>
                                          </p:stCondLst>
                                        </p:cTn>
                                        <p:tgtEl>
                                          <p:spTgt spid="182"/>
                                        </p:tgtEl>
                                        <p:attrNameLst>
                                          <p:attrName>style.visibility</p:attrName>
                                        </p:attrNameLst>
                                      </p:cBhvr>
                                      <p:to>
                                        <p:strVal val="hidden"/>
                                      </p:to>
                                    </p:set>
                                  </p:childTnLst>
                                </p:cTn>
                              </p:par>
                              <p:par>
                                <p:cTn id="33" presetID="2" presetClass="exit" presetSubtype="2" fill="hold" nodeType="withEffect">
                                  <p:stCondLst>
                                    <p:cond delay="0"/>
                                  </p:stCondLst>
                                  <p:childTnLst>
                                    <p:anim calcmode="lin" valueType="num">
                                      <p:cBhvr additive="base">
                                        <p:cTn id="34" dur="1000"/>
                                        <p:tgtEl>
                                          <p:spTgt spid="184"/>
                                        </p:tgtEl>
                                        <p:attrNameLst>
                                          <p:attrName>ppt_x</p:attrName>
                                        </p:attrNameLst>
                                      </p:cBhvr>
                                      <p:tavLst>
                                        <p:tav tm="0">
                                          <p:val>
                                            <p:strVal val="#ppt_x"/>
                                          </p:val>
                                        </p:tav>
                                        <p:tav tm="100000">
                                          <p:val>
                                            <p:strVal val="#ppt_x+1"/>
                                          </p:val>
                                        </p:tav>
                                      </p:tavLst>
                                    </p:anim>
                                    <p:set>
                                      <p:cBhvr>
                                        <p:cTn id="35" dur="1" fill="hold">
                                          <p:stCondLst>
                                            <p:cond delay="1000"/>
                                          </p:stCondLst>
                                        </p:cTn>
                                        <p:tgtEl>
                                          <p:spTgt spid="184"/>
                                        </p:tgtEl>
                                        <p:attrNameLst>
                                          <p:attrName>style.visibility</p:attrName>
                                        </p:attrNameLst>
                                      </p:cBhvr>
                                      <p:to>
                                        <p:strVal val="hidden"/>
                                      </p:to>
                                    </p:set>
                                  </p:childTnLst>
                                </p:cTn>
                              </p:par>
                              <p:par>
                                <p:cTn id="36" presetID="2" presetClass="exit" presetSubtype="2" fill="hold" nodeType="withEffect">
                                  <p:stCondLst>
                                    <p:cond delay="0"/>
                                  </p:stCondLst>
                                  <p:childTnLst>
                                    <p:anim calcmode="lin" valueType="num">
                                      <p:cBhvr additive="base">
                                        <p:cTn id="37" dur="1000"/>
                                        <p:tgtEl>
                                          <p:spTgt spid="183"/>
                                        </p:tgtEl>
                                        <p:attrNameLst>
                                          <p:attrName>ppt_x</p:attrName>
                                        </p:attrNameLst>
                                      </p:cBhvr>
                                      <p:tavLst>
                                        <p:tav tm="0">
                                          <p:val>
                                            <p:strVal val="#ppt_x"/>
                                          </p:val>
                                        </p:tav>
                                        <p:tav tm="100000">
                                          <p:val>
                                            <p:strVal val="#ppt_x+1"/>
                                          </p:val>
                                        </p:tav>
                                      </p:tavLst>
                                    </p:anim>
                                    <p:set>
                                      <p:cBhvr>
                                        <p:cTn id="38" dur="1" fill="hold">
                                          <p:stCondLst>
                                            <p:cond delay="1000"/>
                                          </p:stCondLst>
                                        </p:cTn>
                                        <p:tgtEl>
                                          <p:spTgt spid="1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EXPERIENCE LEARNED</a:t>
            </a:r>
            <a:endParaRPr/>
          </a:p>
        </p:txBody>
      </p:sp>
      <p:sp>
        <p:nvSpPr>
          <p:cNvPr id="201" name="Google Shape;201;p17"/>
          <p:cNvSpPr txBox="1">
            <a:spLocks noGrp="1"/>
          </p:cNvSpPr>
          <p:nvPr>
            <p:ph type="body" idx="1"/>
          </p:nvPr>
        </p:nvSpPr>
        <p:spPr>
          <a:xfrm>
            <a:off x="347100" y="1319600"/>
            <a:ext cx="5650500" cy="391915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vi-VN" sz="2400" dirty="0"/>
              <a:t>Cần tự giác và trách nhiệm hơn.</a:t>
            </a:r>
          </a:p>
          <a:p>
            <a:pPr marL="457200" lvl="0" indent="-381000" algn="l" rtl="0">
              <a:lnSpc>
                <a:spcPct val="90000"/>
              </a:lnSpc>
              <a:spcBef>
                <a:spcPts val="0"/>
              </a:spcBef>
              <a:spcAft>
                <a:spcPts val="0"/>
              </a:spcAft>
              <a:buSzPts val="2400"/>
              <a:buChar char="-"/>
            </a:pPr>
            <a:r>
              <a:rPr lang="vi-VN" sz="2400" dirty="0"/>
              <a:t>Cần hiểu rõ tầm quan trọng của dự án, cần hăng hái làm việc để không mất nhiều thời gian cho dự án và khiến công việc trở nên vô tổ chức.</a:t>
            </a:r>
          </a:p>
          <a:p>
            <a:pPr marL="457200" lvl="0" indent="-381000" algn="l" rtl="0">
              <a:lnSpc>
                <a:spcPct val="90000"/>
              </a:lnSpc>
              <a:spcBef>
                <a:spcPts val="0"/>
              </a:spcBef>
              <a:spcAft>
                <a:spcPts val="0"/>
              </a:spcAft>
              <a:buSzPts val="2400"/>
              <a:buChar char="-"/>
            </a:pPr>
            <a:r>
              <a:rPr lang="vi-VN" sz="2400" dirty="0"/>
              <a:t>Chúng ta nên bắt đầu làm càng sớm càng tốt.</a:t>
            </a:r>
          </a:p>
          <a:p>
            <a:pPr marL="457200" lvl="0" indent="-381000" algn="l" rtl="0">
              <a:lnSpc>
                <a:spcPct val="90000"/>
              </a:lnSpc>
              <a:spcBef>
                <a:spcPts val="0"/>
              </a:spcBef>
              <a:spcAft>
                <a:spcPts val="0"/>
              </a:spcAft>
              <a:buSzPts val="2400"/>
              <a:buChar char="-"/>
            </a:pPr>
            <a:r>
              <a:rPr lang="vi-VN" sz="2400" dirty="0"/>
              <a:t>Không chỉ làm phần của </a:t>
            </a:r>
            <a:r>
              <a:rPr lang="en-US" sz="2400" dirty="0" err="1"/>
              <a:t>mình</a:t>
            </a:r>
            <a:r>
              <a:rPr lang="vi-VN" sz="2400" dirty="0"/>
              <a:t> mà còn xem </a:t>
            </a:r>
            <a:r>
              <a:rPr lang="en-US" sz="2400" dirty="0"/>
              <a:t>teamwork</a:t>
            </a:r>
            <a:r>
              <a:rPr lang="vi-VN" sz="2400" dirty="0"/>
              <a:t> đã làm được đến đâu, có gặp khó khăn gì không</a:t>
            </a:r>
            <a:r>
              <a:rPr lang="en-US" sz="2400" dirty="0"/>
              <a:t>.</a:t>
            </a:r>
            <a:endParaRPr sz="2400" dirty="0"/>
          </a:p>
        </p:txBody>
      </p:sp>
      <p:sp>
        <p:nvSpPr>
          <p:cNvPr id="202" name="Google Shape;202;p17"/>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03" name="Google Shape;203;p17"/>
          <p:cNvPicPr preferRelativeResize="0"/>
          <p:nvPr/>
        </p:nvPicPr>
        <p:blipFill>
          <a:blip r:embed="rId3">
            <a:alphaModFix/>
          </a:blip>
          <a:stretch>
            <a:fillRect/>
          </a:stretch>
        </p:blipFill>
        <p:spPr>
          <a:xfrm>
            <a:off x="6150000" y="1079300"/>
            <a:ext cx="5889600" cy="4674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8"/>
          <p:cNvPicPr preferRelativeResize="0"/>
          <p:nvPr/>
        </p:nvPicPr>
        <p:blipFill rotWithShape="1">
          <a:blip r:embed="rId3">
            <a:alphaModFix/>
          </a:blip>
          <a:srcRect/>
          <a:stretch/>
        </p:blipFill>
        <p:spPr>
          <a:xfrm>
            <a:off x="4440837" y="1664596"/>
            <a:ext cx="3310325" cy="35288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9"/>
          <p:cNvSpPr txBox="1"/>
          <p:nvPr/>
        </p:nvSpPr>
        <p:spPr>
          <a:xfrm>
            <a:off x="314179" y="2644170"/>
            <a:ext cx="11563500" cy="1569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lt1"/>
                </a:solidFill>
                <a:latin typeface="Helvetica Neue Light"/>
                <a:ea typeface="Helvetica Neue Light"/>
                <a:cs typeface="Helvetica Neue Light"/>
                <a:sym typeface="Helvetica Neue Light"/>
              </a:rPr>
              <a:t>Q &amp; A</a:t>
            </a:r>
            <a:endParaRPr sz="9600" b="0" i="0" u="none" strike="noStrike" cap="none">
              <a:solidFill>
                <a:schemeClr val="lt1"/>
              </a:solidFill>
              <a:latin typeface="Helvetica Neue Light"/>
              <a:ea typeface="Helvetica Neue Light"/>
              <a:cs typeface="Helvetica Neue Light"/>
              <a:sym typeface="Helvetica Neue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INTRODUCTION TO PROJECT</a:t>
            </a:r>
            <a:endParaRPr/>
          </a:p>
        </p:txBody>
      </p:sp>
      <p:sp>
        <p:nvSpPr>
          <p:cNvPr id="98" name="Google Shape;98;p3"/>
          <p:cNvSpPr txBox="1">
            <a:spLocks noGrp="1"/>
          </p:cNvSpPr>
          <p:nvPr>
            <p:ph type="body" idx="1"/>
          </p:nvPr>
        </p:nvSpPr>
        <p:spPr>
          <a:xfrm>
            <a:off x="266689" y="1369822"/>
            <a:ext cx="11620511" cy="5411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sz="2400" dirty="0"/>
          </a:p>
          <a:p>
            <a:pPr marL="152400" lvl="0" indent="0" algn="l" rtl="0">
              <a:lnSpc>
                <a:spcPct val="90000"/>
              </a:lnSpc>
              <a:spcBef>
                <a:spcPts val="0"/>
              </a:spcBef>
              <a:spcAft>
                <a:spcPts val="0"/>
              </a:spcAft>
              <a:buClr>
                <a:srgbClr val="002060"/>
              </a:buClr>
              <a:buSzPts val="2400"/>
              <a:buNone/>
            </a:pPr>
            <a:r>
              <a:rPr lang="en-US" sz="2400" dirty="0"/>
              <a:t>For now, almost high school have a website but this website just announce the information of the school or something from Ministry of Education. Therefore we would like to create a website and a software for high school so that administrator can be easier in managing this school and help teacher be more comfortable in teaching. That is some reasons we do the project.</a:t>
            </a:r>
          </a:p>
          <a:p>
            <a:pPr marL="152400" lvl="0" indent="0" algn="l" rtl="0">
              <a:lnSpc>
                <a:spcPct val="90000"/>
              </a:lnSpc>
              <a:spcBef>
                <a:spcPts val="0"/>
              </a:spcBef>
              <a:spcAft>
                <a:spcPts val="0"/>
              </a:spcAft>
              <a:buClr>
                <a:srgbClr val="002060"/>
              </a:buClr>
              <a:buSzPts val="2400"/>
              <a:buNone/>
            </a:pPr>
            <a:endParaRPr sz="2400" dirty="0"/>
          </a:p>
        </p:txBody>
      </p:sp>
      <p:sp>
        <p:nvSpPr>
          <p:cNvPr id="99" name="Google Shape;99;p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INTRODUCTION TO PROJECT</a:t>
            </a:r>
            <a:endParaRPr/>
          </a:p>
        </p:txBody>
      </p:sp>
      <p:sp>
        <p:nvSpPr>
          <p:cNvPr id="98" name="Google Shape;98;p3"/>
          <p:cNvSpPr txBox="1">
            <a:spLocks noGrp="1"/>
          </p:cNvSpPr>
          <p:nvPr>
            <p:ph type="body" idx="1"/>
          </p:nvPr>
        </p:nvSpPr>
        <p:spPr>
          <a:xfrm>
            <a:off x="266689" y="1284097"/>
            <a:ext cx="11844900" cy="5411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sz="2400" dirty="0"/>
          </a:p>
          <a:p>
            <a:pPr marL="152400" lvl="0" indent="0" algn="l" rtl="0">
              <a:lnSpc>
                <a:spcPct val="90000"/>
              </a:lnSpc>
              <a:spcBef>
                <a:spcPts val="0"/>
              </a:spcBef>
              <a:spcAft>
                <a:spcPts val="0"/>
              </a:spcAft>
              <a:buClr>
                <a:srgbClr val="002060"/>
              </a:buClr>
              <a:buSzPts val="2400"/>
              <a:buNone/>
            </a:pPr>
            <a:r>
              <a:rPr lang="en-US" sz="2400" dirty="0"/>
              <a:t>    This website and software will provide some basic functional features:</a:t>
            </a:r>
          </a:p>
          <a:p>
            <a:pPr marL="152400" lvl="0" indent="0" algn="l" rtl="0">
              <a:lnSpc>
                <a:spcPct val="90000"/>
              </a:lnSpc>
              <a:spcBef>
                <a:spcPts val="0"/>
              </a:spcBef>
              <a:spcAft>
                <a:spcPts val="0"/>
              </a:spcAft>
              <a:buClr>
                <a:srgbClr val="002060"/>
              </a:buClr>
              <a:buSzPts val="2400"/>
              <a:buNone/>
            </a:pPr>
            <a:endParaRPr sz="2400" dirty="0"/>
          </a:p>
          <a:p>
            <a:pPr marL="152400" lvl="0" indent="0" algn="l" rtl="0">
              <a:lnSpc>
                <a:spcPct val="90000"/>
              </a:lnSpc>
              <a:spcBef>
                <a:spcPts val="0"/>
              </a:spcBef>
              <a:spcAft>
                <a:spcPts val="0"/>
              </a:spcAft>
              <a:buClr>
                <a:srgbClr val="002060"/>
              </a:buClr>
              <a:buSzPts val="2400"/>
              <a:buNone/>
            </a:pPr>
            <a:endParaRPr sz="2400" dirty="0"/>
          </a:p>
          <a:p>
            <a:pPr marL="152400" lvl="0" indent="0" algn="l" rtl="0">
              <a:lnSpc>
                <a:spcPct val="90000"/>
              </a:lnSpc>
              <a:spcBef>
                <a:spcPts val="0"/>
              </a:spcBef>
              <a:spcAft>
                <a:spcPts val="0"/>
              </a:spcAft>
              <a:buClr>
                <a:srgbClr val="002060"/>
              </a:buClr>
              <a:buSzPts val="2400"/>
              <a:buFont typeface="Arial"/>
              <a:buNone/>
            </a:pPr>
            <a:endParaRPr sz="2400" dirty="0"/>
          </a:p>
          <a:p>
            <a:pPr marL="228600" lvl="0" indent="-76200" algn="l" rtl="0">
              <a:lnSpc>
                <a:spcPct val="90000"/>
              </a:lnSpc>
              <a:spcBef>
                <a:spcPts val="0"/>
              </a:spcBef>
              <a:spcAft>
                <a:spcPts val="0"/>
              </a:spcAft>
              <a:buClr>
                <a:srgbClr val="002060"/>
              </a:buClr>
              <a:buSzPts val="2400"/>
              <a:buNone/>
            </a:pPr>
            <a:endParaRPr sz="2400" dirty="0"/>
          </a:p>
        </p:txBody>
      </p:sp>
      <p:sp>
        <p:nvSpPr>
          <p:cNvPr id="99" name="Google Shape;99;p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3" name="TextBox 2">
            <a:extLst>
              <a:ext uri="{FF2B5EF4-FFF2-40B4-BE49-F238E27FC236}">
                <a16:creationId xmlns:a16="http://schemas.microsoft.com/office/drawing/2014/main" id="{A51EDD70-171A-D092-264E-1E7DB8D5AC50}"/>
              </a:ext>
            </a:extLst>
          </p:cNvPr>
          <p:cNvSpPr txBox="1"/>
          <p:nvPr/>
        </p:nvSpPr>
        <p:spPr>
          <a:xfrm>
            <a:off x="1263508" y="2373820"/>
            <a:ext cx="4308617" cy="3231654"/>
          </a:xfrm>
          <a:prstGeom prst="rect">
            <a:avLst/>
          </a:prstGeom>
          <a:noFill/>
        </p:spPr>
        <p:txBody>
          <a:bodyPr wrap="square">
            <a:spAutoFit/>
          </a:bodyPr>
          <a:lstStyle/>
          <a:p>
            <a:pPr marL="152400" lvl="0" algn="l" rtl="0">
              <a:spcBef>
                <a:spcPts val="0"/>
              </a:spcBef>
              <a:spcAft>
                <a:spcPts val="0"/>
              </a:spcAft>
              <a:buClr>
                <a:srgbClr val="002060"/>
              </a:buClr>
              <a:buSzPts val="2400"/>
            </a:pPr>
            <a:r>
              <a:rPr lang="en-US" sz="3600" dirty="0"/>
              <a:t>	Teacher</a:t>
            </a:r>
          </a:p>
          <a:p>
            <a:pPr marL="666750" lvl="0" indent="-514350" algn="l" rtl="0">
              <a:spcBef>
                <a:spcPts val="0"/>
              </a:spcBef>
              <a:spcAft>
                <a:spcPts val="0"/>
              </a:spcAft>
              <a:buClr>
                <a:srgbClr val="002060"/>
              </a:buClr>
              <a:buSzPts val="2400"/>
              <a:buFont typeface="+mj-lt"/>
              <a:buAutoNum type="arabicPeriod"/>
            </a:pPr>
            <a:r>
              <a:rPr lang="en-US" sz="2800" dirty="0"/>
              <a:t>Attendance.</a:t>
            </a:r>
          </a:p>
          <a:p>
            <a:pPr marL="666750" lvl="0" indent="-514350" algn="l" rtl="0">
              <a:spcBef>
                <a:spcPts val="0"/>
              </a:spcBef>
              <a:spcAft>
                <a:spcPts val="0"/>
              </a:spcAft>
              <a:buClr>
                <a:srgbClr val="002060"/>
              </a:buClr>
              <a:buSzPts val="2400"/>
              <a:buFont typeface="+mj-lt"/>
              <a:buAutoNum type="arabicPeriod"/>
            </a:pPr>
            <a:r>
              <a:rPr lang="en-US" sz="2800" dirty="0"/>
              <a:t>Modify Attendance.</a:t>
            </a:r>
          </a:p>
          <a:p>
            <a:pPr marL="666750" lvl="0" indent="-514350" algn="l" rtl="0">
              <a:spcBef>
                <a:spcPts val="0"/>
              </a:spcBef>
              <a:spcAft>
                <a:spcPts val="0"/>
              </a:spcAft>
              <a:buClr>
                <a:srgbClr val="002060"/>
              </a:buClr>
              <a:buSzPts val="2400"/>
              <a:buFont typeface="+mj-lt"/>
              <a:buAutoNum type="arabicPeriod"/>
            </a:pPr>
            <a:r>
              <a:rPr lang="en-US" sz="2800" dirty="0"/>
              <a:t>Create Test.</a:t>
            </a:r>
          </a:p>
          <a:p>
            <a:pPr marL="666750" lvl="0" indent="-514350" algn="l" rtl="0">
              <a:spcBef>
                <a:spcPts val="0"/>
              </a:spcBef>
              <a:spcAft>
                <a:spcPts val="0"/>
              </a:spcAft>
              <a:buClr>
                <a:srgbClr val="002060"/>
              </a:buClr>
              <a:buSzPts val="2400"/>
              <a:buFont typeface="+mj-lt"/>
              <a:buAutoNum type="arabicPeriod"/>
            </a:pPr>
            <a:r>
              <a:rPr lang="en-US" sz="2800" dirty="0"/>
              <a:t>Modify Test.</a:t>
            </a:r>
          </a:p>
          <a:p>
            <a:pPr marL="666750" lvl="0" indent="-514350" algn="l" rtl="0">
              <a:spcBef>
                <a:spcPts val="0"/>
              </a:spcBef>
              <a:spcAft>
                <a:spcPts val="0"/>
              </a:spcAft>
              <a:buClr>
                <a:srgbClr val="002060"/>
              </a:buClr>
              <a:buSzPts val="2400"/>
              <a:buFont typeface="+mj-lt"/>
              <a:buAutoNum type="arabicPeriod"/>
            </a:pPr>
            <a:r>
              <a:rPr lang="en-US" sz="2800" dirty="0"/>
              <a:t>Preview Test.</a:t>
            </a:r>
          </a:p>
          <a:p>
            <a:pPr marL="666750" lvl="0" indent="-514350" algn="l" rtl="0">
              <a:spcBef>
                <a:spcPts val="0"/>
              </a:spcBef>
              <a:spcAft>
                <a:spcPts val="0"/>
              </a:spcAft>
              <a:buClr>
                <a:srgbClr val="002060"/>
              </a:buClr>
              <a:buSzPts val="2400"/>
              <a:buFont typeface="+mj-lt"/>
              <a:buAutoNum type="arabicPeriod"/>
            </a:pPr>
            <a:r>
              <a:rPr lang="en-US" sz="2800" dirty="0"/>
              <a:t>Watch Schedule.</a:t>
            </a:r>
          </a:p>
        </p:txBody>
      </p:sp>
      <p:sp>
        <p:nvSpPr>
          <p:cNvPr id="5" name="TextBox 4">
            <a:extLst>
              <a:ext uri="{FF2B5EF4-FFF2-40B4-BE49-F238E27FC236}">
                <a16:creationId xmlns:a16="http://schemas.microsoft.com/office/drawing/2014/main" id="{C6C85E06-E6AA-C33B-0AF4-E5F30A3F978D}"/>
              </a:ext>
            </a:extLst>
          </p:cNvPr>
          <p:cNvSpPr txBox="1"/>
          <p:nvPr/>
        </p:nvSpPr>
        <p:spPr>
          <a:xfrm>
            <a:off x="7388138" y="2526859"/>
            <a:ext cx="3441787" cy="2698175"/>
          </a:xfrm>
          <a:prstGeom prst="rect">
            <a:avLst/>
          </a:prstGeom>
          <a:noFill/>
        </p:spPr>
        <p:txBody>
          <a:bodyPr wrap="square">
            <a:spAutoFit/>
          </a:bodyPr>
          <a:lstStyle/>
          <a:p>
            <a:pPr marL="50800" lvl="0" indent="0" algn="l" rtl="0">
              <a:lnSpc>
                <a:spcPct val="90000"/>
              </a:lnSpc>
              <a:spcBef>
                <a:spcPts val="1000"/>
              </a:spcBef>
              <a:spcAft>
                <a:spcPts val="0"/>
              </a:spcAft>
              <a:buSzPts val="2800"/>
              <a:buNone/>
            </a:pPr>
            <a:r>
              <a:rPr lang="en-US" sz="3600" dirty="0"/>
              <a:t>      Student</a:t>
            </a:r>
            <a:endParaRPr lang="en-US" sz="2800" dirty="0"/>
          </a:p>
          <a:p>
            <a:pPr marL="565150" lvl="0" indent="-514350" algn="l" rtl="0">
              <a:lnSpc>
                <a:spcPct val="90000"/>
              </a:lnSpc>
              <a:spcBef>
                <a:spcPts val="1000"/>
              </a:spcBef>
              <a:spcAft>
                <a:spcPts val="0"/>
              </a:spcAft>
              <a:buSzPts val="2800"/>
              <a:buAutoNum type="arabicPeriod"/>
            </a:pPr>
            <a:r>
              <a:rPr lang="en-US" sz="2800" dirty="0"/>
              <a:t>Mark Report.</a:t>
            </a:r>
          </a:p>
          <a:p>
            <a:pPr marL="565150" lvl="0" indent="-514350" algn="l" rtl="0">
              <a:spcBef>
                <a:spcPts val="1000"/>
              </a:spcBef>
              <a:spcAft>
                <a:spcPts val="0"/>
              </a:spcAft>
              <a:buSzPts val="2800"/>
              <a:buAutoNum type="arabicPeriod"/>
            </a:pPr>
            <a:r>
              <a:rPr lang="en-US" sz="2800" dirty="0"/>
              <a:t>Watch Schedule.</a:t>
            </a:r>
          </a:p>
          <a:p>
            <a:pPr marL="565150" lvl="0" indent="-514350" algn="l" rtl="0">
              <a:lnSpc>
                <a:spcPct val="90000"/>
              </a:lnSpc>
              <a:spcBef>
                <a:spcPts val="1000"/>
              </a:spcBef>
              <a:spcAft>
                <a:spcPts val="0"/>
              </a:spcAft>
              <a:buSzPts val="2800"/>
              <a:buAutoNum type="arabicPeriod"/>
            </a:pPr>
            <a:r>
              <a:rPr lang="en-US" sz="2800" dirty="0"/>
              <a:t>Access Test.</a:t>
            </a:r>
          </a:p>
          <a:p>
            <a:pPr marL="565150" lvl="0" indent="-514350" algn="l" rtl="0">
              <a:lnSpc>
                <a:spcPct val="90000"/>
              </a:lnSpc>
              <a:spcBef>
                <a:spcPts val="1000"/>
              </a:spcBef>
              <a:spcAft>
                <a:spcPts val="0"/>
              </a:spcAft>
              <a:buSzPts val="2800"/>
              <a:buAutoNum type="arabicPeriod"/>
            </a:pPr>
            <a:endParaRPr lang="en-US" sz="2800" dirty="0"/>
          </a:p>
        </p:txBody>
      </p:sp>
    </p:spTree>
    <p:extLst>
      <p:ext uri="{BB962C8B-B14F-4D97-AF65-F5344CB8AC3E}">
        <p14:creationId xmlns:p14="http://schemas.microsoft.com/office/powerpoint/2010/main" val="405826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INTRODUCTION TO PROJECT</a:t>
            </a:r>
            <a:endParaRPr/>
          </a:p>
        </p:txBody>
      </p:sp>
      <p:sp>
        <p:nvSpPr>
          <p:cNvPr id="98" name="Google Shape;98;p3"/>
          <p:cNvSpPr txBox="1">
            <a:spLocks noGrp="1"/>
          </p:cNvSpPr>
          <p:nvPr>
            <p:ph type="body" idx="1"/>
          </p:nvPr>
        </p:nvSpPr>
        <p:spPr>
          <a:xfrm>
            <a:off x="266689" y="1284097"/>
            <a:ext cx="11844900" cy="5411100"/>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None/>
            </a:pPr>
            <a:r>
              <a:rPr lang="en-US" sz="2400" dirty="0"/>
              <a:t>Some functions that administrators have.</a:t>
            </a:r>
            <a:endParaRPr sz="2400" dirty="0"/>
          </a:p>
        </p:txBody>
      </p:sp>
      <p:sp>
        <p:nvSpPr>
          <p:cNvPr id="99" name="Google Shape;99;p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3" name="TextBox 2">
            <a:extLst>
              <a:ext uri="{FF2B5EF4-FFF2-40B4-BE49-F238E27FC236}">
                <a16:creationId xmlns:a16="http://schemas.microsoft.com/office/drawing/2014/main" id="{A51EDD70-171A-D092-264E-1E7DB8D5AC50}"/>
              </a:ext>
            </a:extLst>
          </p:cNvPr>
          <p:cNvSpPr txBox="1"/>
          <p:nvPr/>
        </p:nvSpPr>
        <p:spPr>
          <a:xfrm>
            <a:off x="672957" y="2059495"/>
            <a:ext cx="10471293" cy="2369880"/>
          </a:xfrm>
          <a:prstGeom prst="rect">
            <a:avLst/>
          </a:prstGeom>
          <a:noFill/>
        </p:spPr>
        <p:txBody>
          <a:bodyPr wrap="square">
            <a:spAutoFit/>
          </a:bodyPr>
          <a:lstStyle/>
          <a:p>
            <a:pPr marL="152400" lvl="0" algn="l" rtl="0">
              <a:spcBef>
                <a:spcPts val="0"/>
              </a:spcBef>
              <a:spcAft>
                <a:spcPts val="0"/>
              </a:spcAft>
              <a:buClr>
                <a:srgbClr val="002060"/>
              </a:buClr>
              <a:buSzPts val="2400"/>
            </a:pPr>
            <a:r>
              <a:rPr lang="en-US" sz="3600" dirty="0"/>
              <a:t>				Administrator</a:t>
            </a:r>
          </a:p>
          <a:p>
            <a:pPr marL="666750" lvl="0" indent="-514350" algn="l" rtl="0">
              <a:spcBef>
                <a:spcPts val="0"/>
              </a:spcBef>
              <a:spcAft>
                <a:spcPts val="0"/>
              </a:spcAft>
              <a:buClr>
                <a:srgbClr val="002060"/>
              </a:buClr>
              <a:buSzPts val="2400"/>
              <a:buFont typeface="+mj-lt"/>
              <a:buAutoNum type="arabicPeriod"/>
            </a:pPr>
            <a:r>
              <a:rPr lang="en-US" sz="2800" dirty="0"/>
              <a:t>Add (teachers, students, classes, teaching assignment schedules and student schedules).</a:t>
            </a:r>
          </a:p>
          <a:p>
            <a:pPr marL="666750" lvl="0" indent="-514350" algn="l" rtl="0">
              <a:spcBef>
                <a:spcPts val="0"/>
              </a:spcBef>
              <a:spcAft>
                <a:spcPts val="0"/>
              </a:spcAft>
              <a:buClr>
                <a:srgbClr val="002060"/>
              </a:buClr>
              <a:buSzPts val="2400"/>
              <a:buFont typeface="+mj-lt"/>
              <a:buAutoNum type="arabicPeriod"/>
            </a:pPr>
            <a:r>
              <a:rPr lang="en-US" sz="2800" dirty="0"/>
              <a:t>Modify and remove the above.</a:t>
            </a:r>
          </a:p>
          <a:p>
            <a:pPr marL="666750" lvl="0" indent="-514350" algn="l" rtl="0">
              <a:spcBef>
                <a:spcPts val="0"/>
              </a:spcBef>
              <a:spcAft>
                <a:spcPts val="0"/>
              </a:spcAft>
              <a:buClr>
                <a:srgbClr val="002060"/>
              </a:buClr>
              <a:buSzPts val="2400"/>
              <a:buFont typeface="+mj-lt"/>
              <a:buAutoNum type="arabicPeriod"/>
            </a:pPr>
            <a:r>
              <a:rPr lang="en-US" sz="2800" dirty="0"/>
              <a:t>Has the same functions as student and teacher</a:t>
            </a:r>
          </a:p>
        </p:txBody>
      </p:sp>
    </p:spTree>
    <p:extLst>
      <p:ext uri="{BB962C8B-B14F-4D97-AF65-F5344CB8AC3E}">
        <p14:creationId xmlns:p14="http://schemas.microsoft.com/office/powerpoint/2010/main" val="18739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163103" y="272266"/>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sz="3200" dirty="0"/>
              <a:t>DEVELOPMENT &amp; SUPPORTED TOOLS</a:t>
            </a:r>
            <a:endParaRPr sz="3200" dirty="0"/>
          </a:p>
        </p:txBody>
      </p:sp>
      <p:sp>
        <p:nvSpPr>
          <p:cNvPr id="99" name="Google Shape;99;p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2050" name="Picture 2" descr="Visual Studio logo and symbol, meaning, history, PNG">
            <a:extLst>
              <a:ext uri="{FF2B5EF4-FFF2-40B4-BE49-F238E27FC236}">
                <a16:creationId xmlns:a16="http://schemas.microsoft.com/office/drawing/2014/main" id="{BBD96E71-7774-244D-667E-C682A219D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7" y="1137211"/>
            <a:ext cx="2621278" cy="16382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ícone o mysql workbench">
            <a:extLst>
              <a:ext uri="{FF2B5EF4-FFF2-40B4-BE49-F238E27FC236}">
                <a16:creationId xmlns:a16="http://schemas.microsoft.com/office/drawing/2014/main" id="{2151C0A0-D3B5-D01F-8245-B72B1C639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773" y="1265711"/>
            <a:ext cx="150495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agrams with Draw.io | Portage Bay Solutions | FileMaker Database  Developer | Seattle Certified FileMaker Developer">
            <a:extLst>
              <a:ext uri="{FF2B5EF4-FFF2-40B4-BE49-F238E27FC236}">
                <a16:creationId xmlns:a16="http://schemas.microsoft.com/office/drawing/2014/main" id="{6548990B-F709-EC93-294D-19EC9221F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5747" y="1873821"/>
            <a:ext cx="2876550" cy="75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3ED41D4-1A77-ED3C-62AB-FB2399F3D0E7}"/>
              </a:ext>
            </a:extLst>
          </p:cNvPr>
          <p:cNvSpPr/>
          <p:nvPr/>
        </p:nvSpPr>
        <p:spPr>
          <a:xfrm>
            <a:off x="292967" y="2775510"/>
            <a:ext cx="2282997" cy="523220"/>
          </a:xfrm>
          <a:prstGeom prst="rect">
            <a:avLst/>
          </a:prstGeom>
          <a:noFill/>
        </p:spPr>
        <p:txBody>
          <a:bodyPr wrap="non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Visual Studio</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60DD6EF-6336-94BD-AB8B-3CAC785C533E}"/>
              </a:ext>
            </a:extLst>
          </p:cNvPr>
          <p:cNvSpPr/>
          <p:nvPr/>
        </p:nvSpPr>
        <p:spPr>
          <a:xfrm>
            <a:off x="7897183" y="2815488"/>
            <a:ext cx="3102131" cy="523220"/>
          </a:xfrm>
          <a:prstGeom prst="rect">
            <a:avLst/>
          </a:prstGeom>
          <a:noFill/>
        </p:spPr>
        <p:txBody>
          <a:bodyPr wrap="none" lIns="91440" tIns="45720" rIns="91440" bIns="45720">
            <a:spAutoFit/>
          </a:bodyPr>
          <a:lstStyle/>
          <a:p>
            <a:pPr algn="ctr"/>
            <a:r>
              <a:rPr lang="en-US" sz="2800" dirty="0" err="1">
                <a:ln w="0"/>
                <a:solidFill>
                  <a:schemeClr val="accent1"/>
                </a:solidFill>
                <a:effectLst>
                  <a:outerShdw blurRad="38100" dist="25400" dir="5400000" algn="ctr" rotWithShape="0">
                    <a:srgbClr val="6E747A">
                      <a:alpha val="43000"/>
                    </a:srgbClr>
                  </a:outerShdw>
                </a:effectLst>
              </a:rPr>
              <a:t>MySql</a:t>
            </a:r>
            <a:r>
              <a:rPr lang="en-US" sz="2800" dirty="0">
                <a:ln w="0"/>
                <a:solidFill>
                  <a:schemeClr val="accent1"/>
                </a:solidFill>
                <a:effectLst>
                  <a:outerShdw blurRad="38100" dist="25400" dir="5400000" algn="ctr" rotWithShape="0">
                    <a:srgbClr val="6E747A">
                      <a:alpha val="43000"/>
                    </a:srgbClr>
                  </a:outerShdw>
                </a:effectLst>
              </a:rPr>
              <a:t> Workbench</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2056" name="Picture 8">
            <a:extLst>
              <a:ext uri="{FF2B5EF4-FFF2-40B4-BE49-F238E27FC236}">
                <a16:creationId xmlns:a16="http://schemas.microsoft.com/office/drawing/2014/main" id="{A46AE1CB-F2C7-8B36-FCA7-A703DCBFE2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75" y="4330718"/>
            <a:ext cx="1684889" cy="12636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E830179-4A29-8DEB-2D48-FF69CA280A3C}"/>
              </a:ext>
            </a:extLst>
          </p:cNvPr>
          <p:cNvSpPr/>
          <p:nvPr/>
        </p:nvSpPr>
        <p:spPr>
          <a:xfrm>
            <a:off x="1192686" y="5594385"/>
            <a:ext cx="1184940"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Figma</a:t>
            </a:r>
          </a:p>
        </p:txBody>
      </p:sp>
      <p:pic>
        <p:nvPicPr>
          <p:cNvPr id="2058" name="Picture 10" descr="Zalo PC - Tải Zalo PC để làm việc nhóm hiệu quả và gửi file nhanh">
            <a:extLst>
              <a:ext uri="{FF2B5EF4-FFF2-40B4-BE49-F238E27FC236}">
                <a16:creationId xmlns:a16="http://schemas.microsoft.com/office/drawing/2014/main" id="{1CA3D267-89C2-FC40-44DB-284A67B1F9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7624" y="4496741"/>
            <a:ext cx="1184940" cy="118494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E2208CE-BD99-5563-4D8C-1CD3BDFD74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5480" y="4771871"/>
            <a:ext cx="2876551" cy="82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8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USE CASE</a:t>
            </a:r>
            <a:endParaRPr/>
          </a:p>
        </p:txBody>
      </p:sp>
      <p:sp>
        <p:nvSpPr>
          <p:cNvPr id="121" name="Google Shape;121;p9"/>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2" name="Google Shape;122;p9"/>
          <p:cNvSpPr txBox="1"/>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2800"/>
              <a:buFont typeface="Helvetica Neue Light"/>
              <a:buNone/>
            </a:pPr>
            <a:r>
              <a:rPr lang="en-US" sz="3700" b="1" i="0" u="none" strike="noStrike" cap="none">
                <a:solidFill>
                  <a:schemeClr val="lt1"/>
                </a:solidFill>
                <a:latin typeface="Helvetica Neue"/>
                <a:ea typeface="Helvetica Neue"/>
                <a:cs typeface="Helvetica Neue"/>
                <a:sym typeface="Helvetica Neue"/>
              </a:rPr>
              <a:t>USER CASE</a:t>
            </a:r>
            <a:endParaRPr sz="3700" b="1" i="0" u="none" strike="noStrike" cap="none">
              <a:solidFill>
                <a:schemeClr val="lt1"/>
              </a:solidFill>
              <a:latin typeface="Helvetica Neue"/>
              <a:ea typeface="Helvetica Neue"/>
              <a:cs typeface="Helvetica Neue"/>
              <a:sym typeface="Helvetica Neue"/>
            </a:endParaRPr>
          </a:p>
        </p:txBody>
      </p:sp>
      <p:pic>
        <p:nvPicPr>
          <p:cNvPr id="123" name="Google Shape;123;p9"/>
          <p:cNvPicPr preferRelativeResize="0"/>
          <p:nvPr/>
        </p:nvPicPr>
        <p:blipFill rotWithShape="1">
          <a:blip r:embed="rId3">
            <a:alphaModFix/>
          </a:blip>
          <a:srcRect l="8566" t="3549" r="7287" b="35675"/>
          <a:stretch/>
        </p:blipFill>
        <p:spPr>
          <a:xfrm>
            <a:off x="1945675" y="874125"/>
            <a:ext cx="6870449" cy="6406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CLASS DIAGRAM</a:t>
            </a:r>
            <a:endParaRPr/>
          </a:p>
        </p:txBody>
      </p:sp>
      <p:sp>
        <p:nvSpPr>
          <p:cNvPr id="150" name="Google Shape;150;p12"/>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51" name="Google Shape;151;p12" descr="classdiagram.drawio (1)"/>
          <p:cNvPicPr preferRelativeResize="0">
            <a:picLocks noGrp="1"/>
          </p:cNvPicPr>
          <p:nvPr>
            <p:ph type="pic" idx="2"/>
          </p:nvPr>
        </p:nvPicPr>
        <p:blipFill rotWithShape="1">
          <a:blip r:embed="rId3">
            <a:alphaModFix/>
          </a:blip>
          <a:srcRect/>
          <a:stretch/>
        </p:blipFill>
        <p:spPr>
          <a:xfrm>
            <a:off x="1845100" y="850676"/>
            <a:ext cx="8033573" cy="7399899"/>
          </a:xfrm>
          <a:prstGeom prst="rect">
            <a:avLst/>
          </a:prstGeom>
          <a:noFill/>
          <a:ln>
            <a:noFill/>
          </a:ln>
        </p:spPr>
      </p:pic>
      <p:sp>
        <p:nvSpPr>
          <p:cNvPr id="152" name="Google Shape;152;p12"/>
          <p:cNvSpPr txBox="1"/>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2800"/>
              <a:buFont typeface="Helvetica Neue Light"/>
              <a:buNone/>
            </a:pPr>
            <a:r>
              <a:rPr lang="en-US" sz="3700" b="1" i="0" u="none" strike="noStrike" cap="none">
                <a:solidFill>
                  <a:schemeClr val="lt1"/>
                </a:solidFill>
                <a:latin typeface="Helvetica Neue"/>
                <a:ea typeface="Helvetica Neue"/>
                <a:cs typeface="Helvetica Neue"/>
                <a:sym typeface="Helvetica Neue"/>
              </a:rPr>
              <a:t>CLASS DIAGRAM</a:t>
            </a:r>
            <a:endParaRPr sz="3700" b="1" i="0" u="none" strike="noStrike" cap="none">
              <a:solidFill>
                <a:schemeClr val="lt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t>ACTIVITY DIAGRAM</a:t>
            </a:r>
            <a:endParaRPr/>
          </a:p>
        </p:txBody>
      </p:sp>
      <p:sp>
        <p:nvSpPr>
          <p:cNvPr id="130" name="Google Shape;130;p10"/>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31" name="Google Shape;131;p10" descr="Activities Diagram-Page-1.drawio (1)"/>
          <p:cNvPicPr preferRelativeResize="0">
            <a:picLocks noGrp="1"/>
          </p:cNvPicPr>
          <p:nvPr>
            <p:ph type="pic" idx="2"/>
          </p:nvPr>
        </p:nvPicPr>
        <p:blipFill rotWithShape="1">
          <a:blip r:embed="rId3">
            <a:alphaModFix/>
          </a:blip>
          <a:srcRect t="6069" b="32686"/>
          <a:stretch/>
        </p:blipFill>
        <p:spPr>
          <a:xfrm>
            <a:off x="8207825" y="777500"/>
            <a:ext cx="4459425" cy="5303001"/>
          </a:xfrm>
          <a:prstGeom prst="rect">
            <a:avLst/>
          </a:prstGeom>
          <a:noFill/>
          <a:ln>
            <a:noFill/>
          </a:ln>
        </p:spPr>
      </p:pic>
      <p:pic>
        <p:nvPicPr>
          <p:cNvPr id="132" name="Google Shape;132;p10" descr="Activities Diagram-Page-2.drawio (1)"/>
          <p:cNvPicPr preferRelativeResize="0"/>
          <p:nvPr/>
        </p:nvPicPr>
        <p:blipFill rotWithShape="1">
          <a:blip r:embed="rId4">
            <a:alphaModFix/>
          </a:blip>
          <a:srcRect/>
          <a:stretch/>
        </p:blipFill>
        <p:spPr>
          <a:xfrm>
            <a:off x="-456565" y="548640"/>
            <a:ext cx="5299075" cy="6858000"/>
          </a:xfrm>
          <a:prstGeom prst="rect">
            <a:avLst/>
          </a:prstGeom>
          <a:noFill/>
          <a:ln>
            <a:noFill/>
          </a:ln>
        </p:spPr>
      </p:pic>
      <p:pic>
        <p:nvPicPr>
          <p:cNvPr id="133" name="Google Shape;133;p10" descr="Activities Diagram-Trang-3.drawio (1)"/>
          <p:cNvPicPr preferRelativeResize="0"/>
          <p:nvPr/>
        </p:nvPicPr>
        <p:blipFill rotWithShape="1">
          <a:blip r:embed="rId5">
            <a:alphaModFix/>
          </a:blip>
          <a:srcRect/>
          <a:stretch/>
        </p:blipFill>
        <p:spPr>
          <a:xfrm>
            <a:off x="4008120" y="548640"/>
            <a:ext cx="4851400" cy="7447280"/>
          </a:xfrm>
          <a:prstGeom prst="rect">
            <a:avLst/>
          </a:prstGeom>
          <a:noFill/>
          <a:ln>
            <a:noFill/>
          </a:ln>
        </p:spPr>
      </p:pic>
      <p:sp>
        <p:nvSpPr>
          <p:cNvPr id="134" name="Google Shape;134;p10"/>
          <p:cNvSpPr txBox="1"/>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2800"/>
              <a:buFont typeface="Helvetica Neue Light"/>
              <a:buNone/>
            </a:pPr>
            <a:r>
              <a:rPr lang="en-US" sz="3700" b="1" i="0" u="none" strike="noStrike" cap="none">
                <a:solidFill>
                  <a:schemeClr val="lt1"/>
                </a:solidFill>
                <a:latin typeface="Helvetica Neue"/>
                <a:ea typeface="Helvetica Neue"/>
                <a:cs typeface="Helvetica Neue"/>
                <a:sym typeface="Helvetica Neue"/>
              </a:rPr>
              <a:t>ACTIVITIES DIAGRAM</a:t>
            </a:r>
            <a:endParaRPr sz="3700" b="1" i="0" u="none" strike="noStrike" cap="none">
              <a:solidFill>
                <a:schemeClr val="lt1"/>
              </a:solidFill>
              <a:latin typeface="Helvetica Neue"/>
              <a:ea typeface="Helvetica Neue"/>
              <a:cs typeface="Helvetica Neue"/>
              <a:sym typeface="Helvetica Neue"/>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dirty="0" err="1"/>
              <a:t>Winform</a:t>
            </a:r>
            <a:r>
              <a:rPr lang="en-US" dirty="0"/>
              <a:t> Design</a:t>
            </a:r>
            <a:endParaRPr dirty="0"/>
          </a:p>
        </p:txBody>
      </p:sp>
      <p:sp>
        <p:nvSpPr>
          <p:cNvPr id="141" name="Google Shape;141;p1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42" name="Google Shape;142;p11"/>
          <p:cNvSpPr txBox="1"/>
          <p:nvPr/>
        </p:nvSpPr>
        <p:spPr>
          <a:xfrm>
            <a:off x="402075" y="1799675"/>
            <a:ext cx="2663400" cy="397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100" b="1" dirty="0">
                <a:latin typeface="Helvetica Neue"/>
                <a:ea typeface="Helvetica Neue"/>
                <a:cs typeface="Helvetica Neue"/>
                <a:sym typeface="Helvetica Neue"/>
              </a:rPr>
              <a:t>Demo some functions that teacher can do</a:t>
            </a:r>
            <a:endParaRPr sz="4100" b="1" dirty="0">
              <a:latin typeface="Helvetica Neue"/>
              <a:ea typeface="Helvetica Neue"/>
              <a:cs typeface="Helvetica Neue"/>
              <a:sym typeface="Helvetica Neue"/>
            </a:endParaRPr>
          </a:p>
        </p:txBody>
      </p:sp>
      <p:pic>
        <p:nvPicPr>
          <p:cNvPr id="143" name="Google Shape;143;p11"/>
          <p:cNvPicPr preferRelativeResize="0"/>
          <p:nvPr/>
        </p:nvPicPr>
        <p:blipFill>
          <a:blip r:embed="rId3">
            <a:alphaModFix/>
          </a:blip>
          <a:stretch>
            <a:fillRect/>
          </a:stretch>
        </p:blipFill>
        <p:spPr>
          <a:xfrm>
            <a:off x="4090250" y="926864"/>
            <a:ext cx="7917861" cy="52862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VTCA-Slide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380</Words>
  <Application>Microsoft Office PowerPoint</Application>
  <PresentationFormat>Widescreen</PresentationFormat>
  <Paragraphs>93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Neue</vt:lpstr>
      <vt:lpstr>Franklin Gothic Book</vt:lpstr>
      <vt:lpstr>Helvetica Neue Light</vt:lpstr>
      <vt:lpstr>Calibri</vt:lpstr>
      <vt:lpstr>Arial</vt:lpstr>
      <vt:lpstr>VTCA-SlideTheme</vt:lpstr>
      <vt:lpstr>High School</vt:lpstr>
      <vt:lpstr>INTRODUCTION TO PROJECT</vt:lpstr>
      <vt:lpstr>INTRODUCTION TO PROJECT</vt:lpstr>
      <vt:lpstr>INTRODUCTION TO PROJECT</vt:lpstr>
      <vt:lpstr>DEVELOPMENT &amp; SUPPORTED TOOLS</vt:lpstr>
      <vt:lpstr>USE CASE</vt:lpstr>
      <vt:lpstr>CLASS DIAGRAM</vt:lpstr>
      <vt:lpstr>ACTIVITY DIAGRAM</vt:lpstr>
      <vt:lpstr>Winform Design</vt:lpstr>
      <vt:lpstr>SEQUENCE DIAGRAM</vt:lpstr>
      <vt:lpstr>SEQUENCE DIAGRAM</vt:lpstr>
      <vt:lpstr>SEQUENCE DIAGRAM</vt:lpstr>
      <vt:lpstr>TASK ASSIGNMENT (TO EACH GROUP MEMBER)</vt:lpstr>
      <vt:lpstr>EXPERIENCE LEARNED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School</dc:title>
  <dc:creator>sinhnx@vtc.edu.vn</dc:creator>
  <cp:lastModifiedBy>Nguyễn Minh Hoàng Quốc</cp:lastModifiedBy>
  <cp:revision>2</cp:revision>
  <dcterms:created xsi:type="dcterms:W3CDTF">2023-04-19T10:03:00Z</dcterms:created>
  <dcterms:modified xsi:type="dcterms:W3CDTF">2023-04-27T04:35:26Z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E81BEA399D884D7C948834C788DEE785</vt:lpwstr>
  </property>
  <property fmtid="{D5CDD505-2E9C-101B-9397-08002B2CF9AE}" pid="3" name="KSOProductBuildVer">
    <vt:lpwstr>1033-11.2.0.11516</vt:lpwstr>
  </property>
</Properties>
</file>