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8" r:id="rId4"/>
    <p:sldId id="259" r:id="rId5"/>
    <p:sldId id="262" r:id="rId6"/>
    <p:sldId id="263" r:id="rId7"/>
    <p:sldId id="260" r:id="rId8"/>
    <p:sldId id="265" r:id="rId9"/>
    <p:sldId id="269" r:id="rId10"/>
    <p:sldId id="270" r:id="rId11"/>
    <p:sldId id="271" r:id="rId12"/>
    <p:sldId id="268" r:id="rId13"/>
    <p:sldId id="266" r:id="rId14"/>
    <p:sldId id="267" r:id="rId15"/>
    <p:sldId id="272" r:id="rId16"/>
    <p:sldId id="273" r:id="rId17"/>
    <p:sldId id="274" r:id="rId1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1" d="100"/>
          <a:sy n="71" d="100"/>
        </p:scale>
        <p:origin x="68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886320-192E-4076-B521-C7BE294CFBF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DFA33AEF-192D-4598-AB4E-3AB9C1F614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D52F30F9-0C55-440B-93BB-FF84E318E57F}"/>
              </a:ext>
            </a:extLst>
          </p:cNvPr>
          <p:cNvSpPr>
            <a:spLocks noGrp="1"/>
          </p:cNvSpPr>
          <p:nvPr>
            <p:ph type="dt" sz="half" idx="10"/>
          </p:nvPr>
        </p:nvSpPr>
        <p:spPr/>
        <p:txBody>
          <a:bodyPr/>
          <a:lstStyle/>
          <a:p>
            <a:fld id="{D6C86370-BF68-428A-98C2-CDBA3599B1B2}" type="datetimeFigureOut">
              <a:rPr lang="es-CO" smtClean="0"/>
              <a:t>23/11/2024</a:t>
            </a:fld>
            <a:endParaRPr lang="es-CO"/>
          </a:p>
        </p:txBody>
      </p:sp>
      <p:sp>
        <p:nvSpPr>
          <p:cNvPr id="5" name="Marcador de pie de página 4">
            <a:extLst>
              <a:ext uri="{FF2B5EF4-FFF2-40B4-BE49-F238E27FC236}">
                <a16:creationId xmlns:a16="http://schemas.microsoft.com/office/drawing/2014/main" id="{294FC2C8-3240-4EE2-9922-DFA45A10872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898335B-3E9F-47E8-96AB-C1DFEDCBA36A}"/>
              </a:ext>
            </a:extLst>
          </p:cNvPr>
          <p:cNvSpPr>
            <a:spLocks noGrp="1"/>
          </p:cNvSpPr>
          <p:nvPr>
            <p:ph type="sldNum" sz="quarter" idx="12"/>
          </p:nvPr>
        </p:nvSpPr>
        <p:spPr/>
        <p:txBody>
          <a:bodyPr/>
          <a:lstStyle/>
          <a:p>
            <a:fld id="{BA3A9779-0FCC-417B-95CD-883886DB1C42}" type="slidenum">
              <a:rPr lang="es-CO" smtClean="0"/>
              <a:t>‹Nº›</a:t>
            </a:fld>
            <a:endParaRPr lang="es-CO"/>
          </a:p>
        </p:txBody>
      </p:sp>
    </p:spTree>
    <p:extLst>
      <p:ext uri="{BB962C8B-B14F-4D97-AF65-F5344CB8AC3E}">
        <p14:creationId xmlns:p14="http://schemas.microsoft.com/office/powerpoint/2010/main" val="1395273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2CEC5F-1F6E-44D8-AF12-488225F9C2E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79116C2A-CA35-4F27-999C-751F3249F82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F559148-91AE-43B9-86FC-B496FABDD029}"/>
              </a:ext>
            </a:extLst>
          </p:cNvPr>
          <p:cNvSpPr>
            <a:spLocks noGrp="1"/>
          </p:cNvSpPr>
          <p:nvPr>
            <p:ph type="dt" sz="half" idx="10"/>
          </p:nvPr>
        </p:nvSpPr>
        <p:spPr/>
        <p:txBody>
          <a:bodyPr/>
          <a:lstStyle/>
          <a:p>
            <a:fld id="{D6C86370-BF68-428A-98C2-CDBA3599B1B2}" type="datetimeFigureOut">
              <a:rPr lang="es-CO" smtClean="0"/>
              <a:t>23/11/2024</a:t>
            </a:fld>
            <a:endParaRPr lang="es-CO"/>
          </a:p>
        </p:txBody>
      </p:sp>
      <p:sp>
        <p:nvSpPr>
          <p:cNvPr id="5" name="Marcador de pie de página 4">
            <a:extLst>
              <a:ext uri="{FF2B5EF4-FFF2-40B4-BE49-F238E27FC236}">
                <a16:creationId xmlns:a16="http://schemas.microsoft.com/office/drawing/2014/main" id="{687D87FC-897C-45B6-8A64-7BE79D058F1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950F050-873F-49EA-9EC2-32874F96941E}"/>
              </a:ext>
            </a:extLst>
          </p:cNvPr>
          <p:cNvSpPr>
            <a:spLocks noGrp="1"/>
          </p:cNvSpPr>
          <p:nvPr>
            <p:ph type="sldNum" sz="quarter" idx="12"/>
          </p:nvPr>
        </p:nvSpPr>
        <p:spPr/>
        <p:txBody>
          <a:bodyPr/>
          <a:lstStyle/>
          <a:p>
            <a:fld id="{BA3A9779-0FCC-417B-95CD-883886DB1C42}" type="slidenum">
              <a:rPr lang="es-CO" smtClean="0"/>
              <a:t>‹Nº›</a:t>
            </a:fld>
            <a:endParaRPr lang="es-CO"/>
          </a:p>
        </p:txBody>
      </p:sp>
    </p:spTree>
    <p:extLst>
      <p:ext uri="{BB962C8B-B14F-4D97-AF65-F5344CB8AC3E}">
        <p14:creationId xmlns:p14="http://schemas.microsoft.com/office/powerpoint/2010/main" val="352370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91C62D0-C1AF-4AB6-BC24-D9BD45E5E69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571EE817-6AEC-4F07-8B21-E73776DF189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36E8B11-61A8-4278-85CE-83B2B8521EC9}"/>
              </a:ext>
            </a:extLst>
          </p:cNvPr>
          <p:cNvSpPr>
            <a:spLocks noGrp="1"/>
          </p:cNvSpPr>
          <p:nvPr>
            <p:ph type="dt" sz="half" idx="10"/>
          </p:nvPr>
        </p:nvSpPr>
        <p:spPr/>
        <p:txBody>
          <a:bodyPr/>
          <a:lstStyle/>
          <a:p>
            <a:fld id="{D6C86370-BF68-428A-98C2-CDBA3599B1B2}" type="datetimeFigureOut">
              <a:rPr lang="es-CO" smtClean="0"/>
              <a:t>23/11/2024</a:t>
            </a:fld>
            <a:endParaRPr lang="es-CO"/>
          </a:p>
        </p:txBody>
      </p:sp>
      <p:sp>
        <p:nvSpPr>
          <p:cNvPr id="5" name="Marcador de pie de página 4">
            <a:extLst>
              <a:ext uri="{FF2B5EF4-FFF2-40B4-BE49-F238E27FC236}">
                <a16:creationId xmlns:a16="http://schemas.microsoft.com/office/drawing/2014/main" id="{A3B7D989-D96E-4D15-BFD3-F85C183A883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2DAF69C-6A19-41B1-9C3B-89267E78FFD7}"/>
              </a:ext>
            </a:extLst>
          </p:cNvPr>
          <p:cNvSpPr>
            <a:spLocks noGrp="1"/>
          </p:cNvSpPr>
          <p:nvPr>
            <p:ph type="sldNum" sz="quarter" idx="12"/>
          </p:nvPr>
        </p:nvSpPr>
        <p:spPr/>
        <p:txBody>
          <a:bodyPr/>
          <a:lstStyle/>
          <a:p>
            <a:fld id="{BA3A9779-0FCC-417B-95CD-883886DB1C42}" type="slidenum">
              <a:rPr lang="es-CO" smtClean="0"/>
              <a:t>‹Nº›</a:t>
            </a:fld>
            <a:endParaRPr lang="es-CO"/>
          </a:p>
        </p:txBody>
      </p:sp>
    </p:spTree>
    <p:extLst>
      <p:ext uri="{BB962C8B-B14F-4D97-AF65-F5344CB8AC3E}">
        <p14:creationId xmlns:p14="http://schemas.microsoft.com/office/powerpoint/2010/main" val="3978004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EABB3F-AC1A-4F1F-84DE-CFD73E6C4F2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34CCA12-9547-4AF6-8365-26155E358D8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27F6F58-E4DB-4E31-A2A4-37559C28BD36}"/>
              </a:ext>
            </a:extLst>
          </p:cNvPr>
          <p:cNvSpPr>
            <a:spLocks noGrp="1"/>
          </p:cNvSpPr>
          <p:nvPr>
            <p:ph type="dt" sz="half" idx="10"/>
          </p:nvPr>
        </p:nvSpPr>
        <p:spPr/>
        <p:txBody>
          <a:bodyPr/>
          <a:lstStyle/>
          <a:p>
            <a:fld id="{D6C86370-BF68-428A-98C2-CDBA3599B1B2}" type="datetimeFigureOut">
              <a:rPr lang="es-CO" smtClean="0"/>
              <a:t>23/11/2024</a:t>
            </a:fld>
            <a:endParaRPr lang="es-CO"/>
          </a:p>
        </p:txBody>
      </p:sp>
      <p:sp>
        <p:nvSpPr>
          <p:cNvPr id="5" name="Marcador de pie de página 4">
            <a:extLst>
              <a:ext uri="{FF2B5EF4-FFF2-40B4-BE49-F238E27FC236}">
                <a16:creationId xmlns:a16="http://schemas.microsoft.com/office/drawing/2014/main" id="{A4257FA2-0BB4-47D1-91B7-D23A7809B61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230FC3A-6F13-4C89-8A0E-D664F687A404}"/>
              </a:ext>
            </a:extLst>
          </p:cNvPr>
          <p:cNvSpPr>
            <a:spLocks noGrp="1"/>
          </p:cNvSpPr>
          <p:nvPr>
            <p:ph type="sldNum" sz="quarter" idx="12"/>
          </p:nvPr>
        </p:nvSpPr>
        <p:spPr/>
        <p:txBody>
          <a:bodyPr/>
          <a:lstStyle/>
          <a:p>
            <a:fld id="{BA3A9779-0FCC-417B-95CD-883886DB1C42}" type="slidenum">
              <a:rPr lang="es-CO" smtClean="0"/>
              <a:t>‹Nº›</a:t>
            </a:fld>
            <a:endParaRPr lang="es-CO"/>
          </a:p>
        </p:txBody>
      </p:sp>
    </p:spTree>
    <p:extLst>
      <p:ext uri="{BB962C8B-B14F-4D97-AF65-F5344CB8AC3E}">
        <p14:creationId xmlns:p14="http://schemas.microsoft.com/office/powerpoint/2010/main" val="3059952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C851E8-6F5C-4E1E-9FC9-FC0F6DC435C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87CD25CF-84A4-485F-9661-39A5A0B612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9C323E2-82AC-4CC0-B1EE-8A217C1CBA0E}"/>
              </a:ext>
            </a:extLst>
          </p:cNvPr>
          <p:cNvSpPr>
            <a:spLocks noGrp="1"/>
          </p:cNvSpPr>
          <p:nvPr>
            <p:ph type="dt" sz="half" idx="10"/>
          </p:nvPr>
        </p:nvSpPr>
        <p:spPr/>
        <p:txBody>
          <a:bodyPr/>
          <a:lstStyle/>
          <a:p>
            <a:fld id="{D6C86370-BF68-428A-98C2-CDBA3599B1B2}" type="datetimeFigureOut">
              <a:rPr lang="es-CO" smtClean="0"/>
              <a:t>23/11/2024</a:t>
            </a:fld>
            <a:endParaRPr lang="es-CO"/>
          </a:p>
        </p:txBody>
      </p:sp>
      <p:sp>
        <p:nvSpPr>
          <p:cNvPr id="5" name="Marcador de pie de página 4">
            <a:extLst>
              <a:ext uri="{FF2B5EF4-FFF2-40B4-BE49-F238E27FC236}">
                <a16:creationId xmlns:a16="http://schemas.microsoft.com/office/drawing/2014/main" id="{96184085-80C1-4628-90E4-A2A4A8CE5A6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E6E6005-703D-42E8-9675-4A678077A291}"/>
              </a:ext>
            </a:extLst>
          </p:cNvPr>
          <p:cNvSpPr>
            <a:spLocks noGrp="1"/>
          </p:cNvSpPr>
          <p:nvPr>
            <p:ph type="sldNum" sz="quarter" idx="12"/>
          </p:nvPr>
        </p:nvSpPr>
        <p:spPr/>
        <p:txBody>
          <a:bodyPr/>
          <a:lstStyle/>
          <a:p>
            <a:fld id="{BA3A9779-0FCC-417B-95CD-883886DB1C42}" type="slidenum">
              <a:rPr lang="es-CO" smtClean="0"/>
              <a:t>‹Nº›</a:t>
            </a:fld>
            <a:endParaRPr lang="es-CO"/>
          </a:p>
        </p:txBody>
      </p:sp>
    </p:spTree>
    <p:extLst>
      <p:ext uri="{BB962C8B-B14F-4D97-AF65-F5344CB8AC3E}">
        <p14:creationId xmlns:p14="http://schemas.microsoft.com/office/powerpoint/2010/main" val="1221261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9CDA4D-3D17-43EF-A16B-AB00B4679CB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4F3213C-3341-4E95-B613-65DD7DE136F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E582705F-4FF2-4D73-9600-06FB03EFB68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CEC92210-4515-42FA-830E-A4C470A9F082}"/>
              </a:ext>
            </a:extLst>
          </p:cNvPr>
          <p:cNvSpPr>
            <a:spLocks noGrp="1"/>
          </p:cNvSpPr>
          <p:nvPr>
            <p:ph type="dt" sz="half" idx="10"/>
          </p:nvPr>
        </p:nvSpPr>
        <p:spPr/>
        <p:txBody>
          <a:bodyPr/>
          <a:lstStyle/>
          <a:p>
            <a:fld id="{D6C86370-BF68-428A-98C2-CDBA3599B1B2}" type="datetimeFigureOut">
              <a:rPr lang="es-CO" smtClean="0"/>
              <a:t>23/11/2024</a:t>
            </a:fld>
            <a:endParaRPr lang="es-CO"/>
          </a:p>
        </p:txBody>
      </p:sp>
      <p:sp>
        <p:nvSpPr>
          <p:cNvPr id="6" name="Marcador de pie de página 5">
            <a:extLst>
              <a:ext uri="{FF2B5EF4-FFF2-40B4-BE49-F238E27FC236}">
                <a16:creationId xmlns:a16="http://schemas.microsoft.com/office/drawing/2014/main" id="{A685CD8F-40F9-4EC1-903E-DDEADC127E2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8C998453-0837-44B0-8927-EB66EBB95C72}"/>
              </a:ext>
            </a:extLst>
          </p:cNvPr>
          <p:cNvSpPr>
            <a:spLocks noGrp="1"/>
          </p:cNvSpPr>
          <p:nvPr>
            <p:ph type="sldNum" sz="quarter" idx="12"/>
          </p:nvPr>
        </p:nvSpPr>
        <p:spPr/>
        <p:txBody>
          <a:bodyPr/>
          <a:lstStyle/>
          <a:p>
            <a:fld id="{BA3A9779-0FCC-417B-95CD-883886DB1C42}" type="slidenum">
              <a:rPr lang="es-CO" smtClean="0"/>
              <a:t>‹Nº›</a:t>
            </a:fld>
            <a:endParaRPr lang="es-CO"/>
          </a:p>
        </p:txBody>
      </p:sp>
    </p:spTree>
    <p:extLst>
      <p:ext uri="{BB962C8B-B14F-4D97-AF65-F5344CB8AC3E}">
        <p14:creationId xmlns:p14="http://schemas.microsoft.com/office/powerpoint/2010/main" val="2472846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72A81C-BB70-419B-9DED-F6904C6A6E5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547D392-738C-45B5-9FCC-BBED5AAC3F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7E1FCCD-C48D-4C30-9BD1-8E72598FE73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BA2A43BD-8273-4B36-AEFF-6A6FFD0662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8E54FD1-EFBD-4165-968D-F88A6666215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35D7BB6D-A129-481E-8B69-C08FC4503514}"/>
              </a:ext>
            </a:extLst>
          </p:cNvPr>
          <p:cNvSpPr>
            <a:spLocks noGrp="1"/>
          </p:cNvSpPr>
          <p:nvPr>
            <p:ph type="dt" sz="half" idx="10"/>
          </p:nvPr>
        </p:nvSpPr>
        <p:spPr/>
        <p:txBody>
          <a:bodyPr/>
          <a:lstStyle/>
          <a:p>
            <a:fld id="{D6C86370-BF68-428A-98C2-CDBA3599B1B2}" type="datetimeFigureOut">
              <a:rPr lang="es-CO" smtClean="0"/>
              <a:t>23/11/2024</a:t>
            </a:fld>
            <a:endParaRPr lang="es-CO"/>
          </a:p>
        </p:txBody>
      </p:sp>
      <p:sp>
        <p:nvSpPr>
          <p:cNvPr id="8" name="Marcador de pie de página 7">
            <a:extLst>
              <a:ext uri="{FF2B5EF4-FFF2-40B4-BE49-F238E27FC236}">
                <a16:creationId xmlns:a16="http://schemas.microsoft.com/office/drawing/2014/main" id="{9D3EFE30-18E7-4798-9CAD-AEBC77FDC939}"/>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32BCB415-2E5C-4CA9-8953-5D599DDB769F}"/>
              </a:ext>
            </a:extLst>
          </p:cNvPr>
          <p:cNvSpPr>
            <a:spLocks noGrp="1"/>
          </p:cNvSpPr>
          <p:nvPr>
            <p:ph type="sldNum" sz="quarter" idx="12"/>
          </p:nvPr>
        </p:nvSpPr>
        <p:spPr/>
        <p:txBody>
          <a:bodyPr/>
          <a:lstStyle/>
          <a:p>
            <a:fld id="{BA3A9779-0FCC-417B-95CD-883886DB1C42}" type="slidenum">
              <a:rPr lang="es-CO" smtClean="0"/>
              <a:t>‹Nº›</a:t>
            </a:fld>
            <a:endParaRPr lang="es-CO"/>
          </a:p>
        </p:txBody>
      </p:sp>
    </p:spTree>
    <p:extLst>
      <p:ext uri="{BB962C8B-B14F-4D97-AF65-F5344CB8AC3E}">
        <p14:creationId xmlns:p14="http://schemas.microsoft.com/office/powerpoint/2010/main" val="987053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CAB9CD-FD68-4638-BD34-42559DDC3CB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FDFBBF3-8E2C-48B0-B587-E62BC4C6236E}"/>
              </a:ext>
            </a:extLst>
          </p:cNvPr>
          <p:cNvSpPr>
            <a:spLocks noGrp="1"/>
          </p:cNvSpPr>
          <p:nvPr>
            <p:ph type="dt" sz="half" idx="10"/>
          </p:nvPr>
        </p:nvSpPr>
        <p:spPr/>
        <p:txBody>
          <a:bodyPr/>
          <a:lstStyle/>
          <a:p>
            <a:fld id="{D6C86370-BF68-428A-98C2-CDBA3599B1B2}" type="datetimeFigureOut">
              <a:rPr lang="es-CO" smtClean="0"/>
              <a:t>23/11/2024</a:t>
            </a:fld>
            <a:endParaRPr lang="es-CO"/>
          </a:p>
        </p:txBody>
      </p:sp>
      <p:sp>
        <p:nvSpPr>
          <p:cNvPr id="4" name="Marcador de pie de página 3">
            <a:extLst>
              <a:ext uri="{FF2B5EF4-FFF2-40B4-BE49-F238E27FC236}">
                <a16:creationId xmlns:a16="http://schemas.microsoft.com/office/drawing/2014/main" id="{4F9B240D-B862-4673-A5E4-7F367672D659}"/>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31C20AFF-B165-4564-83D3-52BD5342285A}"/>
              </a:ext>
            </a:extLst>
          </p:cNvPr>
          <p:cNvSpPr>
            <a:spLocks noGrp="1"/>
          </p:cNvSpPr>
          <p:nvPr>
            <p:ph type="sldNum" sz="quarter" idx="12"/>
          </p:nvPr>
        </p:nvSpPr>
        <p:spPr/>
        <p:txBody>
          <a:bodyPr/>
          <a:lstStyle/>
          <a:p>
            <a:fld id="{BA3A9779-0FCC-417B-95CD-883886DB1C42}" type="slidenum">
              <a:rPr lang="es-CO" smtClean="0"/>
              <a:t>‹Nº›</a:t>
            </a:fld>
            <a:endParaRPr lang="es-CO"/>
          </a:p>
        </p:txBody>
      </p:sp>
    </p:spTree>
    <p:extLst>
      <p:ext uri="{BB962C8B-B14F-4D97-AF65-F5344CB8AC3E}">
        <p14:creationId xmlns:p14="http://schemas.microsoft.com/office/powerpoint/2010/main" val="952848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BC8B7FE-6A81-4A7F-96EB-96FA716DCC52}"/>
              </a:ext>
            </a:extLst>
          </p:cNvPr>
          <p:cNvSpPr>
            <a:spLocks noGrp="1"/>
          </p:cNvSpPr>
          <p:nvPr>
            <p:ph type="dt" sz="half" idx="10"/>
          </p:nvPr>
        </p:nvSpPr>
        <p:spPr/>
        <p:txBody>
          <a:bodyPr/>
          <a:lstStyle/>
          <a:p>
            <a:fld id="{D6C86370-BF68-428A-98C2-CDBA3599B1B2}" type="datetimeFigureOut">
              <a:rPr lang="es-CO" smtClean="0"/>
              <a:t>23/11/2024</a:t>
            </a:fld>
            <a:endParaRPr lang="es-CO"/>
          </a:p>
        </p:txBody>
      </p:sp>
      <p:sp>
        <p:nvSpPr>
          <p:cNvPr id="3" name="Marcador de pie de página 2">
            <a:extLst>
              <a:ext uri="{FF2B5EF4-FFF2-40B4-BE49-F238E27FC236}">
                <a16:creationId xmlns:a16="http://schemas.microsoft.com/office/drawing/2014/main" id="{5221249D-AEDE-4DC1-B2D8-30FD0CE5B34C}"/>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1325F730-1F46-4C42-9877-ED549006ED23}"/>
              </a:ext>
            </a:extLst>
          </p:cNvPr>
          <p:cNvSpPr>
            <a:spLocks noGrp="1"/>
          </p:cNvSpPr>
          <p:nvPr>
            <p:ph type="sldNum" sz="quarter" idx="12"/>
          </p:nvPr>
        </p:nvSpPr>
        <p:spPr/>
        <p:txBody>
          <a:bodyPr/>
          <a:lstStyle/>
          <a:p>
            <a:fld id="{BA3A9779-0FCC-417B-95CD-883886DB1C42}" type="slidenum">
              <a:rPr lang="es-CO" smtClean="0"/>
              <a:t>‹Nº›</a:t>
            </a:fld>
            <a:endParaRPr lang="es-CO"/>
          </a:p>
        </p:txBody>
      </p:sp>
    </p:spTree>
    <p:extLst>
      <p:ext uri="{BB962C8B-B14F-4D97-AF65-F5344CB8AC3E}">
        <p14:creationId xmlns:p14="http://schemas.microsoft.com/office/powerpoint/2010/main" val="1686570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D5FBF9-1D23-44A0-A815-DCC5F0A3652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CDAC6D08-94E5-4459-BD6A-C2FCC64D5B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46269CB9-782D-400B-A930-7982BA47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7345E60-EC78-402C-8C4B-E02E9A4A97A7}"/>
              </a:ext>
            </a:extLst>
          </p:cNvPr>
          <p:cNvSpPr>
            <a:spLocks noGrp="1"/>
          </p:cNvSpPr>
          <p:nvPr>
            <p:ph type="dt" sz="half" idx="10"/>
          </p:nvPr>
        </p:nvSpPr>
        <p:spPr/>
        <p:txBody>
          <a:bodyPr/>
          <a:lstStyle/>
          <a:p>
            <a:fld id="{D6C86370-BF68-428A-98C2-CDBA3599B1B2}" type="datetimeFigureOut">
              <a:rPr lang="es-CO" smtClean="0"/>
              <a:t>23/11/2024</a:t>
            </a:fld>
            <a:endParaRPr lang="es-CO"/>
          </a:p>
        </p:txBody>
      </p:sp>
      <p:sp>
        <p:nvSpPr>
          <p:cNvPr id="6" name="Marcador de pie de página 5">
            <a:extLst>
              <a:ext uri="{FF2B5EF4-FFF2-40B4-BE49-F238E27FC236}">
                <a16:creationId xmlns:a16="http://schemas.microsoft.com/office/drawing/2014/main" id="{AC811448-E12D-4058-9129-9C10C9A07617}"/>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B7C8BC5-DF57-4869-AEA5-5E40B666A7B5}"/>
              </a:ext>
            </a:extLst>
          </p:cNvPr>
          <p:cNvSpPr>
            <a:spLocks noGrp="1"/>
          </p:cNvSpPr>
          <p:nvPr>
            <p:ph type="sldNum" sz="quarter" idx="12"/>
          </p:nvPr>
        </p:nvSpPr>
        <p:spPr/>
        <p:txBody>
          <a:bodyPr/>
          <a:lstStyle/>
          <a:p>
            <a:fld id="{BA3A9779-0FCC-417B-95CD-883886DB1C42}" type="slidenum">
              <a:rPr lang="es-CO" smtClean="0"/>
              <a:t>‹Nº›</a:t>
            </a:fld>
            <a:endParaRPr lang="es-CO"/>
          </a:p>
        </p:txBody>
      </p:sp>
    </p:spTree>
    <p:extLst>
      <p:ext uri="{BB962C8B-B14F-4D97-AF65-F5344CB8AC3E}">
        <p14:creationId xmlns:p14="http://schemas.microsoft.com/office/powerpoint/2010/main" val="1667397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CDEC4D-B7ED-4EA8-83AC-0F7263EC002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D9EE746A-6996-478F-B893-875E4D11E7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CBB1E7AB-185A-4C3F-A725-144DADC80A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A2975E3-51B4-44A0-8312-7CFE9B8DF913}"/>
              </a:ext>
            </a:extLst>
          </p:cNvPr>
          <p:cNvSpPr>
            <a:spLocks noGrp="1"/>
          </p:cNvSpPr>
          <p:nvPr>
            <p:ph type="dt" sz="half" idx="10"/>
          </p:nvPr>
        </p:nvSpPr>
        <p:spPr/>
        <p:txBody>
          <a:bodyPr/>
          <a:lstStyle/>
          <a:p>
            <a:fld id="{D6C86370-BF68-428A-98C2-CDBA3599B1B2}" type="datetimeFigureOut">
              <a:rPr lang="es-CO" smtClean="0"/>
              <a:t>23/11/2024</a:t>
            </a:fld>
            <a:endParaRPr lang="es-CO"/>
          </a:p>
        </p:txBody>
      </p:sp>
      <p:sp>
        <p:nvSpPr>
          <p:cNvPr id="6" name="Marcador de pie de página 5">
            <a:extLst>
              <a:ext uri="{FF2B5EF4-FFF2-40B4-BE49-F238E27FC236}">
                <a16:creationId xmlns:a16="http://schemas.microsoft.com/office/drawing/2014/main" id="{8400EEAF-3B81-4AAC-B004-98843F6E944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D7BA9E1-B934-43E9-BF89-3698ED802259}"/>
              </a:ext>
            </a:extLst>
          </p:cNvPr>
          <p:cNvSpPr>
            <a:spLocks noGrp="1"/>
          </p:cNvSpPr>
          <p:nvPr>
            <p:ph type="sldNum" sz="quarter" idx="12"/>
          </p:nvPr>
        </p:nvSpPr>
        <p:spPr/>
        <p:txBody>
          <a:bodyPr/>
          <a:lstStyle/>
          <a:p>
            <a:fld id="{BA3A9779-0FCC-417B-95CD-883886DB1C42}" type="slidenum">
              <a:rPr lang="es-CO" smtClean="0"/>
              <a:t>‹Nº›</a:t>
            </a:fld>
            <a:endParaRPr lang="es-CO"/>
          </a:p>
        </p:txBody>
      </p:sp>
    </p:spTree>
    <p:extLst>
      <p:ext uri="{BB962C8B-B14F-4D97-AF65-F5344CB8AC3E}">
        <p14:creationId xmlns:p14="http://schemas.microsoft.com/office/powerpoint/2010/main" val="457175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35CE6C0-63AF-404B-9522-A4A3567300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57603A0-12A6-456D-893C-807F6D11F5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B64FC46-1F23-432B-BEEC-F6DF1BD581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C86370-BF68-428A-98C2-CDBA3599B1B2}" type="datetimeFigureOut">
              <a:rPr lang="es-CO" smtClean="0"/>
              <a:t>23/11/2024</a:t>
            </a:fld>
            <a:endParaRPr lang="es-CO"/>
          </a:p>
        </p:txBody>
      </p:sp>
      <p:sp>
        <p:nvSpPr>
          <p:cNvPr id="5" name="Marcador de pie de página 4">
            <a:extLst>
              <a:ext uri="{FF2B5EF4-FFF2-40B4-BE49-F238E27FC236}">
                <a16:creationId xmlns:a16="http://schemas.microsoft.com/office/drawing/2014/main" id="{A8C80D39-DA35-418F-8790-62A9BD9BA2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2475D674-C1F5-47A9-814A-FC624AD549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3A9779-0FCC-417B-95CD-883886DB1C42}" type="slidenum">
              <a:rPr lang="es-CO" smtClean="0"/>
              <a:t>‹Nº›</a:t>
            </a:fld>
            <a:endParaRPr lang="es-CO"/>
          </a:p>
        </p:txBody>
      </p:sp>
    </p:spTree>
    <p:extLst>
      <p:ext uri="{BB962C8B-B14F-4D97-AF65-F5344CB8AC3E}">
        <p14:creationId xmlns:p14="http://schemas.microsoft.com/office/powerpoint/2010/main" val="1549165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ndo rojo con textura vintage continental, rojo, retro, continental png |  PNGWing">
            <a:extLst>
              <a:ext uri="{FF2B5EF4-FFF2-40B4-BE49-F238E27FC236}">
                <a16:creationId xmlns:a16="http://schemas.microsoft.com/office/drawing/2014/main" id="{65048E78-8E01-4EC2-8FA0-C0F9A4B8A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6635"/>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29BA4601-9BDB-492D-AD63-96A38F972D8E}"/>
              </a:ext>
            </a:extLst>
          </p:cNvPr>
          <p:cNvSpPr txBox="1"/>
          <p:nvPr/>
        </p:nvSpPr>
        <p:spPr>
          <a:xfrm>
            <a:off x="3399865" y="1778657"/>
            <a:ext cx="5715000" cy="1754326"/>
          </a:xfrm>
          <a:prstGeom prst="rect">
            <a:avLst/>
          </a:prstGeom>
          <a:noFill/>
        </p:spPr>
        <p:txBody>
          <a:bodyPr wrap="square" rtlCol="0">
            <a:spAutoFit/>
          </a:bodyPr>
          <a:lstStyle/>
          <a:p>
            <a:pPr algn="ctr"/>
            <a:r>
              <a:rPr lang="es-CO" sz="5400" dirty="0">
                <a:solidFill>
                  <a:schemeClr val="bg1"/>
                </a:solidFill>
                <a:effectLst>
                  <a:outerShdw blurRad="38100" dist="38100" dir="2700000" algn="tl">
                    <a:srgbClr val="000000">
                      <a:alpha val="43137"/>
                    </a:srgbClr>
                  </a:outerShdw>
                </a:effectLst>
                <a:latin typeface="Base 05" panose="00000400000000000000" pitchFamily="50" charset="0"/>
              </a:rPr>
              <a:t>CATEGORIAS DE REVISTAS</a:t>
            </a:r>
          </a:p>
        </p:txBody>
      </p:sp>
      <p:sp>
        <p:nvSpPr>
          <p:cNvPr id="7" name="CuadroTexto 6">
            <a:extLst>
              <a:ext uri="{FF2B5EF4-FFF2-40B4-BE49-F238E27FC236}">
                <a16:creationId xmlns:a16="http://schemas.microsoft.com/office/drawing/2014/main" id="{14E1F9E8-6AAC-4BFA-8498-2A9D7D479545}"/>
              </a:ext>
            </a:extLst>
          </p:cNvPr>
          <p:cNvSpPr txBox="1"/>
          <p:nvPr/>
        </p:nvSpPr>
        <p:spPr>
          <a:xfrm>
            <a:off x="3609620" y="3281297"/>
            <a:ext cx="5139018" cy="461665"/>
          </a:xfrm>
          <a:prstGeom prst="rect">
            <a:avLst/>
          </a:prstGeom>
          <a:noFill/>
        </p:spPr>
        <p:txBody>
          <a:bodyPr wrap="square" rtlCol="0">
            <a:spAutoFit/>
          </a:bodyPr>
          <a:lstStyle/>
          <a:p>
            <a:pPr algn="ctr"/>
            <a:r>
              <a:rPr lang="es-CO" sz="2400" dirty="0">
                <a:solidFill>
                  <a:schemeClr val="bg1"/>
                </a:solidFill>
                <a:latin typeface="Bauhaus 93" panose="04030905020B02020C02" pitchFamily="82" charset="0"/>
              </a:rPr>
              <a:t>- Cristian Fernando Narváez Sánchez</a:t>
            </a:r>
          </a:p>
        </p:txBody>
      </p:sp>
    </p:spTree>
    <p:extLst>
      <p:ext uri="{BB962C8B-B14F-4D97-AF65-F5344CB8AC3E}">
        <p14:creationId xmlns:p14="http://schemas.microsoft.com/office/powerpoint/2010/main" val="436145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ndo rojo con textura vintage continental, rojo, retro, continental png |  PNGWing">
            <a:extLst>
              <a:ext uri="{FF2B5EF4-FFF2-40B4-BE49-F238E27FC236}">
                <a16:creationId xmlns:a16="http://schemas.microsoft.com/office/drawing/2014/main" id="{65048E78-8E01-4EC2-8FA0-C0F9A4B8A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663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tablero de madera en estilo de dibujos animados 8853564 PNG">
            <a:extLst>
              <a:ext uri="{FF2B5EF4-FFF2-40B4-BE49-F238E27FC236}">
                <a16:creationId xmlns:a16="http://schemas.microsoft.com/office/drawing/2014/main" id="{EFC82DF3-927C-4A51-8E8B-E1DA5E5325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887" y="1790401"/>
            <a:ext cx="7924222" cy="3912585"/>
          </a:xfrm>
          <a:prstGeom prst="rect">
            <a:avLst/>
          </a:prstGeom>
          <a:noFill/>
          <a:extLst>
            <a:ext uri="{909E8E84-426E-40DD-AFC4-6F175D3DCCD1}">
              <a14:hiddenFill xmlns:a14="http://schemas.microsoft.com/office/drawing/2010/main">
                <a:solidFill>
                  <a:srgbClr val="FFFFFF"/>
                </a:solidFill>
              </a14:hiddenFill>
            </a:ext>
          </a:extLst>
        </p:spPr>
      </p:pic>
      <p:sp>
        <p:nvSpPr>
          <p:cNvPr id="46" name="CuadroTexto 45">
            <a:extLst>
              <a:ext uri="{FF2B5EF4-FFF2-40B4-BE49-F238E27FC236}">
                <a16:creationId xmlns:a16="http://schemas.microsoft.com/office/drawing/2014/main" id="{738A3F34-A4B1-4DDC-BBE8-4F245C52246D}"/>
              </a:ext>
            </a:extLst>
          </p:cNvPr>
          <p:cNvSpPr txBox="1"/>
          <p:nvPr/>
        </p:nvSpPr>
        <p:spPr>
          <a:xfrm>
            <a:off x="3698235" y="1953417"/>
            <a:ext cx="4786859" cy="369332"/>
          </a:xfrm>
          <a:prstGeom prst="rect">
            <a:avLst/>
          </a:prstGeom>
          <a:noFill/>
        </p:spPr>
        <p:txBody>
          <a:bodyPr wrap="square">
            <a:spAutoFit/>
          </a:bodyPr>
          <a:lstStyle/>
          <a:p>
            <a:pPr algn="ctr"/>
            <a:r>
              <a:rPr lang="es-MX" b="1" i="0" dirty="0">
                <a:effectLst/>
                <a:latin typeface="Imprint MT Shadow" panose="04020605060303030202" pitchFamily="82" charset="0"/>
              </a:rPr>
              <a:t>Titulo: Historia Critica</a:t>
            </a:r>
            <a:endParaRPr lang="es-CO" b="1" dirty="0">
              <a:latin typeface="Imprint MT Shadow" panose="04020605060303030202" pitchFamily="82" charset="0"/>
            </a:endParaRPr>
          </a:p>
        </p:txBody>
      </p:sp>
      <p:sp>
        <p:nvSpPr>
          <p:cNvPr id="47" name="CuadroTexto 46">
            <a:extLst>
              <a:ext uri="{FF2B5EF4-FFF2-40B4-BE49-F238E27FC236}">
                <a16:creationId xmlns:a16="http://schemas.microsoft.com/office/drawing/2014/main" id="{7F7AE6D4-BF2C-4D6B-A3A4-07B373895627}"/>
              </a:ext>
            </a:extLst>
          </p:cNvPr>
          <p:cNvSpPr txBox="1"/>
          <p:nvPr/>
        </p:nvSpPr>
        <p:spPr>
          <a:xfrm>
            <a:off x="5513557" y="379491"/>
            <a:ext cx="1438572" cy="1015663"/>
          </a:xfrm>
          <a:prstGeom prst="rect">
            <a:avLst/>
          </a:prstGeom>
          <a:noFill/>
        </p:spPr>
        <p:txBody>
          <a:bodyPr wrap="square" rtlCol="0">
            <a:spAutoFit/>
          </a:bodyPr>
          <a:lstStyle/>
          <a:p>
            <a:pPr algn="ctr"/>
            <a:r>
              <a:rPr lang="es-CO" sz="6000" b="1" dirty="0">
                <a:solidFill>
                  <a:srgbClr val="FFFF00"/>
                </a:solidFill>
                <a:latin typeface="Cooper Black" panose="0208090404030B020404" pitchFamily="18" charset="0"/>
              </a:rPr>
              <a:t>A1</a:t>
            </a:r>
          </a:p>
        </p:txBody>
      </p:sp>
      <p:sp>
        <p:nvSpPr>
          <p:cNvPr id="48" name="CuadroTexto 47">
            <a:extLst>
              <a:ext uri="{FF2B5EF4-FFF2-40B4-BE49-F238E27FC236}">
                <a16:creationId xmlns:a16="http://schemas.microsoft.com/office/drawing/2014/main" id="{81A58E24-5C80-48F2-81EE-B2460C9B0C03}"/>
              </a:ext>
            </a:extLst>
          </p:cNvPr>
          <p:cNvSpPr txBox="1"/>
          <p:nvPr/>
        </p:nvSpPr>
        <p:spPr>
          <a:xfrm>
            <a:off x="5184002" y="2911906"/>
            <a:ext cx="1815323" cy="369332"/>
          </a:xfrm>
          <a:prstGeom prst="rect">
            <a:avLst/>
          </a:prstGeom>
          <a:noFill/>
        </p:spPr>
        <p:txBody>
          <a:bodyPr wrap="square">
            <a:spAutoFit/>
          </a:bodyPr>
          <a:lstStyle/>
          <a:p>
            <a:pPr algn="ctr"/>
            <a:r>
              <a:rPr lang="es-MX" b="1" i="0" dirty="0">
                <a:effectLst/>
                <a:latin typeface="Imprint MT Shadow" panose="04020605060303030202" pitchFamily="82" charset="0"/>
              </a:rPr>
              <a:t>Categoría: </a:t>
            </a:r>
            <a:r>
              <a:rPr lang="es-MX" b="1" dirty="0">
                <a:latin typeface="Imprint MT Shadow" panose="04020605060303030202" pitchFamily="82" charset="0"/>
              </a:rPr>
              <a:t>A1</a:t>
            </a:r>
            <a:endParaRPr lang="es-CO" b="1" dirty="0">
              <a:latin typeface="Imprint MT Shadow" panose="04020605060303030202" pitchFamily="82" charset="0"/>
            </a:endParaRPr>
          </a:p>
        </p:txBody>
      </p:sp>
      <p:sp>
        <p:nvSpPr>
          <p:cNvPr id="8" name="CuadroTexto 7">
            <a:extLst>
              <a:ext uri="{FF2B5EF4-FFF2-40B4-BE49-F238E27FC236}">
                <a16:creationId xmlns:a16="http://schemas.microsoft.com/office/drawing/2014/main" id="{490B2355-89D9-4A43-AD6F-CE301140F572}"/>
              </a:ext>
            </a:extLst>
          </p:cNvPr>
          <p:cNvSpPr txBox="1"/>
          <p:nvPr/>
        </p:nvSpPr>
        <p:spPr>
          <a:xfrm>
            <a:off x="5184001" y="3828201"/>
            <a:ext cx="2427034" cy="369332"/>
          </a:xfrm>
          <a:prstGeom prst="rect">
            <a:avLst/>
          </a:prstGeom>
          <a:noFill/>
        </p:spPr>
        <p:txBody>
          <a:bodyPr wrap="square">
            <a:spAutoFit/>
          </a:bodyPr>
          <a:lstStyle/>
          <a:p>
            <a:pPr algn="ctr"/>
            <a:r>
              <a:rPr lang="es-MX" b="1" i="0" dirty="0">
                <a:effectLst/>
                <a:latin typeface="Imprint MT Shadow" panose="04020605060303030202" pitchFamily="82" charset="0"/>
              </a:rPr>
              <a:t>Contexto: </a:t>
            </a:r>
            <a:r>
              <a:rPr lang="es-MX" b="1" dirty="0">
                <a:latin typeface="Imprint MT Shadow" panose="04020605060303030202" pitchFamily="82" charset="0"/>
              </a:rPr>
              <a:t>Nacional</a:t>
            </a:r>
            <a:endParaRPr lang="es-CO" b="1" dirty="0">
              <a:latin typeface="Imprint MT Shadow" panose="04020605060303030202" pitchFamily="82" charset="0"/>
            </a:endParaRPr>
          </a:p>
        </p:txBody>
      </p:sp>
      <p:sp>
        <p:nvSpPr>
          <p:cNvPr id="9" name="CuadroTexto 8">
            <a:extLst>
              <a:ext uri="{FF2B5EF4-FFF2-40B4-BE49-F238E27FC236}">
                <a16:creationId xmlns:a16="http://schemas.microsoft.com/office/drawing/2014/main" id="{823F8080-15C4-4551-955A-C31734D2E406}"/>
              </a:ext>
            </a:extLst>
          </p:cNvPr>
          <p:cNvSpPr txBox="1"/>
          <p:nvPr/>
        </p:nvSpPr>
        <p:spPr>
          <a:xfrm>
            <a:off x="4262718" y="4744496"/>
            <a:ext cx="3939987" cy="646331"/>
          </a:xfrm>
          <a:prstGeom prst="rect">
            <a:avLst/>
          </a:prstGeom>
          <a:noFill/>
        </p:spPr>
        <p:txBody>
          <a:bodyPr wrap="square">
            <a:spAutoFit/>
          </a:bodyPr>
          <a:lstStyle/>
          <a:p>
            <a:pPr algn="ctr"/>
            <a:r>
              <a:rPr lang="es-MX" b="1" dirty="0">
                <a:latin typeface="Imprint MT Shadow" panose="04020605060303030202" pitchFamily="82" charset="0"/>
              </a:rPr>
              <a:t>Publicado por</a:t>
            </a:r>
            <a:r>
              <a:rPr lang="es-MX" b="1" i="0" dirty="0">
                <a:effectLst/>
                <a:latin typeface="Imprint MT Shadow" panose="04020605060303030202" pitchFamily="82" charset="0"/>
              </a:rPr>
              <a:t>: </a:t>
            </a:r>
            <a:r>
              <a:rPr lang="es-MX" b="1" dirty="0">
                <a:latin typeface="Imprint MT Shadow" panose="04020605060303030202" pitchFamily="82" charset="0"/>
              </a:rPr>
              <a:t>Universidad de los Andes</a:t>
            </a:r>
            <a:endParaRPr lang="es-CO" b="1" dirty="0">
              <a:latin typeface="Imprint MT Shadow" panose="04020605060303030202" pitchFamily="82" charset="0"/>
            </a:endParaRPr>
          </a:p>
        </p:txBody>
      </p:sp>
    </p:spTree>
    <p:extLst>
      <p:ext uri="{BB962C8B-B14F-4D97-AF65-F5344CB8AC3E}">
        <p14:creationId xmlns:p14="http://schemas.microsoft.com/office/powerpoint/2010/main" val="4184940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ndo rojo con textura vintage continental, rojo, retro, continental png |  PNGWing">
            <a:extLst>
              <a:ext uri="{FF2B5EF4-FFF2-40B4-BE49-F238E27FC236}">
                <a16:creationId xmlns:a16="http://schemas.microsoft.com/office/drawing/2014/main" id="{65048E78-8E01-4EC2-8FA0-C0F9A4B8A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663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tablero de madera en estilo de dibujos animados 8853564 PNG">
            <a:extLst>
              <a:ext uri="{FF2B5EF4-FFF2-40B4-BE49-F238E27FC236}">
                <a16:creationId xmlns:a16="http://schemas.microsoft.com/office/drawing/2014/main" id="{EFC82DF3-927C-4A51-8E8B-E1DA5E5325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887" y="1790401"/>
            <a:ext cx="7924222" cy="3912585"/>
          </a:xfrm>
          <a:prstGeom prst="rect">
            <a:avLst/>
          </a:prstGeom>
          <a:noFill/>
          <a:extLst>
            <a:ext uri="{909E8E84-426E-40DD-AFC4-6F175D3DCCD1}">
              <a14:hiddenFill xmlns:a14="http://schemas.microsoft.com/office/drawing/2010/main">
                <a:solidFill>
                  <a:srgbClr val="FFFFFF"/>
                </a:solidFill>
              </a14:hiddenFill>
            </a:ext>
          </a:extLst>
        </p:spPr>
      </p:pic>
      <p:sp>
        <p:nvSpPr>
          <p:cNvPr id="46" name="CuadroTexto 45">
            <a:extLst>
              <a:ext uri="{FF2B5EF4-FFF2-40B4-BE49-F238E27FC236}">
                <a16:creationId xmlns:a16="http://schemas.microsoft.com/office/drawing/2014/main" id="{738A3F34-A4B1-4DDC-BBE8-4F245C52246D}"/>
              </a:ext>
            </a:extLst>
          </p:cNvPr>
          <p:cNvSpPr txBox="1"/>
          <p:nvPr/>
        </p:nvSpPr>
        <p:spPr>
          <a:xfrm>
            <a:off x="3698235" y="1953417"/>
            <a:ext cx="4786859" cy="369332"/>
          </a:xfrm>
          <a:prstGeom prst="rect">
            <a:avLst/>
          </a:prstGeom>
          <a:noFill/>
        </p:spPr>
        <p:txBody>
          <a:bodyPr wrap="square">
            <a:spAutoFit/>
          </a:bodyPr>
          <a:lstStyle/>
          <a:p>
            <a:pPr algn="ctr"/>
            <a:r>
              <a:rPr lang="es-MX" b="1" i="0" dirty="0">
                <a:effectLst/>
                <a:latin typeface="Imprint MT Shadow" panose="04020605060303030202" pitchFamily="82" charset="0"/>
              </a:rPr>
              <a:t>Titulo: Antípoda</a:t>
            </a:r>
            <a:endParaRPr lang="es-CO" b="1" dirty="0">
              <a:latin typeface="Imprint MT Shadow" panose="04020605060303030202" pitchFamily="82" charset="0"/>
            </a:endParaRPr>
          </a:p>
        </p:txBody>
      </p:sp>
      <p:sp>
        <p:nvSpPr>
          <p:cNvPr id="47" name="CuadroTexto 46">
            <a:extLst>
              <a:ext uri="{FF2B5EF4-FFF2-40B4-BE49-F238E27FC236}">
                <a16:creationId xmlns:a16="http://schemas.microsoft.com/office/drawing/2014/main" id="{7F7AE6D4-BF2C-4D6B-A3A4-07B373895627}"/>
              </a:ext>
            </a:extLst>
          </p:cNvPr>
          <p:cNvSpPr txBox="1"/>
          <p:nvPr/>
        </p:nvSpPr>
        <p:spPr>
          <a:xfrm>
            <a:off x="5513557" y="379491"/>
            <a:ext cx="1438572" cy="1015663"/>
          </a:xfrm>
          <a:prstGeom prst="rect">
            <a:avLst/>
          </a:prstGeom>
          <a:noFill/>
        </p:spPr>
        <p:txBody>
          <a:bodyPr wrap="square" rtlCol="0">
            <a:spAutoFit/>
          </a:bodyPr>
          <a:lstStyle/>
          <a:p>
            <a:pPr algn="ctr"/>
            <a:r>
              <a:rPr lang="es-CO" sz="6000" b="1" dirty="0">
                <a:solidFill>
                  <a:srgbClr val="FFFF00"/>
                </a:solidFill>
                <a:latin typeface="Cooper Black" panose="0208090404030B020404" pitchFamily="18" charset="0"/>
              </a:rPr>
              <a:t>A2</a:t>
            </a:r>
          </a:p>
        </p:txBody>
      </p:sp>
      <p:sp>
        <p:nvSpPr>
          <p:cNvPr id="48" name="CuadroTexto 47">
            <a:extLst>
              <a:ext uri="{FF2B5EF4-FFF2-40B4-BE49-F238E27FC236}">
                <a16:creationId xmlns:a16="http://schemas.microsoft.com/office/drawing/2014/main" id="{81A58E24-5C80-48F2-81EE-B2460C9B0C03}"/>
              </a:ext>
            </a:extLst>
          </p:cNvPr>
          <p:cNvSpPr txBox="1"/>
          <p:nvPr/>
        </p:nvSpPr>
        <p:spPr>
          <a:xfrm>
            <a:off x="5184002" y="2911906"/>
            <a:ext cx="1815323" cy="369332"/>
          </a:xfrm>
          <a:prstGeom prst="rect">
            <a:avLst/>
          </a:prstGeom>
          <a:noFill/>
        </p:spPr>
        <p:txBody>
          <a:bodyPr wrap="square">
            <a:spAutoFit/>
          </a:bodyPr>
          <a:lstStyle/>
          <a:p>
            <a:pPr algn="ctr"/>
            <a:r>
              <a:rPr lang="es-MX" b="1" i="0" dirty="0">
                <a:effectLst/>
                <a:latin typeface="Imprint MT Shadow" panose="04020605060303030202" pitchFamily="82" charset="0"/>
              </a:rPr>
              <a:t>Categoría: </a:t>
            </a:r>
            <a:r>
              <a:rPr lang="es-MX" b="1" dirty="0">
                <a:latin typeface="Imprint MT Shadow" panose="04020605060303030202" pitchFamily="82" charset="0"/>
              </a:rPr>
              <a:t>A2</a:t>
            </a:r>
            <a:endParaRPr lang="es-CO" b="1" dirty="0">
              <a:latin typeface="Imprint MT Shadow" panose="04020605060303030202" pitchFamily="82" charset="0"/>
            </a:endParaRPr>
          </a:p>
        </p:txBody>
      </p:sp>
      <p:sp>
        <p:nvSpPr>
          <p:cNvPr id="8" name="CuadroTexto 7">
            <a:extLst>
              <a:ext uri="{FF2B5EF4-FFF2-40B4-BE49-F238E27FC236}">
                <a16:creationId xmlns:a16="http://schemas.microsoft.com/office/drawing/2014/main" id="{490B2355-89D9-4A43-AD6F-CE301140F572}"/>
              </a:ext>
            </a:extLst>
          </p:cNvPr>
          <p:cNvSpPr txBox="1"/>
          <p:nvPr/>
        </p:nvSpPr>
        <p:spPr>
          <a:xfrm>
            <a:off x="5184001" y="3828201"/>
            <a:ext cx="2427034" cy="369332"/>
          </a:xfrm>
          <a:prstGeom prst="rect">
            <a:avLst/>
          </a:prstGeom>
          <a:noFill/>
        </p:spPr>
        <p:txBody>
          <a:bodyPr wrap="square">
            <a:spAutoFit/>
          </a:bodyPr>
          <a:lstStyle/>
          <a:p>
            <a:pPr algn="ctr"/>
            <a:r>
              <a:rPr lang="es-MX" b="1" i="0" dirty="0">
                <a:effectLst/>
                <a:latin typeface="Imprint MT Shadow" panose="04020605060303030202" pitchFamily="82" charset="0"/>
              </a:rPr>
              <a:t>Contexto: </a:t>
            </a:r>
            <a:r>
              <a:rPr lang="es-MX" b="1" dirty="0">
                <a:latin typeface="Imprint MT Shadow" panose="04020605060303030202" pitchFamily="82" charset="0"/>
              </a:rPr>
              <a:t>Nacional</a:t>
            </a:r>
            <a:endParaRPr lang="es-CO" b="1" dirty="0">
              <a:latin typeface="Imprint MT Shadow" panose="04020605060303030202" pitchFamily="82" charset="0"/>
            </a:endParaRPr>
          </a:p>
        </p:txBody>
      </p:sp>
      <p:sp>
        <p:nvSpPr>
          <p:cNvPr id="9" name="CuadroTexto 8">
            <a:extLst>
              <a:ext uri="{FF2B5EF4-FFF2-40B4-BE49-F238E27FC236}">
                <a16:creationId xmlns:a16="http://schemas.microsoft.com/office/drawing/2014/main" id="{213200C3-F4B4-465D-A4E4-C74720854D7A}"/>
              </a:ext>
            </a:extLst>
          </p:cNvPr>
          <p:cNvSpPr txBox="1"/>
          <p:nvPr/>
        </p:nvSpPr>
        <p:spPr>
          <a:xfrm>
            <a:off x="4262718" y="4744496"/>
            <a:ext cx="3939987" cy="646331"/>
          </a:xfrm>
          <a:prstGeom prst="rect">
            <a:avLst/>
          </a:prstGeom>
          <a:noFill/>
        </p:spPr>
        <p:txBody>
          <a:bodyPr wrap="square">
            <a:spAutoFit/>
          </a:bodyPr>
          <a:lstStyle/>
          <a:p>
            <a:pPr algn="ctr"/>
            <a:r>
              <a:rPr lang="es-MX" b="1" dirty="0">
                <a:latin typeface="Imprint MT Shadow" panose="04020605060303030202" pitchFamily="82" charset="0"/>
              </a:rPr>
              <a:t>Publicado por</a:t>
            </a:r>
            <a:r>
              <a:rPr lang="es-MX" b="1" i="0" dirty="0">
                <a:effectLst/>
                <a:latin typeface="Imprint MT Shadow" panose="04020605060303030202" pitchFamily="82" charset="0"/>
              </a:rPr>
              <a:t>: </a:t>
            </a:r>
            <a:r>
              <a:rPr lang="es-MX" b="1" dirty="0">
                <a:latin typeface="Imprint MT Shadow" panose="04020605060303030202" pitchFamily="82" charset="0"/>
              </a:rPr>
              <a:t>Universidad de los Andes</a:t>
            </a:r>
            <a:endParaRPr lang="es-CO" b="1" dirty="0">
              <a:latin typeface="Imprint MT Shadow" panose="04020605060303030202" pitchFamily="82" charset="0"/>
            </a:endParaRPr>
          </a:p>
        </p:txBody>
      </p:sp>
    </p:spTree>
    <p:extLst>
      <p:ext uri="{BB962C8B-B14F-4D97-AF65-F5344CB8AC3E}">
        <p14:creationId xmlns:p14="http://schemas.microsoft.com/office/powerpoint/2010/main" val="2941840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ndo rojo con textura vintage continental, rojo, retro, continental png |  PNGWing">
            <a:extLst>
              <a:ext uri="{FF2B5EF4-FFF2-40B4-BE49-F238E27FC236}">
                <a16:creationId xmlns:a16="http://schemas.microsoft.com/office/drawing/2014/main" id="{65048E78-8E01-4EC2-8FA0-C0F9A4B8A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663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tablero de madera en estilo de dibujos animados 8853564 PNG">
            <a:extLst>
              <a:ext uri="{FF2B5EF4-FFF2-40B4-BE49-F238E27FC236}">
                <a16:creationId xmlns:a16="http://schemas.microsoft.com/office/drawing/2014/main" id="{EFC82DF3-927C-4A51-8E8B-E1DA5E5325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887" y="1790401"/>
            <a:ext cx="7924222" cy="3912585"/>
          </a:xfrm>
          <a:prstGeom prst="rect">
            <a:avLst/>
          </a:prstGeom>
          <a:noFill/>
          <a:extLst>
            <a:ext uri="{909E8E84-426E-40DD-AFC4-6F175D3DCCD1}">
              <a14:hiddenFill xmlns:a14="http://schemas.microsoft.com/office/drawing/2010/main">
                <a:solidFill>
                  <a:srgbClr val="FFFFFF"/>
                </a:solidFill>
              </a14:hiddenFill>
            </a:ext>
          </a:extLst>
        </p:spPr>
      </p:pic>
      <p:sp>
        <p:nvSpPr>
          <p:cNvPr id="46" name="CuadroTexto 45">
            <a:extLst>
              <a:ext uri="{FF2B5EF4-FFF2-40B4-BE49-F238E27FC236}">
                <a16:creationId xmlns:a16="http://schemas.microsoft.com/office/drawing/2014/main" id="{738A3F34-A4B1-4DDC-BBE8-4F245C52246D}"/>
              </a:ext>
            </a:extLst>
          </p:cNvPr>
          <p:cNvSpPr txBox="1"/>
          <p:nvPr/>
        </p:nvSpPr>
        <p:spPr>
          <a:xfrm>
            <a:off x="3698235" y="1953417"/>
            <a:ext cx="4786859" cy="646331"/>
          </a:xfrm>
          <a:prstGeom prst="rect">
            <a:avLst/>
          </a:prstGeom>
          <a:noFill/>
        </p:spPr>
        <p:txBody>
          <a:bodyPr wrap="square">
            <a:spAutoFit/>
          </a:bodyPr>
          <a:lstStyle/>
          <a:p>
            <a:pPr algn="ctr"/>
            <a:r>
              <a:rPr lang="es-MX" b="1" i="0" dirty="0">
                <a:effectLst/>
                <a:latin typeface="Imprint MT Shadow" panose="04020605060303030202" pitchFamily="82" charset="0"/>
              </a:rPr>
              <a:t>Titulo: Revista de Investigación Agraria y Ambiental (RIAA)</a:t>
            </a:r>
            <a:endParaRPr lang="es-CO" b="1" dirty="0">
              <a:latin typeface="Imprint MT Shadow" panose="04020605060303030202" pitchFamily="82" charset="0"/>
            </a:endParaRPr>
          </a:p>
        </p:txBody>
      </p:sp>
      <p:sp>
        <p:nvSpPr>
          <p:cNvPr id="47" name="CuadroTexto 46">
            <a:extLst>
              <a:ext uri="{FF2B5EF4-FFF2-40B4-BE49-F238E27FC236}">
                <a16:creationId xmlns:a16="http://schemas.microsoft.com/office/drawing/2014/main" id="{7F7AE6D4-BF2C-4D6B-A3A4-07B373895627}"/>
              </a:ext>
            </a:extLst>
          </p:cNvPr>
          <p:cNvSpPr txBox="1"/>
          <p:nvPr/>
        </p:nvSpPr>
        <p:spPr>
          <a:xfrm>
            <a:off x="5513557" y="379491"/>
            <a:ext cx="1438572" cy="1015663"/>
          </a:xfrm>
          <a:prstGeom prst="rect">
            <a:avLst/>
          </a:prstGeom>
          <a:noFill/>
        </p:spPr>
        <p:txBody>
          <a:bodyPr wrap="square" rtlCol="0">
            <a:spAutoFit/>
          </a:bodyPr>
          <a:lstStyle/>
          <a:p>
            <a:pPr algn="ctr"/>
            <a:r>
              <a:rPr lang="es-CO" sz="6000" b="1" dirty="0">
                <a:solidFill>
                  <a:srgbClr val="FFFF00"/>
                </a:solidFill>
                <a:latin typeface="Cooper Black" panose="0208090404030B020404" pitchFamily="18" charset="0"/>
              </a:rPr>
              <a:t>B</a:t>
            </a:r>
          </a:p>
        </p:txBody>
      </p:sp>
      <p:sp>
        <p:nvSpPr>
          <p:cNvPr id="48" name="CuadroTexto 47">
            <a:extLst>
              <a:ext uri="{FF2B5EF4-FFF2-40B4-BE49-F238E27FC236}">
                <a16:creationId xmlns:a16="http://schemas.microsoft.com/office/drawing/2014/main" id="{81A58E24-5C80-48F2-81EE-B2460C9B0C03}"/>
              </a:ext>
            </a:extLst>
          </p:cNvPr>
          <p:cNvSpPr txBox="1"/>
          <p:nvPr/>
        </p:nvSpPr>
        <p:spPr>
          <a:xfrm>
            <a:off x="5184002" y="2911906"/>
            <a:ext cx="1815323" cy="369332"/>
          </a:xfrm>
          <a:prstGeom prst="rect">
            <a:avLst/>
          </a:prstGeom>
          <a:noFill/>
        </p:spPr>
        <p:txBody>
          <a:bodyPr wrap="square">
            <a:spAutoFit/>
          </a:bodyPr>
          <a:lstStyle/>
          <a:p>
            <a:pPr algn="ctr"/>
            <a:r>
              <a:rPr lang="es-MX" b="1" i="0" dirty="0">
                <a:effectLst/>
                <a:latin typeface="Imprint MT Shadow" panose="04020605060303030202" pitchFamily="82" charset="0"/>
              </a:rPr>
              <a:t>Categoría: B</a:t>
            </a:r>
            <a:endParaRPr lang="es-CO" b="1" dirty="0">
              <a:latin typeface="Imprint MT Shadow" panose="04020605060303030202" pitchFamily="82" charset="0"/>
            </a:endParaRPr>
          </a:p>
        </p:txBody>
      </p:sp>
      <p:sp>
        <p:nvSpPr>
          <p:cNvPr id="7" name="CuadroTexto 6">
            <a:extLst>
              <a:ext uri="{FF2B5EF4-FFF2-40B4-BE49-F238E27FC236}">
                <a16:creationId xmlns:a16="http://schemas.microsoft.com/office/drawing/2014/main" id="{74559176-BE45-48F5-88DB-C1FCA88EBD40}"/>
              </a:ext>
            </a:extLst>
          </p:cNvPr>
          <p:cNvSpPr txBox="1"/>
          <p:nvPr/>
        </p:nvSpPr>
        <p:spPr>
          <a:xfrm>
            <a:off x="5184001" y="3828201"/>
            <a:ext cx="2427034" cy="369332"/>
          </a:xfrm>
          <a:prstGeom prst="rect">
            <a:avLst/>
          </a:prstGeom>
          <a:noFill/>
        </p:spPr>
        <p:txBody>
          <a:bodyPr wrap="square">
            <a:spAutoFit/>
          </a:bodyPr>
          <a:lstStyle/>
          <a:p>
            <a:pPr algn="ctr"/>
            <a:r>
              <a:rPr lang="es-MX" b="1" i="0" dirty="0">
                <a:effectLst/>
                <a:latin typeface="Imprint MT Shadow" panose="04020605060303030202" pitchFamily="82" charset="0"/>
              </a:rPr>
              <a:t>Contexto: </a:t>
            </a:r>
            <a:r>
              <a:rPr lang="es-MX" b="1" dirty="0">
                <a:latin typeface="Imprint MT Shadow" panose="04020605060303030202" pitchFamily="82" charset="0"/>
              </a:rPr>
              <a:t>Nacional</a:t>
            </a:r>
            <a:endParaRPr lang="es-CO" b="1" dirty="0">
              <a:latin typeface="Imprint MT Shadow" panose="04020605060303030202" pitchFamily="82" charset="0"/>
            </a:endParaRPr>
          </a:p>
        </p:txBody>
      </p:sp>
      <p:sp>
        <p:nvSpPr>
          <p:cNvPr id="8" name="CuadroTexto 7">
            <a:extLst>
              <a:ext uri="{FF2B5EF4-FFF2-40B4-BE49-F238E27FC236}">
                <a16:creationId xmlns:a16="http://schemas.microsoft.com/office/drawing/2014/main" id="{B212C155-9477-4A6D-BA9B-68AEB33FB31A}"/>
              </a:ext>
            </a:extLst>
          </p:cNvPr>
          <p:cNvSpPr txBox="1"/>
          <p:nvPr/>
        </p:nvSpPr>
        <p:spPr>
          <a:xfrm>
            <a:off x="4356848" y="4744496"/>
            <a:ext cx="3845858" cy="646331"/>
          </a:xfrm>
          <a:prstGeom prst="rect">
            <a:avLst/>
          </a:prstGeom>
          <a:noFill/>
        </p:spPr>
        <p:txBody>
          <a:bodyPr wrap="square">
            <a:spAutoFit/>
          </a:bodyPr>
          <a:lstStyle/>
          <a:p>
            <a:pPr algn="ctr"/>
            <a:r>
              <a:rPr lang="es-MX" b="1" dirty="0">
                <a:latin typeface="Imprint MT Shadow" panose="04020605060303030202" pitchFamily="82" charset="0"/>
              </a:rPr>
              <a:t>Publicado por</a:t>
            </a:r>
            <a:r>
              <a:rPr lang="es-MX" b="1" i="0" dirty="0">
                <a:effectLst/>
                <a:latin typeface="Imprint MT Shadow" panose="04020605060303030202" pitchFamily="82" charset="0"/>
              </a:rPr>
              <a:t>: </a:t>
            </a:r>
            <a:r>
              <a:rPr lang="es-MX" b="1" dirty="0">
                <a:latin typeface="Imprint MT Shadow" panose="04020605060303030202" pitchFamily="82" charset="0"/>
              </a:rPr>
              <a:t>Universidad Nacional Abierta y a Distancia</a:t>
            </a:r>
            <a:endParaRPr lang="es-CO" b="1" dirty="0">
              <a:latin typeface="Imprint MT Shadow" panose="04020605060303030202" pitchFamily="82" charset="0"/>
            </a:endParaRPr>
          </a:p>
        </p:txBody>
      </p:sp>
    </p:spTree>
    <p:extLst>
      <p:ext uri="{BB962C8B-B14F-4D97-AF65-F5344CB8AC3E}">
        <p14:creationId xmlns:p14="http://schemas.microsoft.com/office/powerpoint/2010/main" val="4226259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ndo rojo con textura vintage continental, rojo, retro, continental png |  PNGWing">
            <a:extLst>
              <a:ext uri="{FF2B5EF4-FFF2-40B4-BE49-F238E27FC236}">
                <a16:creationId xmlns:a16="http://schemas.microsoft.com/office/drawing/2014/main" id="{65048E78-8E01-4EC2-8FA0-C0F9A4B8A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663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tablero de madera en estilo de dibujos animados 8853564 PNG">
            <a:extLst>
              <a:ext uri="{FF2B5EF4-FFF2-40B4-BE49-F238E27FC236}">
                <a16:creationId xmlns:a16="http://schemas.microsoft.com/office/drawing/2014/main" id="{EFC82DF3-927C-4A51-8E8B-E1DA5E5325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887" y="1790401"/>
            <a:ext cx="7924222" cy="3912585"/>
          </a:xfrm>
          <a:prstGeom prst="rect">
            <a:avLst/>
          </a:prstGeom>
          <a:noFill/>
          <a:extLst>
            <a:ext uri="{909E8E84-426E-40DD-AFC4-6F175D3DCCD1}">
              <a14:hiddenFill xmlns:a14="http://schemas.microsoft.com/office/drawing/2010/main">
                <a:solidFill>
                  <a:srgbClr val="FFFFFF"/>
                </a:solidFill>
              </a14:hiddenFill>
            </a:ext>
          </a:extLst>
        </p:spPr>
      </p:pic>
      <p:sp>
        <p:nvSpPr>
          <p:cNvPr id="46" name="CuadroTexto 45">
            <a:extLst>
              <a:ext uri="{FF2B5EF4-FFF2-40B4-BE49-F238E27FC236}">
                <a16:creationId xmlns:a16="http://schemas.microsoft.com/office/drawing/2014/main" id="{738A3F34-A4B1-4DDC-BBE8-4F245C52246D}"/>
              </a:ext>
            </a:extLst>
          </p:cNvPr>
          <p:cNvSpPr txBox="1"/>
          <p:nvPr/>
        </p:nvSpPr>
        <p:spPr>
          <a:xfrm>
            <a:off x="3698235" y="1953417"/>
            <a:ext cx="4786859" cy="369332"/>
          </a:xfrm>
          <a:prstGeom prst="rect">
            <a:avLst/>
          </a:prstGeom>
          <a:noFill/>
        </p:spPr>
        <p:txBody>
          <a:bodyPr wrap="square">
            <a:spAutoFit/>
          </a:bodyPr>
          <a:lstStyle/>
          <a:p>
            <a:pPr algn="ctr"/>
            <a:r>
              <a:rPr lang="es-MX" b="1" i="0" dirty="0">
                <a:effectLst/>
                <a:latin typeface="Imprint MT Shadow" panose="04020605060303030202" pitchFamily="82" charset="0"/>
              </a:rPr>
              <a:t>Titulo: Revista de Economía Institucional</a:t>
            </a:r>
            <a:endParaRPr lang="es-CO" b="1" dirty="0">
              <a:latin typeface="Imprint MT Shadow" panose="04020605060303030202" pitchFamily="82" charset="0"/>
            </a:endParaRPr>
          </a:p>
        </p:txBody>
      </p:sp>
      <p:sp>
        <p:nvSpPr>
          <p:cNvPr id="47" name="CuadroTexto 46">
            <a:extLst>
              <a:ext uri="{FF2B5EF4-FFF2-40B4-BE49-F238E27FC236}">
                <a16:creationId xmlns:a16="http://schemas.microsoft.com/office/drawing/2014/main" id="{7F7AE6D4-BF2C-4D6B-A3A4-07B373895627}"/>
              </a:ext>
            </a:extLst>
          </p:cNvPr>
          <p:cNvSpPr txBox="1"/>
          <p:nvPr/>
        </p:nvSpPr>
        <p:spPr>
          <a:xfrm>
            <a:off x="5513557" y="379491"/>
            <a:ext cx="1438572" cy="1015663"/>
          </a:xfrm>
          <a:prstGeom prst="rect">
            <a:avLst/>
          </a:prstGeom>
          <a:noFill/>
        </p:spPr>
        <p:txBody>
          <a:bodyPr wrap="square" rtlCol="0">
            <a:spAutoFit/>
          </a:bodyPr>
          <a:lstStyle/>
          <a:p>
            <a:pPr algn="ctr"/>
            <a:r>
              <a:rPr lang="es-CO" sz="6000" b="1" dirty="0">
                <a:solidFill>
                  <a:srgbClr val="FFFF00"/>
                </a:solidFill>
                <a:latin typeface="Cooper Black" panose="0208090404030B020404" pitchFamily="18" charset="0"/>
              </a:rPr>
              <a:t>B</a:t>
            </a:r>
          </a:p>
        </p:txBody>
      </p:sp>
      <p:sp>
        <p:nvSpPr>
          <p:cNvPr id="48" name="CuadroTexto 47">
            <a:extLst>
              <a:ext uri="{FF2B5EF4-FFF2-40B4-BE49-F238E27FC236}">
                <a16:creationId xmlns:a16="http://schemas.microsoft.com/office/drawing/2014/main" id="{81A58E24-5C80-48F2-81EE-B2460C9B0C03}"/>
              </a:ext>
            </a:extLst>
          </p:cNvPr>
          <p:cNvSpPr txBox="1"/>
          <p:nvPr/>
        </p:nvSpPr>
        <p:spPr>
          <a:xfrm>
            <a:off x="5184002" y="2911906"/>
            <a:ext cx="1815323" cy="369332"/>
          </a:xfrm>
          <a:prstGeom prst="rect">
            <a:avLst/>
          </a:prstGeom>
          <a:noFill/>
        </p:spPr>
        <p:txBody>
          <a:bodyPr wrap="square">
            <a:spAutoFit/>
          </a:bodyPr>
          <a:lstStyle/>
          <a:p>
            <a:pPr algn="ctr"/>
            <a:r>
              <a:rPr lang="es-MX" b="1" i="0" dirty="0">
                <a:effectLst/>
                <a:latin typeface="Imprint MT Shadow" panose="04020605060303030202" pitchFamily="82" charset="0"/>
              </a:rPr>
              <a:t>Categoría: B</a:t>
            </a:r>
            <a:endParaRPr lang="es-CO" b="1" dirty="0">
              <a:latin typeface="Imprint MT Shadow" panose="04020605060303030202" pitchFamily="82" charset="0"/>
            </a:endParaRPr>
          </a:p>
        </p:txBody>
      </p:sp>
      <p:sp>
        <p:nvSpPr>
          <p:cNvPr id="8" name="CuadroTexto 7">
            <a:extLst>
              <a:ext uri="{FF2B5EF4-FFF2-40B4-BE49-F238E27FC236}">
                <a16:creationId xmlns:a16="http://schemas.microsoft.com/office/drawing/2014/main" id="{657A15A8-72A0-4F5A-A26C-0F026454D0E6}"/>
              </a:ext>
            </a:extLst>
          </p:cNvPr>
          <p:cNvSpPr txBox="1"/>
          <p:nvPr/>
        </p:nvSpPr>
        <p:spPr>
          <a:xfrm>
            <a:off x="5184001" y="3828201"/>
            <a:ext cx="2427034" cy="369332"/>
          </a:xfrm>
          <a:prstGeom prst="rect">
            <a:avLst/>
          </a:prstGeom>
          <a:noFill/>
        </p:spPr>
        <p:txBody>
          <a:bodyPr wrap="square">
            <a:spAutoFit/>
          </a:bodyPr>
          <a:lstStyle/>
          <a:p>
            <a:pPr algn="ctr"/>
            <a:r>
              <a:rPr lang="es-MX" b="1" i="0" dirty="0">
                <a:effectLst/>
                <a:latin typeface="Imprint MT Shadow" panose="04020605060303030202" pitchFamily="82" charset="0"/>
              </a:rPr>
              <a:t>Contexto: </a:t>
            </a:r>
            <a:r>
              <a:rPr lang="es-MX" b="1" dirty="0">
                <a:latin typeface="Imprint MT Shadow" panose="04020605060303030202" pitchFamily="82" charset="0"/>
              </a:rPr>
              <a:t>Nacional</a:t>
            </a:r>
            <a:endParaRPr lang="es-CO" b="1" dirty="0">
              <a:latin typeface="Imprint MT Shadow" panose="04020605060303030202" pitchFamily="82" charset="0"/>
            </a:endParaRPr>
          </a:p>
        </p:txBody>
      </p:sp>
      <p:sp>
        <p:nvSpPr>
          <p:cNvPr id="9" name="CuadroTexto 8">
            <a:extLst>
              <a:ext uri="{FF2B5EF4-FFF2-40B4-BE49-F238E27FC236}">
                <a16:creationId xmlns:a16="http://schemas.microsoft.com/office/drawing/2014/main" id="{46C3C568-BD0D-4AE0-A33B-43B6B0B2891C}"/>
              </a:ext>
            </a:extLst>
          </p:cNvPr>
          <p:cNvSpPr txBox="1"/>
          <p:nvPr/>
        </p:nvSpPr>
        <p:spPr>
          <a:xfrm>
            <a:off x="4356848" y="4744496"/>
            <a:ext cx="3845858" cy="646331"/>
          </a:xfrm>
          <a:prstGeom prst="rect">
            <a:avLst/>
          </a:prstGeom>
          <a:noFill/>
        </p:spPr>
        <p:txBody>
          <a:bodyPr wrap="square">
            <a:spAutoFit/>
          </a:bodyPr>
          <a:lstStyle/>
          <a:p>
            <a:pPr algn="ctr"/>
            <a:r>
              <a:rPr lang="es-MX" b="1" dirty="0">
                <a:latin typeface="Imprint MT Shadow" panose="04020605060303030202" pitchFamily="82" charset="0"/>
              </a:rPr>
              <a:t>Publicado por</a:t>
            </a:r>
            <a:r>
              <a:rPr lang="es-MX" b="1" i="0" dirty="0">
                <a:effectLst/>
                <a:latin typeface="Imprint MT Shadow" panose="04020605060303030202" pitchFamily="82" charset="0"/>
              </a:rPr>
              <a:t>: </a:t>
            </a:r>
            <a:r>
              <a:rPr lang="es-MX" b="1" dirty="0">
                <a:latin typeface="Imprint MT Shadow" panose="04020605060303030202" pitchFamily="82" charset="0"/>
              </a:rPr>
              <a:t>Universidad Externado de Colombia</a:t>
            </a:r>
            <a:endParaRPr lang="es-CO" b="1" dirty="0">
              <a:latin typeface="Imprint MT Shadow" panose="04020605060303030202" pitchFamily="82" charset="0"/>
            </a:endParaRPr>
          </a:p>
        </p:txBody>
      </p:sp>
    </p:spTree>
    <p:extLst>
      <p:ext uri="{BB962C8B-B14F-4D97-AF65-F5344CB8AC3E}">
        <p14:creationId xmlns:p14="http://schemas.microsoft.com/office/powerpoint/2010/main" val="3237867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ndo rojo con textura vintage continental, rojo, retro, continental png |  PNGWing">
            <a:extLst>
              <a:ext uri="{FF2B5EF4-FFF2-40B4-BE49-F238E27FC236}">
                <a16:creationId xmlns:a16="http://schemas.microsoft.com/office/drawing/2014/main" id="{65048E78-8E01-4EC2-8FA0-C0F9A4B8A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663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tablero de madera en estilo de dibujos animados 8853564 PNG">
            <a:extLst>
              <a:ext uri="{FF2B5EF4-FFF2-40B4-BE49-F238E27FC236}">
                <a16:creationId xmlns:a16="http://schemas.microsoft.com/office/drawing/2014/main" id="{EFC82DF3-927C-4A51-8E8B-E1DA5E5325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887" y="1790401"/>
            <a:ext cx="7924222" cy="3912585"/>
          </a:xfrm>
          <a:prstGeom prst="rect">
            <a:avLst/>
          </a:prstGeom>
          <a:noFill/>
          <a:extLst>
            <a:ext uri="{909E8E84-426E-40DD-AFC4-6F175D3DCCD1}">
              <a14:hiddenFill xmlns:a14="http://schemas.microsoft.com/office/drawing/2010/main">
                <a:solidFill>
                  <a:srgbClr val="FFFFFF"/>
                </a:solidFill>
              </a14:hiddenFill>
            </a:ext>
          </a:extLst>
        </p:spPr>
      </p:pic>
      <p:sp>
        <p:nvSpPr>
          <p:cNvPr id="46" name="CuadroTexto 45">
            <a:extLst>
              <a:ext uri="{FF2B5EF4-FFF2-40B4-BE49-F238E27FC236}">
                <a16:creationId xmlns:a16="http://schemas.microsoft.com/office/drawing/2014/main" id="{738A3F34-A4B1-4DDC-BBE8-4F245C52246D}"/>
              </a:ext>
            </a:extLst>
          </p:cNvPr>
          <p:cNvSpPr txBox="1"/>
          <p:nvPr/>
        </p:nvSpPr>
        <p:spPr>
          <a:xfrm>
            <a:off x="3698235" y="1953417"/>
            <a:ext cx="4786859" cy="646331"/>
          </a:xfrm>
          <a:prstGeom prst="rect">
            <a:avLst/>
          </a:prstGeom>
          <a:noFill/>
        </p:spPr>
        <p:txBody>
          <a:bodyPr wrap="square">
            <a:spAutoFit/>
          </a:bodyPr>
          <a:lstStyle/>
          <a:p>
            <a:pPr algn="ctr"/>
            <a:r>
              <a:rPr lang="es-MX" b="1" i="0" dirty="0">
                <a:effectLst/>
                <a:latin typeface="Imprint MT Shadow" panose="04020605060303030202" pitchFamily="82" charset="0"/>
              </a:rPr>
              <a:t>Titulo: Revista Escuela de Administración de negocios</a:t>
            </a:r>
            <a:endParaRPr lang="es-CO" b="1" dirty="0">
              <a:latin typeface="Imprint MT Shadow" panose="04020605060303030202" pitchFamily="82" charset="0"/>
            </a:endParaRPr>
          </a:p>
        </p:txBody>
      </p:sp>
      <p:sp>
        <p:nvSpPr>
          <p:cNvPr id="47" name="CuadroTexto 46">
            <a:extLst>
              <a:ext uri="{FF2B5EF4-FFF2-40B4-BE49-F238E27FC236}">
                <a16:creationId xmlns:a16="http://schemas.microsoft.com/office/drawing/2014/main" id="{7F7AE6D4-BF2C-4D6B-A3A4-07B373895627}"/>
              </a:ext>
            </a:extLst>
          </p:cNvPr>
          <p:cNvSpPr txBox="1"/>
          <p:nvPr/>
        </p:nvSpPr>
        <p:spPr>
          <a:xfrm>
            <a:off x="5513557" y="379491"/>
            <a:ext cx="1438572" cy="1015663"/>
          </a:xfrm>
          <a:prstGeom prst="rect">
            <a:avLst/>
          </a:prstGeom>
          <a:noFill/>
        </p:spPr>
        <p:txBody>
          <a:bodyPr wrap="square" rtlCol="0">
            <a:spAutoFit/>
          </a:bodyPr>
          <a:lstStyle/>
          <a:p>
            <a:pPr algn="ctr"/>
            <a:r>
              <a:rPr lang="es-CO" sz="6000" b="1" dirty="0">
                <a:solidFill>
                  <a:srgbClr val="FFFF00"/>
                </a:solidFill>
                <a:latin typeface="Cooper Black" panose="0208090404030B020404" pitchFamily="18" charset="0"/>
              </a:rPr>
              <a:t>B</a:t>
            </a:r>
          </a:p>
        </p:txBody>
      </p:sp>
      <p:sp>
        <p:nvSpPr>
          <p:cNvPr id="48" name="CuadroTexto 47">
            <a:extLst>
              <a:ext uri="{FF2B5EF4-FFF2-40B4-BE49-F238E27FC236}">
                <a16:creationId xmlns:a16="http://schemas.microsoft.com/office/drawing/2014/main" id="{81A58E24-5C80-48F2-81EE-B2460C9B0C03}"/>
              </a:ext>
            </a:extLst>
          </p:cNvPr>
          <p:cNvSpPr txBox="1"/>
          <p:nvPr/>
        </p:nvSpPr>
        <p:spPr>
          <a:xfrm>
            <a:off x="5184002" y="2911906"/>
            <a:ext cx="1815323" cy="369332"/>
          </a:xfrm>
          <a:prstGeom prst="rect">
            <a:avLst/>
          </a:prstGeom>
          <a:noFill/>
        </p:spPr>
        <p:txBody>
          <a:bodyPr wrap="square">
            <a:spAutoFit/>
          </a:bodyPr>
          <a:lstStyle/>
          <a:p>
            <a:pPr algn="ctr"/>
            <a:r>
              <a:rPr lang="es-MX" b="1" i="0" dirty="0">
                <a:effectLst/>
                <a:latin typeface="Imprint MT Shadow" panose="04020605060303030202" pitchFamily="82" charset="0"/>
              </a:rPr>
              <a:t>Categoría: B</a:t>
            </a:r>
            <a:endParaRPr lang="es-CO" b="1" dirty="0">
              <a:latin typeface="Imprint MT Shadow" panose="04020605060303030202" pitchFamily="82" charset="0"/>
            </a:endParaRPr>
          </a:p>
        </p:txBody>
      </p:sp>
      <p:sp>
        <p:nvSpPr>
          <p:cNvPr id="7" name="CuadroTexto 6">
            <a:extLst>
              <a:ext uri="{FF2B5EF4-FFF2-40B4-BE49-F238E27FC236}">
                <a16:creationId xmlns:a16="http://schemas.microsoft.com/office/drawing/2014/main" id="{A985E777-DDCE-4DD2-8278-DEBB2A071293}"/>
              </a:ext>
            </a:extLst>
          </p:cNvPr>
          <p:cNvSpPr txBox="1"/>
          <p:nvPr/>
        </p:nvSpPr>
        <p:spPr>
          <a:xfrm>
            <a:off x="5184001" y="3828201"/>
            <a:ext cx="2427034" cy="369332"/>
          </a:xfrm>
          <a:prstGeom prst="rect">
            <a:avLst/>
          </a:prstGeom>
          <a:noFill/>
        </p:spPr>
        <p:txBody>
          <a:bodyPr wrap="square">
            <a:spAutoFit/>
          </a:bodyPr>
          <a:lstStyle/>
          <a:p>
            <a:pPr algn="ctr"/>
            <a:r>
              <a:rPr lang="es-MX" b="1" i="0" dirty="0">
                <a:effectLst/>
                <a:latin typeface="Imprint MT Shadow" panose="04020605060303030202" pitchFamily="82" charset="0"/>
              </a:rPr>
              <a:t>Contexto: </a:t>
            </a:r>
            <a:r>
              <a:rPr lang="es-MX" b="1" dirty="0">
                <a:latin typeface="Imprint MT Shadow" panose="04020605060303030202" pitchFamily="82" charset="0"/>
              </a:rPr>
              <a:t>Nacional</a:t>
            </a:r>
            <a:endParaRPr lang="es-CO" b="1" dirty="0">
              <a:latin typeface="Imprint MT Shadow" panose="04020605060303030202" pitchFamily="82" charset="0"/>
            </a:endParaRPr>
          </a:p>
        </p:txBody>
      </p:sp>
      <p:sp>
        <p:nvSpPr>
          <p:cNvPr id="8" name="CuadroTexto 7">
            <a:extLst>
              <a:ext uri="{FF2B5EF4-FFF2-40B4-BE49-F238E27FC236}">
                <a16:creationId xmlns:a16="http://schemas.microsoft.com/office/drawing/2014/main" id="{A1D628A2-2118-4DF9-A7AD-4C9F218C6D22}"/>
              </a:ext>
            </a:extLst>
          </p:cNvPr>
          <p:cNvSpPr txBox="1"/>
          <p:nvPr/>
        </p:nvSpPr>
        <p:spPr>
          <a:xfrm>
            <a:off x="4356848" y="4744496"/>
            <a:ext cx="3845858" cy="369332"/>
          </a:xfrm>
          <a:prstGeom prst="rect">
            <a:avLst/>
          </a:prstGeom>
          <a:noFill/>
        </p:spPr>
        <p:txBody>
          <a:bodyPr wrap="square">
            <a:spAutoFit/>
          </a:bodyPr>
          <a:lstStyle/>
          <a:p>
            <a:pPr algn="ctr"/>
            <a:r>
              <a:rPr lang="es-MX" b="1" dirty="0">
                <a:latin typeface="Imprint MT Shadow" panose="04020605060303030202" pitchFamily="82" charset="0"/>
              </a:rPr>
              <a:t>Publicado por</a:t>
            </a:r>
            <a:r>
              <a:rPr lang="es-MX" b="1" i="0" dirty="0">
                <a:effectLst/>
                <a:latin typeface="Imprint MT Shadow" panose="04020605060303030202" pitchFamily="82" charset="0"/>
              </a:rPr>
              <a:t>: </a:t>
            </a:r>
            <a:r>
              <a:rPr lang="es-MX" b="1" dirty="0">
                <a:latin typeface="Imprint MT Shadow" panose="04020605060303030202" pitchFamily="82" charset="0"/>
              </a:rPr>
              <a:t>Universidad EAN</a:t>
            </a:r>
            <a:endParaRPr lang="es-CO" b="1" dirty="0">
              <a:latin typeface="Imprint MT Shadow" panose="04020605060303030202" pitchFamily="82" charset="0"/>
            </a:endParaRPr>
          </a:p>
        </p:txBody>
      </p:sp>
    </p:spTree>
    <p:extLst>
      <p:ext uri="{BB962C8B-B14F-4D97-AF65-F5344CB8AC3E}">
        <p14:creationId xmlns:p14="http://schemas.microsoft.com/office/powerpoint/2010/main" val="717256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ndo rojo con textura vintage continental, rojo, retro, continental png |  PNGWing">
            <a:extLst>
              <a:ext uri="{FF2B5EF4-FFF2-40B4-BE49-F238E27FC236}">
                <a16:creationId xmlns:a16="http://schemas.microsoft.com/office/drawing/2014/main" id="{65048E78-8E01-4EC2-8FA0-C0F9A4B8A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663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tablero de madera en estilo de dibujos animados 8853564 PNG">
            <a:extLst>
              <a:ext uri="{FF2B5EF4-FFF2-40B4-BE49-F238E27FC236}">
                <a16:creationId xmlns:a16="http://schemas.microsoft.com/office/drawing/2014/main" id="{EFC82DF3-927C-4A51-8E8B-E1DA5E5325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887" y="1790401"/>
            <a:ext cx="7924222" cy="3912585"/>
          </a:xfrm>
          <a:prstGeom prst="rect">
            <a:avLst/>
          </a:prstGeom>
          <a:noFill/>
          <a:extLst>
            <a:ext uri="{909E8E84-426E-40DD-AFC4-6F175D3DCCD1}">
              <a14:hiddenFill xmlns:a14="http://schemas.microsoft.com/office/drawing/2010/main">
                <a:solidFill>
                  <a:srgbClr val="FFFFFF"/>
                </a:solidFill>
              </a14:hiddenFill>
            </a:ext>
          </a:extLst>
        </p:spPr>
      </p:pic>
      <p:sp>
        <p:nvSpPr>
          <p:cNvPr id="46" name="CuadroTexto 45">
            <a:extLst>
              <a:ext uri="{FF2B5EF4-FFF2-40B4-BE49-F238E27FC236}">
                <a16:creationId xmlns:a16="http://schemas.microsoft.com/office/drawing/2014/main" id="{738A3F34-A4B1-4DDC-BBE8-4F245C52246D}"/>
              </a:ext>
            </a:extLst>
          </p:cNvPr>
          <p:cNvSpPr txBox="1"/>
          <p:nvPr/>
        </p:nvSpPr>
        <p:spPr>
          <a:xfrm>
            <a:off x="3698235" y="1953417"/>
            <a:ext cx="4786859" cy="369332"/>
          </a:xfrm>
          <a:prstGeom prst="rect">
            <a:avLst/>
          </a:prstGeom>
          <a:noFill/>
        </p:spPr>
        <p:txBody>
          <a:bodyPr wrap="square">
            <a:spAutoFit/>
          </a:bodyPr>
          <a:lstStyle/>
          <a:p>
            <a:pPr algn="ctr"/>
            <a:r>
              <a:rPr lang="es-MX" b="1" i="0" dirty="0">
                <a:effectLst/>
                <a:latin typeface="Imprint MT Shadow" panose="04020605060303030202" pitchFamily="82" charset="0"/>
              </a:rPr>
              <a:t>Titulo: Revista EIDOS</a:t>
            </a:r>
            <a:endParaRPr lang="es-CO" b="1" dirty="0">
              <a:latin typeface="Imprint MT Shadow" panose="04020605060303030202" pitchFamily="82" charset="0"/>
            </a:endParaRPr>
          </a:p>
        </p:txBody>
      </p:sp>
      <p:sp>
        <p:nvSpPr>
          <p:cNvPr id="47" name="CuadroTexto 46">
            <a:extLst>
              <a:ext uri="{FF2B5EF4-FFF2-40B4-BE49-F238E27FC236}">
                <a16:creationId xmlns:a16="http://schemas.microsoft.com/office/drawing/2014/main" id="{7F7AE6D4-BF2C-4D6B-A3A4-07B373895627}"/>
              </a:ext>
            </a:extLst>
          </p:cNvPr>
          <p:cNvSpPr txBox="1"/>
          <p:nvPr/>
        </p:nvSpPr>
        <p:spPr>
          <a:xfrm>
            <a:off x="5513557" y="379491"/>
            <a:ext cx="1438572" cy="1015663"/>
          </a:xfrm>
          <a:prstGeom prst="rect">
            <a:avLst/>
          </a:prstGeom>
          <a:noFill/>
        </p:spPr>
        <p:txBody>
          <a:bodyPr wrap="square" rtlCol="0">
            <a:spAutoFit/>
          </a:bodyPr>
          <a:lstStyle/>
          <a:p>
            <a:pPr algn="ctr"/>
            <a:r>
              <a:rPr lang="es-CO" sz="6000" b="1" dirty="0">
                <a:solidFill>
                  <a:srgbClr val="FFFF00"/>
                </a:solidFill>
                <a:latin typeface="Cooper Black" panose="0208090404030B020404" pitchFamily="18" charset="0"/>
              </a:rPr>
              <a:t>C</a:t>
            </a:r>
          </a:p>
        </p:txBody>
      </p:sp>
      <p:sp>
        <p:nvSpPr>
          <p:cNvPr id="48" name="CuadroTexto 47">
            <a:extLst>
              <a:ext uri="{FF2B5EF4-FFF2-40B4-BE49-F238E27FC236}">
                <a16:creationId xmlns:a16="http://schemas.microsoft.com/office/drawing/2014/main" id="{81A58E24-5C80-48F2-81EE-B2460C9B0C03}"/>
              </a:ext>
            </a:extLst>
          </p:cNvPr>
          <p:cNvSpPr txBox="1"/>
          <p:nvPr/>
        </p:nvSpPr>
        <p:spPr>
          <a:xfrm>
            <a:off x="5184002" y="2911906"/>
            <a:ext cx="1815323" cy="369332"/>
          </a:xfrm>
          <a:prstGeom prst="rect">
            <a:avLst/>
          </a:prstGeom>
          <a:noFill/>
        </p:spPr>
        <p:txBody>
          <a:bodyPr wrap="square">
            <a:spAutoFit/>
          </a:bodyPr>
          <a:lstStyle/>
          <a:p>
            <a:pPr algn="ctr"/>
            <a:r>
              <a:rPr lang="es-MX" b="1" i="0" dirty="0">
                <a:effectLst/>
                <a:latin typeface="Imprint MT Shadow" panose="04020605060303030202" pitchFamily="82" charset="0"/>
              </a:rPr>
              <a:t>Categoría: C</a:t>
            </a:r>
            <a:endParaRPr lang="es-CO" b="1" dirty="0">
              <a:latin typeface="Imprint MT Shadow" panose="04020605060303030202" pitchFamily="82" charset="0"/>
            </a:endParaRPr>
          </a:p>
        </p:txBody>
      </p:sp>
      <p:sp>
        <p:nvSpPr>
          <p:cNvPr id="7" name="CuadroTexto 6">
            <a:extLst>
              <a:ext uri="{FF2B5EF4-FFF2-40B4-BE49-F238E27FC236}">
                <a16:creationId xmlns:a16="http://schemas.microsoft.com/office/drawing/2014/main" id="{A985E777-DDCE-4DD2-8278-DEBB2A071293}"/>
              </a:ext>
            </a:extLst>
          </p:cNvPr>
          <p:cNvSpPr txBox="1"/>
          <p:nvPr/>
        </p:nvSpPr>
        <p:spPr>
          <a:xfrm>
            <a:off x="5184001" y="3828201"/>
            <a:ext cx="2427034" cy="369332"/>
          </a:xfrm>
          <a:prstGeom prst="rect">
            <a:avLst/>
          </a:prstGeom>
          <a:noFill/>
        </p:spPr>
        <p:txBody>
          <a:bodyPr wrap="square">
            <a:spAutoFit/>
          </a:bodyPr>
          <a:lstStyle/>
          <a:p>
            <a:pPr algn="ctr"/>
            <a:r>
              <a:rPr lang="es-MX" b="1" i="0" dirty="0">
                <a:effectLst/>
                <a:latin typeface="Imprint MT Shadow" panose="04020605060303030202" pitchFamily="82" charset="0"/>
              </a:rPr>
              <a:t>Contexto: </a:t>
            </a:r>
            <a:r>
              <a:rPr lang="es-MX" b="1" dirty="0">
                <a:latin typeface="Imprint MT Shadow" panose="04020605060303030202" pitchFamily="82" charset="0"/>
              </a:rPr>
              <a:t>Nacional</a:t>
            </a:r>
            <a:endParaRPr lang="es-CO" b="1" dirty="0">
              <a:latin typeface="Imprint MT Shadow" panose="04020605060303030202" pitchFamily="82" charset="0"/>
            </a:endParaRPr>
          </a:p>
        </p:txBody>
      </p:sp>
      <p:sp>
        <p:nvSpPr>
          <p:cNvPr id="8" name="CuadroTexto 7">
            <a:extLst>
              <a:ext uri="{FF2B5EF4-FFF2-40B4-BE49-F238E27FC236}">
                <a16:creationId xmlns:a16="http://schemas.microsoft.com/office/drawing/2014/main" id="{A1D628A2-2118-4DF9-A7AD-4C9F218C6D22}"/>
              </a:ext>
            </a:extLst>
          </p:cNvPr>
          <p:cNvSpPr txBox="1"/>
          <p:nvPr/>
        </p:nvSpPr>
        <p:spPr>
          <a:xfrm>
            <a:off x="4356848" y="4744496"/>
            <a:ext cx="3845858" cy="646331"/>
          </a:xfrm>
          <a:prstGeom prst="rect">
            <a:avLst/>
          </a:prstGeom>
          <a:noFill/>
        </p:spPr>
        <p:txBody>
          <a:bodyPr wrap="square">
            <a:spAutoFit/>
          </a:bodyPr>
          <a:lstStyle/>
          <a:p>
            <a:pPr algn="ctr"/>
            <a:r>
              <a:rPr lang="es-MX" b="1" dirty="0">
                <a:latin typeface="Imprint MT Shadow" panose="04020605060303030202" pitchFamily="82" charset="0"/>
              </a:rPr>
              <a:t>Publicado por</a:t>
            </a:r>
            <a:r>
              <a:rPr lang="es-MX" b="1" i="0" dirty="0">
                <a:effectLst/>
                <a:latin typeface="Imprint MT Shadow" panose="04020605060303030202" pitchFamily="82" charset="0"/>
              </a:rPr>
              <a:t>: </a:t>
            </a:r>
            <a:r>
              <a:rPr lang="es-MX" b="1" dirty="0">
                <a:latin typeface="Imprint MT Shadow" panose="04020605060303030202" pitchFamily="82" charset="0"/>
              </a:rPr>
              <a:t>Fundación Universidad del Norte</a:t>
            </a:r>
            <a:endParaRPr lang="es-CO" b="1" dirty="0">
              <a:latin typeface="Imprint MT Shadow" panose="04020605060303030202" pitchFamily="82" charset="0"/>
            </a:endParaRPr>
          </a:p>
        </p:txBody>
      </p:sp>
    </p:spTree>
    <p:extLst>
      <p:ext uri="{BB962C8B-B14F-4D97-AF65-F5344CB8AC3E}">
        <p14:creationId xmlns:p14="http://schemas.microsoft.com/office/powerpoint/2010/main" val="3886390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ndo rojo con textura vintage continental, rojo, retro, continental png |  PNGWing">
            <a:extLst>
              <a:ext uri="{FF2B5EF4-FFF2-40B4-BE49-F238E27FC236}">
                <a16:creationId xmlns:a16="http://schemas.microsoft.com/office/drawing/2014/main" id="{65048E78-8E01-4EC2-8FA0-C0F9A4B8A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663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tablero de madera en estilo de dibujos animados 8853564 PNG">
            <a:extLst>
              <a:ext uri="{FF2B5EF4-FFF2-40B4-BE49-F238E27FC236}">
                <a16:creationId xmlns:a16="http://schemas.microsoft.com/office/drawing/2014/main" id="{EFC82DF3-927C-4A51-8E8B-E1DA5E5325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887" y="1790401"/>
            <a:ext cx="7924222" cy="3912585"/>
          </a:xfrm>
          <a:prstGeom prst="rect">
            <a:avLst/>
          </a:prstGeom>
          <a:noFill/>
          <a:extLst>
            <a:ext uri="{909E8E84-426E-40DD-AFC4-6F175D3DCCD1}">
              <a14:hiddenFill xmlns:a14="http://schemas.microsoft.com/office/drawing/2010/main">
                <a:solidFill>
                  <a:srgbClr val="FFFFFF"/>
                </a:solidFill>
              </a14:hiddenFill>
            </a:ext>
          </a:extLst>
        </p:spPr>
      </p:pic>
      <p:sp>
        <p:nvSpPr>
          <p:cNvPr id="46" name="CuadroTexto 45">
            <a:extLst>
              <a:ext uri="{FF2B5EF4-FFF2-40B4-BE49-F238E27FC236}">
                <a16:creationId xmlns:a16="http://schemas.microsoft.com/office/drawing/2014/main" id="{738A3F34-A4B1-4DDC-BBE8-4F245C52246D}"/>
              </a:ext>
            </a:extLst>
          </p:cNvPr>
          <p:cNvSpPr txBox="1"/>
          <p:nvPr/>
        </p:nvSpPr>
        <p:spPr>
          <a:xfrm>
            <a:off x="3698235" y="1953417"/>
            <a:ext cx="4786859" cy="369332"/>
          </a:xfrm>
          <a:prstGeom prst="rect">
            <a:avLst/>
          </a:prstGeom>
          <a:noFill/>
        </p:spPr>
        <p:txBody>
          <a:bodyPr wrap="square">
            <a:spAutoFit/>
          </a:bodyPr>
          <a:lstStyle/>
          <a:p>
            <a:pPr algn="ctr"/>
            <a:r>
              <a:rPr lang="es-MX" b="1" i="0" dirty="0">
                <a:effectLst/>
                <a:latin typeface="Imprint MT Shadow" panose="04020605060303030202" pitchFamily="82" charset="0"/>
              </a:rPr>
              <a:t>Titulo: Revista Facultad de Ciencias Básicas</a:t>
            </a:r>
            <a:endParaRPr lang="es-CO" b="1" dirty="0">
              <a:latin typeface="Imprint MT Shadow" panose="04020605060303030202" pitchFamily="82" charset="0"/>
            </a:endParaRPr>
          </a:p>
        </p:txBody>
      </p:sp>
      <p:sp>
        <p:nvSpPr>
          <p:cNvPr id="47" name="CuadroTexto 46">
            <a:extLst>
              <a:ext uri="{FF2B5EF4-FFF2-40B4-BE49-F238E27FC236}">
                <a16:creationId xmlns:a16="http://schemas.microsoft.com/office/drawing/2014/main" id="{7F7AE6D4-BF2C-4D6B-A3A4-07B373895627}"/>
              </a:ext>
            </a:extLst>
          </p:cNvPr>
          <p:cNvSpPr txBox="1"/>
          <p:nvPr/>
        </p:nvSpPr>
        <p:spPr>
          <a:xfrm>
            <a:off x="5513557" y="379491"/>
            <a:ext cx="1438572" cy="1015663"/>
          </a:xfrm>
          <a:prstGeom prst="rect">
            <a:avLst/>
          </a:prstGeom>
          <a:noFill/>
        </p:spPr>
        <p:txBody>
          <a:bodyPr wrap="square" rtlCol="0">
            <a:spAutoFit/>
          </a:bodyPr>
          <a:lstStyle/>
          <a:p>
            <a:pPr algn="ctr"/>
            <a:r>
              <a:rPr lang="es-CO" sz="6000" b="1" dirty="0">
                <a:solidFill>
                  <a:srgbClr val="FFFF00"/>
                </a:solidFill>
                <a:latin typeface="Cooper Black" panose="0208090404030B020404" pitchFamily="18" charset="0"/>
              </a:rPr>
              <a:t>C</a:t>
            </a:r>
          </a:p>
        </p:txBody>
      </p:sp>
      <p:sp>
        <p:nvSpPr>
          <p:cNvPr id="48" name="CuadroTexto 47">
            <a:extLst>
              <a:ext uri="{FF2B5EF4-FFF2-40B4-BE49-F238E27FC236}">
                <a16:creationId xmlns:a16="http://schemas.microsoft.com/office/drawing/2014/main" id="{81A58E24-5C80-48F2-81EE-B2460C9B0C03}"/>
              </a:ext>
            </a:extLst>
          </p:cNvPr>
          <p:cNvSpPr txBox="1"/>
          <p:nvPr/>
        </p:nvSpPr>
        <p:spPr>
          <a:xfrm>
            <a:off x="5184002" y="2911906"/>
            <a:ext cx="1815323" cy="369332"/>
          </a:xfrm>
          <a:prstGeom prst="rect">
            <a:avLst/>
          </a:prstGeom>
          <a:noFill/>
        </p:spPr>
        <p:txBody>
          <a:bodyPr wrap="square">
            <a:spAutoFit/>
          </a:bodyPr>
          <a:lstStyle/>
          <a:p>
            <a:pPr algn="ctr"/>
            <a:r>
              <a:rPr lang="es-MX" b="1" i="0" dirty="0">
                <a:effectLst/>
                <a:latin typeface="Imprint MT Shadow" panose="04020605060303030202" pitchFamily="82" charset="0"/>
              </a:rPr>
              <a:t>Categoría: C</a:t>
            </a:r>
            <a:endParaRPr lang="es-CO" b="1" dirty="0">
              <a:latin typeface="Imprint MT Shadow" panose="04020605060303030202" pitchFamily="82" charset="0"/>
            </a:endParaRPr>
          </a:p>
        </p:txBody>
      </p:sp>
      <p:sp>
        <p:nvSpPr>
          <p:cNvPr id="7" name="CuadroTexto 6">
            <a:extLst>
              <a:ext uri="{FF2B5EF4-FFF2-40B4-BE49-F238E27FC236}">
                <a16:creationId xmlns:a16="http://schemas.microsoft.com/office/drawing/2014/main" id="{A985E777-DDCE-4DD2-8278-DEBB2A071293}"/>
              </a:ext>
            </a:extLst>
          </p:cNvPr>
          <p:cNvSpPr txBox="1"/>
          <p:nvPr/>
        </p:nvSpPr>
        <p:spPr>
          <a:xfrm>
            <a:off x="5184001" y="3828201"/>
            <a:ext cx="2427034" cy="369332"/>
          </a:xfrm>
          <a:prstGeom prst="rect">
            <a:avLst/>
          </a:prstGeom>
          <a:noFill/>
        </p:spPr>
        <p:txBody>
          <a:bodyPr wrap="square">
            <a:spAutoFit/>
          </a:bodyPr>
          <a:lstStyle/>
          <a:p>
            <a:pPr algn="ctr"/>
            <a:r>
              <a:rPr lang="es-MX" b="1" i="0" dirty="0">
                <a:effectLst/>
                <a:latin typeface="Imprint MT Shadow" panose="04020605060303030202" pitchFamily="82" charset="0"/>
              </a:rPr>
              <a:t>Contexto: </a:t>
            </a:r>
            <a:r>
              <a:rPr lang="es-MX" b="1" dirty="0">
                <a:latin typeface="Imprint MT Shadow" panose="04020605060303030202" pitchFamily="82" charset="0"/>
              </a:rPr>
              <a:t>Nacional</a:t>
            </a:r>
            <a:endParaRPr lang="es-CO" b="1" dirty="0">
              <a:latin typeface="Imprint MT Shadow" panose="04020605060303030202" pitchFamily="82" charset="0"/>
            </a:endParaRPr>
          </a:p>
        </p:txBody>
      </p:sp>
      <p:sp>
        <p:nvSpPr>
          <p:cNvPr id="8" name="CuadroTexto 7">
            <a:extLst>
              <a:ext uri="{FF2B5EF4-FFF2-40B4-BE49-F238E27FC236}">
                <a16:creationId xmlns:a16="http://schemas.microsoft.com/office/drawing/2014/main" id="{A1D628A2-2118-4DF9-A7AD-4C9F218C6D22}"/>
              </a:ext>
            </a:extLst>
          </p:cNvPr>
          <p:cNvSpPr txBox="1"/>
          <p:nvPr/>
        </p:nvSpPr>
        <p:spPr>
          <a:xfrm>
            <a:off x="4356848" y="4744496"/>
            <a:ext cx="3845858" cy="646331"/>
          </a:xfrm>
          <a:prstGeom prst="rect">
            <a:avLst/>
          </a:prstGeom>
          <a:noFill/>
        </p:spPr>
        <p:txBody>
          <a:bodyPr wrap="square">
            <a:spAutoFit/>
          </a:bodyPr>
          <a:lstStyle/>
          <a:p>
            <a:pPr algn="ctr"/>
            <a:r>
              <a:rPr lang="es-MX" b="1" dirty="0">
                <a:latin typeface="Imprint MT Shadow" panose="04020605060303030202" pitchFamily="82" charset="0"/>
              </a:rPr>
              <a:t>Publicado por</a:t>
            </a:r>
            <a:r>
              <a:rPr lang="es-MX" b="1" i="0" dirty="0">
                <a:effectLst/>
                <a:latin typeface="Imprint MT Shadow" panose="04020605060303030202" pitchFamily="82" charset="0"/>
              </a:rPr>
              <a:t>: </a:t>
            </a:r>
            <a:r>
              <a:rPr lang="es-MX" b="1" dirty="0">
                <a:latin typeface="Imprint MT Shadow" panose="04020605060303030202" pitchFamily="82" charset="0"/>
              </a:rPr>
              <a:t>Universidad Militar Nueva Granada</a:t>
            </a:r>
            <a:endParaRPr lang="es-CO" b="1" dirty="0">
              <a:latin typeface="Imprint MT Shadow" panose="04020605060303030202" pitchFamily="82" charset="0"/>
            </a:endParaRPr>
          </a:p>
        </p:txBody>
      </p:sp>
    </p:spTree>
    <p:extLst>
      <p:ext uri="{BB962C8B-B14F-4D97-AF65-F5344CB8AC3E}">
        <p14:creationId xmlns:p14="http://schemas.microsoft.com/office/powerpoint/2010/main" val="3414774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ndo rojo con textura vintage continental, rojo, retro, continental png |  PNGWing">
            <a:extLst>
              <a:ext uri="{FF2B5EF4-FFF2-40B4-BE49-F238E27FC236}">
                <a16:creationId xmlns:a16="http://schemas.microsoft.com/office/drawing/2014/main" id="{65048E78-8E01-4EC2-8FA0-C0F9A4B8A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663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tablero de madera en estilo de dibujos animados 8853564 PNG">
            <a:extLst>
              <a:ext uri="{FF2B5EF4-FFF2-40B4-BE49-F238E27FC236}">
                <a16:creationId xmlns:a16="http://schemas.microsoft.com/office/drawing/2014/main" id="{EFC82DF3-927C-4A51-8E8B-E1DA5E5325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887" y="1790401"/>
            <a:ext cx="7924222" cy="3912585"/>
          </a:xfrm>
          <a:prstGeom prst="rect">
            <a:avLst/>
          </a:prstGeom>
          <a:noFill/>
          <a:extLst>
            <a:ext uri="{909E8E84-426E-40DD-AFC4-6F175D3DCCD1}">
              <a14:hiddenFill xmlns:a14="http://schemas.microsoft.com/office/drawing/2010/main">
                <a:solidFill>
                  <a:srgbClr val="FFFFFF"/>
                </a:solidFill>
              </a14:hiddenFill>
            </a:ext>
          </a:extLst>
        </p:spPr>
      </p:pic>
      <p:sp>
        <p:nvSpPr>
          <p:cNvPr id="46" name="CuadroTexto 45">
            <a:extLst>
              <a:ext uri="{FF2B5EF4-FFF2-40B4-BE49-F238E27FC236}">
                <a16:creationId xmlns:a16="http://schemas.microsoft.com/office/drawing/2014/main" id="{738A3F34-A4B1-4DDC-BBE8-4F245C52246D}"/>
              </a:ext>
            </a:extLst>
          </p:cNvPr>
          <p:cNvSpPr txBox="1"/>
          <p:nvPr/>
        </p:nvSpPr>
        <p:spPr>
          <a:xfrm>
            <a:off x="3698235" y="1953417"/>
            <a:ext cx="4786859" cy="646331"/>
          </a:xfrm>
          <a:prstGeom prst="rect">
            <a:avLst/>
          </a:prstGeom>
          <a:noFill/>
        </p:spPr>
        <p:txBody>
          <a:bodyPr wrap="square">
            <a:spAutoFit/>
          </a:bodyPr>
          <a:lstStyle/>
          <a:p>
            <a:pPr algn="ctr"/>
            <a:r>
              <a:rPr lang="es-MX" b="1" i="0" dirty="0">
                <a:effectLst/>
                <a:latin typeface="Imprint MT Shadow" panose="04020605060303030202" pitchFamily="82" charset="0"/>
              </a:rPr>
              <a:t>Titulo: Revista Interamericana de Bibliotecología</a:t>
            </a:r>
            <a:endParaRPr lang="es-CO" b="1" dirty="0">
              <a:latin typeface="Imprint MT Shadow" panose="04020605060303030202" pitchFamily="82" charset="0"/>
            </a:endParaRPr>
          </a:p>
        </p:txBody>
      </p:sp>
      <p:sp>
        <p:nvSpPr>
          <p:cNvPr id="47" name="CuadroTexto 46">
            <a:extLst>
              <a:ext uri="{FF2B5EF4-FFF2-40B4-BE49-F238E27FC236}">
                <a16:creationId xmlns:a16="http://schemas.microsoft.com/office/drawing/2014/main" id="{7F7AE6D4-BF2C-4D6B-A3A4-07B373895627}"/>
              </a:ext>
            </a:extLst>
          </p:cNvPr>
          <p:cNvSpPr txBox="1"/>
          <p:nvPr/>
        </p:nvSpPr>
        <p:spPr>
          <a:xfrm>
            <a:off x="5513557" y="379491"/>
            <a:ext cx="1438572" cy="1015663"/>
          </a:xfrm>
          <a:prstGeom prst="rect">
            <a:avLst/>
          </a:prstGeom>
          <a:noFill/>
        </p:spPr>
        <p:txBody>
          <a:bodyPr wrap="square" rtlCol="0">
            <a:spAutoFit/>
          </a:bodyPr>
          <a:lstStyle/>
          <a:p>
            <a:pPr algn="ctr"/>
            <a:r>
              <a:rPr lang="es-CO" sz="6000" b="1" dirty="0">
                <a:solidFill>
                  <a:srgbClr val="FFFF00"/>
                </a:solidFill>
                <a:latin typeface="Cooper Black" panose="0208090404030B020404" pitchFamily="18" charset="0"/>
              </a:rPr>
              <a:t>C</a:t>
            </a:r>
          </a:p>
        </p:txBody>
      </p:sp>
      <p:sp>
        <p:nvSpPr>
          <p:cNvPr id="48" name="CuadroTexto 47">
            <a:extLst>
              <a:ext uri="{FF2B5EF4-FFF2-40B4-BE49-F238E27FC236}">
                <a16:creationId xmlns:a16="http://schemas.microsoft.com/office/drawing/2014/main" id="{81A58E24-5C80-48F2-81EE-B2460C9B0C03}"/>
              </a:ext>
            </a:extLst>
          </p:cNvPr>
          <p:cNvSpPr txBox="1"/>
          <p:nvPr/>
        </p:nvSpPr>
        <p:spPr>
          <a:xfrm>
            <a:off x="5184002" y="2911906"/>
            <a:ext cx="1815323" cy="369332"/>
          </a:xfrm>
          <a:prstGeom prst="rect">
            <a:avLst/>
          </a:prstGeom>
          <a:noFill/>
        </p:spPr>
        <p:txBody>
          <a:bodyPr wrap="square">
            <a:spAutoFit/>
          </a:bodyPr>
          <a:lstStyle/>
          <a:p>
            <a:pPr algn="ctr"/>
            <a:r>
              <a:rPr lang="es-MX" b="1" i="0" dirty="0">
                <a:effectLst/>
                <a:latin typeface="Imprint MT Shadow" panose="04020605060303030202" pitchFamily="82" charset="0"/>
              </a:rPr>
              <a:t>Categoría: C</a:t>
            </a:r>
            <a:endParaRPr lang="es-CO" b="1" dirty="0">
              <a:latin typeface="Imprint MT Shadow" panose="04020605060303030202" pitchFamily="82" charset="0"/>
            </a:endParaRPr>
          </a:p>
        </p:txBody>
      </p:sp>
      <p:sp>
        <p:nvSpPr>
          <p:cNvPr id="7" name="CuadroTexto 6">
            <a:extLst>
              <a:ext uri="{FF2B5EF4-FFF2-40B4-BE49-F238E27FC236}">
                <a16:creationId xmlns:a16="http://schemas.microsoft.com/office/drawing/2014/main" id="{A985E777-DDCE-4DD2-8278-DEBB2A071293}"/>
              </a:ext>
            </a:extLst>
          </p:cNvPr>
          <p:cNvSpPr txBox="1"/>
          <p:nvPr/>
        </p:nvSpPr>
        <p:spPr>
          <a:xfrm>
            <a:off x="5184001" y="3828201"/>
            <a:ext cx="2427034" cy="369332"/>
          </a:xfrm>
          <a:prstGeom prst="rect">
            <a:avLst/>
          </a:prstGeom>
          <a:noFill/>
        </p:spPr>
        <p:txBody>
          <a:bodyPr wrap="square">
            <a:spAutoFit/>
          </a:bodyPr>
          <a:lstStyle/>
          <a:p>
            <a:pPr algn="ctr"/>
            <a:r>
              <a:rPr lang="es-MX" b="1" i="0" dirty="0">
                <a:effectLst/>
                <a:latin typeface="Imprint MT Shadow" panose="04020605060303030202" pitchFamily="82" charset="0"/>
              </a:rPr>
              <a:t>Contexto: </a:t>
            </a:r>
            <a:r>
              <a:rPr lang="es-MX" b="1" dirty="0">
                <a:latin typeface="Imprint MT Shadow" panose="04020605060303030202" pitchFamily="82" charset="0"/>
              </a:rPr>
              <a:t>Nacional</a:t>
            </a:r>
            <a:endParaRPr lang="es-CO" b="1" dirty="0">
              <a:latin typeface="Imprint MT Shadow" panose="04020605060303030202" pitchFamily="82" charset="0"/>
            </a:endParaRPr>
          </a:p>
        </p:txBody>
      </p:sp>
      <p:sp>
        <p:nvSpPr>
          <p:cNvPr id="8" name="CuadroTexto 7">
            <a:extLst>
              <a:ext uri="{FF2B5EF4-FFF2-40B4-BE49-F238E27FC236}">
                <a16:creationId xmlns:a16="http://schemas.microsoft.com/office/drawing/2014/main" id="{A1D628A2-2118-4DF9-A7AD-4C9F218C6D22}"/>
              </a:ext>
            </a:extLst>
          </p:cNvPr>
          <p:cNvSpPr txBox="1"/>
          <p:nvPr/>
        </p:nvSpPr>
        <p:spPr>
          <a:xfrm>
            <a:off x="4356848" y="4744496"/>
            <a:ext cx="3845858" cy="646331"/>
          </a:xfrm>
          <a:prstGeom prst="rect">
            <a:avLst/>
          </a:prstGeom>
          <a:noFill/>
        </p:spPr>
        <p:txBody>
          <a:bodyPr wrap="square">
            <a:spAutoFit/>
          </a:bodyPr>
          <a:lstStyle/>
          <a:p>
            <a:pPr algn="ctr"/>
            <a:r>
              <a:rPr lang="es-MX" b="1" dirty="0">
                <a:latin typeface="Imprint MT Shadow" panose="04020605060303030202" pitchFamily="82" charset="0"/>
              </a:rPr>
              <a:t>Publicado por</a:t>
            </a:r>
            <a:r>
              <a:rPr lang="es-MX" b="1" i="0" dirty="0">
                <a:effectLst/>
                <a:latin typeface="Imprint MT Shadow" panose="04020605060303030202" pitchFamily="82" charset="0"/>
              </a:rPr>
              <a:t>: </a:t>
            </a:r>
            <a:r>
              <a:rPr lang="es-MX" b="1" dirty="0">
                <a:latin typeface="Imprint MT Shadow" panose="04020605060303030202" pitchFamily="82" charset="0"/>
              </a:rPr>
              <a:t>Universidad de Antioquia</a:t>
            </a:r>
            <a:endParaRPr lang="es-CO" b="1" dirty="0">
              <a:latin typeface="Imprint MT Shadow" panose="04020605060303030202" pitchFamily="82" charset="0"/>
            </a:endParaRPr>
          </a:p>
        </p:txBody>
      </p:sp>
    </p:spTree>
    <p:extLst>
      <p:ext uri="{BB962C8B-B14F-4D97-AF65-F5344CB8AC3E}">
        <p14:creationId xmlns:p14="http://schemas.microsoft.com/office/powerpoint/2010/main" val="601887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ondo rojo con textura vintage continental, rojo, retro, continental png |  PNGWing">
            <a:extLst>
              <a:ext uri="{FF2B5EF4-FFF2-40B4-BE49-F238E27FC236}">
                <a16:creationId xmlns:a16="http://schemas.microsoft.com/office/drawing/2014/main" id="{5FB7C09C-0E39-4E26-976F-7C17E0CC90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6635"/>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D2E7C3AE-7D36-4397-91AE-30B7290F172C}"/>
              </a:ext>
            </a:extLst>
          </p:cNvPr>
          <p:cNvSpPr txBox="1"/>
          <p:nvPr/>
        </p:nvSpPr>
        <p:spPr>
          <a:xfrm>
            <a:off x="3031932" y="2612285"/>
            <a:ext cx="1556134" cy="923330"/>
          </a:xfrm>
          <a:prstGeom prst="rect">
            <a:avLst/>
          </a:prstGeom>
          <a:noFill/>
        </p:spPr>
        <p:txBody>
          <a:bodyPr wrap="square" rtlCol="0">
            <a:spAutoFit/>
          </a:bodyPr>
          <a:lstStyle/>
          <a:p>
            <a:pPr algn="ctr"/>
            <a:r>
              <a:rPr lang="es-CO" sz="5400" dirty="0">
                <a:solidFill>
                  <a:schemeClr val="bg1"/>
                </a:solidFill>
                <a:effectLst>
                  <a:outerShdw blurRad="38100" dist="38100" dir="2700000" algn="tl">
                    <a:srgbClr val="000000">
                      <a:alpha val="43137"/>
                    </a:srgbClr>
                  </a:outerShdw>
                </a:effectLst>
                <a:latin typeface="Base 05" panose="00000400000000000000" pitchFamily="50" charset="0"/>
              </a:rPr>
              <a:t>F1</a:t>
            </a:r>
          </a:p>
        </p:txBody>
      </p:sp>
      <p:sp>
        <p:nvSpPr>
          <p:cNvPr id="6" name="CuadroTexto 5">
            <a:extLst>
              <a:ext uri="{FF2B5EF4-FFF2-40B4-BE49-F238E27FC236}">
                <a16:creationId xmlns:a16="http://schemas.microsoft.com/office/drawing/2014/main" id="{29725660-6CBD-46D1-A626-C9690D57EC18}"/>
              </a:ext>
            </a:extLst>
          </p:cNvPr>
          <p:cNvSpPr txBox="1"/>
          <p:nvPr/>
        </p:nvSpPr>
        <p:spPr>
          <a:xfrm>
            <a:off x="4440148" y="2338826"/>
            <a:ext cx="5317933" cy="1815882"/>
          </a:xfrm>
          <a:prstGeom prst="rect">
            <a:avLst/>
          </a:prstGeom>
          <a:noFill/>
        </p:spPr>
        <p:txBody>
          <a:bodyPr wrap="square">
            <a:spAutoFit/>
          </a:bodyPr>
          <a:lstStyle/>
          <a:p>
            <a:r>
              <a:rPr lang="es-MX" sz="1400" b="1" i="0" dirty="0">
                <a:solidFill>
                  <a:schemeClr val="bg1"/>
                </a:solidFill>
                <a:effectLst>
                  <a:outerShdw blurRad="38100" dist="38100" dir="2700000" algn="tl">
                    <a:srgbClr val="000000">
                      <a:alpha val="43137"/>
                    </a:srgbClr>
                  </a:outerShdw>
                </a:effectLst>
                <a:latin typeface="Open Sans" panose="020B0606030504020204" pitchFamily="34" charset="0"/>
              </a:rPr>
              <a:t>La primera fase es el proceso de gestión editorial donde el editor deberá registrar la información de la revista y el formato de inscripción. De igual forma la institución editora deberá cumplir en su totalidad una serie de criterios entre los que se incluyen que la revista tenga un mínimo de dos años de existencia y que sus contenidos producidos en ese período de tiempo se encuentren en la web.</a:t>
            </a:r>
            <a:endParaRPr lang="es-CO" sz="14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88065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ndo rojo con textura vintage continental, rojo, retro, continental png |  PNGWing">
            <a:extLst>
              <a:ext uri="{FF2B5EF4-FFF2-40B4-BE49-F238E27FC236}">
                <a16:creationId xmlns:a16="http://schemas.microsoft.com/office/drawing/2014/main" id="{65048E78-8E01-4EC2-8FA0-C0F9A4B8A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6635"/>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8192D6FD-5974-49D8-9D32-2C06F2E91DFF}"/>
              </a:ext>
            </a:extLst>
          </p:cNvPr>
          <p:cNvSpPr txBox="1"/>
          <p:nvPr/>
        </p:nvSpPr>
        <p:spPr>
          <a:xfrm>
            <a:off x="332411" y="2704828"/>
            <a:ext cx="4044279" cy="1077218"/>
          </a:xfrm>
          <a:prstGeom prst="rect">
            <a:avLst/>
          </a:prstGeom>
          <a:noFill/>
        </p:spPr>
        <p:txBody>
          <a:bodyPr wrap="square" rtlCol="0">
            <a:spAutoFit/>
          </a:bodyPr>
          <a:lstStyle/>
          <a:p>
            <a:pPr algn="ctr"/>
            <a:r>
              <a:rPr lang="es-MX" sz="1600" dirty="0">
                <a:solidFill>
                  <a:schemeClr val="bg1"/>
                </a:solidFill>
                <a:latin typeface="Abadi" panose="020B0604020104020204" pitchFamily="34" charset="0"/>
              </a:rPr>
              <a:t>El Journal Citation Reports (JCR) es una base de datos que mide el impacto de las revistas científicas, publicada por Clarivate Analytic.</a:t>
            </a:r>
            <a:endParaRPr lang="es-CO" sz="1600" dirty="0">
              <a:solidFill>
                <a:schemeClr val="bg1"/>
              </a:solidFill>
              <a:latin typeface="Abadi" panose="020B0604020104020204" pitchFamily="34" charset="0"/>
            </a:endParaRPr>
          </a:p>
        </p:txBody>
      </p:sp>
      <p:sp>
        <p:nvSpPr>
          <p:cNvPr id="7" name="CuadroTexto 6">
            <a:extLst>
              <a:ext uri="{FF2B5EF4-FFF2-40B4-BE49-F238E27FC236}">
                <a16:creationId xmlns:a16="http://schemas.microsoft.com/office/drawing/2014/main" id="{84C02B25-878B-4371-84D8-4A11B73F8D87}"/>
              </a:ext>
            </a:extLst>
          </p:cNvPr>
          <p:cNvSpPr txBox="1"/>
          <p:nvPr/>
        </p:nvSpPr>
        <p:spPr>
          <a:xfrm>
            <a:off x="5217255" y="4473622"/>
            <a:ext cx="1757490" cy="400110"/>
          </a:xfrm>
          <a:prstGeom prst="rect">
            <a:avLst/>
          </a:prstGeom>
          <a:noFill/>
        </p:spPr>
        <p:txBody>
          <a:bodyPr wrap="square" rtlCol="0">
            <a:spAutoFit/>
          </a:bodyPr>
          <a:lstStyle/>
          <a:p>
            <a:r>
              <a:rPr lang="es-CO" sz="2000" b="1" dirty="0">
                <a:solidFill>
                  <a:srgbClr val="66FF33"/>
                </a:solidFill>
                <a:latin typeface="Berlin Sans FB" panose="020E0602020502020306" pitchFamily="34" charset="0"/>
              </a:rPr>
              <a:t>Conceptos:</a:t>
            </a:r>
          </a:p>
        </p:txBody>
      </p:sp>
      <p:pic>
        <p:nvPicPr>
          <p:cNvPr id="10" name="Picture 4" descr="tablero de madera en estilo de dibujos animados 8853564 PNG">
            <a:extLst>
              <a:ext uri="{FF2B5EF4-FFF2-40B4-BE49-F238E27FC236}">
                <a16:creationId xmlns:a16="http://schemas.microsoft.com/office/drawing/2014/main" id="{1471765B-4077-4F8A-9DA1-9F96D3809B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1528" y="1783430"/>
            <a:ext cx="1589928" cy="785027"/>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684703D8-401A-4E9F-9364-2E007BA0F6D2}"/>
              </a:ext>
            </a:extLst>
          </p:cNvPr>
          <p:cNvSpPr txBox="1"/>
          <p:nvPr/>
        </p:nvSpPr>
        <p:spPr>
          <a:xfrm>
            <a:off x="3702023" y="4973462"/>
            <a:ext cx="4662768" cy="954107"/>
          </a:xfrm>
          <a:prstGeom prst="rect">
            <a:avLst/>
          </a:prstGeom>
          <a:noFill/>
        </p:spPr>
        <p:txBody>
          <a:bodyPr wrap="square">
            <a:spAutoFit/>
          </a:bodyPr>
          <a:lstStyle/>
          <a:p>
            <a:pPr algn="ctr"/>
            <a:r>
              <a:rPr lang="es-MX" sz="1400" dirty="0">
                <a:solidFill>
                  <a:schemeClr val="bg1"/>
                </a:solidFill>
                <a:latin typeface="Abadi" panose="020B0604020104020204" pitchFamily="34" charset="0"/>
              </a:rPr>
              <a:t>1) Clarivate Analytic: Empresa que ofrece servicios de análisis e información en áreas como la investigación científica, la propiedad intelectual, la atención médica y las ciencias biológicas. </a:t>
            </a:r>
            <a:endParaRPr lang="es-CO" sz="1400" dirty="0"/>
          </a:p>
        </p:txBody>
      </p:sp>
      <p:pic>
        <p:nvPicPr>
          <p:cNvPr id="11" name="Picture 4" descr="tablero de madera en estilo de dibujos animados 8853564 PNG">
            <a:extLst>
              <a:ext uri="{FF2B5EF4-FFF2-40B4-BE49-F238E27FC236}">
                <a16:creationId xmlns:a16="http://schemas.microsoft.com/office/drawing/2014/main" id="{1323BFC4-5C00-41D7-BD2D-C8059B2E4F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6848" y="1742449"/>
            <a:ext cx="1589928" cy="785027"/>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6AF56E79-6B33-4DCD-A5A0-860AC261A5D1}"/>
              </a:ext>
            </a:extLst>
          </p:cNvPr>
          <p:cNvSpPr txBox="1"/>
          <p:nvPr/>
        </p:nvSpPr>
        <p:spPr>
          <a:xfrm>
            <a:off x="1856793" y="1751095"/>
            <a:ext cx="1260763" cy="707886"/>
          </a:xfrm>
          <a:prstGeom prst="rect">
            <a:avLst/>
          </a:prstGeom>
          <a:noFill/>
        </p:spPr>
        <p:txBody>
          <a:bodyPr wrap="square" rtlCol="0">
            <a:spAutoFit/>
          </a:bodyPr>
          <a:lstStyle/>
          <a:p>
            <a:r>
              <a:rPr lang="es-CO" sz="4000" b="1" dirty="0">
                <a:solidFill>
                  <a:srgbClr val="FFFF00"/>
                </a:solidFill>
                <a:latin typeface="Berlin Sans FB" panose="020E0602020502020306" pitchFamily="34" charset="0"/>
              </a:rPr>
              <a:t>JCR</a:t>
            </a:r>
          </a:p>
        </p:txBody>
      </p:sp>
      <p:sp>
        <p:nvSpPr>
          <p:cNvPr id="4" name="CuadroTexto 3">
            <a:extLst>
              <a:ext uri="{FF2B5EF4-FFF2-40B4-BE49-F238E27FC236}">
                <a16:creationId xmlns:a16="http://schemas.microsoft.com/office/drawing/2014/main" id="{0355F35B-DF96-44D9-BD62-147595337325}"/>
              </a:ext>
            </a:extLst>
          </p:cNvPr>
          <p:cNvSpPr txBox="1"/>
          <p:nvPr/>
        </p:nvSpPr>
        <p:spPr>
          <a:xfrm>
            <a:off x="9636013" y="1719465"/>
            <a:ext cx="1260763" cy="769441"/>
          </a:xfrm>
          <a:prstGeom prst="rect">
            <a:avLst/>
          </a:prstGeom>
          <a:noFill/>
        </p:spPr>
        <p:txBody>
          <a:bodyPr wrap="square" rtlCol="0">
            <a:spAutoFit/>
          </a:bodyPr>
          <a:lstStyle/>
          <a:p>
            <a:r>
              <a:rPr lang="es-CO" sz="4400" b="1" dirty="0">
                <a:solidFill>
                  <a:srgbClr val="FFFF00"/>
                </a:solidFill>
                <a:latin typeface="Berlin Sans FB" panose="020E0602020502020306" pitchFamily="34" charset="0"/>
              </a:rPr>
              <a:t>SJR</a:t>
            </a:r>
          </a:p>
        </p:txBody>
      </p:sp>
      <p:sp>
        <p:nvSpPr>
          <p:cNvPr id="13" name="CuadroTexto 12">
            <a:extLst>
              <a:ext uri="{FF2B5EF4-FFF2-40B4-BE49-F238E27FC236}">
                <a16:creationId xmlns:a16="http://schemas.microsoft.com/office/drawing/2014/main" id="{99E46D5C-BCD5-41B7-B389-C70F8C6D00EE}"/>
              </a:ext>
            </a:extLst>
          </p:cNvPr>
          <p:cNvSpPr txBox="1"/>
          <p:nvPr/>
        </p:nvSpPr>
        <p:spPr>
          <a:xfrm>
            <a:off x="865089" y="3811902"/>
            <a:ext cx="3494798" cy="1323439"/>
          </a:xfrm>
          <a:prstGeom prst="rect">
            <a:avLst/>
          </a:prstGeom>
          <a:noFill/>
        </p:spPr>
        <p:txBody>
          <a:bodyPr wrap="square">
            <a:spAutoFit/>
          </a:bodyPr>
          <a:lstStyle/>
          <a:p>
            <a:pPr marL="342900" indent="-342900">
              <a:buAutoNum type="arabicParenR"/>
            </a:pPr>
            <a:r>
              <a:rPr lang="es-MX" sz="1600" dirty="0">
                <a:solidFill>
                  <a:schemeClr val="bg1"/>
                </a:solidFill>
                <a:latin typeface="Abadi" panose="020B0604020104020204" pitchFamily="34" charset="0"/>
              </a:rPr>
              <a:t>Evalúa la influencia y el impacto de las revistas científicas.</a:t>
            </a:r>
          </a:p>
          <a:p>
            <a:pPr marL="342900" indent="-342900">
              <a:buAutoNum type="arabicParenR"/>
            </a:pPr>
            <a:r>
              <a:rPr lang="es-MX" sz="1600" dirty="0">
                <a:solidFill>
                  <a:schemeClr val="bg1"/>
                </a:solidFill>
                <a:latin typeface="Abadi" panose="020B0604020104020204" pitchFamily="34" charset="0"/>
              </a:rPr>
              <a:t>Se basa en un indicador principal llamado Factor de Impacto (</a:t>
            </a:r>
            <a:r>
              <a:rPr lang="es-MX" sz="1600" dirty="0" err="1">
                <a:solidFill>
                  <a:schemeClr val="bg1"/>
                </a:solidFill>
                <a:latin typeface="Abadi" panose="020B0604020104020204" pitchFamily="34" charset="0"/>
              </a:rPr>
              <a:t>Impact</a:t>
            </a:r>
            <a:r>
              <a:rPr lang="es-MX" sz="1600" dirty="0">
                <a:solidFill>
                  <a:schemeClr val="bg1"/>
                </a:solidFill>
                <a:latin typeface="Abadi" panose="020B0604020104020204" pitchFamily="34" charset="0"/>
              </a:rPr>
              <a:t> Factor).</a:t>
            </a:r>
            <a:endParaRPr lang="es-CO" sz="1600" dirty="0">
              <a:solidFill>
                <a:schemeClr val="bg1"/>
              </a:solidFill>
              <a:latin typeface="Abadi" panose="020B0604020104020204" pitchFamily="34" charset="0"/>
            </a:endParaRPr>
          </a:p>
        </p:txBody>
      </p:sp>
      <p:sp>
        <p:nvSpPr>
          <p:cNvPr id="15" name="CuadroTexto 14">
            <a:extLst>
              <a:ext uri="{FF2B5EF4-FFF2-40B4-BE49-F238E27FC236}">
                <a16:creationId xmlns:a16="http://schemas.microsoft.com/office/drawing/2014/main" id="{7CF57E99-CEFB-41DE-ACF7-8D29F9816B08}"/>
              </a:ext>
            </a:extLst>
          </p:cNvPr>
          <p:cNvSpPr txBox="1"/>
          <p:nvPr/>
        </p:nvSpPr>
        <p:spPr>
          <a:xfrm>
            <a:off x="7832113" y="2685918"/>
            <a:ext cx="4044279" cy="830997"/>
          </a:xfrm>
          <a:prstGeom prst="rect">
            <a:avLst/>
          </a:prstGeom>
          <a:noFill/>
        </p:spPr>
        <p:txBody>
          <a:bodyPr wrap="square" rtlCol="0">
            <a:spAutoFit/>
          </a:bodyPr>
          <a:lstStyle/>
          <a:p>
            <a:pPr algn="ctr"/>
            <a:r>
              <a:rPr lang="es-MX" sz="1600" dirty="0">
                <a:solidFill>
                  <a:schemeClr val="bg1"/>
                </a:solidFill>
                <a:latin typeface="Abadi" panose="020B0604020104020204" pitchFamily="34" charset="0"/>
              </a:rPr>
              <a:t>El Scimago Journal Rank (SJR) es otra métrica que mide la calidad e impacto de las revistas científicas.</a:t>
            </a:r>
            <a:endParaRPr lang="es-CO" sz="1600" dirty="0">
              <a:solidFill>
                <a:schemeClr val="bg1"/>
              </a:solidFill>
              <a:latin typeface="Abadi" panose="020B0604020104020204" pitchFamily="34" charset="0"/>
            </a:endParaRPr>
          </a:p>
        </p:txBody>
      </p:sp>
      <p:sp>
        <p:nvSpPr>
          <p:cNvPr id="16" name="CuadroTexto 15">
            <a:extLst>
              <a:ext uri="{FF2B5EF4-FFF2-40B4-BE49-F238E27FC236}">
                <a16:creationId xmlns:a16="http://schemas.microsoft.com/office/drawing/2014/main" id="{47E9873B-F394-4C8F-9D47-20A9E089027E}"/>
              </a:ext>
            </a:extLst>
          </p:cNvPr>
          <p:cNvSpPr txBox="1"/>
          <p:nvPr/>
        </p:nvSpPr>
        <p:spPr>
          <a:xfrm>
            <a:off x="8428985" y="3565750"/>
            <a:ext cx="3494798" cy="1569660"/>
          </a:xfrm>
          <a:prstGeom prst="rect">
            <a:avLst/>
          </a:prstGeom>
          <a:noFill/>
        </p:spPr>
        <p:txBody>
          <a:bodyPr wrap="square">
            <a:spAutoFit/>
          </a:bodyPr>
          <a:lstStyle/>
          <a:p>
            <a:pPr marL="342900" indent="-342900">
              <a:buAutoNum type="arabicParenR"/>
            </a:pPr>
            <a:r>
              <a:rPr lang="es-MX" sz="1600" dirty="0">
                <a:solidFill>
                  <a:schemeClr val="bg1"/>
                </a:solidFill>
                <a:latin typeface="Abadi" panose="020B0604020104020204" pitchFamily="34" charset="0"/>
              </a:rPr>
              <a:t>Está basado en la base de datos Scopus, administrada por Elsevier.</a:t>
            </a:r>
          </a:p>
          <a:p>
            <a:pPr marL="342900" indent="-342900">
              <a:buAutoNum type="arabicParenR"/>
            </a:pPr>
            <a:r>
              <a:rPr lang="es-MX" sz="1600" dirty="0">
                <a:solidFill>
                  <a:schemeClr val="bg1"/>
                </a:solidFill>
                <a:latin typeface="Abadi" panose="020B0604020104020204" pitchFamily="34" charset="0"/>
              </a:rPr>
              <a:t>Tiene en cuenta tanto el número de citas recibidas como la calidad de las revistas que citan.</a:t>
            </a:r>
            <a:endParaRPr lang="es-CO" sz="1600" dirty="0">
              <a:solidFill>
                <a:schemeClr val="bg1"/>
              </a:solidFill>
              <a:latin typeface="Abadi" panose="020B0604020104020204" pitchFamily="34" charset="0"/>
            </a:endParaRPr>
          </a:p>
        </p:txBody>
      </p:sp>
      <p:sp>
        <p:nvSpPr>
          <p:cNvPr id="21" name="CuadroTexto 20">
            <a:extLst>
              <a:ext uri="{FF2B5EF4-FFF2-40B4-BE49-F238E27FC236}">
                <a16:creationId xmlns:a16="http://schemas.microsoft.com/office/drawing/2014/main" id="{C290D550-E94A-491A-85C3-B151233CF2B1}"/>
              </a:ext>
            </a:extLst>
          </p:cNvPr>
          <p:cNvSpPr txBox="1"/>
          <p:nvPr/>
        </p:nvSpPr>
        <p:spPr>
          <a:xfrm>
            <a:off x="174044" y="382268"/>
            <a:ext cx="1556134" cy="923330"/>
          </a:xfrm>
          <a:prstGeom prst="rect">
            <a:avLst/>
          </a:prstGeom>
          <a:noFill/>
        </p:spPr>
        <p:txBody>
          <a:bodyPr wrap="square" rtlCol="0">
            <a:spAutoFit/>
          </a:bodyPr>
          <a:lstStyle/>
          <a:p>
            <a:pPr algn="ctr"/>
            <a:r>
              <a:rPr lang="es-CO" sz="5400" dirty="0">
                <a:solidFill>
                  <a:schemeClr val="bg1"/>
                </a:solidFill>
                <a:effectLst>
                  <a:outerShdw blurRad="38100" dist="38100" dir="2700000" algn="tl">
                    <a:srgbClr val="000000">
                      <a:alpha val="43137"/>
                    </a:srgbClr>
                  </a:outerShdw>
                </a:effectLst>
                <a:latin typeface="Base 05" panose="00000400000000000000" pitchFamily="50" charset="0"/>
              </a:rPr>
              <a:t>F2</a:t>
            </a:r>
          </a:p>
        </p:txBody>
      </p:sp>
      <p:sp>
        <p:nvSpPr>
          <p:cNvPr id="22" name="CuadroTexto 21">
            <a:extLst>
              <a:ext uri="{FF2B5EF4-FFF2-40B4-BE49-F238E27FC236}">
                <a16:creationId xmlns:a16="http://schemas.microsoft.com/office/drawing/2014/main" id="{D1F5616D-3408-4708-8B87-C3698961B972}"/>
              </a:ext>
            </a:extLst>
          </p:cNvPr>
          <p:cNvSpPr txBox="1"/>
          <p:nvPr/>
        </p:nvSpPr>
        <p:spPr>
          <a:xfrm>
            <a:off x="1730178" y="285091"/>
            <a:ext cx="8972689" cy="1169551"/>
          </a:xfrm>
          <a:prstGeom prst="rect">
            <a:avLst/>
          </a:prstGeom>
          <a:noFill/>
        </p:spPr>
        <p:txBody>
          <a:bodyPr wrap="square">
            <a:spAutoFit/>
          </a:bodyPr>
          <a:lstStyle/>
          <a:p>
            <a:r>
              <a:rPr lang="es-MX" sz="1400" b="1" i="0" dirty="0">
                <a:solidFill>
                  <a:schemeClr val="bg1"/>
                </a:solidFill>
                <a:effectLst>
                  <a:outerShdw blurRad="38100" dist="38100" dir="2700000" algn="tl">
                    <a:srgbClr val="000000">
                      <a:alpha val="43137"/>
                    </a:srgbClr>
                  </a:outerShdw>
                </a:effectLst>
                <a:latin typeface="Open Sans" panose="020B0606030504020204" pitchFamily="34" charset="0"/>
              </a:rPr>
              <a:t> En la segunda fase se evaluará las políticas editoriales de la revista científica, así como diversos criterios que promuevan la visibilidad de la revista, como su inclusión bien sea en los índices citacionales JCR y SJR, dos bases bibliográficas con comité científico de selección o un índice bibliográfico, y que los autores y miembros del comité editorial sean en un 50% de filiación externa a la entidad editora.</a:t>
            </a:r>
            <a:endParaRPr lang="es-CO" sz="14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59655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ndo rojo con textura vintage continental, rojo, retro, continental png |  PNGWing">
            <a:extLst>
              <a:ext uri="{FF2B5EF4-FFF2-40B4-BE49-F238E27FC236}">
                <a16:creationId xmlns:a16="http://schemas.microsoft.com/office/drawing/2014/main" id="{65048E78-8E01-4EC2-8FA0-C0F9A4B8A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6635"/>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2C6249A9-57C0-4FD1-B4FF-44ABD7E36D3B}"/>
              </a:ext>
            </a:extLst>
          </p:cNvPr>
          <p:cNvSpPr txBox="1"/>
          <p:nvPr/>
        </p:nvSpPr>
        <p:spPr>
          <a:xfrm>
            <a:off x="488422" y="1679284"/>
            <a:ext cx="1556134" cy="923330"/>
          </a:xfrm>
          <a:prstGeom prst="rect">
            <a:avLst/>
          </a:prstGeom>
          <a:noFill/>
        </p:spPr>
        <p:txBody>
          <a:bodyPr wrap="square" rtlCol="0">
            <a:spAutoFit/>
          </a:bodyPr>
          <a:lstStyle/>
          <a:p>
            <a:pPr algn="ctr"/>
            <a:r>
              <a:rPr lang="es-CO" sz="5400" dirty="0">
                <a:solidFill>
                  <a:schemeClr val="bg1"/>
                </a:solidFill>
                <a:effectLst>
                  <a:outerShdw blurRad="38100" dist="38100" dir="2700000" algn="tl">
                    <a:srgbClr val="000000">
                      <a:alpha val="43137"/>
                    </a:srgbClr>
                  </a:outerShdw>
                </a:effectLst>
                <a:latin typeface="Base 05" panose="00000400000000000000" pitchFamily="50" charset="0"/>
              </a:rPr>
              <a:t>F3</a:t>
            </a:r>
          </a:p>
        </p:txBody>
      </p:sp>
      <p:sp>
        <p:nvSpPr>
          <p:cNvPr id="10" name="CuadroTexto 9">
            <a:extLst>
              <a:ext uri="{FF2B5EF4-FFF2-40B4-BE49-F238E27FC236}">
                <a16:creationId xmlns:a16="http://schemas.microsoft.com/office/drawing/2014/main" id="{991120A9-B846-4CC9-A298-504AA5707BD7}"/>
              </a:ext>
            </a:extLst>
          </p:cNvPr>
          <p:cNvSpPr txBox="1"/>
          <p:nvPr/>
        </p:nvSpPr>
        <p:spPr>
          <a:xfrm>
            <a:off x="2044556" y="1582107"/>
            <a:ext cx="8972689" cy="1384995"/>
          </a:xfrm>
          <a:prstGeom prst="rect">
            <a:avLst/>
          </a:prstGeom>
          <a:noFill/>
        </p:spPr>
        <p:txBody>
          <a:bodyPr wrap="square">
            <a:spAutoFit/>
          </a:bodyPr>
          <a:lstStyle/>
          <a:p>
            <a:r>
              <a:rPr lang="es-MX" sz="1400" b="1" i="0" dirty="0">
                <a:solidFill>
                  <a:schemeClr val="bg1"/>
                </a:solidFill>
                <a:effectLst>
                  <a:outerShdw blurRad="38100" dist="38100" dir="2700000" algn="tl">
                    <a:srgbClr val="000000">
                      <a:alpha val="43137"/>
                    </a:srgbClr>
                  </a:outerShdw>
                </a:effectLst>
                <a:latin typeface="Open Sans" panose="020B0606030504020204" pitchFamily="34" charset="0"/>
              </a:rPr>
              <a:t>Para la tercera fase, todas las revistas que hayan superado las anteriores dos fases serán ordenadas en seis grandes áreas del conocimiento. A cada una se le calculará su índice H5, el cual se obtiene ordenando (en orden descendente) las publicaciones por el número de veces que han sido citadas en los últimos 5 años, enumerándolas para identificar el punto en el que el número de orden coincide con el número de citas recibidas por una publicación (este número será el índice H5).</a:t>
            </a:r>
            <a:endParaRPr lang="es-CO" sz="1400" b="1" dirty="0">
              <a:solidFill>
                <a:schemeClr val="bg1"/>
              </a:solidFill>
              <a:effectLst>
                <a:outerShdw blurRad="38100" dist="38100" dir="2700000" algn="tl">
                  <a:srgbClr val="000000">
                    <a:alpha val="43137"/>
                  </a:srgbClr>
                </a:outerShdw>
              </a:effectLst>
            </a:endParaRPr>
          </a:p>
        </p:txBody>
      </p:sp>
      <p:pic>
        <p:nvPicPr>
          <p:cNvPr id="11" name="Picture 4" descr="tablero de madera en estilo de dibujos animados 8853564 PNG">
            <a:extLst>
              <a:ext uri="{FF2B5EF4-FFF2-40B4-BE49-F238E27FC236}">
                <a16:creationId xmlns:a16="http://schemas.microsoft.com/office/drawing/2014/main" id="{A181B908-21BE-43A1-9C28-3B0763CF6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0218" y="3298990"/>
            <a:ext cx="3101338" cy="785027"/>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a:extLst>
              <a:ext uri="{FF2B5EF4-FFF2-40B4-BE49-F238E27FC236}">
                <a16:creationId xmlns:a16="http://schemas.microsoft.com/office/drawing/2014/main" id="{B8878291-17AA-437B-BF09-1A6D0E1B8CC1}"/>
              </a:ext>
            </a:extLst>
          </p:cNvPr>
          <p:cNvSpPr txBox="1"/>
          <p:nvPr/>
        </p:nvSpPr>
        <p:spPr>
          <a:xfrm>
            <a:off x="1665163" y="3275953"/>
            <a:ext cx="2176595" cy="830997"/>
          </a:xfrm>
          <a:prstGeom prst="rect">
            <a:avLst/>
          </a:prstGeom>
          <a:noFill/>
        </p:spPr>
        <p:txBody>
          <a:bodyPr wrap="square" rtlCol="0">
            <a:spAutoFit/>
          </a:bodyPr>
          <a:lstStyle/>
          <a:p>
            <a:pPr algn="ctr"/>
            <a:r>
              <a:rPr lang="es-CO" sz="2400" b="1" dirty="0">
                <a:latin typeface="Berlin Sans FB" panose="020E0602020502020306" pitchFamily="34" charset="0"/>
              </a:rPr>
              <a:t>Ciencias de la salud</a:t>
            </a:r>
          </a:p>
        </p:txBody>
      </p:sp>
      <p:pic>
        <p:nvPicPr>
          <p:cNvPr id="13" name="Picture 4" descr="tablero de madera en estilo de dibujos animados 8853564 PNG">
            <a:extLst>
              <a:ext uri="{FF2B5EF4-FFF2-40B4-BE49-F238E27FC236}">
                <a16:creationId xmlns:a16="http://schemas.microsoft.com/office/drawing/2014/main" id="{421CB1F0-F457-4D8A-AB2C-D64324837F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0164" y="3275953"/>
            <a:ext cx="3101338" cy="7850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tablero de madera en estilo de dibujos animados 8853564 PNG">
            <a:extLst>
              <a:ext uri="{FF2B5EF4-FFF2-40B4-BE49-F238E27FC236}">
                <a16:creationId xmlns:a16="http://schemas.microsoft.com/office/drawing/2014/main" id="{3D5C4BBB-550E-4BFF-8E15-ABA2AEF1F7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1689" y="3252916"/>
            <a:ext cx="3101338" cy="78502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tablero de madera en estilo de dibujos animados 8853564 PNG">
            <a:extLst>
              <a:ext uri="{FF2B5EF4-FFF2-40B4-BE49-F238E27FC236}">
                <a16:creationId xmlns:a16="http://schemas.microsoft.com/office/drawing/2014/main" id="{37E7F83D-4108-4A2E-922E-D228EB5294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2707" y="4302443"/>
            <a:ext cx="3101338" cy="78502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tablero de madera en estilo de dibujos animados 8853564 PNG">
            <a:extLst>
              <a:ext uri="{FF2B5EF4-FFF2-40B4-BE49-F238E27FC236}">
                <a16:creationId xmlns:a16="http://schemas.microsoft.com/office/drawing/2014/main" id="{0055CC44-CB6A-4D78-9FEE-ED13C5DBB9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653" y="4273308"/>
            <a:ext cx="3101338" cy="78502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tablero de madera en estilo de dibujos animados 8853564 PNG">
            <a:extLst>
              <a:ext uri="{FF2B5EF4-FFF2-40B4-BE49-F238E27FC236}">
                <a16:creationId xmlns:a16="http://schemas.microsoft.com/office/drawing/2014/main" id="{B35CFCC2-9BDA-40A2-B699-D7F740DA72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1689" y="4256369"/>
            <a:ext cx="3101338" cy="785027"/>
          </a:xfrm>
          <a:prstGeom prst="rect">
            <a:avLst/>
          </a:prstGeom>
          <a:noFill/>
          <a:extLst>
            <a:ext uri="{909E8E84-426E-40DD-AFC4-6F175D3DCCD1}">
              <a14:hiddenFill xmlns:a14="http://schemas.microsoft.com/office/drawing/2010/main">
                <a:solidFill>
                  <a:srgbClr val="FFFFFF"/>
                </a:solidFill>
              </a14:hiddenFill>
            </a:ext>
          </a:extLst>
        </p:spPr>
      </p:pic>
      <p:sp>
        <p:nvSpPr>
          <p:cNvPr id="23" name="CuadroTexto 22">
            <a:extLst>
              <a:ext uri="{FF2B5EF4-FFF2-40B4-BE49-F238E27FC236}">
                <a16:creationId xmlns:a16="http://schemas.microsoft.com/office/drawing/2014/main" id="{BAA2F64B-847D-462C-A004-679CE4A38AD7}"/>
              </a:ext>
            </a:extLst>
          </p:cNvPr>
          <p:cNvSpPr txBox="1"/>
          <p:nvPr/>
        </p:nvSpPr>
        <p:spPr>
          <a:xfrm>
            <a:off x="5138285" y="3206946"/>
            <a:ext cx="2176595" cy="830997"/>
          </a:xfrm>
          <a:prstGeom prst="rect">
            <a:avLst/>
          </a:prstGeom>
          <a:noFill/>
        </p:spPr>
        <p:txBody>
          <a:bodyPr wrap="square" rtlCol="0">
            <a:spAutoFit/>
          </a:bodyPr>
          <a:lstStyle/>
          <a:p>
            <a:pPr algn="ctr"/>
            <a:r>
              <a:rPr lang="es-CO" sz="2400" b="1" dirty="0">
                <a:latin typeface="Berlin Sans FB" panose="020E0602020502020306" pitchFamily="34" charset="0"/>
              </a:rPr>
              <a:t>Ciencias Sociales</a:t>
            </a:r>
          </a:p>
        </p:txBody>
      </p:sp>
      <p:sp>
        <p:nvSpPr>
          <p:cNvPr id="24" name="CuadroTexto 23">
            <a:extLst>
              <a:ext uri="{FF2B5EF4-FFF2-40B4-BE49-F238E27FC236}">
                <a16:creationId xmlns:a16="http://schemas.microsoft.com/office/drawing/2014/main" id="{46CE57AC-436B-4389-8F36-05428BA1DB4B}"/>
              </a:ext>
            </a:extLst>
          </p:cNvPr>
          <p:cNvSpPr txBox="1"/>
          <p:nvPr/>
        </p:nvSpPr>
        <p:spPr>
          <a:xfrm>
            <a:off x="8718311" y="3175693"/>
            <a:ext cx="2176595" cy="830997"/>
          </a:xfrm>
          <a:prstGeom prst="rect">
            <a:avLst/>
          </a:prstGeom>
          <a:noFill/>
        </p:spPr>
        <p:txBody>
          <a:bodyPr wrap="square" rtlCol="0">
            <a:spAutoFit/>
          </a:bodyPr>
          <a:lstStyle/>
          <a:p>
            <a:pPr algn="ctr"/>
            <a:r>
              <a:rPr lang="es-CO" sz="2400" b="1" dirty="0">
                <a:latin typeface="Berlin Sans FB" panose="020E0602020502020306" pitchFamily="34" charset="0"/>
              </a:rPr>
              <a:t>Ingeniería y tecnología</a:t>
            </a:r>
          </a:p>
        </p:txBody>
      </p:sp>
      <p:sp>
        <p:nvSpPr>
          <p:cNvPr id="25" name="CuadroTexto 24">
            <a:extLst>
              <a:ext uri="{FF2B5EF4-FFF2-40B4-BE49-F238E27FC236}">
                <a16:creationId xmlns:a16="http://schemas.microsoft.com/office/drawing/2014/main" id="{9F37B356-694D-4126-BCF9-88CB85433153}"/>
              </a:ext>
            </a:extLst>
          </p:cNvPr>
          <p:cNvSpPr txBox="1"/>
          <p:nvPr/>
        </p:nvSpPr>
        <p:spPr>
          <a:xfrm>
            <a:off x="1665078" y="4256473"/>
            <a:ext cx="2176595" cy="830997"/>
          </a:xfrm>
          <a:prstGeom prst="rect">
            <a:avLst/>
          </a:prstGeom>
          <a:noFill/>
        </p:spPr>
        <p:txBody>
          <a:bodyPr wrap="square" rtlCol="0">
            <a:spAutoFit/>
          </a:bodyPr>
          <a:lstStyle/>
          <a:p>
            <a:pPr algn="ctr"/>
            <a:r>
              <a:rPr lang="es-CO" sz="2400" b="1" dirty="0">
                <a:latin typeface="Berlin Sans FB" panose="020E0602020502020306" pitchFamily="34" charset="0"/>
              </a:rPr>
              <a:t>Ciencias naturales</a:t>
            </a:r>
          </a:p>
        </p:txBody>
      </p:sp>
      <p:sp>
        <p:nvSpPr>
          <p:cNvPr id="26" name="CuadroTexto 25">
            <a:extLst>
              <a:ext uri="{FF2B5EF4-FFF2-40B4-BE49-F238E27FC236}">
                <a16:creationId xmlns:a16="http://schemas.microsoft.com/office/drawing/2014/main" id="{A0DCF7DD-AFD2-4F35-9A39-B125B54EF5DE}"/>
              </a:ext>
            </a:extLst>
          </p:cNvPr>
          <p:cNvSpPr txBox="1"/>
          <p:nvPr/>
        </p:nvSpPr>
        <p:spPr>
          <a:xfrm>
            <a:off x="5007702" y="4210399"/>
            <a:ext cx="2176595" cy="830997"/>
          </a:xfrm>
          <a:prstGeom prst="rect">
            <a:avLst/>
          </a:prstGeom>
          <a:noFill/>
        </p:spPr>
        <p:txBody>
          <a:bodyPr wrap="square" rtlCol="0">
            <a:spAutoFit/>
          </a:bodyPr>
          <a:lstStyle/>
          <a:p>
            <a:pPr algn="ctr"/>
            <a:r>
              <a:rPr lang="es-CO" sz="2400" b="1" dirty="0">
                <a:latin typeface="Berlin Sans FB" panose="020E0602020502020306" pitchFamily="34" charset="0"/>
              </a:rPr>
              <a:t>Ciencias agrarias</a:t>
            </a:r>
          </a:p>
        </p:txBody>
      </p:sp>
      <p:sp>
        <p:nvSpPr>
          <p:cNvPr id="27" name="CuadroTexto 26">
            <a:extLst>
              <a:ext uri="{FF2B5EF4-FFF2-40B4-BE49-F238E27FC236}">
                <a16:creationId xmlns:a16="http://schemas.microsoft.com/office/drawing/2014/main" id="{5BC926E1-0FA8-45A3-A254-081895EEB287}"/>
              </a:ext>
            </a:extLst>
          </p:cNvPr>
          <p:cNvSpPr txBox="1"/>
          <p:nvPr/>
        </p:nvSpPr>
        <p:spPr>
          <a:xfrm>
            <a:off x="8527145" y="4210398"/>
            <a:ext cx="2333511" cy="830997"/>
          </a:xfrm>
          <a:prstGeom prst="rect">
            <a:avLst/>
          </a:prstGeom>
          <a:noFill/>
        </p:spPr>
        <p:txBody>
          <a:bodyPr wrap="square" rtlCol="0">
            <a:spAutoFit/>
          </a:bodyPr>
          <a:lstStyle/>
          <a:p>
            <a:pPr algn="ctr"/>
            <a:r>
              <a:rPr lang="es-CO" sz="2400" b="1" dirty="0">
                <a:latin typeface="Berlin Sans FB" panose="020E0602020502020306" pitchFamily="34" charset="0"/>
              </a:rPr>
              <a:t>Humanidades y Artes</a:t>
            </a:r>
          </a:p>
        </p:txBody>
      </p:sp>
    </p:spTree>
    <p:extLst>
      <p:ext uri="{BB962C8B-B14F-4D97-AF65-F5344CB8AC3E}">
        <p14:creationId xmlns:p14="http://schemas.microsoft.com/office/powerpoint/2010/main" val="1191979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ndo rojo con textura vintage continental, rojo, retro, continental png |  PNGWing">
            <a:extLst>
              <a:ext uri="{FF2B5EF4-FFF2-40B4-BE49-F238E27FC236}">
                <a16:creationId xmlns:a16="http://schemas.microsoft.com/office/drawing/2014/main" id="{65048E78-8E01-4EC2-8FA0-C0F9A4B8A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6635"/>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991120A9-B846-4CC9-A298-504AA5707BD7}"/>
              </a:ext>
            </a:extLst>
          </p:cNvPr>
          <p:cNvSpPr txBox="1"/>
          <p:nvPr/>
        </p:nvSpPr>
        <p:spPr>
          <a:xfrm>
            <a:off x="1609655" y="608618"/>
            <a:ext cx="8972689" cy="738664"/>
          </a:xfrm>
          <a:prstGeom prst="rect">
            <a:avLst/>
          </a:prstGeom>
          <a:noFill/>
        </p:spPr>
        <p:txBody>
          <a:bodyPr wrap="square">
            <a:spAutoFit/>
          </a:bodyPr>
          <a:lstStyle/>
          <a:p>
            <a:r>
              <a:rPr lang="es-MX" sz="1400" b="1" i="0" dirty="0">
                <a:solidFill>
                  <a:schemeClr val="bg1"/>
                </a:solidFill>
                <a:effectLst>
                  <a:outerShdw blurRad="38100" dist="38100" dir="2700000" algn="tl">
                    <a:srgbClr val="000000">
                      <a:alpha val="43137"/>
                    </a:srgbClr>
                  </a:outerShdw>
                </a:effectLst>
                <a:latin typeface="Open Sans" panose="020B0606030504020204" pitchFamily="34" charset="0"/>
              </a:rPr>
              <a:t>Durante la aplicación de este modelo se fijará un umbral de 2 para el índice H5 y se ordenarán a las universidades en cuartiles dependiendo de cuán altos sean sus índices en sus respectivas áreas del conocimiento.</a:t>
            </a:r>
            <a:endParaRPr lang="es-CO" sz="1400" b="1" dirty="0">
              <a:solidFill>
                <a:schemeClr val="bg1"/>
              </a:solidFill>
              <a:effectLst>
                <a:outerShdw blurRad="38100" dist="38100" dir="2700000" algn="tl">
                  <a:srgbClr val="000000">
                    <a:alpha val="43137"/>
                  </a:srgbClr>
                </a:outerShdw>
              </a:effectLst>
            </a:endParaRPr>
          </a:p>
        </p:txBody>
      </p:sp>
      <p:sp>
        <p:nvSpPr>
          <p:cNvPr id="12" name="CuadroTexto 11">
            <a:extLst>
              <a:ext uri="{FF2B5EF4-FFF2-40B4-BE49-F238E27FC236}">
                <a16:creationId xmlns:a16="http://schemas.microsoft.com/office/drawing/2014/main" id="{C60BF9B3-DF2A-4967-A559-366F7FCF0A1D}"/>
              </a:ext>
            </a:extLst>
          </p:cNvPr>
          <p:cNvSpPr txBox="1"/>
          <p:nvPr/>
        </p:nvSpPr>
        <p:spPr>
          <a:xfrm>
            <a:off x="3643591" y="1488585"/>
            <a:ext cx="4904815" cy="1077218"/>
          </a:xfrm>
          <a:prstGeom prst="rect">
            <a:avLst/>
          </a:prstGeom>
          <a:noFill/>
        </p:spPr>
        <p:txBody>
          <a:bodyPr wrap="square">
            <a:spAutoFit/>
          </a:bodyPr>
          <a:lstStyle/>
          <a:p>
            <a:pPr algn="ctr"/>
            <a:r>
              <a:rPr lang="es-MX" sz="3200" dirty="0">
                <a:solidFill>
                  <a:srgbClr val="FFFF00"/>
                </a:solidFill>
                <a:effectLst>
                  <a:outerShdw blurRad="38100" dist="38100" dir="2700000" algn="tl">
                    <a:srgbClr val="000000">
                      <a:alpha val="43137"/>
                    </a:srgbClr>
                  </a:outerShdw>
                </a:effectLst>
                <a:latin typeface="Bauhaus 93" panose="04030905020B02020C02" pitchFamily="82" charset="0"/>
              </a:rPr>
              <a:t>¿Cómo sé en qué cuartil está un índice H5?</a:t>
            </a:r>
            <a:endParaRPr lang="es-CO" sz="3200" dirty="0">
              <a:solidFill>
                <a:srgbClr val="FFFF00"/>
              </a:solidFill>
              <a:effectLst>
                <a:outerShdw blurRad="38100" dist="38100" dir="2700000" algn="tl">
                  <a:srgbClr val="000000">
                    <a:alpha val="43137"/>
                  </a:srgbClr>
                </a:outerShdw>
              </a:effectLst>
              <a:latin typeface="Bauhaus 93" panose="04030905020B02020C02" pitchFamily="82" charset="0"/>
            </a:endParaRPr>
          </a:p>
        </p:txBody>
      </p:sp>
      <p:sp>
        <p:nvSpPr>
          <p:cNvPr id="14" name="CuadroTexto 13">
            <a:extLst>
              <a:ext uri="{FF2B5EF4-FFF2-40B4-BE49-F238E27FC236}">
                <a16:creationId xmlns:a16="http://schemas.microsoft.com/office/drawing/2014/main" id="{1DE523A8-A5D8-4BF6-85AF-7D9DB477ACDA}"/>
              </a:ext>
            </a:extLst>
          </p:cNvPr>
          <p:cNvSpPr txBox="1"/>
          <p:nvPr/>
        </p:nvSpPr>
        <p:spPr>
          <a:xfrm>
            <a:off x="1166532" y="2701986"/>
            <a:ext cx="6098240" cy="646331"/>
          </a:xfrm>
          <a:prstGeom prst="rect">
            <a:avLst/>
          </a:prstGeom>
          <a:noFill/>
        </p:spPr>
        <p:txBody>
          <a:bodyPr wrap="square">
            <a:spAutoFit/>
          </a:bodyPr>
          <a:lstStyle/>
          <a:p>
            <a:r>
              <a:rPr lang="es-MX" dirty="0">
                <a:solidFill>
                  <a:schemeClr val="bg1"/>
                </a:solidFill>
                <a:effectLst>
                  <a:outerShdw blurRad="38100" dist="38100" dir="2700000" algn="tl">
                    <a:srgbClr val="000000">
                      <a:alpha val="43137"/>
                    </a:srgbClr>
                  </a:outerShdw>
                </a:effectLst>
                <a:latin typeface="Abadi" panose="020B0604020104020204" pitchFamily="34" charset="0"/>
              </a:rPr>
              <a:t>1) Primero, se ordenan todos los valores de H5 (o el factor de impacto) de las revistas dentro de un área específica.</a:t>
            </a:r>
            <a:endParaRPr lang="es-CO" dirty="0">
              <a:solidFill>
                <a:schemeClr val="bg1"/>
              </a:solidFill>
              <a:effectLst>
                <a:outerShdw blurRad="38100" dist="38100" dir="2700000" algn="tl">
                  <a:srgbClr val="000000">
                    <a:alpha val="43137"/>
                  </a:srgbClr>
                </a:outerShdw>
              </a:effectLst>
              <a:latin typeface="Abadi" panose="020B0604020104020204" pitchFamily="34" charset="0"/>
            </a:endParaRPr>
          </a:p>
        </p:txBody>
      </p:sp>
      <p:sp>
        <p:nvSpPr>
          <p:cNvPr id="16" name="CuadroTexto 15">
            <a:extLst>
              <a:ext uri="{FF2B5EF4-FFF2-40B4-BE49-F238E27FC236}">
                <a16:creationId xmlns:a16="http://schemas.microsoft.com/office/drawing/2014/main" id="{36209526-8B4A-43EF-A0C3-E0FA5827C58F}"/>
              </a:ext>
            </a:extLst>
          </p:cNvPr>
          <p:cNvSpPr txBox="1"/>
          <p:nvPr/>
        </p:nvSpPr>
        <p:spPr>
          <a:xfrm>
            <a:off x="1166532" y="3568350"/>
            <a:ext cx="6098240" cy="646331"/>
          </a:xfrm>
          <a:prstGeom prst="rect">
            <a:avLst/>
          </a:prstGeom>
          <a:noFill/>
        </p:spPr>
        <p:txBody>
          <a:bodyPr wrap="square">
            <a:spAutoFit/>
          </a:bodyPr>
          <a:lstStyle/>
          <a:p>
            <a:r>
              <a:rPr lang="es-MX" dirty="0">
                <a:solidFill>
                  <a:schemeClr val="bg1"/>
                </a:solidFill>
                <a:effectLst>
                  <a:outerShdw blurRad="38100" dist="38100" dir="2700000" algn="tl">
                    <a:srgbClr val="000000">
                      <a:alpha val="43137"/>
                    </a:srgbClr>
                  </a:outerShdw>
                </a:effectLst>
                <a:latin typeface="Abadi" panose="020B0604020104020204" pitchFamily="34" charset="0"/>
              </a:rPr>
              <a:t>2) Se divide la lista en 4 grupos iguales, conocidos como cuartiles:</a:t>
            </a:r>
            <a:endParaRPr lang="es-CO" dirty="0">
              <a:solidFill>
                <a:schemeClr val="bg1"/>
              </a:solidFill>
              <a:effectLst>
                <a:outerShdw blurRad="38100" dist="38100" dir="2700000" algn="tl">
                  <a:srgbClr val="000000">
                    <a:alpha val="43137"/>
                  </a:srgbClr>
                </a:outerShdw>
              </a:effectLst>
              <a:latin typeface="Abadi" panose="020B0604020104020204" pitchFamily="34" charset="0"/>
            </a:endParaRPr>
          </a:p>
        </p:txBody>
      </p:sp>
      <p:sp>
        <p:nvSpPr>
          <p:cNvPr id="17" name="Rectangle 2">
            <a:extLst>
              <a:ext uri="{FF2B5EF4-FFF2-40B4-BE49-F238E27FC236}">
                <a16:creationId xmlns:a16="http://schemas.microsoft.com/office/drawing/2014/main" id="{B40D4D27-7E2E-4091-B861-6FBBCD35F90B}"/>
              </a:ext>
            </a:extLst>
          </p:cNvPr>
          <p:cNvSpPr>
            <a:spLocks noChangeArrowheads="1"/>
          </p:cNvSpPr>
          <p:nvPr/>
        </p:nvSpPr>
        <p:spPr bwMode="auto">
          <a:xfrm>
            <a:off x="1444929" y="4199328"/>
            <a:ext cx="6784671"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i="0" u="none" strike="noStrike" cap="none" normalizeH="0" baseline="0" dirty="0">
                <a:ln>
                  <a:noFill/>
                </a:ln>
                <a:solidFill>
                  <a:schemeClr val="bg1"/>
                </a:solidFill>
                <a:effectLst>
                  <a:outerShdw blurRad="38100" dist="38100" dir="2700000" algn="tl">
                    <a:srgbClr val="000000">
                      <a:alpha val="43137"/>
                    </a:srgbClr>
                  </a:outerShdw>
                </a:effectLst>
                <a:latin typeface="Abadi" panose="020B0604020104020204" pitchFamily="34" charset="0"/>
              </a:rPr>
              <a:t>Cuartil 1 (Q1): Los 25% más altos de los valores (las revistas más influyentes).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i="0" u="none" strike="noStrike" cap="none" normalizeH="0" baseline="0" dirty="0">
                <a:ln>
                  <a:noFill/>
                </a:ln>
                <a:solidFill>
                  <a:schemeClr val="bg1"/>
                </a:solidFill>
                <a:effectLst>
                  <a:outerShdw blurRad="38100" dist="38100" dir="2700000" algn="tl">
                    <a:srgbClr val="000000">
                      <a:alpha val="43137"/>
                    </a:srgbClr>
                  </a:outerShdw>
                </a:effectLst>
                <a:latin typeface="Abadi" panose="020B0604020104020204" pitchFamily="34" charset="0"/>
              </a:rPr>
              <a:t>Cuartil 2 (Q2): El siguiente 25% (mediana-alta influencia).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i="0" u="none" strike="noStrike" cap="none" normalizeH="0" baseline="0" dirty="0">
                <a:ln>
                  <a:noFill/>
                </a:ln>
                <a:solidFill>
                  <a:schemeClr val="bg1"/>
                </a:solidFill>
                <a:effectLst>
                  <a:outerShdw blurRad="38100" dist="38100" dir="2700000" algn="tl">
                    <a:srgbClr val="000000">
                      <a:alpha val="43137"/>
                    </a:srgbClr>
                  </a:outerShdw>
                </a:effectLst>
                <a:latin typeface="Abadi" panose="020B0604020104020204" pitchFamily="34" charset="0"/>
              </a:rPr>
              <a:t>Cuartil 3 (Q3): El 25% siguiente (mediana-baja influencia).</a:t>
            </a:r>
          </a:p>
          <a:p>
            <a:pPr marL="0" marR="0" lvl="0" indent="0" algn="l" defTabSz="914400" rtl="0" eaLnBrk="0" fontAlgn="base" latinLnBrk="0" hangingPunct="0">
              <a:lnSpc>
                <a:spcPct val="100000"/>
              </a:lnSpc>
              <a:spcBef>
                <a:spcPct val="0"/>
              </a:spcBef>
              <a:spcAft>
                <a:spcPct val="0"/>
              </a:spcAft>
              <a:buClrTx/>
              <a:buSzTx/>
              <a:buFontTx/>
              <a:buChar char="•"/>
              <a:tabLst/>
            </a:pPr>
            <a:r>
              <a:rPr lang="es-MX" dirty="0">
                <a:solidFill>
                  <a:schemeClr val="bg1"/>
                </a:solidFill>
                <a:effectLst>
                  <a:outerShdw blurRad="38100" dist="38100" dir="2700000" algn="tl">
                    <a:srgbClr val="000000">
                      <a:alpha val="43137"/>
                    </a:srgbClr>
                  </a:outerShdw>
                </a:effectLst>
                <a:latin typeface="Abadi" panose="020B0604020104020204" pitchFamily="34" charset="0"/>
              </a:rPr>
              <a:t>Cuartil 4 (Q4): Los 25% más bajos (las revistas menos citadas)</a:t>
            </a:r>
            <a:endParaRPr kumimoji="0" lang="es-CO" altLang="es-CO" sz="1800" i="0" u="none" strike="noStrike" cap="none" normalizeH="0" baseline="0" dirty="0">
              <a:ln>
                <a:noFill/>
              </a:ln>
              <a:solidFill>
                <a:schemeClr val="bg1"/>
              </a:solidFill>
              <a:effectLst>
                <a:outerShdw blurRad="38100" dist="38100" dir="2700000" algn="tl">
                  <a:srgbClr val="000000">
                    <a:alpha val="43137"/>
                  </a:srgbClr>
                </a:outerShdw>
              </a:effectLst>
              <a:latin typeface="Abadi" panose="020B0604020104020204" pitchFamily="34" charset="0"/>
            </a:endParaRPr>
          </a:p>
        </p:txBody>
      </p:sp>
    </p:spTree>
    <p:extLst>
      <p:ext uri="{BB962C8B-B14F-4D97-AF65-F5344CB8AC3E}">
        <p14:creationId xmlns:p14="http://schemas.microsoft.com/office/powerpoint/2010/main" val="3629342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ndo rojo con textura vintage continental, rojo, retro, continental png |  PNGWing">
            <a:extLst>
              <a:ext uri="{FF2B5EF4-FFF2-40B4-BE49-F238E27FC236}">
                <a16:creationId xmlns:a16="http://schemas.microsoft.com/office/drawing/2014/main" id="{65048E78-8E01-4EC2-8FA0-C0F9A4B8A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6635"/>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DC903DDC-9410-45A0-92F8-400B9CEA0768}"/>
              </a:ext>
            </a:extLst>
          </p:cNvPr>
          <p:cNvSpPr/>
          <p:nvPr/>
        </p:nvSpPr>
        <p:spPr>
          <a:xfrm>
            <a:off x="1869141" y="591670"/>
            <a:ext cx="968188" cy="1452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98B39D56-3D9D-42E1-9EB7-3DEAC0A22206}"/>
              </a:ext>
            </a:extLst>
          </p:cNvPr>
          <p:cNvSpPr/>
          <p:nvPr/>
        </p:nvSpPr>
        <p:spPr>
          <a:xfrm>
            <a:off x="2989729" y="591670"/>
            <a:ext cx="968188" cy="1452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a:extLst>
              <a:ext uri="{FF2B5EF4-FFF2-40B4-BE49-F238E27FC236}">
                <a16:creationId xmlns:a16="http://schemas.microsoft.com/office/drawing/2014/main" id="{ED6563F9-B7F2-4D2E-A0A6-28C7381801AB}"/>
              </a:ext>
            </a:extLst>
          </p:cNvPr>
          <p:cNvSpPr/>
          <p:nvPr/>
        </p:nvSpPr>
        <p:spPr>
          <a:xfrm>
            <a:off x="4110317" y="591669"/>
            <a:ext cx="968188" cy="1452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a:extLst>
              <a:ext uri="{FF2B5EF4-FFF2-40B4-BE49-F238E27FC236}">
                <a16:creationId xmlns:a16="http://schemas.microsoft.com/office/drawing/2014/main" id="{EC9E2677-D72F-4729-AA5A-9115C0940985}"/>
              </a:ext>
            </a:extLst>
          </p:cNvPr>
          <p:cNvSpPr/>
          <p:nvPr/>
        </p:nvSpPr>
        <p:spPr>
          <a:xfrm>
            <a:off x="5230905" y="591668"/>
            <a:ext cx="968188" cy="1452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a:extLst>
              <a:ext uri="{FF2B5EF4-FFF2-40B4-BE49-F238E27FC236}">
                <a16:creationId xmlns:a16="http://schemas.microsoft.com/office/drawing/2014/main" id="{7E6478A6-A10D-4D9B-B9B1-364C1C3B4CDE}"/>
              </a:ext>
            </a:extLst>
          </p:cNvPr>
          <p:cNvSpPr/>
          <p:nvPr/>
        </p:nvSpPr>
        <p:spPr>
          <a:xfrm>
            <a:off x="6403040" y="578218"/>
            <a:ext cx="968188" cy="1452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ángulo 17">
            <a:extLst>
              <a:ext uri="{FF2B5EF4-FFF2-40B4-BE49-F238E27FC236}">
                <a16:creationId xmlns:a16="http://schemas.microsoft.com/office/drawing/2014/main" id="{65EBF55D-C8C8-4470-A8C7-73595690CF71}"/>
              </a:ext>
            </a:extLst>
          </p:cNvPr>
          <p:cNvSpPr/>
          <p:nvPr/>
        </p:nvSpPr>
        <p:spPr>
          <a:xfrm>
            <a:off x="7523628" y="578218"/>
            <a:ext cx="968188" cy="1452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Rectángulo 18">
            <a:extLst>
              <a:ext uri="{FF2B5EF4-FFF2-40B4-BE49-F238E27FC236}">
                <a16:creationId xmlns:a16="http://schemas.microsoft.com/office/drawing/2014/main" id="{6A978545-76B1-4A96-9D85-EDA4DF80078B}"/>
              </a:ext>
            </a:extLst>
          </p:cNvPr>
          <p:cNvSpPr/>
          <p:nvPr/>
        </p:nvSpPr>
        <p:spPr>
          <a:xfrm>
            <a:off x="8644216" y="578217"/>
            <a:ext cx="968188" cy="1452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Rectángulo 19">
            <a:extLst>
              <a:ext uri="{FF2B5EF4-FFF2-40B4-BE49-F238E27FC236}">
                <a16:creationId xmlns:a16="http://schemas.microsoft.com/office/drawing/2014/main" id="{C8CB9CFC-EEEF-45F3-9D6B-9E0D7F22F31B}"/>
              </a:ext>
            </a:extLst>
          </p:cNvPr>
          <p:cNvSpPr/>
          <p:nvPr/>
        </p:nvSpPr>
        <p:spPr>
          <a:xfrm>
            <a:off x="9764804" y="578216"/>
            <a:ext cx="968188" cy="1452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CuadroTexto 2">
            <a:extLst>
              <a:ext uri="{FF2B5EF4-FFF2-40B4-BE49-F238E27FC236}">
                <a16:creationId xmlns:a16="http://schemas.microsoft.com/office/drawing/2014/main" id="{F3E7C7FB-7A32-440D-80AE-D931DC61B90F}"/>
              </a:ext>
            </a:extLst>
          </p:cNvPr>
          <p:cNvSpPr txBox="1"/>
          <p:nvPr/>
        </p:nvSpPr>
        <p:spPr>
          <a:xfrm>
            <a:off x="2111185" y="1062318"/>
            <a:ext cx="591671" cy="369332"/>
          </a:xfrm>
          <a:prstGeom prst="rect">
            <a:avLst/>
          </a:prstGeom>
          <a:noFill/>
        </p:spPr>
        <p:txBody>
          <a:bodyPr wrap="square" rtlCol="0">
            <a:spAutoFit/>
          </a:bodyPr>
          <a:lstStyle/>
          <a:p>
            <a:r>
              <a:rPr lang="es-CO" dirty="0"/>
              <a:t>90</a:t>
            </a:r>
          </a:p>
        </p:txBody>
      </p:sp>
      <p:sp>
        <p:nvSpPr>
          <p:cNvPr id="21" name="CuadroTexto 20">
            <a:extLst>
              <a:ext uri="{FF2B5EF4-FFF2-40B4-BE49-F238E27FC236}">
                <a16:creationId xmlns:a16="http://schemas.microsoft.com/office/drawing/2014/main" id="{DB561E50-770B-4661-8078-F9EEE220147F}"/>
              </a:ext>
            </a:extLst>
          </p:cNvPr>
          <p:cNvSpPr txBox="1"/>
          <p:nvPr/>
        </p:nvSpPr>
        <p:spPr>
          <a:xfrm>
            <a:off x="3270997" y="1062318"/>
            <a:ext cx="591671" cy="369332"/>
          </a:xfrm>
          <a:prstGeom prst="rect">
            <a:avLst/>
          </a:prstGeom>
          <a:noFill/>
        </p:spPr>
        <p:txBody>
          <a:bodyPr wrap="square" rtlCol="0">
            <a:spAutoFit/>
          </a:bodyPr>
          <a:lstStyle/>
          <a:p>
            <a:r>
              <a:rPr lang="es-CO" dirty="0"/>
              <a:t>80</a:t>
            </a:r>
          </a:p>
        </p:txBody>
      </p:sp>
      <p:sp>
        <p:nvSpPr>
          <p:cNvPr id="22" name="CuadroTexto 21">
            <a:extLst>
              <a:ext uri="{FF2B5EF4-FFF2-40B4-BE49-F238E27FC236}">
                <a16:creationId xmlns:a16="http://schemas.microsoft.com/office/drawing/2014/main" id="{6B5849F6-DE95-4885-BE7F-6DF1F502A1D7}"/>
              </a:ext>
            </a:extLst>
          </p:cNvPr>
          <p:cNvSpPr txBox="1"/>
          <p:nvPr/>
        </p:nvSpPr>
        <p:spPr>
          <a:xfrm>
            <a:off x="4324349" y="1062318"/>
            <a:ext cx="591671" cy="369332"/>
          </a:xfrm>
          <a:prstGeom prst="rect">
            <a:avLst/>
          </a:prstGeom>
          <a:noFill/>
        </p:spPr>
        <p:txBody>
          <a:bodyPr wrap="square" rtlCol="0">
            <a:spAutoFit/>
          </a:bodyPr>
          <a:lstStyle/>
          <a:p>
            <a:r>
              <a:rPr lang="es-CO" dirty="0"/>
              <a:t>70</a:t>
            </a:r>
          </a:p>
        </p:txBody>
      </p:sp>
      <p:sp>
        <p:nvSpPr>
          <p:cNvPr id="23" name="CuadroTexto 22">
            <a:extLst>
              <a:ext uri="{FF2B5EF4-FFF2-40B4-BE49-F238E27FC236}">
                <a16:creationId xmlns:a16="http://schemas.microsoft.com/office/drawing/2014/main" id="{987DC308-0545-4886-8C7B-6171F4344727}"/>
              </a:ext>
            </a:extLst>
          </p:cNvPr>
          <p:cNvSpPr txBox="1"/>
          <p:nvPr/>
        </p:nvSpPr>
        <p:spPr>
          <a:xfrm>
            <a:off x="5527862" y="1062318"/>
            <a:ext cx="591671" cy="369332"/>
          </a:xfrm>
          <a:prstGeom prst="rect">
            <a:avLst/>
          </a:prstGeom>
          <a:noFill/>
        </p:spPr>
        <p:txBody>
          <a:bodyPr wrap="square" rtlCol="0">
            <a:spAutoFit/>
          </a:bodyPr>
          <a:lstStyle/>
          <a:p>
            <a:r>
              <a:rPr lang="es-CO" dirty="0"/>
              <a:t>60</a:t>
            </a:r>
          </a:p>
        </p:txBody>
      </p:sp>
      <p:sp>
        <p:nvSpPr>
          <p:cNvPr id="24" name="CuadroTexto 23">
            <a:extLst>
              <a:ext uri="{FF2B5EF4-FFF2-40B4-BE49-F238E27FC236}">
                <a16:creationId xmlns:a16="http://schemas.microsoft.com/office/drawing/2014/main" id="{795CD017-428E-4498-BAD7-376DA3E259D0}"/>
              </a:ext>
            </a:extLst>
          </p:cNvPr>
          <p:cNvSpPr txBox="1"/>
          <p:nvPr/>
        </p:nvSpPr>
        <p:spPr>
          <a:xfrm>
            <a:off x="6658535" y="1062318"/>
            <a:ext cx="591671" cy="369332"/>
          </a:xfrm>
          <a:prstGeom prst="rect">
            <a:avLst/>
          </a:prstGeom>
          <a:noFill/>
        </p:spPr>
        <p:txBody>
          <a:bodyPr wrap="square" rtlCol="0">
            <a:spAutoFit/>
          </a:bodyPr>
          <a:lstStyle/>
          <a:p>
            <a:r>
              <a:rPr lang="es-CO" dirty="0"/>
              <a:t>50</a:t>
            </a:r>
          </a:p>
        </p:txBody>
      </p:sp>
      <p:sp>
        <p:nvSpPr>
          <p:cNvPr id="25" name="CuadroTexto 24">
            <a:extLst>
              <a:ext uri="{FF2B5EF4-FFF2-40B4-BE49-F238E27FC236}">
                <a16:creationId xmlns:a16="http://schemas.microsoft.com/office/drawing/2014/main" id="{6AC0802A-0B4D-4258-BE2C-76A0F118BEDF}"/>
              </a:ext>
            </a:extLst>
          </p:cNvPr>
          <p:cNvSpPr txBox="1"/>
          <p:nvPr/>
        </p:nvSpPr>
        <p:spPr>
          <a:xfrm>
            <a:off x="7772398" y="1062318"/>
            <a:ext cx="591671" cy="369332"/>
          </a:xfrm>
          <a:prstGeom prst="rect">
            <a:avLst/>
          </a:prstGeom>
          <a:noFill/>
        </p:spPr>
        <p:txBody>
          <a:bodyPr wrap="square" rtlCol="0">
            <a:spAutoFit/>
          </a:bodyPr>
          <a:lstStyle/>
          <a:p>
            <a:r>
              <a:rPr lang="es-CO" dirty="0"/>
              <a:t>40</a:t>
            </a:r>
          </a:p>
        </p:txBody>
      </p:sp>
      <p:sp>
        <p:nvSpPr>
          <p:cNvPr id="26" name="CuadroTexto 25">
            <a:extLst>
              <a:ext uri="{FF2B5EF4-FFF2-40B4-BE49-F238E27FC236}">
                <a16:creationId xmlns:a16="http://schemas.microsoft.com/office/drawing/2014/main" id="{5F25161F-19E9-444A-BA93-CE7329F7DB7B}"/>
              </a:ext>
            </a:extLst>
          </p:cNvPr>
          <p:cNvSpPr txBox="1"/>
          <p:nvPr/>
        </p:nvSpPr>
        <p:spPr>
          <a:xfrm>
            <a:off x="8879539" y="1042147"/>
            <a:ext cx="591671" cy="369332"/>
          </a:xfrm>
          <a:prstGeom prst="rect">
            <a:avLst/>
          </a:prstGeom>
          <a:noFill/>
        </p:spPr>
        <p:txBody>
          <a:bodyPr wrap="square" rtlCol="0">
            <a:spAutoFit/>
          </a:bodyPr>
          <a:lstStyle/>
          <a:p>
            <a:r>
              <a:rPr lang="es-CO" dirty="0"/>
              <a:t>30</a:t>
            </a:r>
          </a:p>
        </p:txBody>
      </p:sp>
      <p:sp>
        <p:nvSpPr>
          <p:cNvPr id="27" name="CuadroTexto 26">
            <a:extLst>
              <a:ext uri="{FF2B5EF4-FFF2-40B4-BE49-F238E27FC236}">
                <a16:creationId xmlns:a16="http://schemas.microsoft.com/office/drawing/2014/main" id="{246BB911-2AD2-4735-87C3-6645FAAAB9C0}"/>
              </a:ext>
            </a:extLst>
          </p:cNvPr>
          <p:cNvSpPr txBox="1"/>
          <p:nvPr/>
        </p:nvSpPr>
        <p:spPr>
          <a:xfrm>
            <a:off x="10046072" y="1062318"/>
            <a:ext cx="591671" cy="369332"/>
          </a:xfrm>
          <a:prstGeom prst="rect">
            <a:avLst/>
          </a:prstGeom>
          <a:noFill/>
        </p:spPr>
        <p:txBody>
          <a:bodyPr wrap="square" rtlCol="0">
            <a:spAutoFit/>
          </a:bodyPr>
          <a:lstStyle/>
          <a:p>
            <a:r>
              <a:rPr lang="es-CO" dirty="0"/>
              <a:t>20</a:t>
            </a:r>
          </a:p>
        </p:txBody>
      </p:sp>
      <p:sp>
        <p:nvSpPr>
          <p:cNvPr id="4" name="CuadroTexto 3">
            <a:extLst>
              <a:ext uri="{FF2B5EF4-FFF2-40B4-BE49-F238E27FC236}">
                <a16:creationId xmlns:a16="http://schemas.microsoft.com/office/drawing/2014/main" id="{AFF6615A-BE3A-4DE6-9DF1-E66F87AF4841}"/>
              </a:ext>
            </a:extLst>
          </p:cNvPr>
          <p:cNvSpPr txBox="1"/>
          <p:nvPr/>
        </p:nvSpPr>
        <p:spPr>
          <a:xfrm>
            <a:off x="4746810" y="2174108"/>
            <a:ext cx="2207560" cy="707886"/>
          </a:xfrm>
          <a:prstGeom prst="rect">
            <a:avLst/>
          </a:prstGeom>
          <a:noFill/>
        </p:spPr>
        <p:txBody>
          <a:bodyPr wrap="square" rtlCol="0">
            <a:spAutoFit/>
          </a:bodyPr>
          <a:lstStyle/>
          <a:p>
            <a:r>
              <a:rPr lang="es-CO" sz="4000" b="1" dirty="0">
                <a:solidFill>
                  <a:schemeClr val="bg1"/>
                </a:solidFill>
                <a:latin typeface="Bodoni MT Black" panose="02070A03080606020203" pitchFamily="18" charset="0"/>
              </a:rPr>
              <a:t>8/4 = 2</a:t>
            </a:r>
          </a:p>
        </p:txBody>
      </p:sp>
      <p:sp>
        <p:nvSpPr>
          <p:cNvPr id="5" name="Triángulo isósceles 4">
            <a:extLst>
              <a:ext uri="{FF2B5EF4-FFF2-40B4-BE49-F238E27FC236}">
                <a16:creationId xmlns:a16="http://schemas.microsoft.com/office/drawing/2014/main" id="{5D443C64-CBC1-43E8-AA08-5455D88FB0EF}"/>
              </a:ext>
            </a:extLst>
          </p:cNvPr>
          <p:cNvSpPr/>
          <p:nvPr/>
        </p:nvSpPr>
        <p:spPr>
          <a:xfrm>
            <a:off x="3143250" y="3176491"/>
            <a:ext cx="833715" cy="7981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8" name="Triángulo isósceles 27">
            <a:extLst>
              <a:ext uri="{FF2B5EF4-FFF2-40B4-BE49-F238E27FC236}">
                <a16:creationId xmlns:a16="http://schemas.microsoft.com/office/drawing/2014/main" id="{E5230C70-8AE0-423B-B300-03983EABD9F0}"/>
              </a:ext>
            </a:extLst>
          </p:cNvPr>
          <p:cNvSpPr/>
          <p:nvPr/>
        </p:nvSpPr>
        <p:spPr>
          <a:xfrm>
            <a:off x="4916020" y="3108010"/>
            <a:ext cx="833715" cy="7981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Triángulo isósceles 28">
            <a:extLst>
              <a:ext uri="{FF2B5EF4-FFF2-40B4-BE49-F238E27FC236}">
                <a16:creationId xmlns:a16="http://schemas.microsoft.com/office/drawing/2014/main" id="{D54FFE45-21D6-4105-9F5D-9053F31CC05B}"/>
              </a:ext>
            </a:extLst>
          </p:cNvPr>
          <p:cNvSpPr/>
          <p:nvPr/>
        </p:nvSpPr>
        <p:spPr>
          <a:xfrm>
            <a:off x="6537513" y="3108010"/>
            <a:ext cx="833715" cy="7981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Triángulo isósceles 29">
            <a:extLst>
              <a:ext uri="{FF2B5EF4-FFF2-40B4-BE49-F238E27FC236}">
                <a16:creationId xmlns:a16="http://schemas.microsoft.com/office/drawing/2014/main" id="{F7EE160F-9E7E-48E0-8257-DCAB3949B1AF}"/>
              </a:ext>
            </a:extLst>
          </p:cNvPr>
          <p:cNvSpPr/>
          <p:nvPr/>
        </p:nvSpPr>
        <p:spPr>
          <a:xfrm>
            <a:off x="8462681" y="3163145"/>
            <a:ext cx="833715" cy="7981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CuadroTexto 30">
            <a:extLst>
              <a:ext uri="{FF2B5EF4-FFF2-40B4-BE49-F238E27FC236}">
                <a16:creationId xmlns:a16="http://schemas.microsoft.com/office/drawing/2014/main" id="{FF2E563D-EB54-4416-AFD6-5C1B127A3C21}"/>
              </a:ext>
            </a:extLst>
          </p:cNvPr>
          <p:cNvSpPr txBox="1"/>
          <p:nvPr/>
        </p:nvSpPr>
        <p:spPr>
          <a:xfrm>
            <a:off x="2622161" y="3974679"/>
            <a:ext cx="1896052" cy="400110"/>
          </a:xfrm>
          <a:prstGeom prst="rect">
            <a:avLst/>
          </a:prstGeom>
          <a:noFill/>
        </p:spPr>
        <p:txBody>
          <a:bodyPr wrap="square" rtlCol="0">
            <a:spAutoFit/>
          </a:bodyPr>
          <a:lstStyle/>
          <a:p>
            <a:pPr algn="ctr"/>
            <a:r>
              <a:rPr lang="es-CO" sz="2000" b="1" dirty="0">
                <a:solidFill>
                  <a:schemeClr val="bg1"/>
                </a:solidFill>
                <a:latin typeface="Bodoni MT Black" panose="02070A03080606020203" pitchFamily="18" charset="0"/>
              </a:rPr>
              <a:t>CUARTIL 1</a:t>
            </a:r>
          </a:p>
        </p:txBody>
      </p:sp>
      <p:sp>
        <p:nvSpPr>
          <p:cNvPr id="32" name="CuadroTexto 31">
            <a:extLst>
              <a:ext uri="{FF2B5EF4-FFF2-40B4-BE49-F238E27FC236}">
                <a16:creationId xmlns:a16="http://schemas.microsoft.com/office/drawing/2014/main" id="{B50A2A43-C122-4BD0-8865-042BB65CB6A6}"/>
              </a:ext>
            </a:extLst>
          </p:cNvPr>
          <p:cNvSpPr txBox="1"/>
          <p:nvPr/>
        </p:nvSpPr>
        <p:spPr>
          <a:xfrm>
            <a:off x="4429680" y="4003405"/>
            <a:ext cx="1896052" cy="400110"/>
          </a:xfrm>
          <a:prstGeom prst="rect">
            <a:avLst/>
          </a:prstGeom>
          <a:noFill/>
        </p:spPr>
        <p:txBody>
          <a:bodyPr wrap="square" rtlCol="0">
            <a:spAutoFit/>
          </a:bodyPr>
          <a:lstStyle/>
          <a:p>
            <a:pPr algn="ctr"/>
            <a:r>
              <a:rPr lang="es-CO" sz="2000" b="1" dirty="0">
                <a:solidFill>
                  <a:schemeClr val="bg1"/>
                </a:solidFill>
                <a:latin typeface="Bodoni MT Black" panose="02070A03080606020203" pitchFamily="18" charset="0"/>
              </a:rPr>
              <a:t>CUARTIL 2</a:t>
            </a:r>
          </a:p>
        </p:txBody>
      </p:sp>
      <p:sp>
        <p:nvSpPr>
          <p:cNvPr id="33" name="CuadroTexto 32">
            <a:extLst>
              <a:ext uri="{FF2B5EF4-FFF2-40B4-BE49-F238E27FC236}">
                <a16:creationId xmlns:a16="http://schemas.microsoft.com/office/drawing/2014/main" id="{0052A986-2EA6-4558-AEFA-2A08854212B2}"/>
              </a:ext>
            </a:extLst>
          </p:cNvPr>
          <p:cNvSpPr txBox="1"/>
          <p:nvPr/>
        </p:nvSpPr>
        <p:spPr>
          <a:xfrm>
            <a:off x="6237198" y="3973346"/>
            <a:ext cx="1896052" cy="400110"/>
          </a:xfrm>
          <a:prstGeom prst="rect">
            <a:avLst/>
          </a:prstGeom>
          <a:noFill/>
        </p:spPr>
        <p:txBody>
          <a:bodyPr wrap="square" rtlCol="0">
            <a:spAutoFit/>
          </a:bodyPr>
          <a:lstStyle/>
          <a:p>
            <a:pPr algn="ctr"/>
            <a:r>
              <a:rPr lang="es-CO" sz="2000" b="1" dirty="0">
                <a:solidFill>
                  <a:schemeClr val="bg1"/>
                </a:solidFill>
                <a:latin typeface="Bodoni MT Black" panose="02070A03080606020203" pitchFamily="18" charset="0"/>
              </a:rPr>
              <a:t>CUARTIL 3</a:t>
            </a:r>
          </a:p>
        </p:txBody>
      </p:sp>
      <p:sp>
        <p:nvSpPr>
          <p:cNvPr id="34" name="CuadroTexto 33">
            <a:extLst>
              <a:ext uri="{FF2B5EF4-FFF2-40B4-BE49-F238E27FC236}">
                <a16:creationId xmlns:a16="http://schemas.microsoft.com/office/drawing/2014/main" id="{30E84055-410A-4A8D-BC46-A346518A65E6}"/>
              </a:ext>
            </a:extLst>
          </p:cNvPr>
          <p:cNvSpPr txBox="1"/>
          <p:nvPr/>
        </p:nvSpPr>
        <p:spPr>
          <a:xfrm>
            <a:off x="7931513" y="3973346"/>
            <a:ext cx="1896052" cy="400110"/>
          </a:xfrm>
          <a:prstGeom prst="rect">
            <a:avLst/>
          </a:prstGeom>
          <a:noFill/>
        </p:spPr>
        <p:txBody>
          <a:bodyPr wrap="square" rtlCol="0">
            <a:spAutoFit/>
          </a:bodyPr>
          <a:lstStyle/>
          <a:p>
            <a:pPr algn="ctr"/>
            <a:r>
              <a:rPr lang="es-CO" sz="2000" b="1" dirty="0">
                <a:solidFill>
                  <a:schemeClr val="bg1"/>
                </a:solidFill>
                <a:latin typeface="Bodoni MT Black" panose="02070A03080606020203" pitchFamily="18" charset="0"/>
              </a:rPr>
              <a:t>CUARTIL 4</a:t>
            </a:r>
          </a:p>
        </p:txBody>
      </p:sp>
      <p:sp>
        <p:nvSpPr>
          <p:cNvPr id="35" name="Rectángulo 34">
            <a:extLst>
              <a:ext uri="{FF2B5EF4-FFF2-40B4-BE49-F238E27FC236}">
                <a16:creationId xmlns:a16="http://schemas.microsoft.com/office/drawing/2014/main" id="{E453127D-8F5D-4C50-8032-31B5B51C70BB}"/>
              </a:ext>
            </a:extLst>
          </p:cNvPr>
          <p:cNvSpPr/>
          <p:nvPr/>
        </p:nvSpPr>
        <p:spPr>
          <a:xfrm>
            <a:off x="3227606" y="4575335"/>
            <a:ext cx="798980" cy="447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6" name="Rectángulo 35">
            <a:extLst>
              <a:ext uri="{FF2B5EF4-FFF2-40B4-BE49-F238E27FC236}">
                <a16:creationId xmlns:a16="http://schemas.microsoft.com/office/drawing/2014/main" id="{C53742A1-D50E-4B72-A1AD-78A16D469D8B}"/>
              </a:ext>
            </a:extLst>
          </p:cNvPr>
          <p:cNvSpPr/>
          <p:nvPr/>
        </p:nvSpPr>
        <p:spPr>
          <a:xfrm>
            <a:off x="3227606" y="5244107"/>
            <a:ext cx="798980" cy="401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7" name="CuadroTexto 36">
            <a:extLst>
              <a:ext uri="{FF2B5EF4-FFF2-40B4-BE49-F238E27FC236}">
                <a16:creationId xmlns:a16="http://schemas.microsoft.com/office/drawing/2014/main" id="{DEAF557A-02A4-4010-BBD4-B84064857617}"/>
              </a:ext>
            </a:extLst>
          </p:cNvPr>
          <p:cNvSpPr txBox="1"/>
          <p:nvPr/>
        </p:nvSpPr>
        <p:spPr>
          <a:xfrm>
            <a:off x="3407056" y="4621024"/>
            <a:ext cx="488266" cy="369332"/>
          </a:xfrm>
          <a:prstGeom prst="rect">
            <a:avLst/>
          </a:prstGeom>
          <a:noFill/>
        </p:spPr>
        <p:txBody>
          <a:bodyPr wrap="square" rtlCol="0">
            <a:spAutoFit/>
          </a:bodyPr>
          <a:lstStyle/>
          <a:p>
            <a:r>
              <a:rPr lang="es-CO" dirty="0"/>
              <a:t>90</a:t>
            </a:r>
          </a:p>
        </p:txBody>
      </p:sp>
      <p:sp>
        <p:nvSpPr>
          <p:cNvPr id="38" name="CuadroTexto 37">
            <a:extLst>
              <a:ext uri="{FF2B5EF4-FFF2-40B4-BE49-F238E27FC236}">
                <a16:creationId xmlns:a16="http://schemas.microsoft.com/office/drawing/2014/main" id="{AE770C7C-34A9-4800-9DE5-A746C026A4DE}"/>
              </a:ext>
            </a:extLst>
          </p:cNvPr>
          <p:cNvSpPr txBox="1"/>
          <p:nvPr/>
        </p:nvSpPr>
        <p:spPr>
          <a:xfrm>
            <a:off x="3377764" y="5244107"/>
            <a:ext cx="488266" cy="369332"/>
          </a:xfrm>
          <a:prstGeom prst="rect">
            <a:avLst/>
          </a:prstGeom>
          <a:noFill/>
        </p:spPr>
        <p:txBody>
          <a:bodyPr wrap="square" rtlCol="0">
            <a:spAutoFit/>
          </a:bodyPr>
          <a:lstStyle/>
          <a:p>
            <a:r>
              <a:rPr lang="es-CO" dirty="0"/>
              <a:t>80</a:t>
            </a:r>
          </a:p>
        </p:txBody>
      </p:sp>
      <p:sp>
        <p:nvSpPr>
          <p:cNvPr id="39" name="Rectángulo 38">
            <a:extLst>
              <a:ext uri="{FF2B5EF4-FFF2-40B4-BE49-F238E27FC236}">
                <a16:creationId xmlns:a16="http://schemas.microsoft.com/office/drawing/2014/main" id="{D1B860AB-8C62-42B1-9C5E-D91E8200F8DF}"/>
              </a:ext>
            </a:extLst>
          </p:cNvPr>
          <p:cNvSpPr/>
          <p:nvPr/>
        </p:nvSpPr>
        <p:spPr>
          <a:xfrm>
            <a:off x="4959719" y="4621024"/>
            <a:ext cx="798980" cy="447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0" name="Rectángulo 39">
            <a:extLst>
              <a:ext uri="{FF2B5EF4-FFF2-40B4-BE49-F238E27FC236}">
                <a16:creationId xmlns:a16="http://schemas.microsoft.com/office/drawing/2014/main" id="{B4837FE2-497D-4920-BB03-DEA7E8C81A54}"/>
              </a:ext>
            </a:extLst>
          </p:cNvPr>
          <p:cNvSpPr/>
          <p:nvPr/>
        </p:nvSpPr>
        <p:spPr>
          <a:xfrm>
            <a:off x="4959719" y="5289796"/>
            <a:ext cx="798980" cy="401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1" name="CuadroTexto 40">
            <a:extLst>
              <a:ext uri="{FF2B5EF4-FFF2-40B4-BE49-F238E27FC236}">
                <a16:creationId xmlns:a16="http://schemas.microsoft.com/office/drawing/2014/main" id="{B5C20BC9-3862-486D-932D-48E8DF60F54C}"/>
              </a:ext>
            </a:extLst>
          </p:cNvPr>
          <p:cNvSpPr txBox="1"/>
          <p:nvPr/>
        </p:nvSpPr>
        <p:spPr>
          <a:xfrm>
            <a:off x="5109877" y="5289796"/>
            <a:ext cx="488266" cy="369332"/>
          </a:xfrm>
          <a:prstGeom prst="rect">
            <a:avLst/>
          </a:prstGeom>
          <a:noFill/>
        </p:spPr>
        <p:txBody>
          <a:bodyPr wrap="square" rtlCol="0">
            <a:spAutoFit/>
          </a:bodyPr>
          <a:lstStyle/>
          <a:p>
            <a:r>
              <a:rPr lang="es-CO" dirty="0"/>
              <a:t>60</a:t>
            </a:r>
          </a:p>
        </p:txBody>
      </p:sp>
      <p:sp>
        <p:nvSpPr>
          <p:cNvPr id="42" name="Rectángulo 41">
            <a:extLst>
              <a:ext uri="{FF2B5EF4-FFF2-40B4-BE49-F238E27FC236}">
                <a16:creationId xmlns:a16="http://schemas.microsoft.com/office/drawing/2014/main" id="{7B1E6070-1813-4C75-8AD8-573A6C3CC794}"/>
              </a:ext>
            </a:extLst>
          </p:cNvPr>
          <p:cNvSpPr/>
          <p:nvPr/>
        </p:nvSpPr>
        <p:spPr>
          <a:xfrm>
            <a:off x="6567765" y="4630620"/>
            <a:ext cx="798980" cy="447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Rectángulo 42">
            <a:extLst>
              <a:ext uri="{FF2B5EF4-FFF2-40B4-BE49-F238E27FC236}">
                <a16:creationId xmlns:a16="http://schemas.microsoft.com/office/drawing/2014/main" id="{8255DAB0-9AE6-4224-9F7A-A6FFA6757AA1}"/>
              </a:ext>
            </a:extLst>
          </p:cNvPr>
          <p:cNvSpPr/>
          <p:nvPr/>
        </p:nvSpPr>
        <p:spPr>
          <a:xfrm>
            <a:off x="6567765" y="5299392"/>
            <a:ext cx="798980" cy="401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4" name="CuadroTexto 43">
            <a:extLst>
              <a:ext uri="{FF2B5EF4-FFF2-40B4-BE49-F238E27FC236}">
                <a16:creationId xmlns:a16="http://schemas.microsoft.com/office/drawing/2014/main" id="{5EA691A3-527D-448B-B40C-AAD1EA63B4C1}"/>
              </a:ext>
            </a:extLst>
          </p:cNvPr>
          <p:cNvSpPr txBox="1"/>
          <p:nvPr/>
        </p:nvSpPr>
        <p:spPr>
          <a:xfrm>
            <a:off x="6717923" y="5299392"/>
            <a:ext cx="488266" cy="369332"/>
          </a:xfrm>
          <a:prstGeom prst="rect">
            <a:avLst/>
          </a:prstGeom>
          <a:noFill/>
        </p:spPr>
        <p:txBody>
          <a:bodyPr wrap="square" rtlCol="0">
            <a:spAutoFit/>
          </a:bodyPr>
          <a:lstStyle/>
          <a:p>
            <a:r>
              <a:rPr lang="es-CO" dirty="0"/>
              <a:t>40</a:t>
            </a:r>
          </a:p>
        </p:txBody>
      </p:sp>
      <p:sp>
        <p:nvSpPr>
          <p:cNvPr id="45" name="Rectángulo 44">
            <a:extLst>
              <a:ext uri="{FF2B5EF4-FFF2-40B4-BE49-F238E27FC236}">
                <a16:creationId xmlns:a16="http://schemas.microsoft.com/office/drawing/2014/main" id="{4C4CB201-9087-45D4-8772-B9DA5A839E7B}"/>
              </a:ext>
            </a:extLst>
          </p:cNvPr>
          <p:cNvSpPr/>
          <p:nvPr/>
        </p:nvSpPr>
        <p:spPr>
          <a:xfrm>
            <a:off x="8491816" y="4630620"/>
            <a:ext cx="798980" cy="447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Rectángulo 45">
            <a:extLst>
              <a:ext uri="{FF2B5EF4-FFF2-40B4-BE49-F238E27FC236}">
                <a16:creationId xmlns:a16="http://schemas.microsoft.com/office/drawing/2014/main" id="{A6D7A2DB-7017-4358-8E2A-15F0882FBDBE}"/>
              </a:ext>
            </a:extLst>
          </p:cNvPr>
          <p:cNvSpPr/>
          <p:nvPr/>
        </p:nvSpPr>
        <p:spPr>
          <a:xfrm>
            <a:off x="8491816" y="5299392"/>
            <a:ext cx="798980" cy="401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CuadroTexto 46">
            <a:extLst>
              <a:ext uri="{FF2B5EF4-FFF2-40B4-BE49-F238E27FC236}">
                <a16:creationId xmlns:a16="http://schemas.microsoft.com/office/drawing/2014/main" id="{E4571B3C-DD07-4363-926D-92CBA5A522A1}"/>
              </a:ext>
            </a:extLst>
          </p:cNvPr>
          <p:cNvSpPr txBox="1"/>
          <p:nvPr/>
        </p:nvSpPr>
        <p:spPr>
          <a:xfrm>
            <a:off x="8641974" y="5299392"/>
            <a:ext cx="488266" cy="369332"/>
          </a:xfrm>
          <a:prstGeom prst="rect">
            <a:avLst/>
          </a:prstGeom>
          <a:noFill/>
        </p:spPr>
        <p:txBody>
          <a:bodyPr wrap="square" rtlCol="0">
            <a:spAutoFit/>
          </a:bodyPr>
          <a:lstStyle/>
          <a:p>
            <a:r>
              <a:rPr lang="es-CO" dirty="0"/>
              <a:t>20</a:t>
            </a:r>
          </a:p>
        </p:txBody>
      </p:sp>
      <p:sp>
        <p:nvSpPr>
          <p:cNvPr id="49" name="CuadroTexto 48">
            <a:extLst>
              <a:ext uri="{FF2B5EF4-FFF2-40B4-BE49-F238E27FC236}">
                <a16:creationId xmlns:a16="http://schemas.microsoft.com/office/drawing/2014/main" id="{4BE82C7E-8144-4CE9-BF11-D4CC814470F6}"/>
              </a:ext>
            </a:extLst>
          </p:cNvPr>
          <p:cNvSpPr txBox="1"/>
          <p:nvPr/>
        </p:nvSpPr>
        <p:spPr>
          <a:xfrm>
            <a:off x="5117723" y="4669743"/>
            <a:ext cx="591671" cy="369332"/>
          </a:xfrm>
          <a:prstGeom prst="rect">
            <a:avLst/>
          </a:prstGeom>
          <a:noFill/>
        </p:spPr>
        <p:txBody>
          <a:bodyPr wrap="square" rtlCol="0">
            <a:spAutoFit/>
          </a:bodyPr>
          <a:lstStyle/>
          <a:p>
            <a:r>
              <a:rPr lang="es-CO" dirty="0"/>
              <a:t>70</a:t>
            </a:r>
          </a:p>
        </p:txBody>
      </p:sp>
      <p:sp>
        <p:nvSpPr>
          <p:cNvPr id="50" name="CuadroTexto 49">
            <a:extLst>
              <a:ext uri="{FF2B5EF4-FFF2-40B4-BE49-F238E27FC236}">
                <a16:creationId xmlns:a16="http://schemas.microsoft.com/office/drawing/2014/main" id="{45C28564-EA56-4A96-A0E3-68F6ED2CF73E}"/>
              </a:ext>
            </a:extLst>
          </p:cNvPr>
          <p:cNvSpPr txBox="1"/>
          <p:nvPr/>
        </p:nvSpPr>
        <p:spPr>
          <a:xfrm>
            <a:off x="6775075" y="4655078"/>
            <a:ext cx="475132" cy="369332"/>
          </a:xfrm>
          <a:prstGeom prst="rect">
            <a:avLst/>
          </a:prstGeom>
          <a:noFill/>
        </p:spPr>
        <p:txBody>
          <a:bodyPr wrap="square" rtlCol="0">
            <a:spAutoFit/>
          </a:bodyPr>
          <a:lstStyle/>
          <a:p>
            <a:r>
              <a:rPr lang="es-CO" dirty="0"/>
              <a:t>50</a:t>
            </a:r>
          </a:p>
        </p:txBody>
      </p:sp>
      <p:sp>
        <p:nvSpPr>
          <p:cNvPr id="51" name="CuadroTexto 50">
            <a:extLst>
              <a:ext uri="{FF2B5EF4-FFF2-40B4-BE49-F238E27FC236}">
                <a16:creationId xmlns:a16="http://schemas.microsoft.com/office/drawing/2014/main" id="{3119F362-1675-43BB-B171-D2495EDE7A92}"/>
              </a:ext>
            </a:extLst>
          </p:cNvPr>
          <p:cNvSpPr txBox="1"/>
          <p:nvPr/>
        </p:nvSpPr>
        <p:spPr>
          <a:xfrm>
            <a:off x="8685116" y="4662932"/>
            <a:ext cx="591671" cy="369332"/>
          </a:xfrm>
          <a:prstGeom prst="rect">
            <a:avLst/>
          </a:prstGeom>
          <a:noFill/>
        </p:spPr>
        <p:txBody>
          <a:bodyPr wrap="square" rtlCol="0">
            <a:spAutoFit/>
          </a:bodyPr>
          <a:lstStyle/>
          <a:p>
            <a:r>
              <a:rPr lang="es-CO" dirty="0"/>
              <a:t>30</a:t>
            </a:r>
          </a:p>
        </p:txBody>
      </p:sp>
    </p:spTree>
    <p:extLst>
      <p:ext uri="{BB962C8B-B14F-4D97-AF65-F5344CB8AC3E}">
        <p14:creationId xmlns:p14="http://schemas.microsoft.com/office/powerpoint/2010/main" val="287613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ndo rojo con textura vintage continental, rojo, retro, continental png |  PNGWing">
            <a:extLst>
              <a:ext uri="{FF2B5EF4-FFF2-40B4-BE49-F238E27FC236}">
                <a16:creationId xmlns:a16="http://schemas.microsoft.com/office/drawing/2014/main" id="{65048E78-8E01-4EC2-8FA0-C0F9A4B8A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6635"/>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CAEDEDF0-B129-4D86-B48C-0343C8EB362B}"/>
              </a:ext>
            </a:extLst>
          </p:cNvPr>
          <p:cNvSpPr txBox="1"/>
          <p:nvPr/>
        </p:nvSpPr>
        <p:spPr>
          <a:xfrm>
            <a:off x="1191033" y="4405538"/>
            <a:ext cx="9976816" cy="1754326"/>
          </a:xfrm>
          <a:prstGeom prst="rect">
            <a:avLst/>
          </a:prstGeom>
          <a:noFill/>
        </p:spPr>
        <p:txBody>
          <a:bodyPr wrap="square">
            <a:spAutoFit/>
          </a:bodyPr>
          <a:lstStyle/>
          <a:p>
            <a:r>
              <a:rPr lang="es-MX" dirty="0">
                <a:solidFill>
                  <a:schemeClr val="bg1"/>
                </a:solidFill>
              </a:rPr>
              <a:t>Las revistas que estén incluidas en los cuartiles 1 y 2 de los índices citacionales JCR y SJR, se clasificarán en la categoría A1, mientras que aquellas en los cuartiles 3 y 4 de estos mismos índices se clasificarán como A2. </a:t>
            </a:r>
          </a:p>
          <a:p>
            <a:endParaRPr lang="es-MX" dirty="0">
              <a:solidFill>
                <a:schemeClr val="bg1"/>
              </a:solidFill>
            </a:endParaRPr>
          </a:p>
          <a:p>
            <a:r>
              <a:rPr lang="es-MX" dirty="0">
                <a:solidFill>
                  <a:schemeClr val="bg1"/>
                </a:solidFill>
              </a:rPr>
              <a:t>Las revistas que cumplan el criterio definido de tener un H5 ubicado en el cuartiles superior se clasificarán en la categoría B, mientras aquellos en los cuartiles 2, 3 y 4 lo harán en la categoría C.</a:t>
            </a:r>
            <a:endParaRPr lang="es-CO" dirty="0">
              <a:solidFill>
                <a:schemeClr val="bg1"/>
              </a:solidFill>
            </a:endParaRPr>
          </a:p>
        </p:txBody>
      </p:sp>
      <p:sp>
        <p:nvSpPr>
          <p:cNvPr id="9" name="Triángulo isósceles 8">
            <a:extLst>
              <a:ext uri="{FF2B5EF4-FFF2-40B4-BE49-F238E27FC236}">
                <a16:creationId xmlns:a16="http://schemas.microsoft.com/office/drawing/2014/main" id="{2764A13A-31C7-4CA6-830C-20101AD4675B}"/>
              </a:ext>
            </a:extLst>
          </p:cNvPr>
          <p:cNvSpPr/>
          <p:nvPr/>
        </p:nvSpPr>
        <p:spPr>
          <a:xfrm>
            <a:off x="1112744" y="432914"/>
            <a:ext cx="1509417" cy="14093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E06883A-4CC8-4C03-BBD7-70ED3939A14D}"/>
              </a:ext>
            </a:extLst>
          </p:cNvPr>
          <p:cNvSpPr txBox="1"/>
          <p:nvPr/>
        </p:nvSpPr>
        <p:spPr>
          <a:xfrm>
            <a:off x="919426" y="2017933"/>
            <a:ext cx="1896052" cy="400110"/>
          </a:xfrm>
          <a:prstGeom prst="rect">
            <a:avLst/>
          </a:prstGeom>
          <a:noFill/>
        </p:spPr>
        <p:txBody>
          <a:bodyPr wrap="square" rtlCol="0">
            <a:spAutoFit/>
          </a:bodyPr>
          <a:lstStyle/>
          <a:p>
            <a:pPr algn="ctr"/>
            <a:r>
              <a:rPr lang="es-CO" sz="2000" b="1" dirty="0">
                <a:solidFill>
                  <a:schemeClr val="bg1"/>
                </a:solidFill>
                <a:latin typeface="Bodoni MT Black" panose="02070A03080606020203" pitchFamily="18" charset="0"/>
              </a:rPr>
              <a:t>CUARTIL 1</a:t>
            </a:r>
          </a:p>
        </p:txBody>
      </p:sp>
      <p:sp>
        <p:nvSpPr>
          <p:cNvPr id="11" name="Triángulo isósceles 10">
            <a:extLst>
              <a:ext uri="{FF2B5EF4-FFF2-40B4-BE49-F238E27FC236}">
                <a16:creationId xmlns:a16="http://schemas.microsoft.com/office/drawing/2014/main" id="{E24A5A9C-6DA7-4F53-900D-8A8225F5014F}"/>
              </a:ext>
            </a:extLst>
          </p:cNvPr>
          <p:cNvSpPr/>
          <p:nvPr/>
        </p:nvSpPr>
        <p:spPr>
          <a:xfrm>
            <a:off x="3734905" y="432914"/>
            <a:ext cx="1509417" cy="14093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Triángulo isósceles 11">
            <a:extLst>
              <a:ext uri="{FF2B5EF4-FFF2-40B4-BE49-F238E27FC236}">
                <a16:creationId xmlns:a16="http://schemas.microsoft.com/office/drawing/2014/main" id="{CD9D0F8A-42B2-40ED-95D5-B2593A904A33}"/>
              </a:ext>
            </a:extLst>
          </p:cNvPr>
          <p:cNvSpPr/>
          <p:nvPr/>
        </p:nvSpPr>
        <p:spPr>
          <a:xfrm>
            <a:off x="6096000" y="405583"/>
            <a:ext cx="1509417" cy="14093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Triángulo isósceles 12">
            <a:extLst>
              <a:ext uri="{FF2B5EF4-FFF2-40B4-BE49-F238E27FC236}">
                <a16:creationId xmlns:a16="http://schemas.microsoft.com/office/drawing/2014/main" id="{E5748FD6-F487-4C79-9700-6A00FF4C177B}"/>
              </a:ext>
            </a:extLst>
          </p:cNvPr>
          <p:cNvSpPr/>
          <p:nvPr/>
        </p:nvSpPr>
        <p:spPr>
          <a:xfrm>
            <a:off x="8724339" y="405583"/>
            <a:ext cx="1509417" cy="14093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CuadroTexto 13">
            <a:extLst>
              <a:ext uri="{FF2B5EF4-FFF2-40B4-BE49-F238E27FC236}">
                <a16:creationId xmlns:a16="http://schemas.microsoft.com/office/drawing/2014/main" id="{8DEA2C55-4F08-45D0-BA5A-61429885E060}"/>
              </a:ext>
            </a:extLst>
          </p:cNvPr>
          <p:cNvSpPr txBox="1"/>
          <p:nvPr/>
        </p:nvSpPr>
        <p:spPr>
          <a:xfrm>
            <a:off x="3572995" y="2041962"/>
            <a:ext cx="1896052" cy="400110"/>
          </a:xfrm>
          <a:prstGeom prst="rect">
            <a:avLst/>
          </a:prstGeom>
          <a:noFill/>
        </p:spPr>
        <p:txBody>
          <a:bodyPr wrap="square" rtlCol="0">
            <a:spAutoFit/>
          </a:bodyPr>
          <a:lstStyle/>
          <a:p>
            <a:pPr algn="ctr"/>
            <a:r>
              <a:rPr lang="es-CO" sz="2000" b="1" dirty="0">
                <a:solidFill>
                  <a:schemeClr val="bg1"/>
                </a:solidFill>
                <a:latin typeface="Bodoni MT Black" panose="02070A03080606020203" pitchFamily="18" charset="0"/>
              </a:rPr>
              <a:t>CUARTIL 2</a:t>
            </a:r>
          </a:p>
        </p:txBody>
      </p:sp>
      <p:sp>
        <p:nvSpPr>
          <p:cNvPr id="15" name="CuadroTexto 14">
            <a:extLst>
              <a:ext uri="{FF2B5EF4-FFF2-40B4-BE49-F238E27FC236}">
                <a16:creationId xmlns:a16="http://schemas.microsoft.com/office/drawing/2014/main" id="{6A4CE5D0-97F3-48AF-BC4D-9F79F49E16C7}"/>
              </a:ext>
            </a:extLst>
          </p:cNvPr>
          <p:cNvSpPr txBox="1"/>
          <p:nvPr/>
        </p:nvSpPr>
        <p:spPr>
          <a:xfrm>
            <a:off x="5902682" y="2002714"/>
            <a:ext cx="1896052" cy="400110"/>
          </a:xfrm>
          <a:prstGeom prst="rect">
            <a:avLst/>
          </a:prstGeom>
          <a:noFill/>
        </p:spPr>
        <p:txBody>
          <a:bodyPr wrap="square" rtlCol="0">
            <a:spAutoFit/>
          </a:bodyPr>
          <a:lstStyle/>
          <a:p>
            <a:pPr algn="ctr"/>
            <a:r>
              <a:rPr lang="es-CO" sz="2000" b="1" dirty="0">
                <a:solidFill>
                  <a:schemeClr val="bg1"/>
                </a:solidFill>
                <a:latin typeface="Bodoni MT Black" panose="02070A03080606020203" pitchFamily="18" charset="0"/>
              </a:rPr>
              <a:t>CUARTIL 3</a:t>
            </a:r>
          </a:p>
        </p:txBody>
      </p:sp>
      <p:sp>
        <p:nvSpPr>
          <p:cNvPr id="16" name="CuadroTexto 15">
            <a:extLst>
              <a:ext uri="{FF2B5EF4-FFF2-40B4-BE49-F238E27FC236}">
                <a16:creationId xmlns:a16="http://schemas.microsoft.com/office/drawing/2014/main" id="{4E3B47BB-5EF3-4E55-AC68-82F59783AC7C}"/>
              </a:ext>
            </a:extLst>
          </p:cNvPr>
          <p:cNvSpPr txBox="1"/>
          <p:nvPr/>
        </p:nvSpPr>
        <p:spPr>
          <a:xfrm>
            <a:off x="8498694" y="2002714"/>
            <a:ext cx="1896052" cy="400110"/>
          </a:xfrm>
          <a:prstGeom prst="rect">
            <a:avLst/>
          </a:prstGeom>
          <a:noFill/>
        </p:spPr>
        <p:txBody>
          <a:bodyPr wrap="square" rtlCol="0">
            <a:spAutoFit/>
          </a:bodyPr>
          <a:lstStyle/>
          <a:p>
            <a:pPr algn="ctr"/>
            <a:r>
              <a:rPr lang="es-CO" sz="2000" b="1" dirty="0">
                <a:solidFill>
                  <a:schemeClr val="bg1"/>
                </a:solidFill>
                <a:latin typeface="Bodoni MT Black" panose="02070A03080606020203" pitchFamily="18" charset="0"/>
              </a:rPr>
              <a:t>CUARTIL 4</a:t>
            </a:r>
          </a:p>
        </p:txBody>
      </p:sp>
      <p:sp>
        <p:nvSpPr>
          <p:cNvPr id="17" name="CuadroTexto 16">
            <a:extLst>
              <a:ext uri="{FF2B5EF4-FFF2-40B4-BE49-F238E27FC236}">
                <a16:creationId xmlns:a16="http://schemas.microsoft.com/office/drawing/2014/main" id="{C7008065-1139-43F3-BB01-853B1795BB64}"/>
              </a:ext>
            </a:extLst>
          </p:cNvPr>
          <p:cNvSpPr txBox="1"/>
          <p:nvPr/>
        </p:nvSpPr>
        <p:spPr>
          <a:xfrm>
            <a:off x="1285010" y="2639920"/>
            <a:ext cx="1164883" cy="400110"/>
          </a:xfrm>
          <a:prstGeom prst="rect">
            <a:avLst/>
          </a:prstGeom>
          <a:noFill/>
        </p:spPr>
        <p:txBody>
          <a:bodyPr wrap="square" rtlCol="0">
            <a:spAutoFit/>
          </a:bodyPr>
          <a:lstStyle/>
          <a:p>
            <a:pPr algn="ctr"/>
            <a:r>
              <a:rPr lang="es-CO" sz="2000" b="1" dirty="0">
                <a:solidFill>
                  <a:srgbClr val="FFFF00"/>
                </a:solidFill>
                <a:latin typeface="Cooper Black" panose="0208090404030B020404" pitchFamily="18" charset="0"/>
              </a:rPr>
              <a:t>A1</a:t>
            </a:r>
          </a:p>
        </p:txBody>
      </p:sp>
      <p:sp>
        <p:nvSpPr>
          <p:cNvPr id="18" name="CuadroTexto 17">
            <a:extLst>
              <a:ext uri="{FF2B5EF4-FFF2-40B4-BE49-F238E27FC236}">
                <a16:creationId xmlns:a16="http://schemas.microsoft.com/office/drawing/2014/main" id="{08208DC4-85B5-4587-82E1-DD3749144A5E}"/>
              </a:ext>
            </a:extLst>
          </p:cNvPr>
          <p:cNvSpPr txBox="1"/>
          <p:nvPr/>
        </p:nvSpPr>
        <p:spPr>
          <a:xfrm>
            <a:off x="3938579" y="2627906"/>
            <a:ext cx="1164883" cy="400110"/>
          </a:xfrm>
          <a:prstGeom prst="rect">
            <a:avLst/>
          </a:prstGeom>
          <a:noFill/>
        </p:spPr>
        <p:txBody>
          <a:bodyPr wrap="square" rtlCol="0">
            <a:spAutoFit/>
          </a:bodyPr>
          <a:lstStyle/>
          <a:p>
            <a:pPr algn="ctr"/>
            <a:r>
              <a:rPr lang="es-CO" sz="2000" b="1" dirty="0">
                <a:solidFill>
                  <a:srgbClr val="FFFF00"/>
                </a:solidFill>
                <a:latin typeface="Cooper Black" panose="0208090404030B020404" pitchFamily="18" charset="0"/>
              </a:rPr>
              <a:t>A1</a:t>
            </a:r>
          </a:p>
        </p:txBody>
      </p:sp>
      <p:sp>
        <p:nvSpPr>
          <p:cNvPr id="19" name="CuadroTexto 18">
            <a:extLst>
              <a:ext uri="{FF2B5EF4-FFF2-40B4-BE49-F238E27FC236}">
                <a16:creationId xmlns:a16="http://schemas.microsoft.com/office/drawing/2014/main" id="{614FF398-A437-4642-87E6-9B04B044CB68}"/>
              </a:ext>
            </a:extLst>
          </p:cNvPr>
          <p:cNvSpPr txBox="1"/>
          <p:nvPr/>
        </p:nvSpPr>
        <p:spPr>
          <a:xfrm>
            <a:off x="6268266" y="2577178"/>
            <a:ext cx="1164883" cy="400110"/>
          </a:xfrm>
          <a:prstGeom prst="rect">
            <a:avLst/>
          </a:prstGeom>
          <a:noFill/>
        </p:spPr>
        <p:txBody>
          <a:bodyPr wrap="square" rtlCol="0">
            <a:spAutoFit/>
          </a:bodyPr>
          <a:lstStyle/>
          <a:p>
            <a:pPr algn="ctr"/>
            <a:r>
              <a:rPr lang="es-CO" sz="2000" b="1" dirty="0">
                <a:solidFill>
                  <a:srgbClr val="FFFF00"/>
                </a:solidFill>
                <a:latin typeface="Cooper Black" panose="0208090404030B020404" pitchFamily="18" charset="0"/>
              </a:rPr>
              <a:t>A2</a:t>
            </a:r>
          </a:p>
        </p:txBody>
      </p:sp>
      <p:sp>
        <p:nvSpPr>
          <p:cNvPr id="20" name="CuadroTexto 19">
            <a:extLst>
              <a:ext uri="{FF2B5EF4-FFF2-40B4-BE49-F238E27FC236}">
                <a16:creationId xmlns:a16="http://schemas.microsoft.com/office/drawing/2014/main" id="{18FE9D94-5AAE-4BC7-A29D-34B00BEE4135}"/>
              </a:ext>
            </a:extLst>
          </p:cNvPr>
          <p:cNvSpPr txBox="1"/>
          <p:nvPr/>
        </p:nvSpPr>
        <p:spPr>
          <a:xfrm>
            <a:off x="8896605" y="2577178"/>
            <a:ext cx="1164883" cy="400110"/>
          </a:xfrm>
          <a:prstGeom prst="rect">
            <a:avLst/>
          </a:prstGeom>
          <a:noFill/>
        </p:spPr>
        <p:txBody>
          <a:bodyPr wrap="square" rtlCol="0">
            <a:spAutoFit/>
          </a:bodyPr>
          <a:lstStyle/>
          <a:p>
            <a:pPr algn="ctr"/>
            <a:r>
              <a:rPr lang="es-CO" sz="2000" b="1" dirty="0">
                <a:solidFill>
                  <a:srgbClr val="FFFF00"/>
                </a:solidFill>
                <a:latin typeface="Cooper Black" panose="0208090404030B020404" pitchFamily="18" charset="0"/>
              </a:rPr>
              <a:t>A2</a:t>
            </a:r>
          </a:p>
        </p:txBody>
      </p:sp>
      <p:sp>
        <p:nvSpPr>
          <p:cNvPr id="21" name="CuadroTexto 20">
            <a:extLst>
              <a:ext uri="{FF2B5EF4-FFF2-40B4-BE49-F238E27FC236}">
                <a16:creationId xmlns:a16="http://schemas.microsoft.com/office/drawing/2014/main" id="{8941AF5C-B37B-461E-8D92-9AC6E454F647}"/>
              </a:ext>
            </a:extLst>
          </p:cNvPr>
          <p:cNvSpPr txBox="1"/>
          <p:nvPr/>
        </p:nvSpPr>
        <p:spPr>
          <a:xfrm>
            <a:off x="1285010" y="3148262"/>
            <a:ext cx="1164883" cy="400110"/>
          </a:xfrm>
          <a:prstGeom prst="rect">
            <a:avLst/>
          </a:prstGeom>
          <a:noFill/>
        </p:spPr>
        <p:txBody>
          <a:bodyPr wrap="square" rtlCol="0">
            <a:spAutoFit/>
          </a:bodyPr>
          <a:lstStyle/>
          <a:p>
            <a:pPr algn="ctr"/>
            <a:r>
              <a:rPr lang="es-CO" sz="2000" b="1" dirty="0">
                <a:solidFill>
                  <a:srgbClr val="FFFF00"/>
                </a:solidFill>
                <a:latin typeface="Cooper Black" panose="0208090404030B020404" pitchFamily="18" charset="0"/>
              </a:rPr>
              <a:t>B</a:t>
            </a:r>
          </a:p>
        </p:txBody>
      </p:sp>
      <p:sp>
        <p:nvSpPr>
          <p:cNvPr id="22" name="CuadroTexto 21">
            <a:extLst>
              <a:ext uri="{FF2B5EF4-FFF2-40B4-BE49-F238E27FC236}">
                <a16:creationId xmlns:a16="http://schemas.microsoft.com/office/drawing/2014/main" id="{3D0CA2B7-B1CB-49DC-B35C-727DB2BF17A6}"/>
              </a:ext>
            </a:extLst>
          </p:cNvPr>
          <p:cNvSpPr txBox="1"/>
          <p:nvPr/>
        </p:nvSpPr>
        <p:spPr>
          <a:xfrm>
            <a:off x="3907171" y="3219769"/>
            <a:ext cx="1164883" cy="400110"/>
          </a:xfrm>
          <a:prstGeom prst="rect">
            <a:avLst/>
          </a:prstGeom>
          <a:noFill/>
        </p:spPr>
        <p:txBody>
          <a:bodyPr wrap="square" rtlCol="0">
            <a:spAutoFit/>
          </a:bodyPr>
          <a:lstStyle/>
          <a:p>
            <a:pPr algn="ctr"/>
            <a:r>
              <a:rPr lang="es-CO" sz="2000" b="1" dirty="0">
                <a:solidFill>
                  <a:srgbClr val="FFFF00"/>
                </a:solidFill>
                <a:latin typeface="Cooper Black" panose="0208090404030B020404" pitchFamily="18" charset="0"/>
              </a:rPr>
              <a:t>C</a:t>
            </a:r>
          </a:p>
        </p:txBody>
      </p:sp>
      <p:sp>
        <p:nvSpPr>
          <p:cNvPr id="23" name="CuadroTexto 22">
            <a:extLst>
              <a:ext uri="{FF2B5EF4-FFF2-40B4-BE49-F238E27FC236}">
                <a16:creationId xmlns:a16="http://schemas.microsoft.com/office/drawing/2014/main" id="{307B0A02-1F0E-45AF-8557-473D739F4928}"/>
              </a:ext>
            </a:extLst>
          </p:cNvPr>
          <p:cNvSpPr txBox="1"/>
          <p:nvPr/>
        </p:nvSpPr>
        <p:spPr>
          <a:xfrm>
            <a:off x="6357064" y="3148262"/>
            <a:ext cx="1164883" cy="400110"/>
          </a:xfrm>
          <a:prstGeom prst="rect">
            <a:avLst/>
          </a:prstGeom>
          <a:noFill/>
        </p:spPr>
        <p:txBody>
          <a:bodyPr wrap="square" rtlCol="0">
            <a:spAutoFit/>
          </a:bodyPr>
          <a:lstStyle/>
          <a:p>
            <a:pPr algn="ctr"/>
            <a:r>
              <a:rPr lang="es-CO" sz="2000" b="1" dirty="0">
                <a:solidFill>
                  <a:srgbClr val="FFFF00"/>
                </a:solidFill>
                <a:latin typeface="Cooper Black" panose="0208090404030B020404" pitchFamily="18" charset="0"/>
              </a:rPr>
              <a:t>C</a:t>
            </a:r>
          </a:p>
        </p:txBody>
      </p:sp>
      <p:sp>
        <p:nvSpPr>
          <p:cNvPr id="24" name="CuadroTexto 23">
            <a:extLst>
              <a:ext uri="{FF2B5EF4-FFF2-40B4-BE49-F238E27FC236}">
                <a16:creationId xmlns:a16="http://schemas.microsoft.com/office/drawing/2014/main" id="{8FD20F0A-3718-46B3-BAF7-34791CE4C31E}"/>
              </a:ext>
            </a:extLst>
          </p:cNvPr>
          <p:cNvSpPr txBox="1"/>
          <p:nvPr/>
        </p:nvSpPr>
        <p:spPr>
          <a:xfrm>
            <a:off x="8896605" y="3091248"/>
            <a:ext cx="1164883" cy="400110"/>
          </a:xfrm>
          <a:prstGeom prst="rect">
            <a:avLst/>
          </a:prstGeom>
          <a:noFill/>
        </p:spPr>
        <p:txBody>
          <a:bodyPr wrap="square" rtlCol="0">
            <a:spAutoFit/>
          </a:bodyPr>
          <a:lstStyle/>
          <a:p>
            <a:pPr algn="ctr"/>
            <a:r>
              <a:rPr lang="es-CO" sz="2000" b="1" dirty="0">
                <a:solidFill>
                  <a:srgbClr val="FFFF00"/>
                </a:solidFill>
                <a:latin typeface="Cooper Black" panose="0208090404030B020404" pitchFamily="18" charset="0"/>
              </a:rPr>
              <a:t>C</a:t>
            </a:r>
          </a:p>
        </p:txBody>
      </p:sp>
    </p:spTree>
    <p:extLst>
      <p:ext uri="{BB962C8B-B14F-4D97-AF65-F5344CB8AC3E}">
        <p14:creationId xmlns:p14="http://schemas.microsoft.com/office/powerpoint/2010/main" val="1495726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ndo rojo con textura vintage continental, rojo, retro, continental png |  PNGWing">
            <a:extLst>
              <a:ext uri="{FF2B5EF4-FFF2-40B4-BE49-F238E27FC236}">
                <a16:creationId xmlns:a16="http://schemas.microsoft.com/office/drawing/2014/main" id="{65048E78-8E01-4EC2-8FA0-C0F9A4B8A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663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tablero de madera en estilo de dibujos animados 8853564 PNG">
            <a:extLst>
              <a:ext uri="{FF2B5EF4-FFF2-40B4-BE49-F238E27FC236}">
                <a16:creationId xmlns:a16="http://schemas.microsoft.com/office/drawing/2014/main" id="{EFC82DF3-927C-4A51-8E8B-E1DA5E5325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887" y="1790401"/>
            <a:ext cx="7924222" cy="3912585"/>
          </a:xfrm>
          <a:prstGeom prst="rect">
            <a:avLst/>
          </a:prstGeom>
          <a:noFill/>
          <a:extLst>
            <a:ext uri="{909E8E84-426E-40DD-AFC4-6F175D3DCCD1}">
              <a14:hiddenFill xmlns:a14="http://schemas.microsoft.com/office/drawing/2010/main">
                <a:solidFill>
                  <a:srgbClr val="FFFFFF"/>
                </a:solidFill>
              </a14:hiddenFill>
            </a:ext>
          </a:extLst>
        </p:spPr>
      </p:pic>
      <p:sp>
        <p:nvSpPr>
          <p:cNvPr id="46" name="CuadroTexto 45">
            <a:extLst>
              <a:ext uri="{FF2B5EF4-FFF2-40B4-BE49-F238E27FC236}">
                <a16:creationId xmlns:a16="http://schemas.microsoft.com/office/drawing/2014/main" id="{738A3F34-A4B1-4DDC-BBE8-4F245C52246D}"/>
              </a:ext>
            </a:extLst>
          </p:cNvPr>
          <p:cNvSpPr txBox="1"/>
          <p:nvPr/>
        </p:nvSpPr>
        <p:spPr>
          <a:xfrm>
            <a:off x="3698235" y="1953417"/>
            <a:ext cx="4786859" cy="369332"/>
          </a:xfrm>
          <a:prstGeom prst="rect">
            <a:avLst/>
          </a:prstGeom>
          <a:noFill/>
        </p:spPr>
        <p:txBody>
          <a:bodyPr wrap="square">
            <a:spAutoFit/>
          </a:bodyPr>
          <a:lstStyle/>
          <a:p>
            <a:pPr algn="ctr"/>
            <a:r>
              <a:rPr lang="es-MX" b="1" i="0" dirty="0">
                <a:effectLst/>
                <a:latin typeface="Imprint MT Shadow" panose="04020605060303030202" pitchFamily="82" charset="0"/>
              </a:rPr>
              <a:t>Titulo: Colombia Internacional</a:t>
            </a:r>
            <a:endParaRPr lang="es-CO" b="1" dirty="0">
              <a:latin typeface="Imprint MT Shadow" panose="04020605060303030202" pitchFamily="82" charset="0"/>
            </a:endParaRPr>
          </a:p>
        </p:txBody>
      </p:sp>
      <p:sp>
        <p:nvSpPr>
          <p:cNvPr id="47" name="CuadroTexto 46">
            <a:extLst>
              <a:ext uri="{FF2B5EF4-FFF2-40B4-BE49-F238E27FC236}">
                <a16:creationId xmlns:a16="http://schemas.microsoft.com/office/drawing/2014/main" id="{7F7AE6D4-BF2C-4D6B-A3A4-07B373895627}"/>
              </a:ext>
            </a:extLst>
          </p:cNvPr>
          <p:cNvSpPr txBox="1"/>
          <p:nvPr/>
        </p:nvSpPr>
        <p:spPr>
          <a:xfrm>
            <a:off x="5513557" y="379491"/>
            <a:ext cx="1438572" cy="1015663"/>
          </a:xfrm>
          <a:prstGeom prst="rect">
            <a:avLst/>
          </a:prstGeom>
          <a:noFill/>
        </p:spPr>
        <p:txBody>
          <a:bodyPr wrap="square" rtlCol="0">
            <a:spAutoFit/>
          </a:bodyPr>
          <a:lstStyle/>
          <a:p>
            <a:pPr algn="ctr"/>
            <a:r>
              <a:rPr lang="es-CO" sz="6000" b="1" dirty="0">
                <a:solidFill>
                  <a:srgbClr val="FFFF00"/>
                </a:solidFill>
                <a:latin typeface="Cooper Black" panose="0208090404030B020404" pitchFamily="18" charset="0"/>
              </a:rPr>
              <a:t>A1</a:t>
            </a:r>
          </a:p>
        </p:txBody>
      </p:sp>
      <p:sp>
        <p:nvSpPr>
          <p:cNvPr id="48" name="CuadroTexto 47">
            <a:extLst>
              <a:ext uri="{FF2B5EF4-FFF2-40B4-BE49-F238E27FC236}">
                <a16:creationId xmlns:a16="http://schemas.microsoft.com/office/drawing/2014/main" id="{81A58E24-5C80-48F2-81EE-B2460C9B0C03}"/>
              </a:ext>
            </a:extLst>
          </p:cNvPr>
          <p:cNvSpPr txBox="1"/>
          <p:nvPr/>
        </p:nvSpPr>
        <p:spPr>
          <a:xfrm>
            <a:off x="5184002" y="2911906"/>
            <a:ext cx="1815323" cy="369332"/>
          </a:xfrm>
          <a:prstGeom prst="rect">
            <a:avLst/>
          </a:prstGeom>
          <a:noFill/>
        </p:spPr>
        <p:txBody>
          <a:bodyPr wrap="square">
            <a:spAutoFit/>
          </a:bodyPr>
          <a:lstStyle/>
          <a:p>
            <a:pPr algn="ctr"/>
            <a:r>
              <a:rPr lang="es-MX" b="1" i="0" dirty="0">
                <a:effectLst/>
                <a:latin typeface="Imprint MT Shadow" panose="04020605060303030202" pitchFamily="82" charset="0"/>
              </a:rPr>
              <a:t>Categoría: </a:t>
            </a:r>
            <a:r>
              <a:rPr lang="es-MX" b="1" dirty="0">
                <a:latin typeface="Imprint MT Shadow" panose="04020605060303030202" pitchFamily="82" charset="0"/>
              </a:rPr>
              <a:t>A1</a:t>
            </a:r>
            <a:endParaRPr lang="es-CO" b="1" dirty="0">
              <a:latin typeface="Imprint MT Shadow" panose="04020605060303030202" pitchFamily="82" charset="0"/>
            </a:endParaRPr>
          </a:p>
        </p:txBody>
      </p:sp>
      <p:sp>
        <p:nvSpPr>
          <p:cNvPr id="8" name="CuadroTexto 7">
            <a:extLst>
              <a:ext uri="{FF2B5EF4-FFF2-40B4-BE49-F238E27FC236}">
                <a16:creationId xmlns:a16="http://schemas.microsoft.com/office/drawing/2014/main" id="{490B2355-89D9-4A43-AD6F-CE301140F572}"/>
              </a:ext>
            </a:extLst>
          </p:cNvPr>
          <p:cNvSpPr txBox="1"/>
          <p:nvPr/>
        </p:nvSpPr>
        <p:spPr>
          <a:xfrm>
            <a:off x="5184001" y="3828201"/>
            <a:ext cx="2427034" cy="369332"/>
          </a:xfrm>
          <a:prstGeom prst="rect">
            <a:avLst/>
          </a:prstGeom>
          <a:noFill/>
        </p:spPr>
        <p:txBody>
          <a:bodyPr wrap="square">
            <a:spAutoFit/>
          </a:bodyPr>
          <a:lstStyle/>
          <a:p>
            <a:pPr algn="ctr"/>
            <a:r>
              <a:rPr lang="es-MX" b="1" i="0" dirty="0">
                <a:effectLst/>
                <a:latin typeface="Imprint MT Shadow" panose="04020605060303030202" pitchFamily="82" charset="0"/>
              </a:rPr>
              <a:t>Contexto: </a:t>
            </a:r>
            <a:r>
              <a:rPr lang="es-MX" b="1" dirty="0">
                <a:latin typeface="Imprint MT Shadow" panose="04020605060303030202" pitchFamily="82" charset="0"/>
              </a:rPr>
              <a:t>Nacional</a:t>
            </a:r>
            <a:endParaRPr lang="es-CO" b="1" dirty="0">
              <a:latin typeface="Imprint MT Shadow" panose="04020605060303030202" pitchFamily="82" charset="0"/>
            </a:endParaRPr>
          </a:p>
        </p:txBody>
      </p:sp>
      <p:sp>
        <p:nvSpPr>
          <p:cNvPr id="9" name="CuadroTexto 8">
            <a:extLst>
              <a:ext uri="{FF2B5EF4-FFF2-40B4-BE49-F238E27FC236}">
                <a16:creationId xmlns:a16="http://schemas.microsoft.com/office/drawing/2014/main" id="{62E1126D-1367-4049-A48A-D698D2CA31D5}"/>
              </a:ext>
            </a:extLst>
          </p:cNvPr>
          <p:cNvSpPr txBox="1"/>
          <p:nvPr/>
        </p:nvSpPr>
        <p:spPr>
          <a:xfrm>
            <a:off x="5184000" y="4744496"/>
            <a:ext cx="3018705" cy="646331"/>
          </a:xfrm>
          <a:prstGeom prst="rect">
            <a:avLst/>
          </a:prstGeom>
          <a:noFill/>
        </p:spPr>
        <p:txBody>
          <a:bodyPr wrap="square">
            <a:spAutoFit/>
          </a:bodyPr>
          <a:lstStyle/>
          <a:p>
            <a:pPr algn="ctr"/>
            <a:r>
              <a:rPr lang="es-MX" b="1" dirty="0">
                <a:latin typeface="Imprint MT Shadow" panose="04020605060303030202" pitchFamily="82" charset="0"/>
              </a:rPr>
              <a:t>Publicado por</a:t>
            </a:r>
            <a:r>
              <a:rPr lang="es-MX" b="1" i="0" dirty="0">
                <a:effectLst/>
                <a:latin typeface="Imprint MT Shadow" panose="04020605060303030202" pitchFamily="82" charset="0"/>
              </a:rPr>
              <a:t>: </a:t>
            </a:r>
            <a:r>
              <a:rPr lang="es-MX" b="1" dirty="0">
                <a:latin typeface="Imprint MT Shadow" panose="04020605060303030202" pitchFamily="82" charset="0"/>
              </a:rPr>
              <a:t>Universidad de los Andes</a:t>
            </a:r>
            <a:endParaRPr lang="es-CO" b="1" dirty="0">
              <a:latin typeface="Imprint MT Shadow" panose="04020605060303030202" pitchFamily="82" charset="0"/>
            </a:endParaRPr>
          </a:p>
        </p:txBody>
      </p:sp>
    </p:spTree>
    <p:extLst>
      <p:ext uri="{BB962C8B-B14F-4D97-AF65-F5344CB8AC3E}">
        <p14:creationId xmlns:p14="http://schemas.microsoft.com/office/powerpoint/2010/main" val="587555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ndo rojo con textura vintage continental, rojo, retro, continental png |  PNGWing">
            <a:extLst>
              <a:ext uri="{FF2B5EF4-FFF2-40B4-BE49-F238E27FC236}">
                <a16:creationId xmlns:a16="http://schemas.microsoft.com/office/drawing/2014/main" id="{65048E78-8E01-4EC2-8FA0-C0F9A4B8A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663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tablero de madera en estilo de dibujos animados 8853564 PNG">
            <a:extLst>
              <a:ext uri="{FF2B5EF4-FFF2-40B4-BE49-F238E27FC236}">
                <a16:creationId xmlns:a16="http://schemas.microsoft.com/office/drawing/2014/main" id="{EFC82DF3-927C-4A51-8E8B-E1DA5E5325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887" y="1790401"/>
            <a:ext cx="7924222" cy="3912585"/>
          </a:xfrm>
          <a:prstGeom prst="rect">
            <a:avLst/>
          </a:prstGeom>
          <a:noFill/>
          <a:extLst>
            <a:ext uri="{909E8E84-426E-40DD-AFC4-6F175D3DCCD1}">
              <a14:hiddenFill xmlns:a14="http://schemas.microsoft.com/office/drawing/2010/main">
                <a:solidFill>
                  <a:srgbClr val="FFFFFF"/>
                </a:solidFill>
              </a14:hiddenFill>
            </a:ext>
          </a:extLst>
        </p:spPr>
      </p:pic>
      <p:sp>
        <p:nvSpPr>
          <p:cNvPr id="46" name="CuadroTexto 45">
            <a:extLst>
              <a:ext uri="{FF2B5EF4-FFF2-40B4-BE49-F238E27FC236}">
                <a16:creationId xmlns:a16="http://schemas.microsoft.com/office/drawing/2014/main" id="{738A3F34-A4B1-4DDC-BBE8-4F245C52246D}"/>
              </a:ext>
            </a:extLst>
          </p:cNvPr>
          <p:cNvSpPr txBox="1"/>
          <p:nvPr/>
        </p:nvSpPr>
        <p:spPr>
          <a:xfrm>
            <a:off x="3698235" y="1953417"/>
            <a:ext cx="4786859" cy="369332"/>
          </a:xfrm>
          <a:prstGeom prst="rect">
            <a:avLst/>
          </a:prstGeom>
          <a:noFill/>
        </p:spPr>
        <p:txBody>
          <a:bodyPr wrap="square">
            <a:spAutoFit/>
          </a:bodyPr>
          <a:lstStyle/>
          <a:p>
            <a:pPr algn="ctr"/>
            <a:r>
              <a:rPr lang="es-MX" b="1" i="0" dirty="0">
                <a:effectLst/>
                <a:latin typeface="Imprint MT Shadow" panose="04020605060303030202" pitchFamily="82" charset="0"/>
              </a:rPr>
              <a:t>Titulo: Estudios del literatura colombiana</a:t>
            </a:r>
            <a:endParaRPr lang="es-CO" b="1" dirty="0">
              <a:latin typeface="Imprint MT Shadow" panose="04020605060303030202" pitchFamily="82" charset="0"/>
            </a:endParaRPr>
          </a:p>
        </p:txBody>
      </p:sp>
      <p:sp>
        <p:nvSpPr>
          <p:cNvPr id="47" name="CuadroTexto 46">
            <a:extLst>
              <a:ext uri="{FF2B5EF4-FFF2-40B4-BE49-F238E27FC236}">
                <a16:creationId xmlns:a16="http://schemas.microsoft.com/office/drawing/2014/main" id="{7F7AE6D4-BF2C-4D6B-A3A4-07B373895627}"/>
              </a:ext>
            </a:extLst>
          </p:cNvPr>
          <p:cNvSpPr txBox="1"/>
          <p:nvPr/>
        </p:nvSpPr>
        <p:spPr>
          <a:xfrm>
            <a:off x="5513557" y="379491"/>
            <a:ext cx="1438572" cy="1015663"/>
          </a:xfrm>
          <a:prstGeom prst="rect">
            <a:avLst/>
          </a:prstGeom>
          <a:noFill/>
        </p:spPr>
        <p:txBody>
          <a:bodyPr wrap="square" rtlCol="0">
            <a:spAutoFit/>
          </a:bodyPr>
          <a:lstStyle/>
          <a:p>
            <a:pPr algn="ctr"/>
            <a:r>
              <a:rPr lang="es-CO" sz="6000" b="1" dirty="0">
                <a:solidFill>
                  <a:srgbClr val="FFFF00"/>
                </a:solidFill>
                <a:latin typeface="Cooper Black" panose="0208090404030B020404" pitchFamily="18" charset="0"/>
              </a:rPr>
              <a:t>A1</a:t>
            </a:r>
          </a:p>
        </p:txBody>
      </p:sp>
      <p:sp>
        <p:nvSpPr>
          <p:cNvPr id="48" name="CuadroTexto 47">
            <a:extLst>
              <a:ext uri="{FF2B5EF4-FFF2-40B4-BE49-F238E27FC236}">
                <a16:creationId xmlns:a16="http://schemas.microsoft.com/office/drawing/2014/main" id="{81A58E24-5C80-48F2-81EE-B2460C9B0C03}"/>
              </a:ext>
            </a:extLst>
          </p:cNvPr>
          <p:cNvSpPr txBox="1"/>
          <p:nvPr/>
        </p:nvSpPr>
        <p:spPr>
          <a:xfrm>
            <a:off x="5184002" y="2911906"/>
            <a:ext cx="1815323" cy="369332"/>
          </a:xfrm>
          <a:prstGeom prst="rect">
            <a:avLst/>
          </a:prstGeom>
          <a:noFill/>
        </p:spPr>
        <p:txBody>
          <a:bodyPr wrap="square">
            <a:spAutoFit/>
          </a:bodyPr>
          <a:lstStyle/>
          <a:p>
            <a:pPr algn="ctr"/>
            <a:r>
              <a:rPr lang="es-MX" b="1" i="0" dirty="0">
                <a:effectLst/>
                <a:latin typeface="Imprint MT Shadow" panose="04020605060303030202" pitchFamily="82" charset="0"/>
              </a:rPr>
              <a:t>Categoría: </a:t>
            </a:r>
            <a:r>
              <a:rPr lang="es-MX" b="1" dirty="0">
                <a:latin typeface="Imprint MT Shadow" panose="04020605060303030202" pitchFamily="82" charset="0"/>
              </a:rPr>
              <a:t>A1</a:t>
            </a:r>
            <a:endParaRPr lang="es-CO" b="1" dirty="0">
              <a:latin typeface="Imprint MT Shadow" panose="04020605060303030202" pitchFamily="82" charset="0"/>
            </a:endParaRPr>
          </a:p>
        </p:txBody>
      </p:sp>
      <p:sp>
        <p:nvSpPr>
          <p:cNvPr id="8" name="CuadroTexto 7">
            <a:extLst>
              <a:ext uri="{FF2B5EF4-FFF2-40B4-BE49-F238E27FC236}">
                <a16:creationId xmlns:a16="http://schemas.microsoft.com/office/drawing/2014/main" id="{490B2355-89D9-4A43-AD6F-CE301140F572}"/>
              </a:ext>
            </a:extLst>
          </p:cNvPr>
          <p:cNvSpPr txBox="1"/>
          <p:nvPr/>
        </p:nvSpPr>
        <p:spPr>
          <a:xfrm>
            <a:off x="5184001" y="3828201"/>
            <a:ext cx="2427034" cy="369332"/>
          </a:xfrm>
          <a:prstGeom prst="rect">
            <a:avLst/>
          </a:prstGeom>
          <a:noFill/>
        </p:spPr>
        <p:txBody>
          <a:bodyPr wrap="square">
            <a:spAutoFit/>
          </a:bodyPr>
          <a:lstStyle/>
          <a:p>
            <a:pPr algn="ctr"/>
            <a:r>
              <a:rPr lang="es-MX" b="1" i="0" dirty="0">
                <a:effectLst/>
                <a:latin typeface="Imprint MT Shadow" panose="04020605060303030202" pitchFamily="82" charset="0"/>
              </a:rPr>
              <a:t>Contexto: </a:t>
            </a:r>
            <a:r>
              <a:rPr lang="es-MX" b="1" dirty="0">
                <a:latin typeface="Imprint MT Shadow" panose="04020605060303030202" pitchFamily="82" charset="0"/>
              </a:rPr>
              <a:t>Nacional</a:t>
            </a:r>
            <a:endParaRPr lang="es-CO" b="1" dirty="0">
              <a:latin typeface="Imprint MT Shadow" panose="04020605060303030202" pitchFamily="82" charset="0"/>
            </a:endParaRPr>
          </a:p>
        </p:txBody>
      </p:sp>
      <p:sp>
        <p:nvSpPr>
          <p:cNvPr id="9" name="CuadroTexto 8">
            <a:extLst>
              <a:ext uri="{FF2B5EF4-FFF2-40B4-BE49-F238E27FC236}">
                <a16:creationId xmlns:a16="http://schemas.microsoft.com/office/drawing/2014/main" id="{7CCE7957-3810-4ACA-8A6E-9AD5C9B8BAF1}"/>
              </a:ext>
            </a:extLst>
          </p:cNvPr>
          <p:cNvSpPr txBox="1"/>
          <p:nvPr/>
        </p:nvSpPr>
        <p:spPr>
          <a:xfrm>
            <a:off x="4074460" y="4744496"/>
            <a:ext cx="4128246" cy="646331"/>
          </a:xfrm>
          <a:prstGeom prst="rect">
            <a:avLst/>
          </a:prstGeom>
          <a:noFill/>
        </p:spPr>
        <p:txBody>
          <a:bodyPr wrap="square">
            <a:spAutoFit/>
          </a:bodyPr>
          <a:lstStyle/>
          <a:p>
            <a:pPr algn="ctr"/>
            <a:r>
              <a:rPr lang="es-MX" b="1" dirty="0">
                <a:latin typeface="Imprint MT Shadow" panose="04020605060303030202" pitchFamily="82" charset="0"/>
              </a:rPr>
              <a:t>Publicado por</a:t>
            </a:r>
            <a:r>
              <a:rPr lang="es-MX" b="1" i="0" dirty="0">
                <a:effectLst/>
                <a:latin typeface="Imprint MT Shadow" panose="04020605060303030202" pitchFamily="82" charset="0"/>
              </a:rPr>
              <a:t>: </a:t>
            </a:r>
            <a:r>
              <a:rPr lang="es-MX" b="1" dirty="0">
                <a:latin typeface="Imprint MT Shadow" panose="04020605060303030202" pitchFamily="82" charset="0"/>
              </a:rPr>
              <a:t>Universidad de Antioquia</a:t>
            </a:r>
            <a:endParaRPr lang="es-CO" b="1" dirty="0">
              <a:latin typeface="Imprint MT Shadow" panose="04020605060303030202" pitchFamily="82" charset="0"/>
            </a:endParaRPr>
          </a:p>
        </p:txBody>
      </p:sp>
    </p:spTree>
    <p:extLst>
      <p:ext uri="{BB962C8B-B14F-4D97-AF65-F5344CB8AC3E}">
        <p14:creationId xmlns:p14="http://schemas.microsoft.com/office/powerpoint/2010/main" val="357063195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880</Words>
  <Application>Microsoft Office PowerPoint</Application>
  <PresentationFormat>Panorámica</PresentationFormat>
  <Paragraphs>118</Paragraphs>
  <Slides>17</Slides>
  <Notes>0</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17</vt:i4>
      </vt:variant>
    </vt:vector>
  </HeadingPairs>
  <TitlesOfParts>
    <vt:vector size="29" baseType="lpstr">
      <vt:lpstr>Abadi</vt:lpstr>
      <vt:lpstr>Arial</vt:lpstr>
      <vt:lpstr>Base 05</vt:lpstr>
      <vt:lpstr>Bauhaus 93</vt:lpstr>
      <vt:lpstr>Berlin Sans FB</vt:lpstr>
      <vt:lpstr>Bodoni MT Black</vt:lpstr>
      <vt:lpstr>Calibri</vt:lpstr>
      <vt:lpstr>Calibri Light</vt:lpstr>
      <vt:lpstr>Cooper Black</vt:lpstr>
      <vt:lpstr>Imprint MT Shadow</vt:lpstr>
      <vt:lpstr>Open Sans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Cristian Narvaez Sanchez</dc:creator>
  <cp:lastModifiedBy>Cristian Narvaez Sanchez</cp:lastModifiedBy>
  <cp:revision>15</cp:revision>
  <dcterms:created xsi:type="dcterms:W3CDTF">2024-11-23T18:46:03Z</dcterms:created>
  <dcterms:modified xsi:type="dcterms:W3CDTF">2024-11-23T22:23:03Z</dcterms:modified>
</cp:coreProperties>
</file>