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6"/>
  </p:notesMasterIdLst>
  <p:sldIdLst>
    <p:sldId id="256" r:id="rId2"/>
    <p:sldId id="477" r:id="rId3"/>
    <p:sldId id="478" r:id="rId4"/>
    <p:sldId id="479" r:id="rId5"/>
    <p:sldId id="383" r:id="rId6"/>
    <p:sldId id="384" r:id="rId7"/>
    <p:sldId id="385" r:id="rId8"/>
    <p:sldId id="386" r:id="rId9"/>
    <p:sldId id="467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468" r:id="rId19"/>
    <p:sldId id="469" r:id="rId20"/>
    <p:sldId id="470" r:id="rId21"/>
    <p:sldId id="471" r:id="rId22"/>
    <p:sldId id="472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480" r:id="rId32"/>
    <p:sldId id="403" r:id="rId33"/>
    <p:sldId id="404" r:id="rId34"/>
    <p:sldId id="410" r:id="rId35"/>
    <p:sldId id="411" r:id="rId36"/>
    <p:sldId id="412" r:id="rId37"/>
    <p:sldId id="413" r:id="rId38"/>
    <p:sldId id="414" r:id="rId39"/>
    <p:sldId id="415" r:id="rId40"/>
    <p:sldId id="416" r:id="rId41"/>
    <p:sldId id="417" r:id="rId42"/>
    <p:sldId id="418" r:id="rId43"/>
    <p:sldId id="419" r:id="rId44"/>
    <p:sldId id="420" r:id="rId45"/>
    <p:sldId id="475" r:id="rId46"/>
    <p:sldId id="422" r:id="rId47"/>
    <p:sldId id="423" r:id="rId48"/>
    <p:sldId id="424" r:id="rId49"/>
    <p:sldId id="425" r:id="rId50"/>
    <p:sldId id="426" r:id="rId51"/>
    <p:sldId id="427" r:id="rId52"/>
    <p:sldId id="428" r:id="rId53"/>
    <p:sldId id="474" r:id="rId54"/>
    <p:sldId id="481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-114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CEE41-D71D-408F-949C-CA4708EFF3A6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B5604-F0F3-402E-ADB4-32C80E2DDA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74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679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Chapter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267200"/>
            <a:ext cx="7772400" cy="762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Fletcher Dunn and Ian Parberry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4840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133600"/>
            <a:ext cx="9144000" cy="165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4840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28600"/>
            <a:ext cx="9144000" cy="1183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7818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4840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28600"/>
            <a:ext cx="9144000" cy="1183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4840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6553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 txBox="1">
            <a:spLocks/>
          </p:cNvSpPr>
          <p:nvPr/>
        </p:nvSpPr>
        <p:spPr>
          <a:xfrm>
            <a:off x="1066800" y="4495800"/>
            <a:ext cx="3276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531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Fletcher Dunn</a:t>
            </a:r>
          </a:p>
          <a:p>
            <a:pPr lvl="0" algn="ctr">
              <a:spcBef>
                <a:spcPct val="20000"/>
              </a:spcBef>
              <a:defRPr/>
            </a:pPr>
            <a:r>
              <a:rPr lang="en-US" sz="2400" i="1" smtClean="0">
                <a:solidFill>
                  <a:srgbClr val="235318"/>
                </a:solidFill>
              </a:rPr>
              <a:t>Valve Software</a:t>
            </a:r>
            <a:endParaRPr lang="en-US" sz="2400" i="1" dirty="0" smtClean="0">
              <a:solidFill>
                <a:srgbClr val="235318"/>
              </a:solidFill>
            </a:endParaRPr>
          </a:p>
        </p:txBody>
      </p:sp>
      <p:pic>
        <p:nvPicPr>
          <p:cNvPr id="7" name="Picture 2" descr="C:\Users\ian\Desktop\figs_jpg\2d_matrix_L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4800" y="228600"/>
            <a:ext cx="1219200" cy="121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3" descr="C:\Users\ian\Desktop\figs_jpg\2d_matrix_object_after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676400" y="228600"/>
            <a:ext cx="1219200" cy="121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3" descr="C:\Users\ian\Desktop\figs_jpg\3d_matrix_object_before.jp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48000" y="228600"/>
            <a:ext cx="1250067" cy="121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3" descr="C:\Users\ian\Desktop\figs_jpg\3d_matrix_object_after.jp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419600" y="228600"/>
            <a:ext cx="1295400" cy="12219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91200" y="228600"/>
            <a:ext cx="3140990" cy="121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79575"/>
          </a:xfrm>
        </p:spPr>
        <p:txBody>
          <a:bodyPr>
            <a:normAutofit/>
          </a:bodyPr>
          <a:lstStyle/>
          <a:p>
            <a:r>
              <a:rPr lang="en-US" sz="2700" dirty="0" smtClean="0"/>
              <a:t>Chapter 4:</a:t>
            </a:r>
            <a:br>
              <a:rPr lang="en-US" sz="2700" dirty="0" smtClean="0"/>
            </a:br>
            <a:r>
              <a:rPr lang="en-US" sz="4000" dirty="0" smtClean="0"/>
              <a:t>Introduction to Matrices</a:t>
            </a:r>
            <a:endParaRPr lang="en-US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4876800" y="4495800"/>
            <a:ext cx="3276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531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Ian Parberry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23531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University of North Texas</a:t>
            </a:r>
            <a:endParaRPr kumimoji="0" lang="en-US" sz="2200" b="0" i="1" u="none" strike="noStrike" kern="1200" cap="none" spc="0" normalizeH="0" baseline="0" noProof="0" dirty="0">
              <a:ln>
                <a:noFill/>
              </a:ln>
              <a:solidFill>
                <a:srgbClr val="23531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04800" y="6248400"/>
            <a:ext cx="85344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lvl="0" algn="ctr">
              <a:defRPr/>
            </a:pPr>
            <a:r>
              <a:rPr lang="en-US" sz="2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3D Math Primer for Graphics and Game Development</a:t>
            </a:r>
            <a:endParaRPr lang="en-US" sz="2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Vectors as Matrices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row vector is a </a:t>
            </a:r>
            <a:r>
              <a:rPr lang="en-US" dirty="0" smtClean="0"/>
              <a:t>1 </a:t>
            </a:r>
            <a:r>
              <a:rPr lang="en-US" sz="2400" dirty="0" smtClean="0">
                <a:latin typeface="Arial" charset="0"/>
              </a:rPr>
              <a:t>x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/>
              <a:t>matrix.</a:t>
            </a:r>
          </a:p>
          <a:p>
            <a:r>
              <a:rPr lang="en-US" dirty="0"/>
              <a:t>A column vector is an </a:t>
            </a:r>
            <a:r>
              <a:rPr lang="en-US" i="1" dirty="0" smtClean="0"/>
              <a:t>n </a:t>
            </a:r>
            <a:r>
              <a:rPr lang="en-US" sz="2400" dirty="0" smtClean="0">
                <a:latin typeface="Arial" charset="0"/>
              </a:rPr>
              <a:t>x </a:t>
            </a:r>
            <a:r>
              <a:rPr lang="en-US" dirty="0" smtClean="0"/>
              <a:t>1 </a:t>
            </a:r>
            <a:r>
              <a:rPr lang="en-US" dirty="0"/>
              <a:t>matrix.</a:t>
            </a:r>
          </a:p>
          <a:p>
            <a:r>
              <a:rPr lang="en-US" dirty="0"/>
              <a:t>They were pretty much interchangeable in the lecture on Vectors.</a:t>
            </a:r>
          </a:p>
          <a:p>
            <a:r>
              <a:rPr lang="en-US" dirty="0"/>
              <a:t>They’re not once you start treating them as matrices.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FFC1-6699-4BC3-93DC-22C213A9386B}" type="slidenum">
              <a:rPr lang="en-US"/>
              <a:pPr/>
              <a:t>10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495800"/>
            <a:ext cx="3860800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 of a Matrix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2286000"/>
          </a:xfrm>
        </p:spPr>
        <p:txBody>
          <a:bodyPr/>
          <a:lstStyle/>
          <a:p>
            <a:r>
              <a:rPr lang="en-US" dirty="0"/>
              <a:t>The transpose of an </a:t>
            </a:r>
            <a:r>
              <a:rPr lang="en-US" i="1" dirty="0" smtClean="0"/>
              <a:t>r </a:t>
            </a:r>
            <a:r>
              <a:rPr lang="en-US" sz="2400" dirty="0" smtClean="0">
                <a:latin typeface="Arial" charset="0"/>
              </a:rPr>
              <a:t>x </a:t>
            </a:r>
            <a:r>
              <a:rPr lang="en-US" i="1" dirty="0" smtClean="0"/>
              <a:t>c</a:t>
            </a:r>
            <a:r>
              <a:rPr lang="en-US" dirty="0" smtClean="0"/>
              <a:t> </a:t>
            </a:r>
            <a:r>
              <a:rPr lang="en-US" dirty="0"/>
              <a:t>matrix </a:t>
            </a:r>
            <a:r>
              <a:rPr lang="en-US" b="1" dirty="0"/>
              <a:t>M</a:t>
            </a:r>
            <a:r>
              <a:rPr lang="en-US" dirty="0"/>
              <a:t> is a </a:t>
            </a:r>
            <a:r>
              <a:rPr lang="en-US" i="1" dirty="0" smtClean="0"/>
              <a:t>c </a:t>
            </a:r>
            <a:r>
              <a:rPr lang="en-US" sz="2400" dirty="0" smtClean="0">
                <a:latin typeface="Arial" charset="0"/>
              </a:rPr>
              <a:t>x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/>
              <a:t>matrix called </a:t>
            </a:r>
            <a:r>
              <a:rPr lang="en-US" b="1" dirty="0"/>
              <a:t>M</a:t>
            </a:r>
            <a:r>
              <a:rPr lang="en-US" baseline="30000" dirty="0"/>
              <a:t>T</a:t>
            </a:r>
            <a:r>
              <a:rPr lang="en-US" dirty="0"/>
              <a:t>.</a:t>
            </a:r>
          </a:p>
          <a:p>
            <a:r>
              <a:rPr lang="en-US" dirty="0"/>
              <a:t>Take every row and rewrite it as a column.</a:t>
            </a:r>
          </a:p>
          <a:p>
            <a:r>
              <a:rPr lang="en-US" dirty="0"/>
              <a:t>Equivalently, flip about the diagonal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8AAC-F93F-4F99-B954-667EEE028C44}" type="slidenum">
              <a:rPr lang="en-US"/>
              <a:pPr/>
              <a:t>11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4038600"/>
            <a:ext cx="53848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 About Transpose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2133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Transpose is its own inverse: (</a:t>
            </a:r>
            <a:r>
              <a:rPr lang="en-US" b="1" dirty="0"/>
              <a:t>M</a:t>
            </a:r>
            <a:r>
              <a:rPr lang="en-US" baseline="30000" dirty="0"/>
              <a:t>T</a:t>
            </a:r>
            <a:r>
              <a:rPr lang="en-US" dirty="0"/>
              <a:t>)</a:t>
            </a:r>
            <a:r>
              <a:rPr lang="en-US" baseline="30000" dirty="0"/>
              <a:t>T</a:t>
            </a:r>
            <a:r>
              <a:rPr lang="en-US" dirty="0"/>
              <a:t> = </a:t>
            </a:r>
            <a:r>
              <a:rPr lang="en-US" b="1" dirty="0"/>
              <a:t>M</a:t>
            </a:r>
            <a:r>
              <a:rPr lang="en-US" dirty="0"/>
              <a:t> for all matrices </a:t>
            </a:r>
            <a:r>
              <a:rPr lang="en-US" b="1" dirty="0"/>
              <a:t>M</a:t>
            </a:r>
            <a:r>
              <a:rPr lang="en-US" dirty="0"/>
              <a:t>.</a:t>
            </a:r>
          </a:p>
          <a:p>
            <a:r>
              <a:rPr lang="en-US" b="1" dirty="0" smtClean="0"/>
              <a:t>D</a:t>
            </a:r>
            <a:r>
              <a:rPr lang="en-US" baseline="30000" dirty="0" smtClean="0"/>
              <a:t>T </a:t>
            </a:r>
            <a:r>
              <a:rPr lang="en-US" dirty="0" smtClean="0"/>
              <a:t>= </a:t>
            </a:r>
            <a:r>
              <a:rPr lang="en-US" b="1" dirty="0" smtClean="0"/>
              <a:t>D</a:t>
            </a:r>
            <a:r>
              <a:rPr lang="en-US" dirty="0" smtClean="0"/>
              <a:t> </a:t>
            </a:r>
            <a:r>
              <a:rPr lang="en-US" dirty="0"/>
              <a:t>for all diagonal matrices </a:t>
            </a:r>
            <a:r>
              <a:rPr lang="en-US" b="1" dirty="0" smtClean="0"/>
              <a:t>D </a:t>
            </a:r>
            <a:r>
              <a:rPr lang="en-US" dirty="0" smtClean="0"/>
              <a:t>(including the identity matrix </a:t>
            </a:r>
            <a:r>
              <a:rPr lang="en-US" b="1" dirty="0" smtClean="0"/>
              <a:t>I</a:t>
            </a:r>
            <a:r>
              <a:rPr lang="en-US" dirty="0" smtClean="0"/>
              <a:t>).</a:t>
            </a:r>
            <a:endParaRPr lang="en-US" baseline="30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FB46-7C4C-426C-B004-B73817A1AFFD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Transpose of a Vector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</a:t>
            </a:r>
            <a:r>
              <a:rPr lang="en-US" b="1" dirty="0"/>
              <a:t>v</a:t>
            </a:r>
            <a:r>
              <a:rPr lang="en-US" dirty="0"/>
              <a:t> is a row vector, </a:t>
            </a:r>
            <a:r>
              <a:rPr lang="en-US" b="1" dirty="0" err="1"/>
              <a:t>v</a:t>
            </a:r>
            <a:r>
              <a:rPr lang="en-US" baseline="30000" dirty="0" err="1"/>
              <a:t>T</a:t>
            </a:r>
            <a:r>
              <a:rPr lang="en-US" dirty="0"/>
              <a:t> is a column vector and vice-versa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95D8-7514-4E4F-A46A-F009F174A84E}" type="slidenum">
              <a:rPr lang="en-US"/>
              <a:pPr/>
              <a:t>13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971800"/>
            <a:ext cx="7923213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Multiplying By a Scalar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Can multiply a matrix by a scalar.</a:t>
            </a:r>
          </a:p>
          <a:p>
            <a:r>
              <a:rPr lang="en-US"/>
              <a:t>Result is a matrix of the same dimension.</a:t>
            </a:r>
          </a:p>
          <a:p>
            <a:r>
              <a:rPr lang="en-US"/>
              <a:t>To multiply a matrix by a scalar, multiply each component by the scalar.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5847E-D78A-4C8E-9751-8E9E7CAF22F5}" type="slidenum">
              <a:rPr lang="en-US"/>
              <a:pPr/>
              <a:t>14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038600"/>
            <a:ext cx="74676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/>
              <a:t>Matrix Multiplication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7724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Multiplying an </a:t>
            </a:r>
            <a:r>
              <a:rPr lang="en-US" i="1" dirty="0" smtClean="0"/>
              <a:t>r </a:t>
            </a:r>
            <a:r>
              <a:rPr lang="en-US" sz="2400" dirty="0" smtClean="0">
                <a:latin typeface="Arial" charset="0"/>
              </a:rPr>
              <a:t>x </a:t>
            </a:r>
            <a:r>
              <a:rPr lang="en-US" i="1" dirty="0" smtClean="0"/>
              <a:t>n </a:t>
            </a:r>
            <a:r>
              <a:rPr lang="en-US" dirty="0"/>
              <a:t>matrix </a:t>
            </a:r>
            <a:r>
              <a:rPr lang="en-US" b="1" dirty="0"/>
              <a:t>A</a:t>
            </a:r>
            <a:r>
              <a:rPr lang="en-US" dirty="0"/>
              <a:t> by an </a:t>
            </a:r>
            <a:r>
              <a:rPr lang="en-US" i="1" dirty="0" smtClean="0"/>
              <a:t>n </a:t>
            </a:r>
            <a:r>
              <a:rPr lang="en-US" sz="2400" dirty="0" smtClean="0">
                <a:latin typeface="Arial" charset="0"/>
              </a:rPr>
              <a:t>x </a:t>
            </a:r>
            <a:r>
              <a:rPr lang="en-US" i="1" dirty="0" smtClean="0"/>
              <a:t>c</a:t>
            </a:r>
            <a:r>
              <a:rPr lang="en-US" dirty="0" smtClean="0"/>
              <a:t> </a:t>
            </a:r>
            <a:r>
              <a:rPr lang="en-US" dirty="0"/>
              <a:t>matrix </a:t>
            </a:r>
            <a:r>
              <a:rPr lang="en-US" b="1" dirty="0"/>
              <a:t>B</a:t>
            </a:r>
            <a:r>
              <a:rPr lang="en-US" dirty="0"/>
              <a:t> gives an </a:t>
            </a:r>
            <a:r>
              <a:rPr lang="en-US" i="1" dirty="0" smtClean="0"/>
              <a:t>r </a:t>
            </a:r>
            <a:r>
              <a:rPr lang="en-US" sz="2400" dirty="0" smtClean="0">
                <a:latin typeface="Arial" charset="0"/>
              </a:rPr>
              <a:t>x </a:t>
            </a:r>
            <a:r>
              <a:rPr lang="en-US" i="1" dirty="0" smtClean="0"/>
              <a:t>c</a:t>
            </a:r>
            <a:r>
              <a:rPr lang="en-US" dirty="0" smtClean="0"/>
              <a:t> </a:t>
            </a:r>
            <a:r>
              <a:rPr lang="en-US" dirty="0"/>
              <a:t>result </a:t>
            </a:r>
            <a:r>
              <a:rPr lang="en-US" b="1" dirty="0"/>
              <a:t>AB</a:t>
            </a:r>
            <a:r>
              <a:rPr lang="en-US" dirty="0"/>
              <a:t>.</a:t>
            </a:r>
            <a:endParaRPr lang="en-US" i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BC25-4ADC-4028-8C30-4AE44DECE969}" type="slidenum">
              <a:rPr lang="en-US"/>
              <a:pPr/>
              <a:t>15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819400"/>
            <a:ext cx="775335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Multiplication: Result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2514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Multiply an </a:t>
            </a:r>
            <a:r>
              <a:rPr lang="en-US" i="1" dirty="0" smtClean="0"/>
              <a:t>r </a:t>
            </a:r>
            <a:r>
              <a:rPr lang="en-US" sz="2400" dirty="0" smtClean="0">
                <a:latin typeface="Arial" charset="0"/>
              </a:rPr>
              <a:t>x </a:t>
            </a:r>
            <a:r>
              <a:rPr lang="en-US" i="1" dirty="0" smtClean="0"/>
              <a:t>n </a:t>
            </a:r>
            <a:r>
              <a:rPr lang="en-US" dirty="0"/>
              <a:t>matrix </a:t>
            </a:r>
            <a:r>
              <a:rPr lang="en-US" b="1" dirty="0"/>
              <a:t>A</a:t>
            </a:r>
            <a:r>
              <a:rPr lang="en-US" dirty="0"/>
              <a:t> by an </a:t>
            </a:r>
            <a:r>
              <a:rPr lang="en-US" i="1" dirty="0" smtClean="0"/>
              <a:t>n </a:t>
            </a:r>
            <a:r>
              <a:rPr lang="en-US" sz="2400" dirty="0" smtClean="0">
                <a:latin typeface="Arial" charset="0"/>
              </a:rPr>
              <a:t>x </a:t>
            </a:r>
            <a:r>
              <a:rPr lang="en-US" i="1" dirty="0" smtClean="0"/>
              <a:t>c</a:t>
            </a:r>
            <a:r>
              <a:rPr lang="en-US" dirty="0" smtClean="0"/>
              <a:t> </a:t>
            </a:r>
            <a:r>
              <a:rPr lang="en-US" dirty="0"/>
              <a:t>matrix </a:t>
            </a:r>
            <a:r>
              <a:rPr lang="en-US" b="1" dirty="0"/>
              <a:t>B</a:t>
            </a:r>
            <a:r>
              <a:rPr lang="en-US" dirty="0"/>
              <a:t> to give an </a:t>
            </a:r>
            <a:r>
              <a:rPr lang="en-US" i="1" dirty="0" smtClean="0"/>
              <a:t>r </a:t>
            </a:r>
            <a:r>
              <a:rPr lang="en-US" sz="2400" dirty="0" smtClean="0">
                <a:latin typeface="Arial" charset="0"/>
              </a:rPr>
              <a:t>x </a:t>
            </a:r>
            <a:r>
              <a:rPr lang="en-US" i="1" dirty="0" smtClean="0"/>
              <a:t>c</a:t>
            </a:r>
            <a:r>
              <a:rPr lang="en-US" dirty="0" smtClean="0"/>
              <a:t> </a:t>
            </a:r>
            <a:r>
              <a:rPr lang="en-US" dirty="0"/>
              <a:t>result </a:t>
            </a:r>
            <a:r>
              <a:rPr lang="en-US" b="1" dirty="0"/>
              <a:t>C</a:t>
            </a:r>
            <a:r>
              <a:rPr lang="en-US" dirty="0"/>
              <a:t> = </a:t>
            </a:r>
            <a:r>
              <a:rPr lang="en-US" b="1" dirty="0"/>
              <a:t>AB</a:t>
            </a:r>
            <a:r>
              <a:rPr lang="en-US" dirty="0"/>
              <a:t>. </a:t>
            </a:r>
          </a:p>
          <a:p>
            <a:pPr>
              <a:lnSpc>
                <a:spcPct val="90000"/>
              </a:lnSpc>
            </a:pPr>
            <a:r>
              <a:rPr lang="en-US" dirty="0"/>
              <a:t>Then </a:t>
            </a:r>
            <a:r>
              <a:rPr lang="en-US" b="1" dirty="0"/>
              <a:t>C</a:t>
            </a:r>
            <a:r>
              <a:rPr lang="en-US" dirty="0"/>
              <a:t> = [</a:t>
            </a:r>
            <a:r>
              <a:rPr lang="en-US" i="1" dirty="0" err="1"/>
              <a:t>c</a:t>
            </a:r>
            <a:r>
              <a:rPr lang="en-US" i="1" baseline="-25000" dirty="0" err="1"/>
              <a:t>ij</a:t>
            </a:r>
            <a:r>
              <a:rPr lang="en-US" dirty="0"/>
              <a:t>], where </a:t>
            </a:r>
            <a:r>
              <a:rPr lang="en-US" i="1" dirty="0" err="1"/>
              <a:t>c</a:t>
            </a:r>
            <a:r>
              <a:rPr lang="en-US" i="1" baseline="-25000" dirty="0" err="1"/>
              <a:t>ij</a:t>
            </a:r>
            <a:r>
              <a:rPr lang="en-US" dirty="0"/>
              <a:t> is the dot product of 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row of </a:t>
            </a:r>
            <a:r>
              <a:rPr lang="en-US" b="1" dirty="0"/>
              <a:t>A</a:t>
            </a:r>
            <a:r>
              <a:rPr lang="en-US" dirty="0"/>
              <a:t> with the </a:t>
            </a:r>
            <a:r>
              <a:rPr lang="en-US" i="1" dirty="0" err="1"/>
              <a:t>j</a:t>
            </a:r>
            <a:r>
              <a:rPr lang="en-US" dirty="0" err="1"/>
              <a:t>th</a:t>
            </a:r>
            <a:r>
              <a:rPr lang="en-US" dirty="0"/>
              <a:t> column of </a:t>
            </a:r>
            <a:r>
              <a:rPr lang="en-US" b="1" dirty="0"/>
              <a:t>B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That is:</a:t>
            </a:r>
            <a:endParaRPr lang="en-US" i="1" baseline="-25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8C53-B029-4DF4-B7F2-E2452DFE78C7}" type="slidenum">
              <a:rPr lang="en-US"/>
              <a:pPr/>
              <a:t>16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038600"/>
            <a:ext cx="271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780-86C8-4819-A916-A4E9890D0480}" type="slidenum">
              <a:rPr lang="en-US"/>
              <a:pPr/>
              <a:t>17</a:t>
            </a:fld>
            <a:endParaRPr lang="en-U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76400"/>
            <a:ext cx="6574100" cy="449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of Looking at It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828800"/>
            <a:ext cx="7427913" cy="4099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x 2 Case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300" y="2374900"/>
            <a:ext cx="7389813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You’ll See in This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This chapter introduces matrices. It is divided into three sections. </a:t>
            </a:r>
          </a:p>
          <a:p>
            <a:r>
              <a:rPr lang="en-US" dirty="0" smtClean="0"/>
              <a:t>Section 4.1 discusses some of the basic properties and operations of matrices strictly from a mathematical perspective. </a:t>
            </a:r>
          </a:p>
          <a:p>
            <a:r>
              <a:rPr lang="en-US" dirty="0" smtClean="0"/>
              <a:t>Section 4.2 explains how to interpret these properties and operations geometrically.</a:t>
            </a:r>
          </a:p>
          <a:p>
            <a:r>
              <a:rPr lang="en-US" dirty="0" smtClean="0"/>
              <a:t>Section 4.3 puts the use of matrices in this book in context within the larger field of linear algebra, and is not covered in these notes.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Chapter 4 Notes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x 2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76400"/>
            <a:ext cx="7848600" cy="403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x 3 Case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133600"/>
            <a:ext cx="844923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x 3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8229600" cy="3869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Identity Matrix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2209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/>
              <a:t>Recall that the </a:t>
            </a:r>
            <a:r>
              <a:rPr lang="en-US" sz="2800" dirty="0"/>
              <a:t>identity matrix </a:t>
            </a:r>
            <a:r>
              <a:rPr lang="en-US" sz="2800" b="1" dirty="0"/>
              <a:t>I</a:t>
            </a:r>
            <a:r>
              <a:rPr lang="en-US" sz="2800" dirty="0"/>
              <a:t> (or </a:t>
            </a:r>
            <a:r>
              <a:rPr lang="en-US" sz="2800" b="1" dirty="0"/>
              <a:t>I</a:t>
            </a:r>
            <a:r>
              <a:rPr lang="en-US" sz="2800" i="1" baseline="-25000" dirty="0"/>
              <a:t>n</a:t>
            </a:r>
            <a:r>
              <a:rPr lang="en-US" sz="2800" dirty="0"/>
              <a:t>) is a diagonal matrix whose diagonal entries are all 1.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Now that we’ve seen the definition of matrix multiplication, we can say that </a:t>
            </a:r>
            <a:r>
              <a:rPr lang="en-US" sz="2800" b="1" dirty="0" smtClean="0"/>
              <a:t>IM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b="1" dirty="0"/>
              <a:t>MI</a:t>
            </a:r>
            <a:r>
              <a:rPr lang="en-US" sz="2800" dirty="0"/>
              <a:t> = </a:t>
            </a:r>
            <a:r>
              <a:rPr lang="en-US" sz="2800" b="1" dirty="0"/>
              <a:t>M</a:t>
            </a:r>
            <a:r>
              <a:rPr lang="en-US" sz="2800" dirty="0"/>
              <a:t> for all matrices </a:t>
            </a:r>
            <a:r>
              <a:rPr lang="en-US" sz="2800" b="1" dirty="0"/>
              <a:t>M</a:t>
            </a:r>
            <a:r>
              <a:rPr lang="en-US" sz="2800" dirty="0"/>
              <a:t> (dimensions appropriate)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8AC5-FA59-4C46-8143-C10A73C12774}" type="slidenum">
              <a:rPr lang="en-US"/>
              <a:pPr/>
              <a:t>23</a:t>
            </a:fld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0248" y="4127157"/>
            <a:ext cx="3327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Facts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Not commutative: in general </a:t>
            </a:r>
            <a:r>
              <a:rPr lang="en-US" b="1"/>
              <a:t>AB </a:t>
            </a:r>
            <a:r>
              <a:rPr lang="en-US">
                <a:sym typeface="Symbol" pitchFamily="18" charset="2"/>
              </a:rPr>
              <a:t> </a:t>
            </a:r>
            <a:r>
              <a:rPr lang="en-US" b="1">
                <a:sym typeface="Symbol" pitchFamily="18" charset="2"/>
              </a:rPr>
              <a:t>BA</a:t>
            </a:r>
            <a:r>
              <a:rPr lang="en-US">
                <a:sym typeface="Symbol" pitchFamily="18" charset="2"/>
              </a:rPr>
              <a:t>.</a:t>
            </a:r>
          </a:p>
          <a:p>
            <a:r>
              <a:rPr lang="en-US"/>
              <a:t>Associative: </a:t>
            </a:r>
          </a:p>
          <a:p>
            <a:pPr algn="ctr">
              <a:buFontTx/>
              <a:buNone/>
            </a:pPr>
            <a:r>
              <a:rPr lang="en-US"/>
              <a:t>(</a:t>
            </a:r>
            <a:r>
              <a:rPr lang="en-US" b="1"/>
              <a:t>AB</a:t>
            </a:r>
            <a:r>
              <a:rPr lang="en-US"/>
              <a:t>)</a:t>
            </a:r>
            <a:r>
              <a:rPr lang="en-US" b="1"/>
              <a:t>C</a:t>
            </a:r>
            <a:r>
              <a:rPr lang="en-US"/>
              <a:t> = </a:t>
            </a:r>
            <a:r>
              <a:rPr lang="en-US" b="1"/>
              <a:t>A</a:t>
            </a:r>
            <a:r>
              <a:rPr lang="en-US"/>
              <a:t>(</a:t>
            </a:r>
            <a:r>
              <a:rPr lang="en-US" b="1"/>
              <a:t>BC</a:t>
            </a:r>
            <a:r>
              <a:rPr lang="en-US"/>
              <a:t>)</a:t>
            </a:r>
          </a:p>
          <a:p>
            <a:r>
              <a:rPr lang="en-US"/>
              <a:t>Associates with scalar multiplication:</a:t>
            </a:r>
          </a:p>
          <a:p>
            <a:pPr algn="ctr">
              <a:buFontTx/>
              <a:buNone/>
            </a:pPr>
            <a:r>
              <a:rPr lang="en-US" i="1"/>
              <a:t>k</a:t>
            </a:r>
            <a:r>
              <a:rPr lang="en-US"/>
              <a:t>(</a:t>
            </a:r>
            <a:r>
              <a:rPr lang="en-US" b="1"/>
              <a:t>AB</a:t>
            </a:r>
            <a:r>
              <a:rPr lang="en-US"/>
              <a:t>) = (</a:t>
            </a:r>
            <a:r>
              <a:rPr lang="en-US" i="1"/>
              <a:t>k</a:t>
            </a:r>
            <a:r>
              <a:rPr lang="en-US" b="1"/>
              <a:t>A</a:t>
            </a:r>
            <a:r>
              <a:rPr lang="en-US"/>
              <a:t>)</a:t>
            </a:r>
            <a:r>
              <a:rPr lang="en-US" b="1"/>
              <a:t>B</a:t>
            </a:r>
            <a:r>
              <a:rPr lang="en-US"/>
              <a:t> =</a:t>
            </a:r>
            <a:r>
              <a:rPr lang="en-US" b="1"/>
              <a:t>A</a:t>
            </a:r>
            <a:r>
              <a:rPr lang="en-US"/>
              <a:t>(</a:t>
            </a:r>
            <a:r>
              <a:rPr lang="en-US" i="1"/>
              <a:t>k</a:t>
            </a:r>
            <a:r>
              <a:rPr lang="en-US" b="1"/>
              <a:t>B</a:t>
            </a:r>
            <a:r>
              <a:rPr lang="en-US"/>
              <a:t>)</a:t>
            </a:r>
          </a:p>
          <a:p>
            <a:r>
              <a:rPr lang="en-US"/>
              <a:t>(</a:t>
            </a:r>
            <a:r>
              <a:rPr lang="en-US" b="1"/>
              <a:t>AB</a:t>
            </a:r>
            <a:r>
              <a:rPr lang="en-US"/>
              <a:t>)</a:t>
            </a:r>
            <a:r>
              <a:rPr lang="en-US" baseline="30000"/>
              <a:t>T</a:t>
            </a:r>
            <a:r>
              <a:rPr lang="en-US"/>
              <a:t> = </a:t>
            </a:r>
            <a:r>
              <a:rPr lang="en-US" b="1"/>
              <a:t>B</a:t>
            </a:r>
            <a:r>
              <a:rPr lang="en-US" baseline="30000"/>
              <a:t>T</a:t>
            </a:r>
            <a:r>
              <a:rPr lang="en-US" b="1"/>
              <a:t>A</a:t>
            </a:r>
            <a:r>
              <a:rPr lang="en-US" baseline="30000"/>
              <a:t>T</a:t>
            </a:r>
          </a:p>
          <a:p>
            <a:r>
              <a:rPr lang="en-US"/>
              <a:t>(</a:t>
            </a:r>
            <a:r>
              <a:rPr lang="en-US" b="1"/>
              <a:t>M</a:t>
            </a:r>
            <a:r>
              <a:rPr lang="en-US" baseline="-25000"/>
              <a:t>1</a:t>
            </a:r>
            <a:r>
              <a:rPr lang="en-US" b="1"/>
              <a:t>M</a:t>
            </a:r>
            <a:r>
              <a:rPr lang="en-US" baseline="-25000"/>
              <a:t>2</a:t>
            </a:r>
            <a:r>
              <a:rPr lang="en-US" b="1"/>
              <a:t>M</a:t>
            </a:r>
            <a:r>
              <a:rPr lang="en-US" baseline="-25000"/>
              <a:t>3</a:t>
            </a:r>
            <a:r>
              <a:rPr lang="en-US"/>
              <a:t>…</a:t>
            </a:r>
            <a:r>
              <a:rPr lang="en-US" b="1"/>
              <a:t>M</a:t>
            </a:r>
            <a:r>
              <a:rPr lang="en-US" i="1" baseline="-25000"/>
              <a:t>n</a:t>
            </a:r>
            <a:r>
              <a:rPr lang="en-US"/>
              <a:t>)</a:t>
            </a:r>
            <a:r>
              <a:rPr lang="en-US" baseline="30000"/>
              <a:t>T</a:t>
            </a:r>
            <a:r>
              <a:rPr lang="en-US"/>
              <a:t> = </a:t>
            </a:r>
            <a:r>
              <a:rPr lang="en-US" b="1"/>
              <a:t>M</a:t>
            </a:r>
            <a:r>
              <a:rPr lang="en-US" i="1" baseline="-25000"/>
              <a:t>n</a:t>
            </a:r>
            <a:r>
              <a:rPr lang="en-US" baseline="30000"/>
              <a:t>T </a:t>
            </a:r>
            <a:r>
              <a:rPr lang="en-US"/>
              <a:t>…</a:t>
            </a:r>
            <a:r>
              <a:rPr lang="en-US" b="1"/>
              <a:t>M</a:t>
            </a:r>
            <a:r>
              <a:rPr lang="en-US" baseline="-25000"/>
              <a:t>3</a:t>
            </a:r>
            <a:r>
              <a:rPr lang="en-US" baseline="30000"/>
              <a:t>T</a:t>
            </a:r>
            <a:r>
              <a:rPr lang="en-US" b="1"/>
              <a:t>M</a:t>
            </a:r>
            <a:r>
              <a:rPr lang="en-US" baseline="-25000"/>
              <a:t>2</a:t>
            </a:r>
            <a:r>
              <a:rPr lang="en-US" baseline="30000"/>
              <a:t>T</a:t>
            </a:r>
            <a:r>
              <a:rPr lang="en-US" b="1"/>
              <a:t>M</a:t>
            </a:r>
            <a:r>
              <a:rPr lang="en-US" baseline="-25000"/>
              <a:t>1</a:t>
            </a:r>
            <a:r>
              <a:rPr lang="en-US" baseline="30000"/>
              <a:t>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6527-0F83-4112-9B7F-C85DFA6B70F6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Row Vector Times Matrix Multiplication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Can </a:t>
            </a:r>
            <a:r>
              <a:rPr lang="en-US" dirty="0"/>
              <a:t>multiply a row vector times a matrix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F16D7-DED9-4F4C-9AED-74F630A86AD7}" type="slidenum">
              <a:rPr lang="en-US"/>
              <a:pPr/>
              <a:t>25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667000"/>
            <a:ext cx="856712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Matrix Times Column Vector Multiplication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Can multiply a matrix times a column vector.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65A2-66C7-477D-862A-FF7C19DF8164}" type="slidenum">
              <a:rPr lang="en-US"/>
              <a:pPr/>
              <a:t>26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667000"/>
            <a:ext cx="7848600" cy="1408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Row vs. Column Vectors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Row vs. column vector matters now. Here’s why: Let </a:t>
            </a:r>
            <a:r>
              <a:rPr lang="en-US" b="1"/>
              <a:t>v</a:t>
            </a:r>
            <a:r>
              <a:rPr lang="en-US"/>
              <a:t> be a row vector, </a:t>
            </a:r>
            <a:r>
              <a:rPr lang="en-US" b="1"/>
              <a:t>M</a:t>
            </a:r>
            <a:r>
              <a:rPr lang="en-US"/>
              <a:t> a matrix.</a:t>
            </a:r>
          </a:p>
          <a:p>
            <a:pPr lvl="1"/>
            <a:r>
              <a:rPr lang="en-US" b="1"/>
              <a:t>vM</a:t>
            </a:r>
            <a:r>
              <a:rPr lang="en-US"/>
              <a:t> is legal, </a:t>
            </a:r>
            <a:r>
              <a:rPr lang="en-US" b="1"/>
              <a:t>Mv</a:t>
            </a:r>
            <a:r>
              <a:rPr lang="en-US"/>
              <a:t> is undefined</a:t>
            </a:r>
          </a:p>
          <a:p>
            <a:pPr lvl="1"/>
            <a:r>
              <a:rPr lang="en-US" b="1"/>
              <a:t>Mv</a:t>
            </a:r>
            <a:r>
              <a:rPr lang="en-US" baseline="30000"/>
              <a:t>T</a:t>
            </a:r>
            <a:r>
              <a:rPr lang="en-US"/>
              <a:t> is legal,</a:t>
            </a:r>
            <a:r>
              <a:rPr lang="en-US" b="1"/>
              <a:t> v</a:t>
            </a:r>
            <a:r>
              <a:rPr lang="en-US" baseline="30000"/>
              <a:t>T</a:t>
            </a:r>
            <a:r>
              <a:rPr lang="en-US" b="1"/>
              <a:t>M</a:t>
            </a:r>
            <a:r>
              <a:rPr lang="en-US"/>
              <a:t> is undefined</a:t>
            </a:r>
            <a:endParaRPr lang="en-US" baseline="30000"/>
          </a:p>
          <a:p>
            <a:r>
              <a:rPr lang="en-US"/>
              <a:t>DirectX uses row vectors.</a:t>
            </a:r>
          </a:p>
          <a:p>
            <a:r>
              <a:rPr lang="en-US"/>
              <a:t>OpenGL uses column vectors.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C12D-0732-42AC-82FC-3BD1DC2D6E85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Mistake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Mv</a:t>
            </a:r>
            <a:r>
              <a:rPr lang="en-US" baseline="30000" dirty="0" err="1"/>
              <a:t>T</a:t>
            </a:r>
            <a:r>
              <a:rPr lang="en-US" baseline="30000" dirty="0"/>
              <a:t> </a:t>
            </a:r>
            <a:r>
              <a:rPr lang="en-US" dirty="0">
                <a:sym typeface="Symbol" pitchFamily="18" charset="2"/>
              </a:rPr>
              <a:t> (</a:t>
            </a:r>
            <a:r>
              <a:rPr lang="en-US" b="1" dirty="0" err="1"/>
              <a:t>vM</a:t>
            </a:r>
            <a:r>
              <a:rPr lang="en-US" dirty="0"/>
              <a:t>)</a:t>
            </a:r>
            <a:r>
              <a:rPr lang="en-US" baseline="30000" dirty="0"/>
              <a:t>T</a:t>
            </a:r>
            <a:r>
              <a:rPr lang="en-US" dirty="0"/>
              <a:t>, but</a:t>
            </a:r>
            <a:r>
              <a:rPr lang="en-US" baseline="30000" dirty="0"/>
              <a:t> </a:t>
            </a:r>
            <a:r>
              <a:rPr lang="en-US" b="1" dirty="0" err="1"/>
              <a:t>Mv</a:t>
            </a:r>
            <a:r>
              <a:rPr lang="en-US" baseline="30000" dirty="0" err="1"/>
              <a:t>T</a:t>
            </a:r>
            <a:r>
              <a:rPr lang="en-US" baseline="30000" dirty="0"/>
              <a:t> </a:t>
            </a:r>
            <a:r>
              <a:rPr lang="en-US" dirty="0">
                <a:sym typeface="Symbol" pitchFamily="18" charset="2"/>
              </a:rPr>
              <a:t>= (</a:t>
            </a:r>
            <a:r>
              <a:rPr lang="en-US" b="1" dirty="0" err="1"/>
              <a:t>vM</a:t>
            </a:r>
            <a:r>
              <a:rPr lang="en-US" baseline="30000" dirty="0" err="1"/>
              <a:t>T</a:t>
            </a:r>
            <a:r>
              <a:rPr lang="en-US" dirty="0"/>
              <a:t>)</a:t>
            </a:r>
            <a:r>
              <a:rPr lang="en-US" baseline="30000" dirty="0"/>
              <a:t>T</a:t>
            </a:r>
            <a:r>
              <a:rPr lang="en-US" dirty="0"/>
              <a:t> – compare the following two results:</a:t>
            </a:r>
            <a:endParaRPr lang="en-US" baseline="30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49AF-1C71-44AE-8F06-729791EEAC47}" type="slidenum">
              <a:rPr lang="en-US"/>
              <a:pPr/>
              <a:t>28</a:t>
            </a:fld>
            <a:endParaRPr lang="en-US"/>
          </a:p>
        </p:txBody>
      </p:sp>
      <p:pic>
        <p:nvPicPr>
          <p:cNvPr id="33799" name="Picture 7" descr="C:\Documents and Settings\ian\My Documents\classes\2003\Spring\4330\Notes\Matrices\vmult4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895600"/>
            <a:ext cx="8189913" cy="288766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Vector-Matrix Multiplication Facts 1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Associates with vector multiplication.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Let </a:t>
            </a:r>
            <a:r>
              <a:rPr lang="en-US" b="1" dirty="0"/>
              <a:t>v</a:t>
            </a:r>
            <a:r>
              <a:rPr lang="en-US" dirty="0"/>
              <a:t> be a row vector:</a:t>
            </a:r>
          </a:p>
          <a:p>
            <a:pPr algn="ctr">
              <a:buFontTx/>
              <a:buNone/>
            </a:pPr>
            <a:r>
              <a:rPr lang="en-US" b="1" dirty="0"/>
              <a:t>v</a:t>
            </a:r>
            <a:r>
              <a:rPr lang="en-US" dirty="0"/>
              <a:t>(</a:t>
            </a:r>
            <a:r>
              <a:rPr lang="en-US" b="1" dirty="0"/>
              <a:t>AB</a:t>
            </a:r>
            <a:r>
              <a:rPr lang="en-US" dirty="0"/>
              <a:t>) = (</a:t>
            </a:r>
            <a:r>
              <a:rPr lang="en-US" b="1" dirty="0" err="1" smtClean="0"/>
              <a:t>vA</a:t>
            </a:r>
            <a:r>
              <a:rPr lang="en-US" dirty="0" smtClean="0"/>
              <a:t>)</a:t>
            </a:r>
            <a:r>
              <a:rPr lang="en-US" b="1" dirty="0" smtClean="0"/>
              <a:t>B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Let </a:t>
            </a:r>
            <a:r>
              <a:rPr lang="en-US" b="1" dirty="0"/>
              <a:t>v</a:t>
            </a:r>
            <a:r>
              <a:rPr lang="en-US" dirty="0"/>
              <a:t> be a column vector:</a:t>
            </a:r>
          </a:p>
          <a:p>
            <a:pPr algn="ctr">
              <a:buFontTx/>
              <a:buNone/>
            </a:pPr>
            <a:r>
              <a:rPr lang="en-US" dirty="0"/>
              <a:t>(</a:t>
            </a:r>
            <a:r>
              <a:rPr lang="en-US" b="1" dirty="0"/>
              <a:t>AB</a:t>
            </a:r>
            <a:r>
              <a:rPr lang="en-US" dirty="0"/>
              <a:t>)</a:t>
            </a:r>
            <a:r>
              <a:rPr lang="en-US" b="1" dirty="0"/>
              <a:t>v</a:t>
            </a:r>
            <a:r>
              <a:rPr lang="en-US" dirty="0"/>
              <a:t> = </a:t>
            </a:r>
            <a:r>
              <a:rPr lang="en-US" b="1" dirty="0" smtClean="0"/>
              <a:t>A</a:t>
            </a:r>
            <a:r>
              <a:rPr lang="en-US" dirty="0" smtClean="0"/>
              <a:t>(</a:t>
            </a:r>
            <a:r>
              <a:rPr lang="en-US" b="1" dirty="0" err="1" smtClean="0"/>
              <a:t>Bv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FCAE-494E-4E6A-84B3-FC5879DC94AA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001000" cy="1189038"/>
          </a:xfrm>
        </p:spPr>
        <p:txBody>
          <a:bodyPr/>
          <a:lstStyle/>
          <a:p>
            <a:r>
              <a:rPr lang="en-US" dirty="0" smtClean="0"/>
              <a:t>Word Cloud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Chapter 4 Notes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2" descr="C:\Users\ian\Documents\Game Math Book\Wordle\Images\matrixintr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7990477" cy="4587302"/>
          </a:xfrm>
          <a:prstGeom prst="rect">
            <a:avLst/>
          </a:prstGeom>
          <a:noFill/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Vector-Matrix Multiplication Facts 2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Vector-matrix multiplication distributes over vector addition:</a:t>
            </a:r>
          </a:p>
          <a:p>
            <a:pPr algn="ctr">
              <a:buFontTx/>
              <a:buNone/>
            </a:pPr>
            <a:r>
              <a:rPr lang="en-US"/>
              <a:t>(</a:t>
            </a:r>
            <a:r>
              <a:rPr lang="en-US" b="1"/>
              <a:t>v</a:t>
            </a:r>
            <a:r>
              <a:rPr lang="en-US"/>
              <a:t> + </a:t>
            </a:r>
            <a:r>
              <a:rPr lang="en-US" b="1"/>
              <a:t>w</a:t>
            </a:r>
            <a:r>
              <a:rPr lang="en-US"/>
              <a:t>)</a:t>
            </a:r>
            <a:r>
              <a:rPr lang="en-US" b="1"/>
              <a:t>M</a:t>
            </a:r>
            <a:r>
              <a:rPr lang="en-US"/>
              <a:t> = </a:t>
            </a:r>
            <a:r>
              <a:rPr lang="en-US" b="1"/>
              <a:t>vM</a:t>
            </a:r>
            <a:r>
              <a:rPr lang="en-US"/>
              <a:t> + </a:t>
            </a:r>
            <a:r>
              <a:rPr lang="en-US" b="1"/>
              <a:t>wM</a:t>
            </a:r>
          </a:p>
          <a:p>
            <a:r>
              <a:rPr lang="en-US"/>
              <a:t>That was for row vectors </a:t>
            </a:r>
            <a:r>
              <a:rPr lang="en-US" b="1"/>
              <a:t>v</a:t>
            </a:r>
            <a:r>
              <a:rPr lang="en-US"/>
              <a:t>, </a:t>
            </a:r>
            <a:r>
              <a:rPr lang="en-US" b="1"/>
              <a:t>w</a:t>
            </a:r>
            <a:r>
              <a:rPr lang="en-US"/>
              <a:t>. Similarly for column vectors.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04EF-FA06-42E7-92CC-B65A6D67D824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Section 4.2:</a:t>
            </a:r>
            <a:br>
              <a:rPr lang="en-US" sz="2700" dirty="0" smtClean="0"/>
            </a:br>
            <a:r>
              <a:rPr lang="en-US" sz="4000" dirty="0" smtClean="0"/>
              <a:t>Matrix – a Geometric Interpretation</a:t>
            </a:r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Chapter 4 Notes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Math Primer for Graphics &amp; Game Dev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Matrices and Geometry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square matrix can perform any </a:t>
            </a:r>
            <a:r>
              <a:rPr lang="en-US" i="1" dirty="0"/>
              <a:t>linear transformation</a:t>
            </a:r>
            <a:r>
              <a:rPr lang="en-US" dirty="0"/>
              <a:t>. What’s that?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Preserves straight lines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Preserves parallel lines.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No translation: the axes do not move.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7FF1-61AB-478A-ACE2-7F347585BD43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Transformations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Rotation</a:t>
            </a:r>
          </a:p>
          <a:p>
            <a:r>
              <a:rPr lang="en-US" dirty="0"/>
              <a:t>Scaling</a:t>
            </a:r>
          </a:p>
          <a:p>
            <a:r>
              <a:rPr lang="en-US" dirty="0"/>
              <a:t>Orthographic projection</a:t>
            </a:r>
          </a:p>
          <a:p>
            <a:r>
              <a:rPr lang="en-US" dirty="0"/>
              <a:t>Reflection</a:t>
            </a:r>
          </a:p>
          <a:p>
            <a:r>
              <a:rPr lang="en-US" dirty="0" smtClean="0"/>
              <a:t>Shearing</a:t>
            </a:r>
          </a:p>
          <a:p>
            <a:r>
              <a:rPr lang="en-US" dirty="0" smtClean="0"/>
              <a:t>More about these in the next chapter.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ADF5-BAF8-4BD6-8839-086DDDAE7F84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Movie Quote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001000" cy="4572000"/>
          </a:xfrm>
        </p:spPr>
        <p:txBody>
          <a:bodyPr/>
          <a:lstStyle/>
          <a:p>
            <a:r>
              <a:rPr lang="en-US" dirty="0"/>
              <a:t>“Unfortunately, no-one can be told what The Matrix is – you have to see it for yourself.”</a:t>
            </a:r>
          </a:p>
          <a:p>
            <a:r>
              <a:rPr lang="en-US" dirty="0"/>
              <a:t>Actually, it’s all about </a:t>
            </a:r>
            <a:r>
              <a:rPr lang="en-US" i="1" dirty="0"/>
              <a:t>basis </a:t>
            </a:r>
            <a:r>
              <a:rPr lang="en-US" i="1" dirty="0" smtClean="0"/>
              <a:t>vectors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Look back to Chapter 3 if you’ve forgotten about those.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DE1C-9172-4AF3-A9ED-DEFE473EA65E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Axial Displacements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rewrite any vector </a:t>
            </a:r>
            <a:r>
              <a:rPr lang="en-US" b="1" dirty="0"/>
              <a:t>v</a:t>
            </a:r>
            <a:r>
              <a:rPr lang="en-US" dirty="0"/>
              <a:t> = [</a:t>
            </a:r>
            <a:r>
              <a:rPr lang="en-US" i="1" dirty="0"/>
              <a:t>x y z</a:t>
            </a:r>
            <a:r>
              <a:rPr lang="en-US" dirty="0"/>
              <a:t>] as a sum of </a:t>
            </a:r>
            <a:r>
              <a:rPr lang="en-US" i="1" dirty="0"/>
              <a:t>axial displacements</a:t>
            </a:r>
            <a:r>
              <a:rPr lang="en-US" dirty="0"/>
              <a:t>.</a:t>
            </a:r>
          </a:p>
          <a:p>
            <a:pPr>
              <a:buFontTx/>
              <a:buNone/>
            </a:pPr>
            <a:r>
              <a:rPr lang="en-US" dirty="0"/>
              <a:t>		     V = [</a:t>
            </a:r>
            <a:r>
              <a:rPr lang="en-US" i="1" dirty="0"/>
              <a:t>x y z</a:t>
            </a:r>
            <a:r>
              <a:rPr lang="en-US" dirty="0"/>
              <a:t>]</a:t>
            </a:r>
          </a:p>
          <a:p>
            <a:pPr>
              <a:buFontTx/>
              <a:buNone/>
            </a:pPr>
            <a:r>
              <a:rPr lang="en-US" dirty="0"/>
              <a:t>			= [</a:t>
            </a:r>
            <a:r>
              <a:rPr lang="en-US" i="1" dirty="0"/>
              <a:t>x</a:t>
            </a:r>
            <a:r>
              <a:rPr lang="en-US" dirty="0"/>
              <a:t> 0 0] + [0 </a:t>
            </a:r>
            <a:r>
              <a:rPr lang="en-US" i="1" dirty="0"/>
              <a:t>y</a:t>
            </a:r>
            <a:r>
              <a:rPr lang="en-US" dirty="0"/>
              <a:t> 0] + [0 0 </a:t>
            </a:r>
            <a:r>
              <a:rPr lang="en-US" i="1" dirty="0"/>
              <a:t>z</a:t>
            </a:r>
            <a:r>
              <a:rPr lang="en-US" dirty="0"/>
              <a:t>]</a:t>
            </a:r>
          </a:p>
          <a:p>
            <a:pPr>
              <a:buFontTx/>
              <a:buNone/>
            </a:pPr>
            <a:r>
              <a:rPr lang="en-US" dirty="0"/>
              <a:t>			= </a:t>
            </a:r>
            <a:r>
              <a:rPr lang="en-US" i="1" dirty="0"/>
              <a:t>x</a:t>
            </a:r>
            <a:r>
              <a:rPr lang="en-US" dirty="0"/>
              <a:t> [1 0 0] + </a:t>
            </a:r>
            <a:r>
              <a:rPr lang="en-US" i="1" dirty="0"/>
              <a:t>y</a:t>
            </a:r>
            <a:r>
              <a:rPr lang="en-US" dirty="0"/>
              <a:t> [0 1 0] + </a:t>
            </a:r>
            <a:r>
              <a:rPr lang="en-US" i="1" dirty="0"/>
              <a:t>z</a:t>
            </a:r>
            <a:r>
              <a:rPr lang="en-US" dirty="0"/>
              <a:t> [0 0 1]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EDAE-ED20-4FAC-98F0-A189B06D93D8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Basis Vectors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Define three unit vectors along the axes: </a:t>
            </a:r>
          </a:p>
          <a:p>
            <a:pPr lvl="1" algn="ctr">
              <a:lnSpc>
                <a:spcPct val="90000"/>
              </a:lnSpc>
              <a:buFontTx/>
              <a:buNone/>
            </a:pPr>
            <a:r>
              <a:rPr lang="en-US" b="1"/>
              <a:t>p</a:t>
            </a:r>
            <a:r>
              <a:rPr lang="en-US"/>
              <a:t> = [1 0 0]</a:t>
            </a:r>
            <a:endParaRPr lang="en-US" baseline="30000"/>
          </a:p>
          <a:p>
            <a:pPr lvl="1" algn="ctr">
              <a:lnSpc>
                <a:spcPct val="90000"/>
              </a:lnSpc>
              <a:buFontTx/>
              <a:buNone/>
            </a:pPr>
            <a:r>
              <a:rPr lang="en-US" b="1"/>
              <a:t>q</a:t>
            </a:r>
            <a:r>
              <a:rPr lang="en-US"/>
              <a:t> = [0 1 0]</a:t>
            </a:r>
          </a:p>
          <a:p>
            <a:pPr lvl="1" algn="ctr">
              <a:lnSpc>
                <a:spcPct val="90000"/>
              </a:lnSpc>
              <a:buFontTx/>
              <a:buNone/>
            </a:pPr>
            <a:r>
              <a:rPr lang="en-US" b="1"/>
              <a:t> r</a:t>
            </a:r>
            <a:r>
              <a:rPr lang="en-US"/>
              <a:t> = [0 0 1].</a:t>
            </a:r>
          </a:p>
          <a:p>
            <a:pPr>
              <a:lnSpc>
                <a:spcPct val="90000"/>
              </a:lnSpc>
            </a:pPr>
            <a:r>
              <a:rPr lang="en-US"/>
              <a:t>Then we can rewrite the axial displacement equation as</a:t>
            </a:r>
          </a:p>
          <a:p>
            <a:pPr lvl="1" algn="ctr">
              <a:lnSpc>
                <a:spcPct val="90000"/>
              </a:lnSpc>
              <a:buFontTx/>
              <a:buNone/>
            </a:pPr>
            <a:r>
              <a:rPr lang="en-US" b="1"/>
              <a:t>v</a:t>
            </a:r>
            <a:r>
              <a:rPr lang="en-US"/>
              <a:t> = </a:t>
            </a:r>
            <a:r>
              <a:rPr lang="en-US" i="1"/>
              <a:t>x</a:t>
            </a:r>
            <a:r>
              <a:rPr lang="en-US" b="1"/>
              <a:t>p</a:t>
            </a:r>
            <a:r>
              <a:rPr lang="en-US"/>
              <a:t> +</a:t>
            </a:r>
            <a:r>
              <a:rPr lang="en-US" i="1"/>
              <a:t>y</a:t>
            </a:r>
            <a:r>
              <a:rPr lang="en-US" b="1"/>
              <a:t>q</a:t>
            </a:r>
            <a:r>
              <a:rPr lang="en-US"/>
              <a:t> +</a:t>
            </a:r>
            <a:r>
              <a:rPr lang="en-US" i="1"/>
              <a:t>z</a:t>
            </a:r>
            <a:r>
              <a:rPr lang="en-US" b="1"/>
              <a:t>r</a:t>
            </a:r>
          </a:p>
          <a:p>
            <a:pPr>
              <a:lnSpc>
                <a:spcPct val="90000"/>
              </a:lnSpc>
            </a:pPr>
            <a:r>
              <a:rPr lang="en-US" b="1"/>
              <a:t>p</a:t>
            </a:r>
            <a:r>
              <a:rPr lang="en-US"/>
              <a:t>, </a:t>
            </a:r>
            <a:r>
              <a:rPr lang="en-US" b="1"/>
              <a:t>q</a:t>
            </a:r>
            <a:r>
              <a:rPr lang="en-US"/>
              <a:t>, </a:t>
            </a:r>
            <a:r>
              <a:rPr lang="en-US" b="1"/>
              <a:t>r</a:t>
            </a:r>
            <a:r>
              <a:rPr lang="en-US"/>
              <a:t> are known as </a:t>
            </a:r>
            <a:r>
              <a:rPr lang="en-US" i="1"/>
              <a:t>basis vectors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42BC-A987-4EE2-9089-24F6EA885BC6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Arbitrary Basis Vectors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Can use any three linearly independent vectors 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b="1" dirty="0"/>
              <a:t>p</a:t>
            </a:r>
            <a:r>
              <a:rPr lang="en-US" dirty="0"/>
              <a:t> = [</a:t>
            </a:r>
            <a:r>
              <a:rPr lang="en-US" dirty="0" err="1"/>
              <a:t>p</a:t>
            </a:r>
            <a:r>
              <a:rPr lang="en-US" i="1" baseline="-25000" dirty="0" err="1"/>
              <a:t>x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i="1" baseline="-25000" dirty="0" err="1"/>
              <a:t>y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i="1" baseline="-25000" dirty="0" err="1"/>
              <a:t>z</a:t>
            </a:r>
            <a:r>
              <a:rPr lang="en-US" dirty="0"/>
              <a:t>] 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b="1" dirty="0"/>
              <a:t>q</a:t>
            </a:r>
            <a:r>
              <a:rPr lang="en-US" dirty="0"/>
              <a:t> = [</a:t>
            </a:r>
            <a:r>
              <a:rPr lang="en-US" dirty="0" err="1"/>
              <a:t>q</a:t>
            </a:r>
            <a:r>
              <a:rPr lang="en-US" i="1" baseline="-25000" dirty="0" err="1"/>
              <a:t>x</a:t>
            </a:r>
            <a:r>
              <a:rPr lang="en-US" dirty="0"/>
              <a:t> </a:t>
            </a:r>
            <a:r>
              <a:rPr lang="en-US" dirty="0" err="1"/>
              <a:t>q</a:t>
            </a:r>
            <a:r>
              <a:rPr lang="en-US" i="1" baseline="-25000" dirty="0" err="1"/>
              <a:t>y</a:t>
            </a:r>
            <a:r>
              <a:rPr lang="en-US" dirty="0"/>
              <a:t> </a:t>
            </a:r>
            <a:r>
              <a:rPr lang="en-US" dirty="0" err="1"/>
              <a:t>q</a:t>
            </a:r>
            <a:r>
              <a:rPr lang="en-US" i="1" baseline="-25000" dirty="0" err="1"/>
              <a:t>z</a:t>
            </a:r>
            <a:r>
              <a:rPr lang="en-US" dirty="0"/>
              <a:t>]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b="1" dirty="0"/>
              <a:t>r</a:t>
            </a:r>
            <a:r>
              <a:rPr lang="en-US" dirty="0"/>
              <a:t> = [</a:t>
            </a:r>
            <a:r>
              <a:rPr lang="en-US" dirty="0" err="1"/>
              <a:t>r</a:t>
            </a:r>
            <a:r>
              <a:rPr lang="en-US" i="1" baseline="-25000" dirty="0" err="1"/>
              <a:t>x</a:t>
            </a:r>
            <a:r>
              <a:rPr lang="en-US" dirty="0"/>
              <a:t> </a:t>
            </a:r>
            <a:r>
              <a:rPr lang="en-US" dirty="0" err="1"/>
              <a:t>r</a:t>
            </a:r>
            <a:r>
              <a:rPr lang="en-US" i="1" baseline="-25000" dirty="0" err="1"/>
              <a:t>y</a:t>
            </a:r>
            <a:r>
              <a:rPr lang="en-US" dirty="0"/>
              <a:t> </a:t>
            </a:r>
            <a:r>
              <a:rPr lang="en-US" dirty="0" err="1"/>
              <a:t>r</a:t>
            </a:r>
            <a:r>
              <a:rPr lang="en-US" i="1" baseline="-25000" dirty="0" err="1"/>
              <a:t>z</a:t>
            </a:r>
            <a:r>
              <a:rPr lang="en-US" dirty="0"/>
              <a:t>]</a:t>
            </a:r>
          </a:p>
          <a:p>
            <a:pPr>
              <a:lnSpc>
                <a:spcPct val="90000"/>
              </a:lnSpc>
            </a:pPr>
            <a:r>
              <a:rPr lang="en-US" i="1" dirty="0"/>
              <a:t>Linearly independent</a:t>
            </a:r>
            <a:r>
              <a:rPr lang="en-US" dirty="0"/>
              <a:t> means that there do </a:t>
            </a:r>
            <a:r>
              <a:rPr lang="en-US" u="sng" dirty="0"/>
              <a:t>not</a:t>
            </a:r>
            <a:r>
              <a:rPr lang="en-US" dirty="0"/>
              <a:t> exist scalars </a:t>
            </a:r>
            <a:r>
              <a:rPr lang="en-US" i="1" dirty="0" err="1"/>
              <a:t>a,b,c</a:t>
            </a:r>
            <a:r>
              <a:rPr lang="en-US" dirty="0"/>
              <a:t> such that: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i="1" dirty="0" err="1"/>
              <a:t>a</a:t>
            </a:r>
            <a:r>
              <a:rPr lang="en-US" b="1" dirty="0" err="1"/>
              <a:t>p</a:t>
            </a:r>
            <a:r>
              <a:rPr lang="en-US" dirty="0"/>
              <a:t> + </a:t>
            </a:r>
            <a:r>
              <a:rPr lang="en-US" i="1" dirty="0" err="1"/>
              <a:t>b</a:t>
            </a:r>
            <a:r>
              <a:rPr lang="en-US" b="1" dirty="0" err="1"/>
              <a:t>q</a:t>
            </a:r>
            <a:r>
              <a:rPr lang="en-US" dirty="0"/>
              <a:t> + </a:t>
            </a:r>
            <a:r>
              <a:rPr lang="en-US" i="1" dirty="0" err="1"/>
              <a:t>c</a:t>
            </a:r>
            <a:r>
              <a:rPr lang="en-US" b="1" dirty="0" err="1"/>
              <a:t>r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= </a:t>
            </a:r>
            <a:r>
              <a:rPr lang="en-US" b="1" dirty="0">
                <a:sym typeface="Symbol" pitchFamily="18" charset="2"/>
              </a:rPr>
              <a:t>0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EB66-4C35-4B4F-84E1-77F2FB06AFF2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Orthonormal Basis Vectors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Best to use an orthonormal basis </a:t>
            </a:r>
          </a:p>
          <a:p>
            <a:r>
              <a:rPr lang="en-US"/>
              <a:t>Orthonormal means unit vectors that are pairwise orthogonal: </a:t>
            </a:r>
          </a:p>
          <a:p>
            <a:pPr algn="ctr">
              <a:buFontTx/>
              <a:buNone/>
            </a:pPr>
            <a:r>
              <a:rPr lang="en-US" b="1"/>
              <a:t>p</a:t>
            </a:r>
            <a:r>
              <a:rPr lang="en-US"/>
              <a:t>.</a:t>
            </a:r>
            <a:r>
              <a:rPr lang="en-US" b="1"/>
              <a:t>q</a:t>
            </a:r>
            <a:r>
              <a:rPr lang="en-US"/>
              <a:t> = </a:t>
            </a:r>
            <a:r>
              <a:rPr lang="en-US" b="1"/>
              <a:t>q</a:t>
            </a:r>
            <a:r>
              <a:rPr lang="en-US"/>
              <a:t>.</a:t>
            </a:r>
            <a:r>
              <a:rPr lang="en-US" b="1"/>
              <a:t>r</a:t>
            </a:r>
            <a:r>
              <a:rPr lang="en-US"/>
              <a:t> = </a:t>
            </a:r>
            <a:r>
              <a:rPr lang="en-US" b="1"/>
              <a:t>r</a:t>
            </a:r>
            <a:r>
              <a:rPr lang="en-US"/>
              <a:t>.</a:t>
            </a:r>
            <a:r>
              <a:rPr lang="en-US" b="1"/>
              <a:t>p</a:t>
            </a:r>
            <a:r>
              <a:rPr lang="en-US"/>
              <a:t> = 0</a:t>
            </a:r>
          </a:p>
          <a:p>
            <a:r>
              <a:rPr lang="en-US"/>
              <a:t>Otherwise things can get weird.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AD41-4FBC-4AB4-B73F-CEA236FB2EAF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From Basis Vectors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Construct a matrix </a:t>
            </a:r>
            <a:r>
              <a:rPr lang="en-US" b="1" dirty="0"/>
              <a:t>M</a:t>
            </a:r>
            <a:r>
              <a:rPr lang="en-US" dirty="0"/>
              <a:t> using </a:t>
            </a:r>
            <a:r>
              <a:rPr lang="en-US" b="1" dirty="0"/>
              <a:t>p</a:t>
            </a:r>
            <a:r>
              <a:rPr lang="en-US" dirty="0"/>
              <a:t>, </a:t>
            </a:r>
            <a:r>
              <a:rPr lang="en-US" b="1" dirty="0"/>
              <a:t>q</a:t>
            </a:r>
            <a:r>
              <a:rPr lang="en-US" dirty="0"/>
              <a:t>, </a:t>
            </a:r>
            <a:r>
              <a:rPr lang="en-US" b="1" dirty="0"/>
              <a:t>r</a:t>
            </a:r>
            <a:r>
              <a:rPr lang="en-US" dirty="0"/>
              <a:t> as the rows of the matrix: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4964-1A03-4ED3-B831-F4D5E95C0102}" type="slidenum">
              <a:rPr lang="en-US"/>
              <a:pPr/>
              <a:t>39</a:t>
            </a:fld>
            <a:endParaRPr lang="en-US"/>
          </a:p>
        </p:txBody>
      </p:sp>
      <p:pic>
        <p:nvPicPr>
          <p:cNvPr id="37895" name="Picture 7" descr="C:\Documents and Settings\ian\My Documents\classes\2003\Spring\4330\Notes\Matrices\basis1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124200"/>
            <a:ext cx="5356225" cy="173513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Section 4.1:</a:t>
            </a:r>
            <a:br>
              <a:rPr lang="en-US" sz="2700" dirty="0" smtClean="0"/>
            </a:br>
            <a:r>
              <a:rPr lang="en-US" sz="4000" dirty="0" smtClean="0"/>
              <a:t>Matrix: An Algebraic Definition</a:t>
            </a:r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Chapter 4 Notes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Math Primer for Graphics &amp; Game Dev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This Matrix Do?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E0C8-CDF0-4079-868B-B817702FF5B7}" type="slidenum">
              <a:rPr lang="en-US"/>
              <a:pPr/>
              <a:t>40</a:t>
            </a:fld>
            <a:endParaRPr lang="en-US"/>
          </a:p>
        </p:txBody>
      </p:sp>
      <p:pic>
        <p:nvPicPr>
          <p:cNvPr id="39941" name="Picture 5" descr="C:\Documents and Settings\ian\My Documents\classes\2003\Spring\4330\Notes\Matrices\basis2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09800"/>
            <a:ext cx="7732713" cy="256381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Transformation by a Matrix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we interpret the rows of a matrix as the basis vectors of a coordinate space, then multiplication by the matrix performs a coordinate space transformation.</a:t>
            </a:r>
          </a:p>
          <a:p>
            <a:r>
              <a:rPr lang="en-US"/>
              <a:t>If </a:t>
            </a:r>
            <a:r>
              <a:rPr lang="en-US" b="1"/>
              <a:t>aM</a:t>
            </a:r>
            <a:r>
              <a:rPr lang="en-US"/>
              <a:t> = </a:t>
            </a:r>
            <a:r>
              <a:rPr lang="en-US" b="1"/>
              <a:t>b</a:t>
            </a:r>
            <a:r>
              <a:rPr lang="en-US"/>
              <a:t>, we say that vector </a:t>
            </a:r>
            <a:r>
              <a:rPr lang="en-US" b="1"/>
              <a:t>a</a:t>
            </a:r>
            <a:r>
              <a:rPr lang="en-US"/>
              <a:t> is </a:t>
            </a:r>
            <a:r>
              <a:rPr lang="en-US" i="1"/>
              <a:t>transformed</a:t>
            </a:r>
            <a:r>
              <a:rPr lang="en-US"/>
              <a:t> by the matrix </a:t>
            </a:r>
            <a:r>
              <a:rPr lang="en-US" b="1"/>
              <a:t>M</a:t>
            </a:r>
            <a:r>
              <a:rPr lang="en-US"/>
              <a:t> into vector </a:t>
            </a:r>
            <a:r>
              <a:rPr lang="en-US" b="1"/>
              <a:t>b</a:t>
            </a:r>
            <a:r>
              <a:rPr lang="en-US"/>
              <a:t>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C4ED-57E3-468F-A99A-96A980A058E0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Conversely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See what </a:t>
            </a:r>
            <a:r>
              <a:rPr lang="en-US" b="1" dirty="0"/>
              <a:t>M</a:t>
            </a:r>
            <a:r>
              <a:rPr lang="en-US" dirty="0"/>
              <a:t> does to the original basis vectors [1 0 0], [0 1 0], [0 0 1].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29DF-F03D-496A-8053-26D596FA6D1B}" type="slidenum">
              <a:rPr lang="en-US"/>
              <a:pPr/>
              <a:t>42</a:t>
            </a:fld>
            <a:endParaRPr lang="en-US"/>
          </a:p>
        </p:txBody>
      </p:sp>
      <p:pic>
        <p:nvPicPr>
          <p:cNvPr id="43013" name="Picture 5" descr="C:\Documents and Settings\ian\My Documents\classes\2003\Spring\4330\Notes\Matrices\basis3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590800"/>
            <a:ext cx="7797800" cy="35052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Visualize The Matrix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Each row of a matrix is a basis vector after transformation.</a:t>
            </a:r>
          </a:p>
          <a:p>
            <a:r>
              <a:rPr lang="en-US" sz="2800"/>
              <a:t>Given an arbitrary matrix, visualize the transformation by its effect on the standard basis vectors – the rows of the matrix.</a:t>
            </a:r>
          </a:p>
          <a:p>
            <a:r>
              <a:rPr lang="en-US" sz="2800"/>
              <a:t>Given an arbitrary linear transformation, create the matrix by visualizing what it does to the standard basis vectors and using that for the rows of the matrix.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AC9C-3285-48F7-BA39-87D1E8B6F371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2D Matrix Example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914400"/>
          </a:xfrm>
        </p:spPr>
        <p:txBody>
          <a:bodyPr/>
          <a:lstStyle/>
          <a:p>
            <a:r>
              <a:rPr lang="en-US" dirty="0"/>
              <a:t>What does the following 2D matrix do?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0260-D119-40F7-95CD-8FD6B64A4B26}" type="slidenum">
              <a:rPr lang="en-US"/>
              <a:pPr/>
              <a:t>44</a:t>
            </a:fld>
            <a:endParaRPr 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609600" y="3810000"/>
            <a:ext cx="7772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Extract the basis vectors (the rows of </a:t>
            </a:r>
            <a:r>
              <a:rPr lang="en-US" sz="3200" b="1" dirty="0"/>
              <a:t>M)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3200" b="1" dirty="0"/>
              <a:t>p</a:t>
            </a:r>
            <a:r>
              <a:rPr lang="en-US" sz="3200" dirty="0"/>
              <a:t> = [2 1]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3200" b="1" dirty="0"/>
              <a:t>q</a:t>
            </a:r>
            <a:r>
              <a:rPr lang="en-US" sz="3200" dirty="0"/>
              <a:t> = [-1,2]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438400"/>
            <a:ext cx="287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5" name="Picture 2" descr="C:\Users\ian\Desktop\figs_jpg\2d_matrix_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685800"/>
            <a:ext cx="5105400" cy="5105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the Transformation?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moves the unit axes [</a:t>
            </a:r>
            <a:r>
              <a:rPr lang="en-US" dirty="0" smtClean="0"/>
              <a:t>1, </a:t>
            </a:r>
            <a:r>
              <a:rPr lang="en-US" dirty="0"/>
              <a:t>0] and [</a:t>
            </a:r>
            <a:r>
              <a:rPr lang="en-US" dirty="0" smtClean="0"/>
              <a:t>0, </a:t>
            </a:r>
            <a:r>
              <a:rPr lang="en-US" dirty="0"/>
              <a:t>1] to the new axes.</a:t>
            </a:r>
          </a:p>
          <a:p>
            <a:r>
              <a:rPr lang="en-US" dirty="0"/>
              <a:t>It does the same thing to all vectors.</a:t>
            </a:r>
          </a:p>
          <a:p>
            <a:r>
              <a:rPr lang="en-US" dirty="0"/>
              <a:t>Visualize a box being transformed from one coordinate system to the other.</a:t>
            </a:r>
          </a:p>
          <a:p>
            <a:r>
              <a:rPr lang="en-US" dirty="0"/>
              <a:t>This is called a </a:t>
            </a:r>
            <a:r>
              <a:rPr lang="en-US" i="1" dirty="0"/>
              <a:t>skew box</a:t>
            </a:r>
            <a:r>
              <a:rPr lang="en-US" dirty="0"/>
              <a:t>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C3EE-284C-4C66-B295-6D1CFC5A1F71}" type="slidenum">
              <a:rPr lang="en-US"/>
              <a:pPr/>
              <a:t>46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0697-8EDD-4AF2-BBEF-CE818DB3FA31}" type="slidenum">
              <a:rPr lang="en-US"/>
              <a:pPr/>
              <a:t>47</a:t>
            </a:fld>
            <a:endParaRPr lang="en-US"/>
          </a:p>
        </p:txBody>
      </p:sp>
      <p:pic>
        <p:nvPicPr>
          <p:cNvPr id="21506" name="Picture 2" descr="C:\Users\ian\Desktop\figs_jpg\2d_matrix_bo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685800"/>
            <a:ext cx="5103812" cy="494318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4140-2CBE-4046-BFE7-B023BBCA5AE6}" type="slidenum">
              <a:rPr lang="en-US"/>
              <a:pPr/>
              <a:t>48</a:t>
            </a:fld>
            <a:endParaRPr lang="en-US"/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676400" y="5181600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/>
              <a:t>Before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6248400" y="5181600"/>
            <a:ext cx="9214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After</a:t>
            </a:r>
          </a:p>
        </p:txBody>
      </p:sp>
      <p:pic>
        <p:nvPicPr>
          <p:cNvPr id="22530" name="Picture 2" descr="C:\Users\ian\Desktop\figs_jpg\2d_matrix_object_befo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14400"/>
            <a:ext cx="3810000" cy="3810000"/>
          </a:xfrm>
          <a:prstGeom prst="rect">
            <a:avLst/>
          </a:prstGeom>
          <a:noFill/>
        </p:spPr>
      </p:pic>
      <p:pic>
        <p:nvPicPr>
          <p:cNvPr id="22531" name="Picture 3" descr="C:\Users\ian\Desktop\figs_jpg\2d_matrix_object_af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914400"/>
            <a:ext cx="3810000" cy="3810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What Does It Do?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Rotates objects counterclockwise by a small </a:t>
            </a:r>
            <a:r>
              <a:rPr lang="en-US" dirty="0" smtClean="0"/>
              <a:t>amount.</a:t>
            </a:r>
            <a:endParaRPr lang="en-US" dirty="0"/>
          </a:p>
          <a:p>
            <a:r>
              <a:rPr lang="en-US" dirty="0"/>
              <a:t>Scales them up by a factor of two.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0CEB-A9DF-44AB-A4AD-A4999E8272F0}" type="slidenum">
              <a:rPr lang="en-US"/>
              <a:pPr/>
              <a:t>49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Algebraic definition of a matrix: a table of scalars in square brackets.</a:t>
            </a:r>
          </a:p>
          <a:p>
            <a:pPr>
              <a:lnSpc>
                <a:spcPct val="90000"/>
              </a:lnSpc>
            </a:pPr>
            <a:r>
              <a:rPr lang="en-US" dirty="0"/>
              <a:t>Matrix </a:t>
            </a:r>
            <a:r>
              <a:rPr lang="en-US" i="1" dirty="0"/>
              <a:t>dimension</a:t>
            </a:r>
            <a:r>
              <a:rPr lang="en-US" dirty="0"/>
              <a:t> is the width and height of the </a:t>
            </a:r>
            <a:r>
              <a:rPr lang="en-US" dirty="0" smtClean="0"/>
              <a:t>table, </a:t>
            </a:r>
            <a:r>
              <a:rPr lang="en-US" i="1" dirty="0" smtClean="0"/>
              <a:t>w </a:t>
            </a:r>
            <a:r>
              <a:rPr lang="en-US" sz="2400" dirty="0" smtClean="0">
                <a:latin typeface="Arial" charset="0"/>
              </a:rPr>
              <a:t>x </a:t>
            </a:r>
            <a:r>
              <a:rPr lang="en-US" i="1" dirty="0" smtClean="0"/>
              <a:t>h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Typically </a:t>
            </a:r>
            <a:r>
              <a:rPr lang="en-US" dirty="0" smtClean="0"/>
              <a:t>we use </a:t>
            </a:r>
            <a:r>
              <a:rPr lang="en-US" dirty="0"/>
              <a:t>dimensions </a:t>
            </a:r>
            <a:r>
              <a:rPr lang="en-US" dirty="0" smtClean="0"/>
              <a:t>2 </a:t>
            </a:r>
            <a:r>
              <a:rPr lang="en-US" sz="2400" dirty="0" smtClean="0">
                <a:latin typeface="Arial" charset="0"/>
              </a:rPr>
              <a:t>x </a:t>
            </a:r>
            <a:r>
              <a:rPr lang="en-US" dirty="0" smtClean="0"/>
              <a:t>2 </a:t>
            </a:r>
            <a:r>
              <a:rPr lang="en-US" dirty="0"/>
              <a:t>for 2D work, </a:t>
            </a:r>
            <a:r>
              <a:rPr lang="en-US" dirty="0" smtClean="0"/>
              <a:t>and 3 </a:t>
            </a:r>
            <a:r>
              <a:rPr lang="en-US" sz="2400" dirty="0" smtClean="0">
                <a:latin typeface="Arial" charset="0"/>
              </a:rPr>
              <a:t>x </a:t>
            </a:r>
            <a:r>
              <a:rPr lang="en-US" dirty="0" smtClean="0"/>
              <a:t>3 </a:t>
            </a:r>
            <a:r>
              <a:rPr lang="en-US" dirty="0"/>
              <a:t>for 3D work.</a:t>
            </a:r>
          </a:p>
          <a:p>
            <a:pPr>
              <a:lnSpc>
                <a:spcPct val="90000"/>
              </a:lnSpc>
            </a:pPr>
            <a:r>
              <a:rPr lang="en-US" dirty="0"/>
              <a:t>We’ll find a use for </a:t>
            </a:r>
            <a:r>
              <a:rPr lang="en-US" dirty="0" smtClean="0"/>
              <a:t>4 </a:t>
            </a:r>
            <a:r>
              <a:rPr lang="en-US" sz="2400" dirty="0" smtClean="0">
                <a:latin typeface="Arial" charset="0"/>
              </a:rPr>
              <a:t>x </a:t>
            </a:r>
            <a:r>
              <a:rPr lang="en-US" dirty="0" smtClean="0"/>
              <a:t>4 </a:t>
            </a:r>
            <a:r>
              <a:rPr lang="en-US" dirty="0"/>
              <a:t>matrices also. It’s a kluge. More later.</a:t>
            </a:r>
            <a:endParaRPr lang="en-US" i="1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868B-4AEA-4617-A380-482360E55785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3D Transformation Example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BAD60-9684-46F5-B4D5-E4A06EC1EF47}" type="slidenum">
              <a:rPr lang="en-US"/>
              <a:pPr/>
              <a:t>50</a:t>
            </a:fld>
            <a:endParaRPr lang="en-US"/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1676400" y="5257800"/>
            <a:ext cx="11438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Before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5943600" y="4800600"/>
            <a:ext cx="9214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After</a:t>
            </a:r>
          </a:p>
        </p:txBody>
      </p:sp>
      <p:pic>
        <p:nvPicPr>
          <p:cNvPr id="23555" name="Picture 3" descr="C:\Users\ian\Desktop\figs_jpg\3d_matrix_object_befo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057400"/>
            <a:ext cx="3048000" cy="2972739"/>
          </a:xfrm>
          <a:prstGeom prst="rect">
            <a:avLst/>
          </a:prstGeom>
          <a:noFill/>
          <a:effectLst>
            <a:outerShdw blurRad="393700" dist="38100" dir="2700000" sx="106000" sy="106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362200"/>
            <a:ext cx="3595317" cy="221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393700" dist="38100" dir="2700000" sx="106000" sy="106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6018-F333-45DE-AA40-A2B2A1258461}" type="slidenum">
              <a:rPr lang="en-US"/>
              <a:pPr/>
              <a:t>51</a:t>
            </a:fld>
            <a:endParaRPr lang="en-US"/>
          </a:p>
        </p:txBody>
      </p:sp>
      <p:pic>
        <p:nvPicPr>
          <p:cNvPr id="24579" name="Picture 3" descr="C:\Users\ian\Desktop\figs_jpg\3d_matrix_object_af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533400"/>
            <a:ext cx="5573816" cy="5257800"/>
          </a:xfrm>
          <a:prstGeom prst="rect">
            <a:avLst/>
          </a:prstGeom>
          <a:noFill/>
          <a:effectLst>
            <a:outerShdw blurRad="355600" dist="38100" dir="2700000" sx="103000" sy="103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the Matrix?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001000" cy="609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Get rows </a:t>
            </a:r>
            <a:r>
              <a:rPr lang="en-US" dirty="0"/>
              <a:t>of </a:t>
            </a:r>
            <a:r>
              <a:rPr lang="en-US" dirty="0" smtClean="0"/>
              <a:t>matrix </a:t>
            </a:r>
            <a:r>
              <a:rPr lang="en-US" dirty="0"/>
              <a:t>from </a:t>
            </a:r>
            <a:r>
              <a:rPr lang="en-US" dirty="0" smtClean="0"/>
              <a:t>new </a:t>
            </a:r>
            <a:r>
              <a:rPr lang="en-US" dirty="0"/>
              <a:t>basis vectors.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4F6A-DC46-4D91-9D72-18BE14CEF0AA}" type="slidenum">
              <a:rPr lang="en-US"/>
              <a:pPr/>
              <a:t>52</a:t>
            </a:fld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514600"/>
            <a:ext cx="38608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33400" y="42672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So what does it do?</a:t>
            </a:r>
          </a:p>
          <a:p>
            <a:r>
              <a:rPr lang="en-US" dirty="0" smtClean="0"/>
              <a:t>Rotates objects clockwise by 45°.</a:t>
            </a:r>
          </a:p>
          <a:p>
            <a:r>
              <a:rPr lang="en-US" dirty="0" smtClean="0"/>
              <a:t>Scales them up along the </a:t>
            </a:r>
            <a:r>
              <a:rPr lang="en-US" i="1" dirty="0" smtClean="0"/>
              <a:t>y</a:t>
            </a:r>
            <a:r>
              <a:rPr lang="en-US" dirty="0" smtClean="0"/>
              <a:t> axis.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001000" cy="11890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&amp; Deconstructing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By interpreting the rows of a matrix as basis vectors, we have a tool for deconstructing a matrix. </a:t>
            </a:r>
          </a:p>
          <a:p>
            <a:r>
              <a:rPr lang="en-US" dirty="0" smtClean="0"/>
              <a:t>But we also have a tool for constructing one! Given a desired transformation (e.g. rotation, scale, etc.), we can derive a matrix which represents that transformation. </a:t>
            </a:r>
          </a:p>
          <a:p>
            <a:r>
              <a:rPr lang="en-US" dirty="0" smtClean="0"/>
              <a:t>All we have to do is figure out what the transformation does to basis vectors, and then place those transformed basis vectors into the rows of a matrix. </a:t>
            </a:r>
          </a:p>
          <a:p>
            <a:r>
              <a:rPr lang="en-US" dirty="0" smtClean="0"/>
              <a:t>We'll use this tool repeatedly in Chapter 5 to derive the matrices to perform the linear basic transformations such as rotation, scale, shear, and reflection that we mentioned earlier.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That concludes Chapter 4. Next, Chapter 5: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Matrices and Linear Transformations</a:t>
            </a:r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Chapter 4 Notes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Math Primer for Graphics &amp; Game Dev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Components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Entries are numbered by row and column, 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i="1" dirty="0" err="1"/>
              <a:t>m</a:t>
            </a:r>
            <a:r>
              <a:rPr lang="en-US" i="1" baseline="-25000" dirty="0" err="1"/>
              <a:t>ij</a:t>
            </a:r>
            <a:r>
              <a:rPr lang="en-US" dirty="0"/>
              <a:t> is the entry in row </a:t>
            </a:r>
            <a:r>
              <a:rPr lang="en-US" i="1" dirty="0" err="1"/>
              <a:t>i</a:t>
            </a:r>
            <a:r>
              <a:rPr lang="en-US" dirty="0"/>
              <a:t>, column </a:t>
            </a:r>
            <a:r>
              <a:rPr lang="en-US" i="1" dirty="0"/>
              <a:t>j.</a:t>
            </a:r>
          </a:p>
          <a:p>
            <a:pPr>
              <a:lnSpc>
                <a:spcPct val="90000"/>
              </a:lnSpc>
            </a:pPr>
            <a:r>
              <a:rPr lang="en-US" dirty="0"/>
              <a:t>Start numbering at 1, not 0.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B870-CAB1-472E-BFAC-4B1546D58D09}" type="slidenum">
              <a:rPr lang="en-US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505200"/>
            <a:ext cx="3187700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Square Matrices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number as rows as columns.</a:t>
            </a:r>
          </a:p>
          <a:p>
            <a:r>
              <a:rPr lang="en-US" dirty="0"/>
              <a:t>Entries </a:t>
            </a:r>
            <a:r>
              <a:rPr lang="en-US" i="1" dirty="0" err="1"/>
              <a:t>m</a:t>
            </a:r>
            <a:r>
              <a:rPr lang="en-US" i="1" baseline="-25000" dirty="0" err="1"/>
              <a:t>ii</a:t>
            </a:r>
            <a:r>
              <a:rPr lang="en-US" dirty="0"/>
              <a:t> are called the </a:t>
            </a:r>
            <a:r>
              <a:rPr lang="en-US" i="1" dirty="0"/>
              <a:t>diagonal</a:t>
            </a:r>
            <a:r>
              <a:rPr lang="en-US" dirty="0"/>
              <a:t> entries. The others are called </a:t>
            </a:r>
            <a:r>
              <a:rPr lang="en-US" i="1" dirty="0" err="1"/>
              <a:t>nondiagonal</a:t>
            </a:r>
            <a:r>
              <a:rPr lang="en-US" dirty="0"/>
              <a:t> entries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540E-F11C-4631-AFA7-0364466944F8}" type="slidenum">
              <a:rPr lang="en-US"/>
              <a:pPr/>
              <a:t>7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505200"/>
            <a:ext cx="3187700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Diagonal Matrices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1219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diagonal matrix is a square matrix whose </a:t>
            </a:r>
            <a:r>
              <a:rPr lang="en-US" dirty="0" err="1"/>
              <a:t>nondiagonal</a:t>
            </a:r>
            <a:r>
              <a:rPr lang="en-US" dirty="0"/>
              <a:t> elements are zero.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16F6-1D93-4D3A-ABB4-AF68C0380E22}" type="slidenum">
              <a:rPr lang="en-US"/>
              <a:pPr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048000"/>
            <a:ext cx="30607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Identity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identity matrix of dimension </a:t>
            </a:r>
            <a:r>
              <a:rPr lang="en-US" i="1" dirty="0" smtClean="0"/>
              <a:t>n</a:t>
            </a:r>
            <a:r>
              <a:rPr lang="en-US" dirty="0" smtClean="0"/>
              <a:t>, denoted </a:t>
            </a:r>
            <a:r>
              <a:rPr lang="en-US" b="1" dirty="0" smtClean="0"/>
              <a:t>I</a:t>
            </a:r>
            <a:r>
              <a:rPr lang="en-US" i="1" baseline="-25000" dirty="0" smtClean="0"/>
              <a:t>n</a:t>
            </a:r>
            <a:r>
              <a:rPr lang="en-US" dirty="0" smtClean="0"/>
              <a:t>, is the </a:t>
            </a:r>
            <a:r>
              <a:rPr lang="en-US" i="1" dirty="0" smtClean="0"/>
              <a:t>n</a:t>
            </a:r>
            <a:r>
              <a:rPr lang="en-US" dirty="0" smtClean="0"/>
              <a:t> x </a:t>
            </a:r>
            <a:r>
              <a:rPr lang="en-US" i="1" dirty="0" smtClean="0"/>
              <a:t>n</a:t>
            </a:r>
            <a:r>
              <a:rPr lang="en-US" dirty="0" smtClean="0"/>
              <a:t> matrix with 1s on the diagonal and 0s elsewhere.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352800"/>
            <a:ext cx="3327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me Math Lecture Not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Game Math Lecture Notes</Template>
  <TotalTime>728</TotalTime>
  <Words>2132</Words>
  <Application>Microsoft Office PowerPoint</Application>
  <PresentationFormat>On-screen Show (4:3)</PresentationFormat>
  <Paragraphs>333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Game Math Lecture Notes</vt:lpstr>
      <vt:lpstr>Chapter 4: Introduction to Matrices</vt:lpstr>
      <vt:lpstr>What You’ll See in This Chapter</vt:lpstr>
      <vt:lpstr>Word Cloud</vt:lpstr>
      <vt:lpstr>Section 4.1: Matrix: An Algebraic Definition</vt:lpstr>
      <vt:lpstr>Definitions</vt:lpstr>
      <vt:lpstr>Matrix Components</vt:lpstr>
      <vt:lpstr>Square Matrices</vt:lpstr>
      <vt:lpstr>Diagonal Matrices</vt:lpstr>
      <vt:lpstr>The Identity Matrix</vt:lpstr>
      <vt:lpstr>Vectors as Matrices</vt:lpstr>
      <vt:lpstr>Transpose of a Matrix</vt:lpstr>
      <vt:lpstr>Facts About Transpose</vt:lpstr>
      <vt:lpstr>Transpose of a Vector</vt:lpstr>
      <vt:lpstr>Multiplying By a Scalar</vt:lpstr>
      <vt:lpstr>Matrix Multiplication</vt:lpstr>
      <vt:lpstr>Multiplication: Result</vt:lpstr>
      <vt:lpstr>Example</vt:lpstr>
      <vt:lpstr>Another Way of Looking at It</vt:lpstr>
      <vt:lpstr>2 x 2 Case</vt:lpstr>
      <vt:lpstr>2 x 2 Example</vt:lpstr>
      <vt:lpstr>3 x 3 Case</vt:lpstr>
      <vt:lpstr>3 x 3 Example</vt:lpstr>
      <vt:lpstr>Identity Matrix</vt:lpstr>
      <vt:lpstr>Matrix Multiplication Facts</vt:lpstr>
      <vt:lpstr>Row Vector Times Matrix Multiplication</vt:lpstr>
      <vt:lpstr>Matrix Times Column Vector Multiplication</vt:lpstr>
      <vt:lpstr>Row vs. Column Vectors</vt:lpstr>
      <vt:lpstr>Common Mistake</vt:lpstr>
      <vt:lpstr>Vector-Matrix Multiplication Facts 1</vt:lpstr>
      <vt:lpstr>Vector-Matrix Multiplication Facts 2</vt:lpstr>
      <vt:lpstr>Section 4.2: Matrix – a Geometric Interpretation</vt:lpstr>
      <vt:lpstr>Matrices and Geometry</vt:lpstr>
      <vt:lpstr>Linear Transformations</vt:lpstr>
      <vt:lpstr>A Movie Quote</vt:lpstr>
      <vt:lpstr>Axial Displacements</vt:lpstr>
      <vt:lpstr>Basis Vectors</vt:lpstr>
      <vt:lpstr>Arbitrary Basis Vectors</vt:lpstr>
      <vt:lpstr>Orthonormal Basis Vectors</vt:lpstr>
      <vt:lpstr>Matrix From Basis Vectors</vt:lpstr>
      <vt:lpstr>What Does This Matrix Do?</vt:lpstr>
      <vt:lpstr>Transformation by a Matrix</vt:lpstr>
      <vt:lpstr>Conversely</vt:lpstr>
      <vt:lpstr>Visualize The Matrix</vt:lpstr>
      <vt:lpstr>2D Matrix Example</vt:lpstr>
      <vt:lpstr>PowerPoint Presentation</vt:lpstr>
      <vt:lpstr>What’s the Transformation?</vt:lpstr>
      <vt:lpstr>PowerPoint Presentation</vt:lpstr>
      <vt:lpstr>PowerPoint Presentation</vt:lpstr>
      <vt:lpstr>So What Does It Do?</vt:lpstr>
      <vt:lpstr>3D Transformation Example</vt:lpstr>
      <vt:lpstr>PowerPoint Presentation</vt:lpstr>
      <vt:lpstr>What’s the Matrix?</vt:lpstr>
      <vt:lpstr>Constructing &amp; Deconstructing Matrices</vt:lpstr>
      <vt:lpstr>That concludes Chapter 4. Next, Chapter 5: Matrices and Linear Transformations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Notes for Chapter 4: Introduction to Matrices</dc:title>
  <dc:creator>Ian Parberry</dc:creator>
  <cp:lastModifiedBy>Ian</cp:lastModifiedBy>
  <cp:revision>13</cp:revision>
  <dcterms:created xsi:type="dcterms:W3CDTF">2006-08-16T00:00:00Z</dcterms:created>
  <dcterms:modified xsi:type="dcterms:W3CDTF">2011-09-07T20:06:10Z</dcterms:modified>
  <cp:version>1</cp:version>
</cp:coreProperties>
</file>