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7"/>
  </p:notesMasterIdLst>
  <p:sldIdLst>
    <p:sldId id="256" r:id="rId2"/>
    <p:sldId id="498" r:id="rId3"/>
    <p:sldId id="499" r:id="rId4"/>
    <p:sldId id="500" r:id="rId5"/>
    <p:sldId id="436" r:id="rId6"/>
    <p:sldId id="437" r:id="rId7"/>
    <p:sldId id="438" r:id="rId8"/>
    <p:sldId id="439" r:id="rId9"/>
    <p:sldId id="440" r:id="rId10"/>
    <p:sldId id="441" r:id="rId11"/>
    <p:sldId id="442" r:id="rId12"/>
    <p:sldId id="443" r:id="rId13"/>
    <p:sldId id="444" r:id="rId14"/>
    <p:sldId id="445" r:id="rId15"/>
    <p:sldId id="446" r:id="rId16"/>
    <p:sldId id="447" r:id="rId17"/>
    <p:sldId id="448" r:id="rId18"/>
    <p:sldId id="449" r:id="rId19"/>
    <p:sldId id="450" r:id="rId20"/>
    <p:sldId id="451" r:id="rId21"/>
    <p:sldId id="452" r:id="rId22"/>
    <p:sldId id="453" r:id="rId23"/>
    <p:sldId id="454" r:id="rId24"/>
    <p:sldId id="455" r:id="rId25"/>
    <p:sldId id="456" r:id="rId26"/>
    <p:sldId id="457" r:id="rId27"/>
    <p:sldId id="501" r:id="rId28"/>
    <p:sldId id="458" r:id="rId29"/>
    <p:sldId id="459" r:id="rId30"/>
    <p:sldId id="460" r:id="rId31"/>
    <p:sldId id="461" r:id="rId32"/>
    <p:sldId id="462" r:id="rId33"/>
    <p:sldId id="463" r:id="rId34"/>
    <p:sldId id="464" r:id="rId35"/>
    <p:sldId id="465" r:id="rId36"/>
    <p:sldId id="466" r:id="rId37"/>
    <p:sldId id="467" r:id="rId38"/>
    <p:sldId id="468" r:id="rId39"/>
    <p:sldId id="469" r:id="rId40"/>
    <p:sldId id="502" r:id="rId41"/>
    <p:sldId id="470" r:id="rId42"/>
    <p:sldId id="471" r:id="rId43"/>
    <p:sldId id="472" r:id="rId44"/>
    <p:sldId id="473" r:id="rId45"/>
    <p:sldId id="474" r:id="rId46"/>
    <p:sldId id="475" r:id="rId47"/>
    <p:sldId id="476" r:id="rId48"/>
    <p:sldId id="477" r:id="rId49"/>
    <p:sldId id="478" r:id="rId50"/>
    <p:sldId id="479" r:id="rId51"/>
    <p:sldId id="480" r:id="rId52"/>
    <p:sldId id="383" r:id="rId53"/>
    <p:sldId id="384" r:id="rId54"/>
    <p:sldId id="385" r:id="rId55"/>
    <p:sldId id="386" r:id="rId56"/>
    <p:sldId id="387" r:id="rId57"/>
    <p:sldId id="388" r:id="rId58"/>
    <p:sldId id="389" r:id="rId59"/>
    <p:sldId id="390" r:id="rId60"/>
    <p:sldId id="503" r:id="rId61"/>
    <p:sldId id="391" r:id="rId62"/>
    <p:sldId id="392" r:id="rId63"/>
    <p:sldId id="393" r:id="rId64"/>
    <p:sldId id="394" r:id="rId65"/>
    <p:sldId id="395" r:id="rId66"/>
    <p:sldId id="396" r:id="rId67"/>
    <p:sldId id="397" r:id="rId68"/>
    <p:sldId id="398" r:id="rId69"/>
    <p:sldId id="399" r:id="rId70"/>
    <p:sldId id="400" r:id="rId71"/>
    <p:sldId id="401" r:id="rId72"/>
    <p:sldId id="402" r:id="rId73"/>
    <p:sldId id="403" r:id="rId74"/>
    <p:sldId id="404" r:id="rId75"/>
    <p:sldId id="405" r:id="rId76"/>
    <p:sldId id="406" r:id="rId77"/>
    <p:sldId id="407" r:id="rId78"/>
    <p:sldId id="408" r:id="rId79"/>
    <p:sldId id="481" r:id="rId80"/>
    <p:sldId id="483" r:id="rId81"/>
    <p:sldId id="484" r:id="rId82"/>
    <p:sldId id="409" r:id="rId83"/>
    <p:sldId id="485" r:id="rId84"/>
    <p:sldId id="411" r:id="rId85"/>
    <p:sldId id="412" r:id="rId86"/>
    <p:sldId id="413" r:id="rId87"/>
    <p:sldId id="414" r:id="rId88"/>
    <p:sldId id="415" r:id="rId89"/>
    <p:sldId id="486" r:id="rId90"/>
    <p:sldId id="487" r:id="rId91"/>
    <p:sldId id="488" r:id="rId92"/>
    <p:sldId id="489" r:id="rId93"/>
    <p:sldId id="504" r:id="rId94"/>
    <p:sldId id="416" r:id="rId95"/>
    <p:sldId id="417" r:id="rId96"/>
    <p:sldId id="495" r:id="rId97"/>
    <p:sldId id="419" r:id="rId98"/>
    <p:sldId id="420" r:id="rId99"/>
    <p:sldId id="421" r:id="rId100"/>
    <p:sldId id="422" r:id="rId101"/>
    <p:sldId id="423" r:id="rId102"/>
    <p:sldId id="424" r:id="rId103"/>
    <p:sldId id="425" r:id="rId104"/>
    <p:sldId id="426" r:id="rId105"/>
    <p:sldId id="427" r:id="rId106"/>
    <p:sldId id="428" r:id="rId107"/>
    <p:sldId id="429" r:id="rId108"/>
    <p:sldId id="490" r:id="rId109"/>
    <p:sldId id="431" r:id="rId110"/>
    <p:sldId id="432" r:id="rId111"/>
    <p:sldId id="433" r:id="rId112"/>
    <p:sldId id="492" r:id="rId113"/>
    <p:sldId id="493" r:id="rId114"/>
    <p:sldId id="494" r:id="rId115"/>
    <p:sldId id="505" r:id="rId1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65" d="100"/>
          <a:sy n="165" d="100"/>
        </p:scale>
        <p:origin x="-96" y="-30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ACEE41-D71D-408F-949C-CA4708EFF3A6}" type="datetimeFigureOut">
              <a:rPr lang="en-US" smtClean="0"/>
              <a:pPr/>
              <a:t>9/13/2011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5B5604-F0F3-402E-ADB4-32C80E2DDAA8}" type="slidenum">
              <a:rPr lang="en-US" smtClean="0"/>
              <a:pPr/>
              <a:t>‹#›</a:t>
            </a:fld>
            <a:endParaRPr lang="en-US"/>
          </a:p>
        </p:txBody>
      </p:sp>
    </p:spTree>
    <p:extLst>
      <p:ext uri="{BB962C8B-B14F-4D97-AF65-F5344CB8AC3E}">
        <p14:creationId xmlns:p14="http://schemas.microsoft.com/office/powerpoint/2010/main" val="237150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3">
            <a:lumMod val="60000"/>
            <a:lumOff val="40000"/>
          </a:schemeClr>
        </a:solidFill>
        <a:effectLst/>
      </p:bgPr>
    </p:bg>
    <p:spTree>
      <p:nvGrpSpPr>
        <p:cNvPr id="1" name=""/>
        <p:cNvGrpSpPr/>
        <p:nvPr/>
      </p:nvGrpSpPr>
      <p:grpSpPr>
        <a:xfrm>
          <a:off x="0" y="0"/>
          <a:ext cx="0" cy="0"/>
          <a:chOff x="0" y="0"/>
          <a:chExt cx="0" cy="0"/>
        </a:xfrm>
      </p:grpSpPr>
      <p:pic>
        <p:nvPicPr>
          <p:cNvPr id="9" name="Picture 6"/>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hasCustomPrompt="1"/>
          </p:nvPr>
        </p:nvSpPr>
        <p:spPr>
          <a:xfrm>
            <a:off x="685800" y="2130425"/>
            <a:ext cx="7772400" cy="1679575"/>
          </a:xfrm>
        </p:spPr>
        <p:txBody>
          <a:bodyPr/>
          <a:lstStyle>
            <a:lvl1pPr>
              <a:defRPr/>
            </a:lvl1pPr>
          </a:lstStyle>
          <a:p>
            <a:r>
              <a:rPr lang="en-US" dirty="0" smtClean="0"/>
              <a:t>Chapter 10</a:t>
            </a:r>
            <a:endParaRPr lang="en-US" dirty="0"/>
          </a:p>
        </p:txBody>
      </p:sp>
      <p:sp>
        <p:nvSpPr>
          <p:cNvPr id="3" name="Subtitle 2"/>
          <p:cNvSpPr>
            <a:spLocks noGrp="1"/>
          </p:cNvSpPr>
          <p:nvPr>
            <p:ph type="subTitle" idx="1" hasCustomPrompt="1"/>
          </p:nvPr>
        </p:nvSpPr>
        <p:spPr>
          <a:xfrm>
            <a:off x="685800" y="4267200"/>
            <a:ext cx="7772400" cy="762000"/>
          </a:xfrm>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32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Fletcher Dunn and Ian Parberry</a:t>
            </a:r>
            <a:endParaRPr lang="en-US" dirty="0"/>
          </a:p>
        </p:txBody>
      </p:sp>
      <p:sp>
        <p:nvSpPr>
          <p:cNvPr id="4" name="Date Placeholder 3"/>
          <p:cNvSpPr>
            <a:spLocks noGrp="1"/>
          </p:cNvSpPr>
          <p:nvPr>
            <p:ph type="dt" sz="half" idx="10"/>
          </p:nvPr>
        </p:nvSpPr>
        <p:spPr>
          <a:xfrm>
            <a:off x="457200" y="6248400"/>
            <a:ext cx="2133600" cy="365125"/>
          </a:xfrm>
        </p:spPr>
        <p:txBody>
          <a:bodyPr/>
          <a:lstStyle/>
          <a:p>
            <a:r>
              <a:rPr lang="en-US" smtClean="0"/>
              <a:t>Chapter 6  Notes</a:t>
            </a:r>
            <a:endParaRPr lang="en-US"/>
          </a:p>
        </p:txBody>
      </p:sp>
      <p:sp>
        <p:nvSpPr>
          <p:cNvPr id="5" name="Footer Placeholder 4"/>
          <p:cNvSpPr>
            <a:spLocks noGrp="1"/>
          </p:cNvSpPr>
          <p:nvPr>
            <p:ph type="ftr" sz="quarter" idx="11"/>
          </p:nvPr>
        </p:nvSpPr>
        <p:spPr>
          <a:xfrm>
            <a:off x="3124200" y="6248400"/>
            <a:ext cx="2895600" cy="365125"/>
          </a:xfrm>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a:xfrm>
            <a:off x="6553200" y="6248400"/>
            <a:ext cx="2133600" cy="365125"/>
          </a:xfrm>
        </p:spPr>
        <p:txBody>
          <a:bodyPr/>
          <a:lstStyle/>
          <a:p>
            <a:fld id="{B6F15528-21DE-4FAA-801E-634DDDAF4B2B}" type="slidenum">
              <a:rPr lang="en-US" smtClean="0"/>
              <a:pPr/>
              <a:t>‹#›</a:t>
            </a:fld>
            <a:endParaRPr lang="en-US"/>
          </a:p>
        </p:txBody>
      </p:sp>
      <p:pic>
        <p:nvPicPr>
          <p:cNvPr id="10" name="Picture 3"/>
          <p:cNvPicPr>
            <a:picLocks noChangeAspect="1" noChangeArrowheads="1"/>
          </p:cNvPicPr>
          <p:nvPr/>
        </p:nvPicPr>
        <p:blipFill>
          <a:blip r:embed="rId3" cstate="print"/>
          <a:srcRect/>
          <a:stretch>
            <a:fillRect/>
          </a:stretch>
        </p:blipFill>
        <p:spPr bwMode="auto">
          <a:xfrm>
            <a:off x="0" y="6248400"/>
            <a:ext cx="9144000" cy="381000"/>
          </a:xfrm>
          <a:prstGeom prst="rect">
            <a:avLst/>
          </a:prstGeom>
          <a:noFill/>
          <a:ln w="9525">
            <a:noFill/>
            <a:miter lim="800000"/>
            <a:headEnd/>
            <a:tailEnd/>
          </a:ln>
          <a:effectLst>
            <a:outerShdw blurRad="50800" dist="38100" dir="5400000" algn="t" rotWithShape="0">
              <a:prstClr val="black">
                <a:alpha val="40000"/>
              </a:prstClr>
            </a:outerShdw>
          </a:effectLst>
        </p:spPr>
      </p:pic>
      <p:pic>
        <p:nvPicPr>
          <p:cNvPr id="4101" name="Picture 5"/>
          <p:cNvPicPr>
            <a:picLocks noChangeAspect="1" noChangeArrowheads="1"/>
          </p:cNvPicPr>
          <p:nvPr/>
        </p:nvPicPr>
        <p:blipFill>
          <a:blip r:embed="rId4" cstate="print"/>
          <a:srcRect/>
          <a:stretch>
            <a:fillRect/>
          </a:stretch>
        </p:blipFill>
        <p:spPr bwMode="auto">
          <a:xfrm>
            <a:off x="0" y="2133600"/>
            <a:ext cx="9144000" cy="1655896"/>
          </a:xfrm>
          <a:prstGeom prst="rect">
            <a:avLst/>
          </a:prstGeom>
          <a:noFill/>
          <a:ln w="9525">
            <a:noFill/>
            <a:miter lim="800000"/>
            <a:headEnd/>
            <a:tailEnd/>
          </a:ln>
          <a:effectLst>
            <a:outerShdw blurRad="50800" dist="38100" dir="5400000" algn="t" rotWithShape="0">
              <a:prstClr val="black">
                <a:alpha val="40000"/>
              </a:prstClr>
            </a:outerShdw>
          </a:effectLst>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pic>
        <p:nvPicPr>
          <p:cNvPr id="10" name="Picture 6"/>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14" name="Picture 3"/>
          <p:cNvPicPr>
            <a:picLocks noChangeAspect="1" noChangeArrowheads="1"/>
          </p:cNvPicPr>
          <p:nvPr/>
        </p:nvPicPr>
        <p:blipFill>
          <a:blip r:embed="rId3" cstate="print"/>
          <a:srcRect/>
          <a:stretch>
            <a:fillRect/>
          </a:stretch>
        </p:blipFill>
        <p:spPr bwMode="auto">
          <a:xfrm>
            <a:off x="0" y="6248400"/>
            <a:ext cx="9144000" cy="381000"/>
          </a:xfrm>
          <a:prstGeom prst="rect">
            <a:avLst/>
          </a:prstGeom>
          <a:noFill/>
          <a:ln w="9525">
            <a:noFill/>
            <a:miter lim="800000"/>
            <a:headEnd/>
            <a:tailEnd/>
          </a:ln>
          <a:effectLst>
            <a:outerShdw blurRad="50800" dist="38100" dir="5400000" algn="t" rotWithShape="0">
              <a:prstClr val="black">
                <a:alpha val="40000"/>
              </a:prstClr>
            </a:outerShdw>
          </a:effectLst>
        </p:spPr>
      </p:pic>
      <p:pic>
        <p:nvPicPr>
          <p:cNvPr id="2053" name="Picture 5"/>
          <p:cNvPicPr>
            <a:picLocks noChangeAspect="1" noChangeArrowheads="1"/>
          </p:cNvPicPr>
          <p:nvPr/>
        </p:nvPicPr>
        <p:blipFill>
          <a:blip r:embed="rId4" cstate="print"/>
          <a:srcRect/>
          <a:stretch>
            <a:fillRect/>
          </a:stretch>
        </p:blipFill>
        <p:spPr bwMode="auto">
          <a:xfrm>
            <a:off x="0" y="228600"/>
            <a:ext cx="9144000" cy="1183732"/>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a:xfrm>
            <a:off x="457200" y="228600"/>
            <a:ext cx="6781800" cy="1189038"/>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6248400"/>
            <a:ext cx="2133600" cy="365125"/>
          </a:xfrm>
        </p:spPr>
        <p:txBody>
          <a:bodyPr/>
          <a:lstStyle>
            <a:lvl1pPr>
              <a:defRPr>
                <a:solidFill>
                  <a:schemeClr val="bg1"/>
                </a:solidFill>
              </a:defRPr>
            </a:lvl1pPr>
          </a:lstStyle>
          <a:p>
            <a:r>
              <a:rPr lang="en-US" smtClean="0"/>
              <a:t>Chapter 6  Notes</a:t>
            </a:r>
            <a:endParaRPr lang="en-US"/>
          </a:p>
        </p:txBody>
      </p:sp>
      <p:sp>
        <p:nvSpPr>
          <p:cNvPr id="5" name="Footer Placeholder 4"/>
          <p:cNvSpPr>
            <a:spLocks noGrp="1"/>
          </p:cNvSpPr>
          <p:nvPr>
            <p:ph type="ftr" sz="quarter" idx="11"/>
          </p:nvPr>
        </p:nvSpPr>
        <p:spPr>
          <a:xfrm>
            <a:off x="3124200" y="6248400"/>
            <a:ext cx="2895600" cy="365125"/>
          </a:xfrm>
        </p:spPr>
        <p:txBody>
          <a:bodyPr/>
          <a:lstStyle>
            <a:lvl1pPr>
              <a:defRPr baseline="0">
                <a:solidFill>
                  <a:schemeClr val="bg1"/>
                </a:solidFill>
              </a:defRPr>
            </a:lvl1pPr>
          </a:lstStyle>
          <a:p>
            <a:r>
              <a:rPr lang="en-US" smtClean="0"/>
              <a:t>3D Math Primer for Graphics &amp; Game Dev</a:t>
            </a:r>
            <a:endParaRPr lang="en-US"/>
          </a:p>
        </p:txBody>
      </p:sp>
      <p:sp>
        <p:nvSpPr>
          <p:cNvPr id="6" name="Slide Number Placeholder 5"/>
          <p:cNvSpPr>
            <a:spLocks noGrp="1"/>
          </p:cNvSpPr>
          <p:nvPr>
            <p:ph type="sldNum" sz="quarter" idx="12"/>
          </p:nvPr>
        </p:nvSpPr>
        <p:spPr>
          <a:xfrm>
            <a:off x="6553200" y="6248400"/>
            <a:ext cx="2133600" cy="365125"/>
          </a:xfrm>
        </p:spPr>
        <p:txBody>
          <a:bodyPr/>
          <a:lstStyle>
            <a:lvl1pPr>
              <a:defRPr baseline="0">
                <a:solidFill>
                  <a:schemeClr val="bg1"/>
                </a:solidFill>
              </a:defRPr>
            </a:lvl1p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Chapter 6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Chapter 6  Notes</a:t>
            </a:r>
            <a:endParaRPr lang="en-US"/>
          </a:p>
        </p:txBody>
      </p:sp>
      <p:sp>
        <p:nvSpPr>
          <p:cNvPr id="8" name="Footer Placeholder 7"/>
          <p:cNvSpPr>
            <a:spLocks noGrp="1"/>
          </p:cNvSpPr>
          <p:nvPr>
            <p:ph type="ftr" sz="quarter" idx="11"/>
          </p:nvPr>
        </p:nvSpPr>
        <p:spPr/>
        <p:txBody>
          <a:bodyPr/>
          <a:lstStyle/>
          <a:p>
            <a:r>
              <a:rPr lang="en-US" smtClean="0"/>
              <a:t>3D Math Primer for Graphics &amp; Game Dev</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9" name="Picture 6"/>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11" name="Picture 3"/>
          <p:cNvPicPr>
            <a:picLocks noChangeAspect="1" noChangeArrowheads="1"/>
          </p:cNvPicPr>
          <p:nvPr/>
        </p:nvPicPr>
        <p:blipFill>
          <a:blip r:embed="rId3" cstate="print"/>
          <a:srcRect/>
          <a:stretch>
            <a:fillRect/>
          </a:stretch>
        </p:blipFill>
        <p:spPr bwMode="auto">
          <a:xfrm>
            <a:off x="0" y="6248400"/>
            <a:ext cx="9144000" cy="381000"/>
          </a:xfrm>
          <a:prstGeom prst="rect">
            <a:avLst/>
          </a:prstGeom>
          <a:noFill/>
          <a:ln w="9525">
            <a:noFill/>
            <a:miter lim="800000"/>
            <a:headEnd/>
            <a:tailEnd/>
          </a:ln>
          <a:effectLst>
            <a:outerShdw blurRad="50800" dist="38100" dir="5400000" algn="t" rotWithShape="0">
              <a:prstClr val="black">
                <a:alpha val="40000"/>
              </a:prstClr>
            </a:outerShdw>
          </a:effectLst>
        </p:spPr>
      </p:pic>
      <p:pic>
        <p:nvPicPr>
          <p:cNvPr id="8" name="Picture 5"/>
          <p:cNvPicPr>
            <a:picLocks noChangeAspect="1" noChangeArrowheads="1"/>
          </p:cNvPicPr>
          <p:nvPr/>
        </p:nvPicPr>
        <p:blipFill>
          <a:blip r:embed="rId4" cstate="print"/>
          <a:srcRect/>
          <a:stretch>
            <a:fillRect/>
          </a:stretch>
        </p:blipFill>
        <p:spPr bwMode="auto">
          <a:xfrm>
            <a:off x="0" y="228600"/>
            <a:ext cx="9144000" cy="1183732"/>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a:xfrm>
            <a:off x="685800" y="228600"/>
            <a:ext cx="7772400" cy="1189038"/>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457200" y="6248400"/>
            <a:ext cx="2133600" cy="365125"/>
          </a:xfrm>
        </p:spPr>
        <p:txBody>
          <a:bodyPr/>
          <a:lstStyle>
            <a:lvl1pPr>
              <a:defRPr baseline="0">
                <a:solidFill>
                  <a:schemeClr val="bg1"/>
                </a:solidFill>
              </a:defRPr>
            </a:lvl1pPr>
          </a:lstStyle>
          <a:p>
            <a:r>
              <a:rPr lang="en-US" smtClean="0"/>
              <a:t>Chapter 6  Notes</a:t>
            </a:r>
            <a:endParaRPr lang="en-US"/>
          </a:p>
        </p:txBody>
      </p:sp>
      <p:sp>
        <p:nvSpPr>
          <p:cNvPr id="4" name="Footer Placeholder 3"/>
          <p:cNvSpPr>
            <a:spLocks noGrp="1"/>
          </p:cNvSpPr>
          <p:nvPr>
            <p:ph type="ftr" sz="quarter" idx="11"/>
          </p:nvPr>
        </p:nvSpPr>
        <p:spPr>
          <a:xfrm>
            <a:off x="3124200" y="6248400"/>
            <a:ext cx="2895600" cy="365125"/>
          </a:xfrm>
        </p:spPr>
        <p:txBody>
          <a:bodyPr/>
          <a:lstStyle>
            <a:lvl1pPr>
              <a:defRPr baseline="0">
                <a:solidFill>
                  <a:schemeClr val="bg1"/>
                </a:solidFill>
              </a:defRPr>
            </a:lvl1pPr>
          </a:lstStyle>
          <a:p>
            <a:r>
              <a:rPr lang="en-US" smtClean="0"/>
              <a:t>3D Math Primer for Graphics &amp; Game Dev</a:t>
            </a:r>
            <a:endParaRPr lang="en-US"/>
          </a:p>
        </p:txBody>
      </p:sp>
      <p:sp>
        <p:nvSpPr>
          <p:cNvPr id="5" name="Slide Number Placeholder 4"/>
          <p:cNvSpPr>
            <a:spLocks noGrp="1"/>
          </p:cNvSpPr>
          <p:nvPr>
            <p:ph type="sldNum" sz="quarter" idx="12"/>
          </p:nvPr>
        </p:nvSpPr>
        <p:spPr>
          <a:xfrm>
            <a:off x="6553200" y="6248400"/>
            <a:ext cx="2133600" cy="365125"/>
          </a:xfrm>
        </p:spPr>
        <p:txBody>
          <a:bodyPr/>
          <a:lstStyle>
            <a:lvl1pPr>
              <a:defRPr baseline="0">
                <a:solidFill>
                  <a:schemeClr val="bg1"/>
                </a:solidFill>
              </a:defRPr>
            </a:lvl1p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cstate="print"/>
          <a:srcRect/>
          <a:stretch>
            <a:fillRect/>
          </a:stretch>
        </p:blipFill>
        <p:spPr bwMode="auto">
          <a:xfrm>
            <a:off x="0" y="6248400"/>
            <a:ext cx="9144000" cy="381000"/>
          </a:xfrm>
          <a:prstGeom prst="rect">
            <a:avLst/>
          </a:prstGeom>
          <a:noFill/>
          <a:ln w="9525">
            <a:noFill/>
            <a:miter lim="800000"/>
            <a:headEnd/>
            <a:tailEnd/>
          </a:ln>
          <a:effectLst>
            <a:outerShdw blurRad="50800" dist="38100" dir="5400000" algn="t" rotWithShape="0">
              <a:prstClr val="black">
                <a:alpha val="40000"/>
              </a:prstClr>
            </a:outerShdw>
          </a:effectLst>
        </p:spPr>
      </p:pic>
      <p:sp>
        <p:nvSpPr>
          <p:cNvPr id="2" name="Date Placeholder 1"/>
          <p:cNvSpPr>
            <a:spLocks noGrp="1"/>
          </p:cNvSpPr>
          <p:nvPr>
            <p:ph type="dt" sz="half" idx="10"/>
          </p:nvPr>
        </p:nvSpPr>
        <p:spPr>
          <a:xfrm>
            <a:off x="457200" y="6248400"/>
            <a:ext cx="2133600" cy="365125"/>
          </a:xfrm>
        </p:spPr>
        <p:txBody>
          <a:bodyPr/>
          <a:lstStyle>
            <a:lvl1pPr>
              <a:defRPr baseline="0">
                <a:solidFill>
                  <a:schemeClr val="bg1"/>
                </a:solidFill>
              </a:defRPr>
            </a:lvl1pPr>
          </a:lstStyle>
          <a:p>
            <a:r>
              <a:rPr lang="en-US" smtClean="0"/>
              <a:t>Chapter 6  Notes</a:t>
            </a:r>
            <a:endParaRPr lang="en-US"/>
          </a:p>
        </p:txBody>
      </p:sp>
      <p:sp>
        <p:nvSpPr>
          <p:cNvPr id="3" name="Footer Placeholder 2"/>
          <p:cNvSpPr>
            <a:spLocks noGrp="1"/>
          </p:cNvSpPr>
          <p:nvPr>
            <p:ph type="ftr" sz="quarter" idx="11"/>
          </p:nvPr>
        </p:nvSpPr>
        <p:spPr>
          <a:xfrm>
            <a:off x="3124200" y="6248400"/>
            <a:ext cx="2895600" cy="365125"/>
          </a:xfrm>
        </p:spPr>
        <p:txBody>
          <a:bodyPr/>
          <a:lstStyle>
            <a:lvl1pPr>
              <a:defRPr baseline="0">
                <a:solidFill>
                  <a:schemeClr val="bg1"/>
                </a:solidFill>
              </a:defRPr>
            </a:lvl1pPr>
          </a:lstStyle>
          <a:p>
            <a:r>
              <a:rPr lang="en-US" smtClean="0"/>
              <a:t>3D Math Primer for Graphics &amp; Game Dev</a:t>
            </a:r>
            <a:endParaRPr lang="en-US"/>
          </a:p>
        </p:txBody>
      </p:sp>
      <p:sp>
        <p:nvSpPr>
          <p:cNvPr id="4" name="Slide Number Placeholder 3"/>
          <p:cNvSpPr>
            <a:spLocks noGrp="1"/>
          </p:cNvSpPr>
          <p:nvPr>
            <p:ph type="sldNum" sz="quarter" idx="12"/>
          </p:nvPr>
        </p:nvSpPr>
        <p:spPr>
          <a:xfrm>
            <a:off x="6553200" y="6248400"/>
            <a:ext cx="2133600" cy="365125"/>
          </a:xfrm>
        </p:spPr>
        <p:txBody>
          <a:bodyPr/>
          <a:lstStyle>
            <a:lvl1pPr>
              <a:defRPr baseline="0">
                <a:solidFill>
                  <a:schemeClr val="bg1"/>
                </a:solidFill>
              </a:defRPr>
            </a:lvl1p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Chapter 6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Chapter 6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274638"/>
            <a:ext cx="6553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Chapter 6  Notes</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3D Math Primer for Graphics &amp; Game Dev</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hf hdr="0"/>
  <p:txStyles>
    <p:titleStyle>
      <a:lvl1pPr algn="l" defTabSz="914400" rtl="0" eaLnBrk="1" latinLnBrk="0" hangingPunct="1">
        <a:spcBef>
          <a:spcPct val="0"/>
        </a:spcBef>
        <a:buNone/>
        <a:defRPr sz="3800" kern="1200" baseline="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133600"/>
            <a:ext cx="7772400" cy="1622425"/>
          </a:xfrm>
        </p:spPr>
        <p:txBody>
          <a:bodyPr>
            <a:noAutofit/>
          </a:bodyPr>
          <a:lstStyle/>
          <a:p>
            <a:pPr lvl="0">
              <a:spcBef>
                <a:spcPts val="0"/>
              </a:spcBef>
            </a:pPr>
            <a:r>
              <a:rPr lang="en-US" sz="2700" dirty="0" smtClean="0"/>
              <a:t>Chapter 6 </a:t>
            </a:r>
            <a:r>
              <a:rPr lang="en-US" sz="4800" dirty="0" smtClean="0"/>
              <a:t/>
            </a:r>
            <a:br>
              <a:rPr lang="en-US" sz="4800" dirty="0" smtClean="0"/>
            </a:br>
            <a:r>
              <a:rPr lang="en-US" sz="4800" dirty="0" smtClean="0"/>
              <a:t>More on Matrices</a:t>
            </a:r>
            <a:endParaRPr lang="en-US" sz="4800" dirty="0"/>
          </a:p>
        </p:txBody>
      </p:sp>
      <p:pic>
        <p:nvPicPr>
          <p:cNvPr id="7" name="Picture 2"/>
          <p:cNvPicPr>
            <a:picLocks noChangeAspect="1" noChangeArrowheads="1"/>
          </p:cNvPicPr>
          <p:nvPr/>
        </p:nvPicPr>
        <p:blipFill>
          <a:blip r:embed="rId2" cstate="print">
            <a:duotone>
              <a:prstClr val="black"/>
              <a:schemeClr val="accent3">
                <a:tint val="45000"/>
                <a:satMod val="400000"/>
              </a:schemeClr>
            </a:duotone>
          </a:blip>
          <a:srcRect/>
          <a:stretch>
            <a:fillRect/>
          </a:stretch>
        </p:blipFill>
        <p:spPr bwMode="auto">
          <a:xfrm>
            <a:off x="228600" y="228600"/>
            <a:ext cx="1219200" cy="1219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2"/>
          <p:cNvPicPr>
            <a:picLocks noChangeAspect="1" noChangeArrowheads="1"/>
          </p:cNvPicPr>
          <p:nvPr/>
        </p:nvPicPr>
        <p:blipFill>
          <a:blip r:embed="rId3" cstate="print">
            <a:duotone>
              <a:prstClr val="black"/>
              <a:schemeClr val="accent3">
                <a:tint val="45000"/>
                <a:satMod val="400000"/>
              </a:schemeClr>
            </a:duotone>
          </a:blip>
          <a:srcRect/>
          <a:stretch>
            <a:fillRect/>
          </a:stretch>
        </p:blipFill>
        <p:spPr bwMode="auto">
          <a:xfrm>
            <a:off x="1524000" y="228600"/>
            <a:ext cx="1617267" cy="12191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2" descr="C:\Users\ian\Desktop\figs_jpg\perspective_project_teapot.jpg"/>
          <p:cNvPicPr>
            <a:picLocks noChangeAspect="1" noChangeArrowheads="1"/>
          </p:cNvPicPr>
          <p:nvPr/>
        </p:nvPicPr>
        <p:blipFill>
          <a:blip r:embed="rId4" cstate="print">
            <a:duotone>
              <a:prstClr val="black"/>
              <a:schemeClr val="accent3">
                <a:tint val="45000"/>
                <a:satMod val="400000"/>
              </a:schemeClr>
            </a:duotone>
          </a:blip>
          <a:srcRect/>
          <a:stretch>
            <a:fillRect/>
          </a:stretch>
        </p:blipFill>
        <p:spPr bwMode="auto">
          <a:xfrm>
            <a:off x="3200400" y="228600"/>
            <a:ext cx="2057400" cy="12168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3"/>
          <p:cNvPicPr>
            <a:picLocks noChangeAspect="1" noChangeArrowheads="1"/>
          </p:cNvPicPr>
          <p:nvPr/>
        </p:nvPicPr>
        <p:blipFill>
          <a:blip r:embed="rId5" cstate="print">
            <a:duotone>
              <a:prstClr val="black"/>
              <a:schemeClr val="accent3">
                <a:tint val="45000"/>
                <a:satMod val="400000"/>
              </a:schemeClr>
            </a:duotone>
          </a:blip>
          <a:srcRect/>
          <a:stretch>
            <a:fillRect/>
          </a:stretch>
        </p:blipFill>
        <p:spPr bwMode="auto">
          <a:xfrm>
            <a:off x="7391400" y="228600"/>
            <a:ext cx="1590260" cy="1219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Subtitle 2"/>
          <p:cNvSpPr txBox="1">
            <a:spLocks/>
          </p:cNvSpPr>
          <p:nvPr/>
        </p:nvSpPr>
        <p:spPr>
          <a:xfrm>
            <a:off x="4876800" y="4495800"/>
            <a:ext cx="3276600" cy="12192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rgbClr val="235318"/>
                </a:solidFill>
                <a:effectLst/>
                <a:uLnTx/>
                <a:uFillTx/>
                <a:latin typeface="+mn-lt"/>
                <a:ea typeface="+mn-ea"/>
                <a:cs typeface="+mn-cs"/>
              </a:rPr>
              <a:t>Ian Parberry</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0" i="1" u="none" strike="noStrike" kern="1200" cap="none" spc="0" normalizeH="0" baseline="0" noProof="0" dirty="0" smtClean="0">
                <a:ln>
                  <a:noFill/>
                </a:ln>
                <a:solidFill>
                  <a:srgbClr val="235318"/>
                </a:solidFill>
                <a:effectLst/>
                <a:uLnTx/>
                <a:uFillTx/>
                <a:latin typeface="+mn-lt"/>
                <a:ea typeface="+mn-ea"/>
                <a:cs typeface="+mn-cs"/>
              </a:rPr>
              <a:t>University of North Texas</a:t>
            </a:r>
            <a:endParaRPr kumimoji="0" lang="en-US" sz="2200" b="0" i="1" u="none" strike="noStrike" kern="1200" cap="none" spc="0" normalizeH="0" baseline="0" noProof="0" dirty="0">
              <a:ln>
                <a:noFill/>
              </a:ln>
              <a:solidFill>
                <a:srgbClr val="235318"/>
              </a:solidFill>
              <a:effectLst/>
              <a:uLnTx/>
              <a:uFillTx/>
              <a:latin typeface="+mn-lt"/>
              <a:ea typeface="+mn-ea"/>
              <a:cs typeface="+mn-cs"/>
            </a:endParaRPr>
          </a:p>
        </p:txBody>
      </p:sp>
      <p:sp>
        <p:nvSpPr>
          <p:cNvPr id="15" name="Subtitle 2"/>
          <p:cNvSpPr txBox="1">
            <a:spLocks/>
          </p:cNvSpPr>
          <p:nvPr/>
        </p:nvSpPr>
        <p:spPr>
          <a:xfrm>
            <a:off x="1066800" y="4495800"/>
            <a:ext cx="3276600" cy="12192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rgbClr val="235318"/>
                </a:solidFill>
                <a:effectLst/>
                <a:uLnTx/>
                <a:uFillTx/>
                <a:latin typeface="+mn-lt"/>
                <a:ea typeface="+mn-ea"/>
                <a:cs typeface="+mn-cs"/>
              </a:rPr>
              <a:t>Fletcher Dunn</a:t>
            </a:r>
          </a:p>
          <a:p>
            <a:pPr lvl="0" algn="ctr">
              <a:spcBef>
                <a:spcPct val="20000"/>
              </a:spcBef>
              <a:defRPr/>
            </a:pPr>
            <a:r>
              <a:rPr lang="en-US" sz="2400" i="1" smtClean="0">
                <a:solidFill>
                  <a:srgbClr val="235318"/>
                </a:solidFill>
              </a:rPr>
              <a:t>Valve Software</a:t>
            </a:r>
            <a:endParaRPr lang="en-US" sz="2400" i="1" dirty="0" smtClean="0">
              <a:solidFill>
                <a:srgbClr val="235318"/>
              </a:solidFill>
            </a:endParaRPr>
          </a:p>
        </p:txBody>
      </p:sp>
      <p:sp>
        <p:nvSpPr>
          <p:cNvPr id="16" name="Title 1"/>
          <p:cNvSpPr txBox="1">
            <a:spLocks/>
          </p:cNvSpPr>
          <p:nvPr/>
        </p:nvSpPr>
        <p:spPr>
          <a:xfrm>
            <a:off x="304800" y="6248400"/>
            <a:ext cx="8534400" cy="381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noProof="0" dirty="0" smtClean="0">
                <a:ln>
                  <a:noFill/>
                </a:ln>
                <a:solidFill>
                  <a:schemeClr val="bg1"/>
                </a:solidFill>
                <a:effectLst>
                  <a:outerShdw blurRad="38100" dist="38100" dir="2700000" algn="tl">
                    <a:srgbClr val="000000">
                      <a:alpha val="43137"/>
                    </a:srgbClr>
                  </a:outerShdw>
                </a:effectLst>
                <a:uLnTx/>
                <a:uFillTx/>
                <a:latin typeface="+mj-lt"/>
                <a:ea typeface="+mj-ea"/>
                <a:cs typeface="+mj-cs"/>
              </a:rPr>
              <a:t>3D Math Primer for Graphics &amp; Game Development </a:t>
            </a:r>
            <a:endParaRPr kumimoji="0" lang="en-US" sz="2400" b="0" i="1"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j-lt"/>
              <a:ea typeface="+mj-ea"/>
              <a:cs typeface="+mj-cs"/>
            </a:endParaRPr>
          </a:p>
        </p:txBody>
      </p:sp>
      <p:pic>
        <p:nvPicPr>
          <p:cNvPr id="17" name="Picture 2" descr="C:\Users\ian\Desktop\figs_jpg\pinhole_camera.jpg"/>
          <p:cNvPicPr>
            <a:picLocks noChangeAspect="1" noChangeArrowheads="1"/>
          </p:cNvPicPr>
          <p:nvPr/>
        </p:nvPicPr>
        <p:blipFill>
          <a:blip r:embed="rId6" cstate="print">
            <a:duotone>
              <a:prstClr val="black"/>
              <a:schemeClr val="accent3">
                <a:tint val="45000"/>
                <a:satMod val="400000"/>
              </a:schemeClr>
            </a:duotone>
          </a:blip>
          <a:srcRect/>
          <a:stretch>
            <a:fillRect/>
          </a:stretch>
        </p:blipFill>
        <p:spPr bwMode="auto">
          <a:xfrm>
            <a:off x="5334000" y="228600"/>
            <a:ext cx="1981200" cy="12031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Minors</a:t>
            </a:r>
            <a:endParaRPr lang="en-US" dirty="0"/>
          </a:p>
        </p:txBody>
      </p:sp>
      <p:sp>
        <p:nvSpPr>
          <p:cNvPr id="3" name="Content Placeholder 2"/>
          <p:cNvSpPr>
            <a:spLocks noGrp="1"/>
          </p:cNvSpPr>
          <p:nvPr>
            <p:ph idx="1"/>
          </p:nvPr>
        </p:nvSpPr>
        <p:spPr>
          <a:xfrm>
            <a:off x="457200" y="1600201"/>
            <a:ext cx="8229600" cy="3733800"/>
          </a:xfrm>
        </p:spPr>
        <p:txBody>
          <a:bodyPr>
            <a:normAutofit fontScale="85000" lnSpcReduction="20000"/>
          </a:bodyPr>
          <a:lstStyle/>
          <a:p>
            <a:r>
              <a:rPr lang="en-US" dirty="0" smtClean="0"/>
              <a:t>Let </a:t>
            </a:r>
            <a:r>
              <a:rPr lang="en-US" b="1" dirty="0" smtClean="0"/>
              <a:t>M</a:t>
            </a:r>
            <a:r>
              <a:rPr lang="en-US" dirty="0" smtClean="0"/>
              <a:t> be an </a:t>
            </a:r>
            <a:r>
              <a:rPr lang="en-US" i="1" dirty="0" smtClean="0"/>
              <a:t>r </a:t>
            </a:r>
            <a:r>
              <a:rPr lang="en-US" dirty="0" smtClean="0"/>
              <a:t>x </a:t>
            </a:r>
            <a:r>
              <a:rPr lang="en-US" i="1" dirty="0" smtClean="0"/>
              <a:t>c</a:t>
            </a:r>
            <a:r>
              <a:rPr lang="en-US" dirty="0" smtClean="0"/>
              <a:t> matrix.</a:t>
            </a:r>
          </a:p>
          <a:p>
            <a:r>
              <a:rPr lang="en-US" dirty="0" smtClean="0"/>
              <a:t>Consider the matrix obtained by deleting row </a:t>
            </a:r>
            <a:r>
              <a:rPr lang="en-US" i="1" dirty="0" err="1" smtClean="0"/>
              <a:t>i</a:t>
            </a:r>
            <a:r>
              <a:rPr lang="en-US" dirty="0" smtClean="0"/>
              <a:t> and column </a:t>
            </a:r>
            <a:r>
              <a:rPr lang="en-US" i="1" dirty="0" smtClean="0"/>
              <a:t>j</a:t>
            </a:r>
            <a:r>
              <a:rPr lang="en-US" dirty="0" smtClean="0"/>
              <a:t> from </a:t>
            </a:r>
            <a:r>
              <a:rPr lang="en-US" b="1" dirty="0" smtClean="0"/>
              <a:t>M</a:t>
            </a:r>
            <a:r>
              <a:rPr lang="en-US" dirty="0" smtClean="0"/>
              <a:t>. </a:t>
            </a:r>
          </a:p>
          <a:p>
            <a:r>
              <a:rPr lang="en-US" dirty="0" smtClean="0"/>
              <a:t>This matrix will obviously be </a:t>
            </a:r>
            <a:r>
              <a:rPr lang="en-US" i="1" dirty="0" smtClean="0"/>
              <a:t>r</a:t>
            </a:r>
            <a:r>
              <a:rPr lang="en-US" dirty="0" smtClean="0"/>
              <a:t>-1 x </a:t>
            </a:r>
            <a:r>
              <a:rPr lang="en-US" i="1" dirty="0" smtClean="0"/>
              <a:t>c</a:t>
            </a:r>
            <a:r>
              <a:rPr lang="en-US" dirty="0" smtClean="0"/>
              <a:t>-1. </a:t>
            </a:r>
          </a:p>
          <a:p>
            <a:r>
              <a:rPr lang="en-US" dirty="0" smtClean="0"/>
              <a:t>The determinant of this </a:t>
            </a:r>
            <a:r>
              <a:rPr lang="en-US" dirty="0" err="1" smtClean="0"/>
              <a:t>submatrix</a:t>
            </a:r>
            <a:r>
              <a:rPr lang="en-US" dirty="0" smtClean="0"/>
              <a:t>, denoted </a:t>
            </a:r>
            <a:r>
              <a:rPr lang="en-US" i="1" dirty="0" smtClean="0"/>
              <a:t>M</a:t>
            </a:r>
            <a:r>
              <a:rPr lang="en-US" baseline="30000" dirty="0" smtClean="0"/>
              <a:t>{</a:t>
            </a:r>
            <a:r>
              <a:rPr lang="en-US" i="1" baseline="30000" dirty="0" err="1" smtClean="0"/>
              <a:t>ij</a:t>
            </a:r>
            <a:r>
              <a:rPr lang="en-US" baseline="30000" dirty="0" smtClean="0"/>
              <a:t>} </a:t>
            </a:r>
            <a:r>
              <a:rPr lang="en-US" dirty="0" smtClean="0"/>
              <a:t>is known as a </a:t>
            </a:r>
            <a:r>
              <a:rPr lang="en-US" i="1" dirty="0" smtClean="0"/>
              <a:t>minor</a:t>
            </a:r>
            <a:r>
              <a:rPr lang="en-US" dirty="0" smtClean="0"/>
              <a:t> of M. </a:t>
            </a:r>
          </a:p>
          <a:p>
            <a:r>
              <a:rPr lang="en-US" dirty="0" smtClean="0"/>
              <a:t>For example, the minor </a:t>
            </a:r>
            <a:r>
              <a:rPr lang="en-US" i="1" dirty="0" smtClean="0"/>
              <a:t>M</a:t>
            </a:r>
            <a:r>
              <a:rPr lang="en-US" baseline="30000" dirty="0" smtClean="0"/>
              <a:t>{</a:t>
            </a:r>
            <a:r>
              <a:rPr lang="en-US" i="1" baseline="30000" dirty="0" smtClean="0"/>
              <a:t>12</a:t>
            </a:r>
            <a:r>
              <a:rPr lang="en-US" baseline="30000" dirty="0" smtClean="0"/>
              <a:t>}</a:t>
            </a:r>
            <a:r>
              <a:rPr lang="en-US" dirty="0" smtClean="0"/>
              <a:t> is the determinant of the 2 x 2 matrix that is the result of deleting the 1st row and 2nd column from </a:t>
            </a:r>
            <a:r>
              <a:rPr lang="en-US" b="1" dirty="0" smtClean="0"/>
              <a:t>M</a:t>
            </a:r>
            <a:r>
              <a:rPr lang="en-US" dirty="0" smtClean="0"/>
              <a:t>:</a:t>
            </a:r>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pic>
        <p:nvPicPr>
          <p:cNvPr id="7" name="Picture 2"/>
          <p:cNvPicPr>
            <a:picLocks noChangeAspect="1" noChangeArrowheads="1"/>
          </p:cNvPicPr>
          <p:nvPr/>
        </p:nvPicPr>
        <p:blipFill>
          <a:blip r:embed="rId2" cstate="print"/>
          <a:srcRect/>
          <a:stretch>
            <a:fillRect/>
          </a:stretch>
        </p:blipFill>
        <p:spPr bwMode="auto">
          <a:xfrm>
            <a:off x="1447800" y="5029200"/>
            <a:ext cx="6629400" cy="1153666"/>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3" name="Slide Number Placeholder 3"/>
          <p:cNvSpPr>
            <a:spLocks noGrp="1"/>
          </p:cNvSpPr>
          <p:nvPr>
            <p:ph type="sldNum" sz="quarter" idx="12"/>
          </p:nvPr>
        </p:nvSpPr>
        <p:spPr/>
        <p:txBody>
          <a:bodyPr/>
          <a:lstStyle/>
          <a:p>
            <a:fld id="{B4F8C415-33E3-4171-9EFF-6E07B53A7592}" type="slidenum">
              <a:rPr lang="en-US"/>
              <a:pPr/>
              <a:t>100</a:t>
            </a:fld>
            <a:endParaRPr lang="en-US"/>
          </a:p>
        </p:txBody>
      </p:sp>
      <p:pic>
        <p:nvPicPr>
          <p:cNvPr id="4098" name="Picture 2" descr="C:\Users\ian\Desktop\figs_jpg\pinhole_camera.jpg"/>
          <p:cNvPicPr>
            <a:picLocks noChangeAspect="1" noChangeArrowheads="1"/>
          </p:cNvPicPr>
          <p:nvPr/>
        </p:nvPicPr>
        <p:blipFill>
          <a:blip r:embed="rId2" cstate="print"/>
          <a:srcRect/>
          <a:stretch>
            <a:fillRect/>
          </a:stretch>
        </p:blipFill>
        <p:spPr bwMode="auto">
          <a:xfrm>
            <a:off x="533400" y="685800"/>
            <a:ext cx="8030658" cy="4876800"/>
          </a:xfrm>
          <a:prstGeom prst="rect">
            <a:avLst/>
          </a:prstGeom>
          <a:noFill/>
          <a:effectLst>
            <a:outerShdw blurRad="381000" dist="38100" dir="2700000" sx="103000" sy="103000" algn="tl"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Projection Geometry</a:t>
            </a:r>
          </a:p>
        </p:txBody>
      </p:sp>
      <p:sp>
        <p:nvSpPr>
          <p:cNvPr id="50179" name="Rectangle 3"/>
          <p:cNvSpPr>
            <a:spLocks noGrp="1" noChangeArrowheads="1"/>
          </p:cNvSpPr>
          <p:nvPr>
            <p:ph idx="1"/>
          </p:nvPr>
        </p:nvSpPr>
        <p:spPr/>
        <p:txBody>
          <a:bodyPr/>
          <a:lstStyle/>
          <a:p>
            <a:pPr>
              <a:lnSpc>
                <a:spcPct val="90000"/>
              </a:lnSpc>
            </a:pPr>
            <a:r>
              <a:rPr lang="en-US" dirty="0"/>
              <a:t>Let’s project on a plane parallel to the </a:t>
            </a:r>
            <a:r>
              <a:rPr lang="en-US" i="1" dirty="0"/>
              <a:t>x-y</a:t>
            </a:r>
            <a:r>
              <a:rPr lang="en-US" dirty="0"/>
              <a:t> plane.</a:t>
            </a:r>
          </a:p>
          <a:p>
            <a:pPr>
              <a:lnSpc>
                <a:spcPct val="90000"/>
              </a:lnSpc>
            </a:pPr>
            <a:r>
              <a:rPr lang="en-US" dirty="0"/>
              <a:t>Choose a distance </a:t>
            </a:r>
            <a:r>
              <a:rPr lang="en-US" i="1" dirty="0"/>
              <a:t>d</a:t>
            </a:r>
            <a:r>
              <a:rPr lang="en-US" dirty="0"/>
              <a:t> from the pinhole to the projection plane, called the </a:t>
            </a:r>
            <a:r>
              <a:rPr lang="en-US" i="1" dirty="0"/>
              <a:t>focal distance.</a:t>
            </a:r>
            <a:endParaRPr lang="en-US" dirty="0"/>
          </a:p>
          <a:p>
            <a:pPr>
              <a:lnSpc>
                <a:spcPct val="90000"/>
              </a:lnSpc>
            </a:pPr>
            <a:r>
              <a:rPr lang="en-US" dirty="0"/>
              <a:t>The pinhole is called the </a:t>
            </a:r>
            <a:r>
              <a:rPr lang="en-US" i="1" dirty="0"/>
              <a:t>focal point</a:t>
            </a:r>
            <a:r>
              <a:rPr lang="en-US" dirty="0" smtClean="0"/>
              <a:t>.</a:t>
            </a:r>
            <a:endParaRPr lang="en-US" dirty="0"/>
          </a:p>
          <a:p>
            <a:pPr>
              <a:lnSpc>
                <a:spcPct val="90000"/>
              </a:lnSpc>
            </a:pPr>
            <a:r>
              <a:rPr lang="en-US" dirty="0"/>
              <a:t>Put the focal point at the origin and the projection plane at </a:t>
            </a:r>
            <a:r>
              <a:rPr lang="en-US" i="1" dirty="0"/>
              <a:t>z</a:t>
            </a:r>
            <a:r>
              <a:rPr lang="en-US" dirty="0"/>
              <a:t> = -</a:t>
            </a:r>
            <a:r>
              <a:rPr lang="en-US" i="1" dirty="0"/>
              <a:t>d.</a:t>
            </a:r>
          </a:p>
          <a:p>
            <a:pPr>
              <a:lnSpc>
                <a:spcPct val="90000"/>
              </a:lnSpc>
            </a:pPr>
            <a:r>
              <a:rPr lang="en-US" dirty="0"/>
              <a:t>(Remember the concept of </a:t>
            </a:r>
            <a:r>
              <a:rPr lang="en-US" i="1" dirty="0"/>
              <a:t>camera space</a:t>
            </a:r>
            <a:r>
              <a:rPr lang="en-US" dirty="0"/>
              <a:t>?)</a:t>
            </a:r>
          </a:p>
        </p:txBody>
      </p:sp>
      <p:sp>
        <p:nvSpPr>
          <p:cNvPr id="5" name="Date Placeholder 4"/>
          <p:cNvSpPr>
            <a:spLocks noGrp="1"/>
          </p:cNvSpPr>
          <p:nvPr>
            <p:ph type="dt" sz="half" idx="10"/>
          </p:nvPr>
        </p:nvSpPr>
        <p:spPr/>
        <p:txBody>
          <a:bodyPr/>
          <a:lstStyle/>
          <a:p>
            <a:r>
              <a:rPr lang="en-US" smtClean="0"/>
              <a:t>Chapter 6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5"/>
          <p:cNvSpPr>
            <a:spLocks noGrp="1"/>
          </p:cNvSpPr>
          <p:nvPr>
            <p:ph type="sldNum" sz="quarter" idx="12"/>
          </p:nvPr>
        </p:nvSpPr>
        <p:spPr/>
        <p:txBody>
          <a:bodyPr/>
          <a:lstStyle/>
          <a:p>
            <a:fld id="{AF97A8DB-0A70-423E-9198-9FE37B803728}" type="slidenum">
              <a:rPr lang="en-US"/>
              <a:pPr/>
              <a:t>101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3" name="Slide Number Placeholder 3"/>
          <p:cNvSpPr>
            <a:spLocks noGrp="1"/>
          </p:cNvSpPr>
          <p:nvPr>
            <p:ph type="sldNum" sz="quarter" idx="12"/>
          </p:nvPr>
        </p:nvSpPr>
        <p:spPr/>
        <p:txBody>
          <a:bodyPr/>
          <a:lstStyle/>
          <a:p>
            <a:fld id="{3237C179-3192-48A4-865D-EAF3B674267B}" type="slidenum">
              <a:rPr lang="en-US"/>
              <a:pPr/>
              <a:t>102</a:t>
            </a:fld>
            <a:endParaRPr lang="en-US"/>
          </a:p>
        </p:txBody>
      </p:sp>
      <p:pic>
        <p:nvPicPr>
          <p:cNvPr id="5122" name="Picture 2" descr="C:\Users\ian\Desktop\figs_jpg\pinhole_camera_coordinate_system.jpg"/>
          <p:cNvPicPr>
            <a:picLocks noChangeAspect="1" noChangeArrowheads="1"/>
          </p:cNvPicPr>
          <p:nvPr/>
        </p:nvPicPr>
        <p:blipFill>
          <a:blip r:embed="rId2" cstate="print"/>
          <a:srcRect/>
          <a:stretch>
            <a:fillRect/>
          </a:stretch>
        </p:blipFill>
        <p:spPr bwMode="auto">
          <a:xfrm>
            <a:off x="1219200" y="457200"/>
            <a:ext cx="6785331" cy="5469316"/>
          </a:xfrm>
          <a:prstGeom prst="rect">
            <a:avLst/>
          </a:prstGeom>
          <a:noFill/>
          <a:effectLst>
            <a:outerShdw blurRad="266700" dist="38100" dir="2700000" sx="102000" sy="102000" algn="tl"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Do the Math</a:t>
            </a:r>
          </a:p>
        </p:txBody>
      </p:sp>
      <p:sp>
        <p:nvSpPr>
          <p:cNvPr id="53251" name="Rectangle 3"/>
          <p:cNvSpPr>
            <a:spLocks noGrp="1" noChangeArrowheads="1"/>
          </p:cNvSpPr>
          <p:nvPr>
            <p:ph idx="1"/>
          </p:nvPr>
        </p:nvSpPr>
        <p:spPr/>
        <p:txBody>
          <a:bodyPr/>
          <a:lstStyle/>
          <a:p>
            <a:r>
              <a:rPr lang="en-US" dirty="0"/>
              <a:t>View it from the side.</a:t>
            </a:r>
          </a:p>
          <a:p>
            <a:r>
              <a:rPr lang="en-US" dirty="0"/>
              <a:t>Consider where a point </a:t>
            </a:r>
            <a:r>
              <a:rPr lang="en-US" b="1" dirty="0"/>
              <a:t>p</a:t>
            </a:r>
            <a:r>
              <a:rPr lang="en-US" dirty="0"/>
              <a:t> gets projected onto the plane – at a point </a:t>
            </a:r>
            <a:r>
              <a:rPr lang="en-US" b="1" dirty="0"/>
              <a:t>p</a:t>
            </a:r>
            <a:r>
              <a:rPr lang="en-US" dirty="0">
                <a:sym typeface="Symbol" pitchFamily="18" charset="2"/>
              </a:rPr>
              <a:t></a:t>
            </a:r>
          </a:p>
          <a:p>
            <a:r>
              <a:rPr lang="en-US" dirty="0">
                <a:sym typeface="Symbol" pitchFamily="18" charset="2"/>
              </a:rPr>
              <a:t>Start with the </a:t>
            </a:r>
            <a:r>
              <a:rPr lang="en-US" i="1" dirty="0">
                <a:sym typeface="Symbol" pitchFamily="18" charset="2"/>
              </a:rPr>
              <a:t>y</a:t>
            </a:r>
            <a:r>
              <a:rPr lang="en-US" dirty="0">
                <a:sym typeface="Symbol" pitchFamily="18" charset="2"/>
              </a:rPr>
              <a:t> coordinate for now.</a:t>
            </a:r>
            <a:endParaRPr lang="en-US" dirty="0"/>
          </a:p>
        </p:txBody>
      </p:sp>
      <p:sp>
        <p:nvSpPr>
          <p:cNvPr id="5" name="Date Placeholder 4"/>
          <p:cNvSpPr>
            <a:spLocks noGrp="1"/>
          </p:cNvSpPr>
          <p:nvPr>
            <p:ph type="dt" sz="half" idx="10"/>
          </p:nvPr>
        </p:nvSpPr>
        <p:spPr/>
        <p:txBody>
          <a:bodyPr/>
          <a:lstStyle/>
          <a:p>
            <a:r>
              <a:rPr lang="en-US" smtClean="0"/>
              <a:t>Chapter 6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5"/>
          <p:cNvSpPr>
            <a:spLocks noGrp="1"/>
          </p:cNvSpPr>
          <p:nvPr>
            <p:ph type="sldNum" sz="quarter" idx="12"/>
          </p:nvPr>
        </p:nvSpPr>
        <p:spPr/>
        <p:txBody>
          <a:bodyPr/>
          <a:lstStyle/>
          <a:p>
            <a:fld id="{782A6861-7C2D-4095-B776-67079C57BC40}" type="slidenum">
              <a:rPr lang="en-US"/>
              <a:pPr/>
              <a:t>103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3" name="Slide Number Placeholder 3"/>
          <p:cNvSpPr>
            <a:spLocks noGrp="1"/>
          </p:cNvSpPr>
          <p:nvPr>
            <p:ph type="sldNum" sz="quarter" idx="12"/>
          </p:nvPr>
        </p:nvSpPr>
        <p:spPr/>
        <p:txBody>
          <a:bodyPr/>
          <a:lstStyle/>
          <a:p>
            <a:fld id="{AB70F919-DD79-4185-984F-CD2A552CBA82}" type="slidenum">
              <a:rPr lang="en-US"/>
              <a:pPr/>
              <a:t>104</a:t>
            </a:fld>
            <a:endParaRPr lang="en-US"/>
          </a:p>
        </p:txBody>
      </p:sp>
      <p:pic>
        <p:nvPicPr>
          <p:cNvPr id="6147" name="Picture 3"/>
          <p:cNvPicPr>
            <a:picLocks noChangeAspect="1" noChangeArrowheads="1"/>
          </p:cNvPicPr>
          <p:nvPr/>
        </p:nvPicPr>
        <p:blipFill>
          <a:blip r:embed="rId2" cstate="print"/>
          <a:srcRect/>
          <a:stretch>
            <a:fillRect/>
          </a:stretch>
        </p:blipFill>
        <p:spPr bwMode="auto">
          <a:xfrm>
            <a:off x="914400" y="457200"/>
            <a:ext cx="6553200" cy="502412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Finding </a:t>
            </a:r>
            <a:r>
              <a:rPr lang="en-US" b="1"/>
              <a:t>p</a:t>
            </a:r>
            <a:r>
              <a:rPr lang="en-US">
                <a:sym typeface="Symbol" pitchFamily="18" charset="2"/>
              </a:rPr>
              <a:t></a:t>
            </a:r>
            <a:endParaRPr lang="en-US"/>
          </a:p>
        </p:txBody>
      </p:sp>
      <p:sp>
        <p:nvSpPr>
          <p:cNvPr id="54275" name="Rectangle 3"/>
          <p:cNvSpPr>
            <a:spLocks noGrp="1" noChangeArrowheads="1"/>
          </p:cNvSpPr>
          <p:nvPr>
            <p:ph idx="1"/>
          </p:nvPr>
        </p:nvSpPr>
        <p:spPr>
          <a:xfrm>
            <a:off x="685800" y="1600200"/>
            <a:ext cx="7772400" cy="685800"/>
          </a:xfrm>
        </p:spPr>
        <p:txBody>
          <a:bodyPr/>
          <a:lstStyle/>
          <a:p>
            <a:pPr>
              <a:buNone/>
            </a:pPr>
            <a:r>
              <a:rPr lang="en-US" sz="2800" dirty="0"/>
              <a:t>From the previous slide, by similar triangles:</a:t>
            </a:r>
          </a:p>
        </p:txBody>
      </p:sp>
      <p:sp>
        <p:nvSpPr>
          <p:cNvPr id="8" name="Date Placeholder 7"/>
          <p:cNvSpPr>
            <a:spLocks noGrp="1"/>
          </p:cNvSpPr>
          <p:nvPr>
            <p:ph type="dt" sz="half" idx="10"/>
          </p:nvPr>
        </p:nvSpPr>
        <p:spPr/>
        <p:txBody>
          <a:bodyPr/>
          <a:lstStyle/>
          <a:p>
            <a:r>
              <a:rPr lang="en-US" smtClean="0"/>
              <a:t>Chapter 6  Notes</a:t>
            </a:r>
            <a:endParaRPr lang="en-US"/>
          </a:p>
        </p:txBody>
      </p:sp>
      <p:sp>
        <p:nvSpPr>
          <p:cNvPr id="9" name="Footer Placeholder 8"/>
          <p:cNvSpPr>
            <a:spLocks noGrp="1"/>
          </p:cNvSpPr>
          <p:nvPr>
            <p:ph type="ftr" sz="quarter" idx="11"/>
          </p:nvPr>
        </p:nvSpPr>
        <p:spPr/>
        <p:txBody>
          <a:bodyPr/>
          <a:lstStyle/>
          <a:p>
            <a:r>
              <a:rPr lang="en-US" smtClean="0"/>
              <a:t>3D Math Primer for Graphics &amp; Game Dev</a:t>
            </a:r>
            <a:endParaRPr lang="en-US"/>
          </a:p>
        </p:txBody>
      </p:sp>
      <p:sp>
        <p:nvSpPr>
          <p:cNvPr id="7" name="Slide Number Placeholder 5"/>
          <p:cNvSpPr>
            <a:spLocks noGrp="1"/>
          </p:cNvSpPr>
          <p:nvPr>
            <p:ph type="sldNum" sz="quarter" idx="12"/>
          </p:nvPr>
        </p:nvSpPr>
        <p:spPr/>
        <p:txBody>
          <a:bodyPr/>
          <a:lstStyle/>
          <a:p>
            <a:fld id="{D5751EBD-2364-4DD6-9F92-074F26D25886}" type="slidenum">
              <a:rPr lang="en-US"/>
              <a:pPr/>
              <a:t>105</a:t>
            </a:fld>
            <a:endParaRPr lang="en-US"/>
          </a:p>
        </p:txBody>
      </p:sp>
      <p:sp>
        <p:nvSpPr>
          <p:cNvPr id="54277" name="Rectangle 5"/>
          <p:cNvSpPr>
            <a:spLocks noChangeArrowheads="1"/>
          </p:cNvSpPr>
          <p:nvPr/>
        </p:nvSpPr>
        <p:spPr bwMode="auto">
          <a:xfrm>
            <a:off x="685800" y="4114800"/>
            <a:ext cx="7772400" cy="457200"/>
          </a:xfrm>
          <a:prstGeom prst="rect">
            <a:avLst/>
          </a:prstGeom>
          <a:noFill/>
          <a:ln w="9525">
            <a:noFill/>
            <a:miter lim="800000"/>
            <a:headEnd/>
            <a:tailEnd/>
          </a:ln>
          <a:effectLst/>
        </p:spPr>
        <p:txBody>
          <a:bodyPr/>
          <a:lstStyle/>
          <a:p>
            <a:pPr marL="342900" indent="-342900">
              <a:spcBef>
                <a:spcPct val="20000"/>
              </a:spcBef>
            </a:pPr>
            <a:r>
              <a:rPr lang="en-US" sz="2800" dirty="0"/>
              <a:t>Same for the </a:t>
            </a:r>
            <a:r>
              <a:rPr lang="en-US" sz="2800" i="1" dirty="0"/>
              <a:t>x</a:t>
            </a:r>
            <a:r>
              <a:rPr lang="en-US" sz="2800" dirty="0"/>
              <a:t>-axis:</a:t>
            </a:r>
          </a:p>
        </p:txBody>
      </p:sp>
      <p:pic>
        <p:nvPicPr>
          <p:cNvPr id="16386" name="Picture 2"/>
          <p:cNvPicPr>
            <a:picLocks noChangeAspect="1" noChangeArrowheads="1"/>
          </p:cNvPicPr>
          <p:nvPr/>
        </p:nvPicPr>
        <p:blipFill>
          <a:blip r:embed="rId2" cstate="print"/>
          <a:srcRect/>
          <a:stretch>
            <a:fillRect/>
          </a:stretch>
        </p:blipFill>
        <p:spPr bwMode="auto">
          <a:xfrm>
            <a:off x="1676400" y="2438400"/>
            <a:ext cx="5727700" cy="1041400"/>
          </a:xfrm>
          <a:prstGeom prst="rect">
            <a:avLst/>
          </a:prstGeom>
          <a:noFill/>
          <a:ln w="9525">
            <a:noFill/>
            <a:miter lim="800000"/>
            <a:headEnd/>
            <a:tailEnd/>
          </a:ln>
        </p:spPr>
      </p:pic>
      <p:pic>
        <p:nvPicPr>
          <p:cNvPr id="16387" name="Picture 3"/>
          <p:cNvPicPr>
            <a:picLocks noChangeAspect="1" noChangeArrowheads="1"/>
          </p:cNvPicPr>
          <p:nvPr/>
        </p:nvPicPr>
        <p:blipFill>
          <a:blip r:embed="rId3" cstate="print"/>
          <a:srcRect/>
          <a:stretch>
            <a:fillRect/>
          </a:stretch>
        </p:blipFill>
        <p:spPr bwMode="auto">
          <a:xfrm>
            <a:off x="3276600" y="4876800"/>
            <a:ext cx="2222500" cy="9779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Result</a:t>
            </a:r>
          </a:p>
        </p:txBody>
      </p:sp>
      <p:sp>
        <p:nvSpPr>
          <p:cNvPr id="55299" name="Rectangle 3"/>
          <p:cNvSpPr>
            <a:spLocks noGrp="1" noChangeArrowheads="1"/>
          </p:cNvSpPr>
          <p:nvPr>
            <p:ph idx="1"/>
          </p:nvPr>
        </p:nvSpPr>
        <p:spPr>
          <a:xfrm>
            <a:off x="685800" y="1600200"/>
            <a:ext cx="7772400" cy="1371600"/>
          </a:xfrm>
        </p:spPr>
        <p:txBody>
          <a:bodyPr/>
          <a:lstStyle/>
          <a:p>
            <a:r>
              <a:rPr lang="en-US" dirty="0"/>
              <a:t>All projected points have a </a:t>
            </a:r>
            <a:r>
              <a:rPr lang="en-US" i="1" dirty="0"/>
              <a:t>z</a:t>
            </a:r>
            <a:r>
              <a:rPr lang="en-US" dirty="0"/>
              <a:t> value of </a:t>
            </a:r>
            <a:r>
              <a:rPr lang="en-US" i="1" dirty="0"/>
              <a:t>–d</a:t>
            </a:r>
            <a:r>
              <a:rPr lang="en-US" dirty="0"/>
              <a:t>.</a:t>
            </a:r>
          </a:p>
          <a:p>
            <a:r>
              <a:rPr lang="en-US" dirty="0"/>
              <a:t>Therefore </a:t>
            </a:r>
            <a:r>
              <a:rPr lang="en-US" b="1" dirty="0"/>
              <a:t>p</a:t>
            </a:r>
            <a:r>
              <a:rPr lang="en-US" dirty="0"/>
              <a:t> is projected onto </a:t>
            </a:r>
            <a:r>
              <a:rPr lang="en-US" b="1" dirty="0"/>
              <a:t>p</a:t>
            </a:r>
            <a:r>
              <a:rPr lang="en-US" dirty="0">
                <a:sym typeface="Symbol" pitchFamily="18" charset="2"/>
              </a:rPr>
              <a:t> like this:</a:t>
            </a:r>
          </a:p>
        </p:txBody>
      </p:sp>
      <p:sp>
        <p:nvSpPr>
          <p:cNvPr id="6" name="Date Placeholder 5"/>
          <p:cNvSpPr>
            <a:spLocks noGrp="1"/>
          </p:cNvSpPr>
          <p:nvPr>
            <p:ph type="dt" sz="half" idx="10"/>
          </p:nvPr>
        </p:nvSpPr>
        <p:spPr/>
        <p:txBody>
          <a:bodyPr/>
          <a:lstStyle/>
          <a:p>
            <a:r>
              <a:rPr lang="en-US" smtClean="0"/>
              <a:t>Chapter 6  Notes</a:t>
            </a:r>
            <a:endParaRPr lang="en-US"/>
          </a:p>
        </p:txBody>
      </p:sp>
      <p:sp>
        <p:nvSpPr>
          <p:cNvPr id="7" name="Footer Placeholder 6"/>
          <p:cNvSpPr>
            <a:spLocks noGrp="1"/>
          </p:cNvSpPr>
          <p:nvPr>
            <p:ph type="ftr" sz="quarter" idx="11"/>
          </p:nvPr>
        </p:nvSpPr>
        <p:spPr/>
        <p:txBody>
          <a:bodyPr/>
          <a:lstStyle/>
          <a:p>
            <a:r>
              <a:rPr lang="en-US" smtClean="0"/>
              <a:t>3D Math Primer for Graphics &amp; Game Dev</a:t>
            </a:r>
            <a:endParaRPr lang="en-US"/>
          </a:p>
        </p:txBody>
      </p:sp>
      <p:sp>
        <p:nvSpPr>
          <p:cNvPr id="5" name="Slide Number Placeholder 5"/>
          <p:cNvSpPr>
            <a:spLocks noGrp="1"/>
          </p:cNvSpPr>
          <p:nvPr>
            <p:ph type="sldNum" sz="quarter" idx="12"/>
          </p:nvPr>
        </p:nvSpPr>
        <p:spPr/>
        <p:txBody>
          <a:bodyPr/>
          <a:lstStyle/>
          <a:p>
            <a:fld id="{A41D2D6D-5E38-44FE-B480-5637A477264E}" type="slidenum">
              <a:rPr lang="en-US"/>
              <a:pPr/>
              <a:t>106</a:t>
            </a:fld>
            <a:endParaRPr lang="en-US"/>
          </a:p>
        </p:txBody>
      </p:sp>
      <p:pic>
        <p:nvPicPr>
          <p:cNvPr id="17410" name="Picture 2"/>
          <p:cNvPicPr>
            <a:picLocks noChangeAspect="1" noChangeArrowheads="1"/>
          </p:cNvPicPr>
          <p:nvPr/>
        </p:nvPicPr>
        <p:blipFill>
          <a:blip r:embed="rId2" cstate="print"/>
          <a:srcRect/>
          <a:stretch>
            <a:fillRect/>
          </a:stretch>
        </p:blipFill>
        <p:spPr bwMode="auto">
          <a:xfrm>
            <a:off x="914400" y="3276600"/>
            <a:ext cx="7135813" cy="15748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5800" y="304800"/>
            <a:ext cx="7772400" cy="1143000"/>
          </a:xfrm>
        </p:spPr>
        <p:txBody>
          <a:bodyPr/>
          <a:lstStyle/>
          <a:p>
            <a:r>
              <a:rPr lang="en-US" dirty="0"/>
              <a:t>In Practice</a:t>
            </a:r>
          </a:p>
        </p:txBody>
      </p:sp>
      <p:sp>
        <p:nvSpPr>
          <p:cNvPr id="56323" name="Rectangle 3"/>
          <p:cNvSpPr>
            <a:spLocks noGrp="1" noChangeArrowheads="1"/>
          </p:cNvSpPr>
          <p:nvPr>
            <p:ph idx="1"/>
          </p:nvPr>
        </p:nvSpPr>
        <p:spPr>
          <a:xfrm>
            <a:off x="685800" y="1600200"/>
            <a:ext cx="7772400" cy="1066800"/>
          </a:xfrm>
        </p:spPr>
        <p:txBody>
          <a:bodyPr/>
          <a:lstStyle/>
          <a:p>
            <a:pPr marL="0" indent="0">
              <a:buNone/>
            </a:pPr>
            <a:r>
              <a:rPr lang="en-US" dirty="0"/>
              <a:t>In practice we move the projection plane in front of the focal point.</a:t>
            </a:r>
          </a:p>
        </p:txBody>
      </p:sp>
      <p:sp>
        <p:nvSpPr>
          <p:cNvPr id="6" name="Date Placeholder 5"/>
          <p:cNvSpPr>
            <a:spLocks noGrp="1"/>
          </p:cNvSpPr>
          <p:nvPr>
            <p:ph type="dt" sz="half" idx="10"/>
          </p:nvPr>
        </p:nvSpPr>
        <p:spPr/>
        <p:txBody>
          <a:bodyPr/>
          <a:lstStyle/>
          <a:p>
            <a:r>
              <a:rPr lang="en-US" smtClean="0"/>
              <a:t>Chapter 6  Notes</a:t>
            </a:r>
            <a:endParaRPr lang="en-US"/>
          </a:p>
        </p:txBody>
      </p:sp>
      <p:sp>
        <p:nvSpPr>
          <p:cNvPr id="7" name="Footer Placeholder 6"/>
          <p:cNvSpPr>
            <a:spLocks noGrp="1"/>
          </p:cNvSpPr>
          <p:nvPr>
            <p:ph type="ftr" sz="quarter" idx="11"/>
          </p:nvPr>
        </p:nvSpPr>
        <p:spPr/>
        <p:txBody>
          <a:bodyPr/>
          <a:lstStyle/>
          <a:p>
            <a:r>
              <a:rPr lang="en-US" smtClean="0"/>
              <a:t>3D Math Primer for Graphics &amp; Game Dev</a:t>
            </a:r>
            <a:endParaRPr lang="en-US"/>
          </a:p>
        </p:txBody>
      </p:sp>
      <p:sp>
        <p:nvSpPr>
          <p:cNvPr id="5" name="Slide Number Placeholder 5"/>
          <p:cNvSpPr>
            <a:spLocks noGrp="1"/>
          </p:cNvSpPr>
          <p:nvPr>
            <p:ph type="sldNum" sz="quarter" idx="12"/>
          </p:nvPr>
        </p:nvSpPr>
        <p:spPr/>
        <p:txBody>
          <a:bodyPr/>
          <a:lstStyle/>
          <a:p>
            <a:fld id="{77C1BB6D-F40C-498F-A0BD-3489BEFA7C78}" type="slidenum">
              <a:rPr lang="en-US"/>
              <a:pPr/>
              <a:t>107</a:t>
            </a:fld>
            <a:endParaRPr lang="en-US"/>
          </a:p>
        </p:txBody>
      </p:sp>
      <p:pic>
        <p:nvPicPr>
          <p:cNvPr id="7170" name="Picture 2" descr="C:\Users\ian\Desktop\figs_jpg\projection_plane_in_front_of_center_of_projection.jpg"/>
          <p:cNvPicPr>
            <a:picLocks noChangeAspect="1" noChangeArrowheads="1"/>
          </p:cNvPicPr>
          <p:nvPr/>
        </p:nvPicPr>
        <p:blipFill>
          <a:blip r:embed="rId2" cstate="print"/>
          <a:srcRect/>
          <a:stretch>
            <a:fillRect/>
          </a:stretch>
        </p:blipFill>
        <p:spPr bwMode="auto">
          <a:xfrm>
            <a:off x="2971800" y="2743201"/>
            <a:ext cx="4058242" cy="33528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Accentuate the Positive</a:t>
            </a:r>
            <a:endParaRPr lang="en-US" dirty="0"/>
          </a:p>
        </p:txBody>
      </p:sp>
      <p:sp>
        <p:nvSpPr>
          <p:cNvPr id="3" name="Content Placeholder 2"/>
          <p:cNvSpPr>
            <a:spLocks noGrp="1"/>
          </p:cNvSpPr>
          <p:nvPr>
            <p:ph idx="1"/>
          </p:nvPr>
        </p:nvSpPr>
        <p:spPr/>
        <p:txBody>
          <a:bodyPr/>
          <a:lstStyle/>
          <a:p>
            <a:pPr marL="0" indent="0">
              <a:buNone/>
            </a:pPr>
            <a:r>
              <a:rPr lang="en-US" dirty="0" smtClean="0"/>
              <a:t>Doing so removes the annoying minus signs. This:</a:t>
            </a:r>
          </a:p>
          <a:p>
            <a:endParaRPr lang="en-US" dirty="0" smtClean="0"/>
          </a:p>
          <a:p>
            <a:endParaRPr lang="en-US" dirty="0" smtClean="0"/>
          </a:p>
          <a:p>
            <a:pPr>
              <a:buNone/>
            </a:pPr>
            <a:r>
              <a:rPr lang="en-US" dirty="0" smtClean="0"/>
              <a:t>Becomes this:</a:t>
            </a:r>
          </a:p>
          <a:p>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a:p>
        </p:txBody>
      </p:sp>
      <p:pic>
        <p:nvPicPr>
          <p:cNvPr id="7" name="Picture 2"/>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1676400" y="2590800"/>
            <a:ext cx="5181600" cy="1143525"/>
          </a:xfrm>
          <a:prstGeom prst="rect">
            <a:avLst/>
          </a:prstGeom>
          <a:noFill/>
          <a:ln w="9525">
            <a:noFill/>
            <a:miter lim="800000"/>
            <a:headEnd/>
            <a:tailEnd/>
          </a:ln>
        </p:spPr>
      </p:pic>
      <p:pic>
        <p:nvPicPr>
          <p:cNvPr id="8" name="Picture 2"/>
          <p:cNvPicPr>
            <a:picLocks noChangeAspect="1" noChangeArrowheads="1"/>
          </p:cNvPicPr>
          <p:nvPr/>
        </p:nvPicPr>
        <p:blipFill>
          <a:blip r:embed="rId3" cstate="print"/>
          <a:srcRect/>
          <a:stretch>
            <a:fillRect/>
          </a:stretch>
        </p:blipFill>
        <p:spPr bwMode="auto">
          <a:xfrm>
            <a:off x="3962400" y="4191000"/>
            <a:ext cx="2743200" cy="1174282"/>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Projection Using 4D Matrix</a:t>
            </a:r>
          </a:p>
        </p:txBody>
      </p:sp>
      <p:sp>
        <p:nvSpPr>
          <p:cNvPr id="58371" name="Rectangle 3"/>
          <p:cNvSpPr>
            <a:spLocks noGrp="1" noChangeArrowheads="1"/>
          </p:cNvSpPr>
          <p:nvPr>
            <p:ph idx="1"/>
          </p:nvPr>
        </p:nvSpPr>
        <p:spPr/>
        <p:txBody>
          <a:bodyPr/>
          <a:lstStyle/>
          <a:p>
            <a:r>
              <a:rPr lang="en-US" dirty="0"/>
              <a:t>We can actually do this with a 4D homogenous matrix.</a:t>
            </a:r>
          </a:p>
          <a:p>
            <a:r>
              <a:rPr lang="en-US" dirty="0"/>
              <a:t>First manipulate </a:t>
            </a:r>
            <a:r>
              <a:rPr lang="en-US" b="1" dirty="0"/>
              <a:t>p</a:t>
            </a:r>
            <a:r>
              <a:rPr lang="en-US" dirty="0">
                <a:sym typeface="Symbol" pitchFamily="18" charset="2"/>
              </a:rPr>
              <a:t> to have a common denominator:</a:t>
            </a:r>
          </a:p>
          <a:p>
            <a:pPr algn="ctr">
              <a:buFontTx/>
              <a:buNone/>
            </a:pPr>
            <a:r>
              <a:rPr lang="en-US" b="1" dirty="0"/>
              <a:t>p</a:t>
            </a:r>
            <a:r>
              <a:rPr lang="en-US" dirty="0">
                <a:sym typeface="Symbol" pitchFamily="18" charset="2"/>
              </a:rPr>
              <a:t> = [ </a:t>
            </a:r>
            <a:r>
              <a:rPr lang="en-US" i="1" dirty="0" err="1">
                <a:sym typeface="Symbol" pitchFamily="18" charset="2"/>
              </a:rPr>
              <a:t>dx</a:t>
            </a:r>
            <a:r>
              <a:rPr lang="en-US" i="1" dirty="0">
                <a:sym typeface="Symbol" pitchFamily="18" charset="2"/>
              </a:rPr>
              <a:t>/z </a:t>
            </a:r>
            <a:r>
              <a:rPr lang="en-US" i="1" dirty="0" smtClean="0">
                <a:sym typeface="Symbol" pitchFamily="18" charset="2"/>
              </a:rPr>
              <a:t> </a:t>
            </a:r>
            <a:r>
              <a:rPr lang="en-US" i="1" dirty="0" err="1" smtClean="0">
                <a:sym typeface="Symbol" pitchFamily="18" charset="2"/>
              </a:rPr>
              <a:t>dy</a:t>
            </a:r>
            <a:r>
              <a:rPr lang="en-US" i="1" dirty="0" smtClean="0">
                <a:sym typeface="Symbol" pitchFamily="18" charset="2"/>
              </a:rPr>
              <a:t>/z  d </a:t>
            </a:r>
            <a:r>
              <a:rPr lang="en-US" dirty="0">
                <a:sym typeface="Symbol" pitchFamily="18" charset="2"/>
              </a:rPr>
              <a:t>]</a:t>
            </a:r>
          </a:p>
          <a:p>
            <a:pPr algn="ctr">
              <a:buFontTx/>
              <a:buNone/>
            </a:pPr>
            <a:r>
              <a:rPr lang="en-US" dirty="0">
                <a:sym typeface="Symbol" pitchFamily="18" charset="2"/>
              </a:rPr>
              <a:t>= [ </a:t>
            </a:r>
            <a:r>
              <a:rPr lang="en-US" i="1" dirty="0" err="1">
                <a:sym typeface="Symbol" pitchFamily="18" charset="2"/>
              </a:rPr>
              <a:t>dx</a:t>
            </a:r>
            <a:r>
              <a:rPr lang="en-US" i="1" dirty="0">
                <a:sym typeface="Symbol" pitchFamily="18" charset="2"/>
              </a:rPr>
              <a:t>/z </a:t>
            </a:r>
            <a:r>
              <a:rPr lang="en-US" i="1" dirty="0" smtClean="0">
                <a:sym typeface="Symbol" pitchFamily="18" charset="2"/>
              </a:rPr>
              <a:t> </a:t>
            </a:r>
            <a:r>
              <a:rPr lang="en-US" i="1" dirty="0" err="1" smtClean="0">
                <a:sym typeface="Symbol" pitchFamily="18" charset="2"/>
              </a:rPr>
              <a:t>dy</a:t>
            </a:r>
            <a:r>
              <a:rPr lang="en-US" i="1" dirty="0" smtClean="0">
                <a:sym typeface="Symbol" pitchFamily="18" charset="2"/>
              </a:rPr>
              <a:t>/z  </a:t>
            </a:r>
            <a:r>
              <a:rPr lang="en-US" i="1" dirty="0" err="1" smtClean="0">
                <a:sym typeface="Symbol" pitchFamily="18" charset="2"/>
              </a:rPr>
              <a:t>d</a:t>
            </a:r>
            <a:r>
              <a:rPr lang="en-US" i="1" dirty="0" err="1" smtClean="0">
                <a:solidFill>
                  <a:srgbClr val="FF0000"/>
                </a:solidFill>
                <a:sym typeface="Symbol" pitchFamily="18" charset="2"/>
              </a:rPr>
              <a:t>z</a:t>
            </a:r>
            <a:r>
              <a:rPr lang="en-US" i="1" dirty="0" smtClean="0">
                <a:solidFill>
                  <a:srgbClr val="FF0000"/>
                </a:solidFill>
                <a:sym typeface="Symbol" pitchFamily="18" charset="2"/>
              </a:rPr>
              <a:t>/z</a:t>
            </a:r>
            <a:r>
              <a:rPr lang="en-US" i="1" dirty="0" smtClean="0">
                <a:sym typeface="Symbol" pitchFamily="18" charset="2"/>
              </a:rPr>
              <a:t> </a:t>
            </a:r>
            <a:r>
              <a:rPr lang="en-US" dirty="0">
                <a:sym typeface="Symbol" pitchFamily="18" charset="2"/>
              </a:rPr>
              <a:t>]</a:t>
            </a:r>
          </a:p>
          <a:p>
            <a:pPr algn="ctr">
              <a:buFontTx/>
              <a:buNone/>
            </a:pPr>
            <a:r>
              <a:rPr lang="en-US" dirty="0">
                <a:sym typeface="Symbol" pitchFamily="18" charset="2"/>
              </a:rPr>
              <a:t>= (</a:t>
            </a:r>
            <a:r>
              <a:rPr lang="en-US" i="1" dirty="0">
                <a:sym typeface="Symbol" pitchFamily="18" charset="2"/>
              </a:rPr>
              <a:t>d/z</a:t>
            </a:r>
            <a:r>
              <a:rPr lang="en-US" dirty="0">
                <a:sym typeface="Symbol" pitchFamily="18" charset="2"/>
              </a:rPr>
              <a:t>) [ </a:t>
            </a:r>
            <a:r>
              <a:rPr lang="en-US" i="1" dirty="0" smtClean="0">
                <a:sym typeface="Symbol" pitchFamily="18" charset="2"/>
              </a:rPr>
              <a:t>x  </a:t>
            </a:r>
            <a:r>
              <a:rPr lang="en-US" i="1" dirty="0">
                <a:sym typeface="Symbol" pitchFamily="18" charset="2"/>
              </a:rPr>
              <a:t>y </a:t>
            </a:r>
            <a:r>
              <a:rPr lang="en-US" i="1" dirty="0" smtClean="0">
                <a:sym typeface="Symbol" pitchFamily="18" charset="2"/>
              </a:rPr>
              <a:t> z</a:t>
            </a:r>
            <a:r>
              <a:rPr lang="en-US" dirty="0" smtClean="0">
                <a:sym typeface="Symbol" pitchFamily="18" charset="2"/>
              </a:rPr>
              <a:t> </a:t>
            </a:r>
            <a:r>
              <a:rPr lang="en-US" dirty="0">
                <a:sym typeface="Symbol" pitchFamily="18" charset="2"/>
              </a:rPr>
              <a:t>]</a:t>
            </a:r>
          </a:p>
        </p:txBody>
      </p:sp>
      <p:sp>
        <p:nvSpPr>
          <p:cNvPr id="5" name="Date Placeholder 4"/>
          <p:cNvSpPr>
            <a:spLocks noGrp="1"/>
          </p:cNvSpPr>
          <p:nvPr>
            <p:ph type="dt" sz="half" idx="10"/>
          </p:nvPr>
        </p:nvSpPr>
        <p:spPr/>
        <p:txBody>
          <a:bodyPr/>
          <a:lstStyle/>
          <a:p>
            <a:r>
              <a:rPr lang="en-US" smtClean="0"/>
              <a:t>Chapter 6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5"/>
          <p:cNvSpPr>
            <a:spLocks noGrp="1"/>
          </p:cNvSpPr>
          <p:nvPr>
            <p:ph type="sldNum" sz="quarter" idx="12"/>
          </p:nvPr>
        </p:nvSpPr>
        <p:spPr/>
        <p:txBody>
          <a:bodyPr/>
          <a:lstStyle/>
          <a:p>
            <a:fld id="{A64B2856-6A2F-4A11-A2A6-D4253EB3D0C0}" type="slidenum">
              <a:rPr lang="en-US"/>
              <a:pPr/>
              <a:t>109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Cofactors</a:t>
            </a:r>
            <a:endParaRPr lang="en-US" dirty="0"/>
          </a:p>
        </p:txBody>
      </p:sp>
      <p:sp>
        <p:nvSpPr>
          <p:cNvPr id="3" name="Content Placeholder 2"/>
          <p:cNvSpPr>
            <a:spLocks noGrp="1"/>
          </p:cNvSpPr>
          <p:nvPr>
            <p:ph idx="1"/>
          </p:nvPr>
        </p:nvSpPr>
        <p:spPr/>
        <p:txBody>
          <a:bodyPr/>
          <a:lstStyle/>
          <a:p>
            <a:r>
              <a:rPr lang="en-US" dirty="0" smtClean="0"/>
              <a:t>The </a:t>
            </a:r>
            <a:r>
              <a:rPr lang="en-US" i="1" dirty="0" smtClean="0"/>
              <a:t>cofactor</a:t>
            </a:r>
            <a:r>
              <a:rPr lang="en-US" dirty="0" smtClean="0"/>
              <a:t> of a square matrix </a:t>
            </a:r>
            <a:r>
              <a:rPr lang="en-US" b="1" dirty="0" smtClean="0"/>
              <a:t>M</a:t>
            </a:r>
            <a:r>
              <a:rPr lang="en-US" dirty="0" smtClean="0"/>
              <a:t> at a given row and column is the same as the corresponding minor, only every alternating minor is negated.</a:t>
            </a:r>
          </a:p>
          <a:p>
            <a:r>
              <a:rPr lang="en-US" dirty="0" smtClean="0"/>
              <a:t>We will use the notation </a:t>
            </a:r>
            <a:r>
              <a:rPr lang="en-US" i="1" dirty="0" smtClean="0"/>
              <a:t>C</a:t>
            </a:r>
            <a:r>
              <a:rPr lang="en-US" baseline="30000" dirty="0" smtClean="0"/>
              <a:t>{</a:t>
            </a:r>
            <a:r>
              <a:rPr lang="en-US" i="1" baseline="30000" dirty="0" smtClean="0"/>
              <a:t>12</a:t>
            </a:r>
            <a:r>
              <a:rPr lang="en-US" baseline="30000" dirty="0" smtClean="0"/>
              <a:t>}</a:t>
            </a:r>
            <a:r>
              <a:rPr lang="en-US" dirty="0" smtClean="0"/>
              <a:t> to denote the cofactor of </a:t>
            </a:r>
            <a:r>
              <a:rPr lang="en-US" b="1" dirty="0" smtClean="0"/>
              <a:t>M</a:t>
            </a:r>
            <a:r>
              <a:rPr lang="en-US" dirty="0" smtClean="0"/>
              <a:t> in row </a:t>
            </a:r>
            <a:r>
              <a:rPr lang="en-US" i="1" dirty="0" err="1" smtClean="0"/>
              <a:t>i</a:t>
            </a:r>
            <a:r>
              <a:rPr lang="en-US" dirty="0" smtClean="0"/>
              <a:t>, column </a:t>
            </a:r>
            <a:r>
              <a:rPr lang="en-US" i="1" dirty="0" smtClean="0"/>
              <a:t>j</a:t>
            </a:r>
            <a:r>
              <a:rPr lang="en-US" dirty="0" smtClean="0"/>
              <a:t>. </a:t>
            </a:r>
          </a:p>
          <a:p>
            <a:r>
              <a:rPr lang="en-US" dirty="0" smtClean="0"/>
              <a:t>Use (-1)</a:t>
            </a:r>
            <a:r>
              <a:rPr lang="en-US" baseline="30000" dirty="0" smtClean="0"/>
              <a:t>(</a:t>
            </a:r>
            <a:r>
              <a:rPr lang="en-US" i="1" baseline="30000" dirty="0" err="1" smtClean="0"/>
              <a:t>i</a:t>
            </a:r>
            <a:r>
              <a:rPr lang="en-US" baseline="30000" dirty="0" err="1" smtClean="0"/>
              <a:t>+</a:t>
            </a:r>
            <a:r>
              <a:rPr lang="en-US" i="1" baseline="30000" dirty="0" err="1" smtClean="0"/>
              <a:t>j</a:t>
            </a:r>
            <a:r>
              <a:rPr lang="en-US" baseline="30000" dirty="0" smtClean="0"/>
              <a:t>) </a:t>
            </a:r>
            <a:r>
              <a:rPr lang="en-US" dirty="0" smtClean="0"/>
              <a:t>term to negate alternating minors.</a:t>
            </a:r>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pic>
        <p:nvPicPr>
          <p:cNvPr id="21506" name="Picture 2"/>
          <p:cNvPicPr>
            <a:picLocks noChangeAspect="1" noChangeArrowheads="1"/>
          </p:cNvPicPr>
          <p:nvPr/>
        </p:nvPicPr>
        <p:blipFill>
          <a:blip r:embed="rId2" cstate="print"/>
          <a:srcRect/>
          <a:stretch>
            <a:fillRect/>
          </a:stretch>
        </p:blipFill>
        <p:spPr bwMode="auto">
          <a:xfrm>
            <a:off x="2590800" y="5410200"/>
            <a:ext cx="3505200" cy="537539"/>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Entering the 4</a:t>
            </a:r>
            <a:r>
              <a:rPr lang="en-US" baseline="30000"/>
              <a:t>th</a:t>
            </a:r>
            <a:r>
              <a:rPr lang="en-US"/>
              <a:t> Dimension</a:t>
            </a:r>
          </a:p>
        </p:txBody>
      </p:sp>
      <p:sp>
        <p:nvSpPr>
          <p:cNvPr id="59395" name="Rectangle 3"/>
          <p:cNvSpPr>
            <a:spLocks noGrp="1" noChangeArrowheads="1"/>
          </p:cNvSpPr>
          <p:nvPr>
            <p:ph idx="1"/>
          </p:nvPr>
        </p:nvSpPr>
        <p:spPr/>
        <p:txBody>
          <a:bodyPr/>
          <a:lstStyle/>
          <a:p>
            <a:r>
              <a:rPr lang="en-US" dirty="0"/>
              <a:t>To multiply by </a:t>
            </a:r>
            <a:r>
              <a:rPr lang="en-US" i="1" dirty="0">
                <a:sym typeface="Symbol" pitchFamily="18" charset="2"/>
              </a:rPr>
              <a:t>d/z</a:t>
            </a:r>
            <a:r>
              <a:rPr lang="en-US" dirty="0">
                <a:sym typeface="Symbol" pitchFamily="18" charset="2"/>
              </a:rPr>
              <a:t>, divide by </a:t>
            </a:r>
            <a:r>
              <a:rPr lang="en-US" i="1" dirty="0">
                <a:sym typeface="Symbol" pitchFamily="18" charset="2"/>
              </a:rPr>
              <a:t>z/d</a:t>
            </a:r>
            <a:r>
              <a:rPr lang="en-US" dirty="0">
                <a:sym typeface="Symbol" pitchFamily="18" charset="2"/>
              </a:rPr>
              <a:t>.</a:t>
            </a:r>
          </a:p>
          <a:p>
            <a:r>
              <a:rPr lang="en-US" dirty="0">
                <a:sym typeface="Symbol" pitchFamily="18" charset="2"/>
              </a:rPr>
              <a:t>Instead of dividing by </a:t>
            </a:r>
            <a:r>
              <a:rPr lang="en-US" i="1" dirty="0">
                <a:sym typeface="Symbol" pitchFamily="18" charset="2"/>
              </a:rPr>
              <a:t>z/d</a:t>
            </a:r>
            <a:r>
              <a:rPr lang="en-US" dirty="0">
                <a:sym typeface="Symbol" pitchFamily="18" charset="2"/>
              </a:rPr>
              <a:t>, make that our </a:t>
            </a:r>
            <a:r>
              <a:rPr lang="en-US" i="1" dirty="0">
                <a:sym typeface="Symbol" pitchFamily="18" charset="2"/>
              </a:rPr>
              <a:t>w</a:t>
            </a:r>
            <a:r>
              <a:rPr lang="en-US" dirty="0">
                <a:sym typeface="Symbol" pitchFamily="18" charset="2"/>
              </a:rPr>
              <a:t> coordinate:</a:t>
            </a:r>
          </a:p>
          <a:p>
            <a:pPr algn="ctr">
              <a:buFontTx/>
              <a:buNone/>
            </a:pPr>
            <a:r>
              <a:rPr lang="en-US" dirty="0">
                <a:sym typeface="Symbol" pitchFamily="18" charset="2"/>
              </a:rPr>
              <a:t>[ </a:t>
            </a:r>
            <a:r>
              <a:rPr lang="en-US" i="1" dirty="0">
                <a:sym typeface="Symbol" pitchFamily="18" charset="2"/>
              </a:rPr>
              <a:t>x  y  z  </a:t>
            </a:r>
            <a:r>
              <a:rPr lang="en-US" i="1" dirty="0" err="1">
                <a:sym typeface="Symbol" pitchFamily="18" charset="2"/>
              </a:rPr>
              <a:t>z</a:t>
            </a:r>
            <a:r>
              <a:rPr lang="en-US" i="1" dirty="0">
                <a:sym typeface="Symbol" pitchFamily="18" charset="2"/>
              </a:rPr>
              <a:t>/d</a:t>
            </a:r>
            <a:r>
              <a:rPr lang="en-US" dirty="0">
                <a:sym typeface="Symbol" pitchFamily="18" charset="2"/>
              </a:rPr>
              <a:t> ]</a:t>
            </a:r>
          </a:p>
          <a:p>
            <a:r>
              <a:rPr lang="en-US" dirty="0">
                <a:sym typeface="Symbol" pitchFamily="18" charset="2"/>
              </a:rPr>
              <a:t>We need a 4</a:t>
            </a:r>
            <a:r>
              <a:rPr lang="en-US" sz="2400" dirty="0">
                <a:latin typeface="Arial" charset="0"/>
              </a:rPr>
              <a:t>x</a:t>
            </a:r>
            <a:r>
              <a:rPr lang="en-US" dirty="0"/>
              <a:t>4 matrix that transforms an “ordinary” point [ </a:t>
            </a:r>
            <a:r>
              <a:rPr lang="en-US" i="1" dirty="0" smtClean="0"/>
              <a:t>x  y  z </a:t>
            </a:r>
            <a:r>
              <a:rPr lang="en-US" dirty="0" smtClean="0"/>
              <a:t> </a:t>
            </a:r>
            <a:r>
              <a:rPr lang="en-US" dirty="0"/>
              <a:t>1 ] into this.</a:t>
            </a:r>
          </a:p>
        </p:txBody>
      </p:sp>
      <p:sp>
        <p:nvSpPr>
          <p:cNvPr id="5" name="Date Placeholder 4"/>
          <p:cNvSpPr>
            <a:spLocks noGrp="1"/>
          </p:cNvSpPr>
          <p:nvPr>
            <p:ph type="dt" sz="half" idx="10"/>
          </p:nvPr>
        </p:nvSpPr>
        <p:spPr/>
        <p:txBody>
          <a:bodyPr/>
          <a:lstStyle/>
          <a:p>
            <a:r>
              <a:rPr lang="en-US" smtClean="0"/>
              <a:t>Chapter 6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5"/>
          <p:cNvSpPr>
            <a:spLocks noGrp="1"/>
          </p:cNvSpPr>
          <p:nvPr>
            <p:ph type="sldNum" sz="quarter" idx="12"/>
          </p:nvPr>
        </p:nvSpPr>
        <p:spPr/>
        <p:txBody>
          <a:bodyPr/>
          <a:lstStyle/>
          <a:p>
            <a:fld id="{FB6921D4-938F-4906-80D2-7EFA77705C27}" type="slidenum">
              <a:rPr lang="en-US"/>
              <a:pPr/>
              <a:t>110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The Projection Matrix</a:t>
            </a:r>
          </a:p>
        </p:txBody>
      </p:sp>
      <p:sp>
        <p:nvSpPr>
          <p:cNvPr id="5" name="Date Placeholder 4"/>
          <p:cNvSpPr>
            <a:spLocks noGrp="1"/>
          </p:cNvSpPr>
          <p:nvPr>
            <p:ph type="dt" sz="half" idx="10"/>
          </p:nvPr>
        </p:nvSpPr>
        <p:spPr/>
        <p:txBody>
          <a:bodyPr/>
          <a:lstStyle/>
          <a:p>
            <a:r>
              <a:rPr lang="en-US" smtClean="0"/>
              <a:t>Chapter 6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4"/>
          <p:cNvSpPr>
            <a:spLocks noGrp="1"/>
          </p:cNvSpPr>
          <p:nvPr>
            <p:ph type="sldNum" sz="quarter" idx="12"/>
          </p:nvPr>
        </p:nvSpPr>
        <p:spPr/>
        <p:txBody>
          <a:bodyPr/>
          <a:lstStyle/>
          <a:p>
            <a:fld id="{DC7B399F-2C11-4DAF-897E-C7CC43719279}" type="slidenum">
              <a:rPr lang="en-US"/>
              <a:pPr/>
              <a:t>111</a:t>
            </a:fld>
            <a:endParaRPr lang="en-US"/>
          </a:p>
        </p:txBody>
      </p:sp>
      <p:pic>
        <p:nvPicPr>
          <p:cNvPr id="19459" name="Picture 3"/>
          <p:cNvPicPr>
            <a:picLocks noChangeAspect="1" noChangeArrowheads="1"/>
          </p:cNvPicPr>
          <p:nvPr/>
        </p:nvPicPr>
        <p:blipFill>
          <a:blip r:embed="rId2" cstate="print"/>
          <a:srcRect/>
          <a:stretch>
            <a:fillRect/>
          </a:stretch>
        </p:blipFill>
        <p:spPr bwMode="auto">
          <a:xfrm>
            <a:off x="1752600" y="1905000"/>
            <a:ext cx="5270500" cy="28702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p:txBody>
          <a:bodyPr>
            <a:normAutofit lnSpcReduction="10000"/>
          </a:bodyPr>
          <a:lstStyle/>
          <a:p>
            <a:r>
              <a:rPr lang="en-US" dirty="0" smtClean="0"/>
              <a:t>Multiplication by this matrix doesn't actually perform the perspective transform, it just computes the proper denominator into </a:t>
            </a:r>
            <a:r>
              <a:rPr lang="en-US" i="1" dirty="0" smtClean="0"/>
              <a:t>w</a:t>
            </a:r>
            <a:r>
              <a:rPr lang="en-US" dirty="0" smtClean="0"/>
              <a:t>. The perspective division actually occurs when we convert from 4D to 3D by dividing by </a:t>
            </a:r>
            <a:r>
              <a:rPr lang="en-US" i="1" dirty="0" smtClean="0"/>
              <a:t>w</a:t>
            </a:r>
            <a:r>
              <a:rPr lang="en-US" dirty="0" smtClean="0"/>
              <a:t>.</a:t>
            </a:r>
          </a:p>
          <a:p>
            <a:r>
              <a:rPr lang="en-US" dirty="0" smtClean="0"/>
              <a:t>There are many variations. For example, we can place the plane of projection at </a:t>
            </a:r>
            <a:r>
              <a:rPr lang="en-US" i="1" dirty="0" smtClean="0"/>
              <a:t>z</a:t>
            </a:r>
            <a:r>
              <a:rPr lang="en-US" dirty="0" smtClean="0"/>
              <a:t> = 0, and the center of projection at [0, 0, -</a:t>
            </a:r>
            <a:r>
              <a:rPr lang="en-US" i="1" dirty="0" smtClean="0"/>
              <a:t>d</a:t>
            </a:r>
            <a:r>
              <a:rPr lang="en-US" dirty="0" smtClean="0"/>
              <a:t>]. This results in a slightly different equation.</a:t>
            </a:r>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This Seems Overly Complicated.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It seems like it would be simpler to just divide by </a:t>
            </a:r>
            <a:r>
              <a:rPr lang="en-US" i="1" dirty="0" smtClean="0"/>
              <a:t>z</a:t>
            </a:r>
            <a:r>
              <a:rPr lang="en-US" dirty="0" smtClean="0"/>
              <a:t>, rather than bothering with matrices. </a:t>
            </a:r>
          </a:p>
          <a:p>
            <a:r>
              <a:rPr lang="en-US" dirty="0" smtClean="0"/>
              <a:t>So why is homogenous space interesting? </a:t>
            </a:r>
          </a:p>
          <a:p>
            <a:pPr marL="914400" lvl="1" indent="-514350">
              <a:buFont typeface="+mj-lt"/>
              <a:buAutoNum type="arabicPeriod"/>
            </a:pPr>
            <a:r>
              <a:rPr lang="en-US" dirty="0" smtClean="0"/>
              <a:t>4 x 4 matrices provide a way to express projection as a transformation that can be concatenated with other transformations. </a:t>
            </a:r>
          </a:p>
          <a:p>
            <a:pPr marL="914400" lvl="1" indent="-514350">
              <a:buFont typeface="+mj-lt"/>
              <a:buAutoNum type="arabicPeriod"/>
            </a:pPr>
            <a:r>
              <a:rPr lang="en-US" dirty="0" smtClean="0"/>
              <a:t>Projection onto non-axially aligned planes is possible. </a:t>
            </a:r>
          </a:p>
          <a:p>
            <a:r>
              <a:rPr lang="en-US" dirty="0" smtClean="0"/>
              <a:t>Basically, we don't </a:t>
            </a:r>
            <a:r>
              <a:rPr lang="en-US" i="1" dirty="0" smtClean="0"/>
              <a:t>need</a:t>
            </a:r>
            <a:r>
              <a:rPr lang="en-US" dirty="0" smtClean="0"/>
              <a:t> homogenous coordinates , but 4 x 4 matrices provide a compact way to represent and manipulate projection transformations.</a:t>
            </a:r>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Projection Matrices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projection matrix in a real graphics geometry pipeline (perhaps more accurately known as the </a:t>
            </a:r>
            <a:r>
              <a:rPr lang="en-US" i="1" dirty="0" smtClean="0"/>
              <a:t>clip matrix</a:t>
            </a:r>
            <a:r>
              <a:rPr lang="en-US" dirty="0" smtClean="0"/>
              <a:t>) does more than just copy </a:t>
            </a:r>
            <a:r>
              <a:rPr lang="en-US" i="1" dirty="0" smtClean="0"/>
              <a:t>z</a:t>
            </a:r>
            <a:r>
              <a:rPr lang="en-US" dirty="0" smtClean="0"/>
              <a:t> into </a:t>
            </a:r>
            <a:r>
              <a:rPr lang="en-US" i="1" dirty="0" smtClean="0"/>
              <a:t>w</a:t>
            </a:r>
            <a:r>
              <a:rPr lang="en-US" dirty="0" smtClean="0"/>
              <a:t>. It will differ from the one we derived in two important respects:</a:t>
            </a:r>
          </a:p>
          <a:p>
            <a:pPr marL="914400" lvl="1" indent="-514350">
              <a:buFont typeface="+mj-lt"/>
              <a:buAutoNum type="arabicPeriod"/>
            </a:pPr>
            <a:r>
              <a:rPr lang="en-US" dirty="0" smtClean="0"/>
              <a:t>Most graphics systems apply a normalizing scale factor such that </a:t>
            </a:r>
            <a:r>
              <a:rPr lang="en-US" i="1" dirty="0" smtClean="0"/>
              <a:t>w</a:t>
            </a:r>
            <a:r>
              <a:rPr lang="en-US" dirty="0" smtClean="0"/>
              <a:t> = 1 at the far clip plane. This ensures that the values used for depth buffering are distributed appropriately for the scene being rendered, in order to maximize precision of depth buffering.</a:t>
            </a:r>
          </a:p>
          <a:p>
            <a:pPr marL="914400" lvl="1" indent="-514350">
              <a:buFont typeface="+mj-lt"/>
              <a:buAutoNum type="arabicPeriod"/>
            </a:pPr>
            <a:r>
              <a:rPr lang="en-US" dirty="0" smtClean="0"/>
              <a:t>The projection matrix in most graphics systems also scales the </a:t>
            </a:r>
            <a:r>
              <a:rPr lang="en-US" i="1" dirty="0" smtClean="0"/>
              <a:t>x</a:t>
            </a:r>
            <a:r>
              <a:rPr lang="en-US" dirty="0" smtClean="0"/>
              <a:t> and </a:t>
            </a:r>
            <a:r>
              <a:rPr lang="en-US" i="1" dirty="0" smtClean="0"/>
              <a:t>y</a:t>
            </a:r>
            <a:r>
              <a:rPr lang="en-US" dirty="0" smtClean="0"/>
              <a:t> values according to the field of view of the camera.</a:t>
            </a:r>
          </a:p>
          <a:p>
            <a:r>
              <a:rPr lang="en-US" dirty="0" smtClean="0"/>
              <a:t>We'll get into these details in Chapter 10, when we show what a projection matrix looks like in practice in DirectX and OpenGL.</a:t>
            </a:r>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That concludes Chapter 6. Next, Chapter 7:</a:t>
            </a:r>
            <a:r>
              <a:rPr lang="en-US" sz="4000" dirty="0" smtClean="0"/>
              <a:t/>
            </a:r>
            <a:br>
              <a:rPr lang="en-US" sz="4000" dirty="0" smtClean="0"/>
            </a:br>
            <a:r>
              <a:rPr lang="en-US" sz="4000" dirty="0" smtClean="0"/>
              <a:t>Polar Coordinate Systems</a:t>
            </a:r>
            <a:endParaRPr lang="en-US" dirty="0"/>
          </a:p>
        </p:txBody>
      </p:sp>
      <p:sp>
        <p:nvSpPr>
          <p:cNvPr id="18" name="Date Placeholder 3"/>
          <p:cNvSpPr>
            <a:spLocks noGrp="1"/>
          </p:cNvSpPr>
          <p:nvPr>
            <p:ph type="dt" sz="half" idx="10"/>
          </p:nvPr>
        </p:nvSpPr>
        <p:spPr>
          <a:xfrm>
            <a:off x="457200" y="6248400"/>
            <a:ext cx="2133600" cy="365125"/>
          </a:xfrm>
        </p:spPr>
        <p:txBody>
          <a:bodyPr/>
          <a:lstStyle/>
          <a:p>
            <a:r>
              <a:rPr lang="en-US" dirty="0" smtClean="0">
                <a:solidFill>
                  <a:schemeClr val="bg1"/>
                </a:solidFill>
              </a:rPr>
              <a:t>Chapter 6 Notes</a:t>
            </a:r>
            <a:endParaRPr lang="en-US" dirty="0">
              <a:solidFill>
                <a:schemeClr val="bg1"/>
              </a:solidFill>
            </a:endParaRPr>
          </a:p>
        </p:txBody>
      </p:sp>
      <p:sp>
        <p:nvSpPr>
          <p:cNvPr id="19" name="Footer Placeholder 4"/>
          <p:cNvSpPr>
            <a:spLocks noGrp="1"/>
          </p:cNvSpPr>
          <p:nvPr>
            <p:ph type="ftr" sz="quarter" idx="11"/>
          </p:nvPr>
        </p:nvSpPr>
        <p:spPr>
          <a:xfrm>
            <a:off x="3124200" y="6248400"/>
            <a:ext cx="2895600" cy="365125"/>
          </a:xfrm>
        </p:spPr>
        <p:txBody>
          <a:bodyPr/>
          <a:lstStyle/>
          <a:p>
            <a:r>
              <a:rPr lang="en-US" dirty="0" smtClean="0">
                <a:solidFill>
                  <a:schemeClr val="bg1"/>
                </a:solidFill>
              </a:rPr>
              <a:t>3D Math Primer for Graphics &amp; Game Dev</a:t>
            </a:r>
            <a:endParaRPr lang="en-US" dirty="0">
              <a:solidFill>
                <a:schemeClr val="bg1"/>
              </a:solidFill>
            </a:endParaRPr>
          </a:p>
        </p:txBody>
      </p:sp>
      <p:sp>
        <p:nvSpPr>
          <p:cNvPr id="20" name="Slide Number Placeholder 5"/>
          <p:cNvSpPr>
            <a:spLocks noGrp="1"/>
          </p:cNvSpPr>
          <p:nvPr>
            <p:ph type="sldNum" sz="quarter" idx="12"/>
          </p:nvPr>
        </p:nvSpPr>
        <p:spPr>
          <a:xfrm>
            <a:off x="6553200" y="6248400"/>
            <a:ext cx="2133600" cy="365125"/>
          </a:xfrm>
        </p:spPr>
        <p:txBody>
          <a:bodyPr/>
          <a:lstStyle/>
          <a:p>
            <a:fld id="{B6F15528-21DE-4FAA-801E-634DDDAF4B2B}" type="slidenum">
              <a:rPr lang="en-US" smtClean="0">
                <a:solidFill>
                  <a:schemeClr val="bg1"/>
                </a:solidFill>
              </a:rPr>
              <a:pPr/>
              <a:t>115</a:t>
            </a:fld>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Negating Alternating Minors</a:t>
            </a:r>
            <a:endParaRPr lang="en-US" dirty="0"/>
          </a:p>
        </p:txBody>
      </p:sp>
      <p:sp>
        <p:nvSpPr>
          <p:cNvPr id="3" name="Content Placeholder 2"/>
          <p:cNvSpPr>
            <a:spLocks noGrp="1"/>
          </p:cNvSpPr>
          <p:nvPr>
            <p:ph idx="1"/>
          </p:nvPr>
        </p:nvSpPr>
        <p:spPr/>
        <p:txBody>
          <a:bodyPr/>
          <a:lstStyle/>
          <a:p>
            <a:pPr marL="0" indent="0">
              <a:buNone/>
            </a:pPr>
            <a:r>
              <a:rPr lang="en-US" dirty="0" smtClean="0"/>
              <a:t>The (-1)</a:t>
            </a:r>
            <a:r>
              <a:rPr lang="en-US" baseline="30000" dirty="0" smtClean="0"/>
              <a:t>(</a:t>
            </a:r>
            <a:r>
              <a:rPr lang="en-US" i="1" baseline="30000" dirty="0" err="1" smtClean="0"/>
              <a:t>i</a:t>
            </a:r>
            <a:r>
              <a:rPr lang="en-US" baseline="30000" dirty="0" err="1" smtClean="0"/>
              <a:t>+</a:t>
            </a:r>
            <a:r>
              <a:rPr lang="en-US" i="1" baseline="30000" dirty="0" err="1" smtClean="0"/>
              <a:t>j</a:t>
            </a:r>
            <a:r>
              <a:rPr lang="en-US" baseline="30000" dirty="0" smtClean="0"/>
              <a:t>) </a:t>
            </a:r>
            <a:r>
              <a:rPr lang="en-US" dirty="0" smtClean="0"/>
              <a:t>term negates alternating minors in this pattern:</a:t>
            </a:r>
          </a:p>
          <a:p>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pic>
        <p:nvPicPr>
          <p:cNvPr id="22530" name="Picture 2"/>
          <p:cNvPicPr>
            <a:picLocks noChangeAspect="1" noChangeArrowheads="1"/>
          </p:cNvPicPr>
          <p:nvPr/>
        </p:nvPicPr>
        <p:blipFill>
          <a:blip r:embed="rId2" cstate="print"/>
          <a:srcRect/>
          <a:stretch>
            <a:fillRect/>
          </a:stretch>
        </p:blipFill>
        <p:spPr bwMode="auto">
          <a:xfrm>
            <a:off x="2514600" y="2743200"/>
            <a:ext cx="4394200" cy="28702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n</a:t>
            </a:r>
            <a:r>
              <a:rPr lang="en-US" dirty="0" smtClean="0"/>
              <a:t> x </a:t>
            </a:r>
            <a:r>
              <a:rPr lang="en-US" i="1" dirty="0" smtClean="0"/>
              <a:t>n</a:t>
            </a:r>
            <a:r>
              <a:rPr lang="en-US" dirty="0" smtClean="0"/>
              <a:t> Determinant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definition we will now consider expresses a determinant in terms of its cofactors. </a:t>
            </a:r>
          </a:p>
          <a:p>
            <a:r>
              <a:rPr lang="en-US" dirty="0" smtClean="0"/>
              <a:t>This definition is recursive, since cofactors are themselves signed determinants.</a:t>
            </a:r>
          </a:p>
          <a:p>
            <a:r>
              <a:rPr lang="en-US" dirty="0" smtClean="0"/>
              <a:t>First, we arbitrarily select a row or column from the matrix. </a:t>
            </a:r>
          </a:p>
          <a:p>
            <a:r>
              <a:rPr lang="en-US" dirty="0" smtClean="0"/>
              <a:t>Now, for each element in the row or column, we multiply this element by the corresponding cofactor. </a:t>
            </a:r>
          </a:p>
          <a:p>
            <a:r>
              <a:rPr lang="en-US" dirty="0" smtClean="0"/>
              <a:t>Summing these products yields the determinant of the matrix.</a:t>
            </a:r>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n</a:t>
            </a:r>
            <a:r>
              <a:rPr lang="en-US" dirty="0" smtClean="0"/>
              <a:t> x </a:t>
            </a:r>
            <a:r>
              <a:rPr lang="en-US" i="1" dirty="0" smtClean="0"/>
              <a:t>n</a:t>
            </a:r>
            <a:r>
              <a:rPr lang="en-US" dirty="0" smtClean="0"/>
              <a:t> Determinant</a:t>
            </a:r>
            <a:endParaRPr lang="en-US" dirty="0"/>
          </a:p>
        </p:txBody>
      </p:sp>
      <p:sp>
        <p:nvSpPr>
          <p:cNvPr id="3" name="Content Placeholder 2"/>
          <p:cNvSpPr>
            <a:spLocks noGrp="1"/>
          </p:cNvSpPr>
          <p:nvPr>
            <p:ph idx="1"/>
          </p:nvPr>
        </p:nvSpPr>
        <p:spPr/>
        <p:txBody>
          <a:bodyPr/>
          <a:lstStyle/>
          <a:p>
            <a:pPr marL="0" indent="0">
              <a:buNone/>
            </a:pPr>
            <a:r>
              <a:rPr lang="en-US" dirty="0" smtClean="0"/>
              <a:t>For example, arbitrarily selecting row </a:t>
            </a:r>
            <a:r>
              <a:rPr lang="en-US" i="1" dirty="0" err="1" smtClean="0"/>
              <a:t>i</a:t>
            </a:r>
            <a:r>
              <a:rPr lang="en-US" dirty="0" smtClean="0"/>
              <a:t>, the determinant can be computed by:</a:t>
            </a:r>
            <a:endParaRPr lang="en-US" dirty="0"/>
          </a:p>
        </p:txBody>
      </p:sp>
      <p:sp>
        <p:nvSpPr>
          <p:cNvPr id="4" name="Date Placeholder 3"/>
          <p:cNvSpPr>
            <a:spLocks noGrp="1"/>
          </p:cNvSpPr>
          <p:nvPr>
            <p:ph type="dt" sz="half" idx="10"/>
          </p:nvPr>
        </p:nvSpPr>
        <p:spPr/>
        <p:txBody>
          <a:bodyPr/>
          <a:lstStyle/>
          <a:p>
            <a:r>
              <a:rPr lang="en-US" dirty="0" smtClean="0"/>
              <a:t>Chapter 6  Notes</a:t>
            </a:r>
            <a:endParaRPr lang="en-US" dirty="0"/>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pic>
        <p:nvPicPr>
          <p:cNvPr id="23554" name="Picture 2"/>
          <p:cNvPicPr>
            <a:picLocks noChangeAspect="1" noChangeArrowheads="1"/>
          </p:cNvPicPr>
          <p:nvPr/>
        </p:nvPicPr>
        <p:blipFill>
          <a:blip r:embed="rId2" cstate="print"/>
          <a:srcRect/>
          <a:stretch>
            <a:fillRect/>
          </a:stretch>
        </p:blipFill>
        <p:spPr bwMode="auto">
          <a:xfrm>
            <a:off x="889000" y="2736850"/>
            <a:ext cx="7364413" cy="13843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dirty="0" smtClean="0"/>
              <a:t>3 x 3 Determinant</a:t>
            </a:r>
            <a:endParaRPr lang="en-US" dirty="0"/>
          </a:p>
        </p:txBody>
      </p:sp>
      <p:sp>
        <p:nvSpPr>
          <p:cNvPr id="3" name="Date Placeholder 2"/>
          <p:cNvSpPr>
            <a:spLocks noGrp="1"/>
          </p:cNvSpPr>
          <p:nvPr>
            <p:ph type="dt" sz="half" idx="10"/>
          </p:nvPr>
        </p:nvSpPr>
        <p:spPr/>
        <p:txBody>
          <a:bodyPr/>
          <a:lstStyle/>
          <a:p>
            <a:r>
              <a:rPr lang="en-US" smtClean="0"/>
              <a:t>Chapter 6  Notes</a:t>
            </a:r>
            <a:endParaRPr lang="en-US"/>
          </a:p>
        </p:txBody>
      </p:sp>
      <p:sp>
        <p:nvSpPr>
          <p:cNvPr id="4" name="Footer Placeholder 3"/>
          <p:cNvSpPr>
            <a:spLocks noGrp="1"/>
          </p:cNvSpPr>
          <p:nvPr>
            <p:ph type="ftr" sz="quarter" idx="11"/>
          </p:nvPr>
        </p:nvSpPr>
        <p:spPr/>
        <p:txBody>
          <a:bodyPr/>
          <a:lstStyle/>
          <a:p>
            <a:r>
              <a:rPr lang="en-US" smtClean="0"/>
              <a:t>3D Math Primer for Graphics &amp; Game Dev</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pic>
        <p:nvPicPr>
          <p:cNvPr id="24579" name="Picture 3"/>
          <p:cNvPicPr>
            <a:picLocks noChangeAspect="1" noChangeArrowheads="1"/>
          </p:cNvPicPr>
          <p:nvPr/>
        </p:nvPicPr>
        <p:blipFill>
          <a:blip r:embed="rId2" cstate="print"/>
          <a:srcRect/>
          <a:stretch>
            <a:fillRect/>
          </a:stretch>
        </p:blipFill>
        <p:spPr bwMode="auto">
          <a:xfrm>
            <a:off x="533400" y="1752600"/>
            <a:ext cx="8001000" cy="215265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x 4 Determinant</a:t>
            </a:r>
            <a:endParaRPr lang="en-US" dirty="0"/>
          </a:p>
        </p:txBody>
      </p:sp>
      <p:sp>
        <p:nvSpPr>
          <p:cNvPr id="3" name="Date Placeholder 2"/>
          <p:cNvSpPr>
            <a:spLocks noGrp="1"/>
          </p:cNvSpPr>
          <p:nvPr>
            <p:ph type="dt" sz="half" idx="10"/>
          </p:nvPr>
        </p:nvSpPr>
        <p:spPr/>
        <p:txBody>
          <a:bodyPr/>
          <a:lstStyle/>
          <a:p>
            <a:r>
              <a:rPr lang="en-US" smtClean="0"/>
              <a:t>Chapter 6  Notes</a:t>
            </a:r>
            <a:endParaRPr lang="en-US"/>
          </a:p>
        </p:txBody>
      </p:sp>
      <p:sp>
        <p:nvSpPr>
          <p:cNvPr id="4" name="Footer Placeholder 3"/>
          <p:cNvSpPr>
            <a:spLocks noGrp="1"/>
          </p:cNvSpPr>
          <p:nvPr>
            <p:ph type="ftr" sz="quarter" idx="11"/>
          </p:nvPr>
        </p:nvSpPr>
        <p:spPr/>
        <p:txBody>
          <a:bodyPr/>
          <a:lstStyle/>
          <a:p>
            <a:r>
              <a:rPr lang="en-US" smtClean="0"/>
              <a:t>3D Math Primer for Graphics &amp; Game Dev</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pic>
        <p:nvPicPr>
          <p:cNvPr id="25602" name="Picture 2"/>
          <p:cNvPicPr>
            <a:picLocks noChangeAspect="1" noChangeArrowheads="1"/>
          </p:cNvPicPr>
          <p:nvPr/>
        </p:nvPicPr>
        <p:blipFill>
          <a:blip r:embed="rId2" cstate="print"/>
          <a:srcRect/>
          <a:stretch>
            <a:fillRect/>
          </a:stretch>
        </p:blipFill>
        <p:spPr bwMode="auto">
          <a:xfrm>
            <a:off x="914400" y="1752600"/>
            <a:ext cx="7419975" cy="420052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Expanding Cofactors This Equals</a:t>
            </a:r>
            <a:endParaRPr lang="en-US" dirty="0"/>
          </a:p>
        </p:txBody>
      </p:sp>
      <p:sp>
        <p:nvSpPr>
          <p:cNvPr id="3" name="Date Placeholder 2"/>
          <p:cNvSpPr>
            <a:spLocks noGrp="1"/>
          </p:cNvSpPr>
          <p:nvPr>
            <p:ph type="dt" sz="half" idx="10"/>
          </p:nvPr>
        </p:nvSpPr>
        <p:spPr/>
        <p:txBody>
          <a:bodyPr/>
          <a:lstStyle/>
          <a:p>
            <a:r>
              <a:rPr lang="en-US" smtClean="0"/>
              <a:t>Chapter 6  Notes</a:t>
            </a:r>
            <a:endParaRPr lang="en-US"/>
          </a:p>
        </p:txBody>
      </p:sp>
      <p:sp>
        <p:nvSpPr>
          <p:cNvPr id="4" name="Footer Placeholder 3"/>
          <p:cNvSpPr>
            <a:spLocks noGrp="1"/>
          </p:cNvSpPr>
          <p:nvPr>
            <p:ph type="ftr" sz="quarter" idx="11"/>
          </p:nvPr>
        </p:nvSpPr>
        <p:spPr/>
        <p:txBody>
          <a:bodyPr/>
          <a:lstStyle/>
          <a:p>
            <a:r>
              <a:rPr lang="en-US" smtClean="0"/>
              <a:t>3D Math Primer for Graphics &amp; Game Dev</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pic>
        <p:nvPicPr>
          <p:cNvPr id="26626" name="Picture 2"/>
          <p:cNvPicPr>
            <a:picLocks noChangeAspect="1" noChangeArrowheads="1"/>
          </p:cNvPicPr>
          <p:nvPr/>
        </p:nvPicPr>
        <p:blipFill>
          <a:blip r:embed="rId2" cstate="print"/>
          <a:srcRect/>
          <a:stretch>
            <a:fillRect/>
          </a:stretch>
        </p:blipFill>
        <p:spPr bwMode="auto">
          <a:xfrm>
            <a:off x="457199" y="1905000"/>
            <a:ext cx="8181477" cy="15240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Determinant Facts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identity matrix has determinant 1:|</a:t>
            </a:r>
            <a:r>
              <a:rPr lang="en-US" b="1" dirty="0" smtClean="0"/>
              <a:t>I</a:t>
            </a:r>
            <a:r>
              <a:rPr lang="en-US" dirty="0" smtClean="0"/>
              <a:t>| = 1.</a:t>
            </a:r>
          </a:p>
          <a:p>
            <a:r>
              <a:rPr lang="en-US" dirty="0" smtClean="0"/>
              <a:t>The determinant of a matrix product is equal to the product of the determinants:</a:t>
            </a:r>
          </a:p>
          <a:p>
            <a:pPr algn="ctr">
              <a:buNone/>
            </a:pPr>
            <a:r>
              <a:rPr lang="en-US" dirty="0" smtClean="0"/>
              <a:t>|</a:t>
            </a:r>
            <a:r>
              <a:rPr lang="en-US" b="1" dirty="0" smtClean="0"/>
              <a:t>AB</a:t>
            </a:r>
            <a:r>
              <a:rPr lang="en-US" dirty="0" smtClean="0"/>
              <a:t>| = |</a:t>
            </a:r>
            <a:r>
              <a:rPr lang="en-US" b="1" dirty="0" smtClean="0"/>
              <a:t>A</a:t>
            </a:r>
            <a:r>
              <a:rPr lang="en-US" dirty="0" smtClean="0"/>
              <a:t>||</a:t>
            </a:r>
            <a:r>
              <a:rPr lang="en-US" b="1" dirty="0" smtClean="0"/>
              <a:t>B</a:t>
            </a:r>
            <a:r>
              <a:rPr lang="en-US" dirty="0" smtClean="0"/>
              <a:t>|.</a:t>
            </a:r>
          </a:p>
          <a:p>
            <a:r>
              <a:rPr lang="en-US" dirty="0" smtClean="0"/>
              <a:t>This extends to multiple matrices:</a:t>
            </a:r>
          </a:p>
          <a:p>
            <a:pPr algn="ctr">
              <a:buNone/>
            </a:pPr>
            <a:r>
              <a:rPr lang="en-US" dirty="0" smtClean="0"/>
              <a:t>|</a:t>
            </a:r>
            <a:r>
              <a:rPr lang="en-US" b="1" dirty="0" smtClean="0"/>
              <a:t>M</a:t>
            </a:r>
            <a:r>
              <a:rPr lang="en-US" baseline="-25000" dirty="0" smtClean="0"/>
              <a:t>1</a:t>
            </a:r>
            <a:r>
              <a:rPr lang="en-US" b="1" dirty="0" smtClean="0"/>
              <a:t>M</a:t>
            </a:r>
            <a:r>
              <a:rPr lang="en-US" baseline="-25000" dirty="0" smtClean="0"/>
              <a:t>2</a:t>
            </a:r>
            <a:r>
              <a:rPr lang="en-US" dirty="0" smtClean="0"/>
              <a:t>…</a:t>
            </a:r>
            <a:r>
              <a:rPr lang="en-US" b="1" dirty="0" smtClean="0"/>
              <a:t>M</a:t>
            </a:r>
            <a:r>
              <a:rPr lang="en-US" baseline="-25000" dirty="0" smtClean="0"/>
              <a:t>n-1</a:t>
            </a:r>
            <a:r>
              <a:rPr lang="en-US" dirty="0" smtClean="0"/>
              <a:t> </a:t>
            </a:r>
            <a:r>
              <a:rPr lang="en-US" b="1" dirty="0" err="1" smtClean="0"/>
              <a:t>M</a:t>
            </a:r>
            <a:r>
              <a:rPr lang="en-US" baseline="-25000" dirty="0" err="1" smtClean="0"/>
              <a:t>n</a:t>
            </a:r>
            <a:r>
              <a:rPr lang="en-US" dirty="0" smtClean="0"/>
              <a:t>| = |</a:t>
            </a:r>
            <a:r>
              <a:rPr lang="en-US" b="1" dirty="0" smtClean="0"/>
              <a:t>M</a:t>
            </a:r>
            <a:r>
              <a:rPr lang="en-US" baseline="-25000" dirty="0" smtClean="0"/>
              <a:t>1</a:t>
            </a:r>
            <a:r>
              <a:rPr lang="en-US" dirty="0" smtClean="0"/>
              <a:t>||</a:t>
            </a:r>
            <a:r>
              <a:rPr lang="en-US" b="1" dirty="0" smtClean="0"/>
              <a:t>M</a:t>
            </a:r>
            <a:r>
              <a:rPr lang="en-US" baseline="-25000" dirty="0" smtClean="0"/>
              <a:t>2</a:t>
            </a:r>
            <a:r>
              <a:rPr lang="en-US" dirty="0" smtClean="0"/>
              <a:t>|… |</a:t>
            </a:r>
            <a:r>
              <a:rPr lang="en-US" b="1" dirty="0" smtClean="0"/>
              <a:t>M</a:t>
            </a:r>
            <a:r>
              <a:rPr lang="en-US" baseline="-25000" dirty="0" smtClean="0"/>
              <a:t>n-1</a:t>
            </a:r>
            <a:r>
              <a:rPr lang="en-US" dirty="0" smtClean="0"/>
              <a:t>||</a:t>
            </a:r>
            <a:r>
              <a:rPr lang="en-US" b="1" dirty="0" err="1" smtClean="0"/>
              <a:t>M</a:t>
            </a:r>
            <a:r>
              <a:rPr lang="en-US" baseline="-25000" dirty="0" err="1" smtClean="0"/>
              <a:t>n</a:t>
            </a:r>
            <a:r>
              <a:rPr lang="en-US" dirty="0" smtClean="0"/>
              <a:t>|.</a:t>
            </a:r>
          </a:p>
          <a:p>
            <a:r>
              <a:rPr lang="en-US" dirty="0" smtClean="0"/>
              <a:t>The determinant of the transpose of a matrix is equal to the original.</a:t>
            </a:r>
          </a:p>
          <a:p>
            <a:pPr algn="ctr">
              <a:buNone/>
            </a:pPr>
            <a:r>
              <a:rPr lang="en-US" dirty="0" smtClean="0"/>
              <a:t>|</a:t>
            </a:r>
            <a:r>
              <a:rPr lang="en-US" b="1" dirty="0" smtClean="0"/>
              <a:t>M</a:t>
            </a:r>
            <a:r>
              <a:rPr lang="en-US" i="1" baseline="30000" dirty="0" smtClean="0"/>
              <a:t>T</a:t>
            </a:r>
            <a:r>
              <a:rPr lang="en-US" dirty="0" smtClean="0"/>
              <a:t>| = |</a:t>
            </a:r>
            <a:r>
              <a:rPr lang="en-US" b="1" dirty="0" smtClean="0"/>
              <a:t>M</a:t>
            </a:r>
            <a:r>
              <a:rPr lang="en-US" dirty="0" smtClean="0"/>
              <a:t>|.</a:t>
            </a:r>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Zero Row or Column</a:t>
            </a:r>
            <a:endParaRPr lang="en-US" dirty="0"/>
          </a:p>
        </p:txBody>
      </p:sp>
      <p:sp>
        <p:nvSpPr>
          <p:cNvPr id="3" name="Content Placeholder 2"/>
          <p:cNvSpPr>
            <a:spLocks noGrp="1"/>
          </p:cNvSpPr>
          <p:nvPr>
            <p:ph idx="1"/>
          </p:nvPr>
        </p:nvSpPr>
        <p:spPr/>
        <p:txBody>
          <a:bodyPr/>
          <a:lstStyle/>
          <a:p>
            <a:r>
              <a:rPr lang="en-US" dirty="0" smtClean="0"/>
              <a:t>If any row of column in a matrix contains all zeros, then the determinant of that matrix is zero.</a:t>
            </a:r>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pic>
        <p:nvPicPr>
          <p:cNvPr id="27650" name="Picture 2"/>
          <p:cNvPicPr>
            <a:picLocks noChangeAspect="1" noChangeArrowheads="1"/>
          </p:cNvPicPr>
          <p:nvPr/>
        </p:nvPicPr>
        <p:blipFill>
          <a:blip r:embed="rId2" cstate="print"/>
          <a:srcRect/>
          <a:stretch>
            <a:fillRect/>
          </a:stretch>
        </p:blipFill>
        <p:spPr bwMode="auto">
          <a:xfrm>
            <a:off x="1447800" y="3276600"/>
            <a:ext cx="6634163" cy="2700344"/>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You’ll See in This Chapter</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This chapter completes our coverage of matrices by discussing a few more interesting and useful matrix operations.  It is divided into five sections. </a:t>
            </a:r>
          </a:p>
          <a:p>
            <a:r>
              <a:rPr lang="en-US" dirty="0" smtClean="0"/>
              <a:t>Section 6.1 covers the determinant of a matrix.</a:t>
            </a:r>
          </a:p>
          <a:p>
            <a:r>
              <a:rPr lang="en-US" dirty="0" smtClean="0"/>
              <a:t>Section 6.2 covers the inverse of a matrix.</a:t>
            </a:r>
          </a:p>
          <a:p>
            <a:r>
              <a:rPr lang="en-US" dirty="0" smtClean="0"/>
              <a:t>Section 6.3 discusses orthogonal matrices.</a:t>
            </a:r>
          </a:p>
          <a:p>
            <a:r>
              <a:rPr lang="en-US" dirty="0" smtClean="0"/>
              <a:t>Section 6.4 introduces homogeneous vectors and 4×4 matrices, and shows how they can be used to perform affine transformations in 3D.</a:t>
            </a:r>
          </a:p>
          <a:p>
            <a:r>
              <a:rPr lang="en-US" dirty="0" smtClean="0"/>
              <a:t>Section 6.5 discusses perspective projection and shows how to do it with a 4×4 matrix.</a:t>
            </a:r>
            <a:endParaRPr lang="en-US" dirty="0"/>
          </a:p>
        </p:txBody>
      </p:sp>
      <p:sp>
        <p:nvSpPr>
          <p:cNvPr id="4" name="Date Placeholder 3"/>
          <p:cNvSpPr>
            <a:spLocks noGrp="1"/>
          </p:cNvSpPr>
          <p:nvPr>
            <p:ph type="dt" sz="half" idx="10"/>
          </p:nvPr>
        </p:nvSpPr>
        <p:spPr/>
        <p:txBody>
          <a:bodyPr/>
          <a:lstStyle/>
          <a:p>
            <a:r>
              <a:rPr lang="en-US" dirty="0" smtClean="0"/>
              <a:t>Chapter 6 Notes</a:t>
            </a:r>
            <a:endParaRPr lang="en-US" dirty="0"/>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Exchanging Rows or Columns</a:t>
            </a:r>
            <a:endParaRPr lang="en-US" dirty="0"/>
          </a:p>
        </p:txBody>
      </p:sp>
      <p:sp>
        <p:nvSpPr>
          <p:cNvPr id="3" name="Content Placeholder 2"/>
          <p:cNvSpPr>
            <a:spLocks noGrp="1"/>
          </p:cNvSpPr>
          <p:nvPr>
            <p:ph idx="1"/>
          </p:nvPr>
        </p:nvSpPr>
        <p:spPr/>
        <p:txBody>
          <a:bodyPr/>
          <a:lstStyle/>
          <a:p>
            <a:pPr marL="0" indent="0">
              <a:buNone/>
            </a:pPr>
            <a:r>
              <a:rPr lang="en-US" dirty="0" smtClean="0"/>
              <a:t>Exchanging any pair of rows or columns negates the determinant.</a:t>
            </a:r>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pic>
        <p:nvPicPr>
          <p:cNvPr id="28674" name="Picture 2"/>
          <p:cNvPicPr>
            <a:picLocks noChangeAspect="1" noChangeArrowheads="1"/>
          </p:cNvPicPr>
          <p:nvPr/>
        </p:nvPicPr>
        <p:blipFill>
          <a:blip r:embed="rId2" cstate="print"/>
          <a:srcRect/>
          <a:stretch>
            <a:fillRect/>
          </a:stretch>
        </p:blipFill>
        <p:spPr bwMode="auto">
          <a:xfrm>
            <a:off x="1447800" y="2819400"/>
            <a:ext cx="6397171" cy="31242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Adding a Multiple of a Row or Column</a:t>
            </a:r>
            <a:endParaRPr lang="en-US" dirty="0"/>
          </a:p>
        </p:txBody>
      </p:sp>
      <p:sp>
        <p:nvSpPr>
          <p:cNvPr id="3" name="Content Placeholder 2"/>
          <p:cNvSpPr>
            <a:spLocks noGrp="1"/>
          </p:cNvSpPr>
          <p:nvPr>
            <p:ph idx="1"/>
          </p:nvPr>
        </p:nvSpPr>
        <p:spPr/>
        <p:txBody>
          <a:bodyPr/>
          <a:lstStyle/>
          <a:p>
            <a:r>
              <a:rPr lang="en-US" dirty="0" smtClean="0"/>
              <a:t>Adding any multiple of a row (or column) to another row (or column) does not change the value of the determinant.</a:t>
            </a:r>
          </a:p>
          <a:p>
            <a:r>
              <a:rPr lang="en-US" dirty="0" smtClean="0"/>
              <a:t>This explains why shear matrices from Chapter 5 have a determinant of 1.</a:t>
            </a:r>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Chapter 6  Notes</a:t>
            </a:r>
            <a:endParaRPr lang="en-US"/>
          </a:p>
        </p:txBody>
      </p:sp>
      <p:sp>
        <p:nvSpPr>
          <p:cNvPr id="3" name="Footer Placeholder 2"/>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pic>
        <p:nvPicPr>
          <p:cNvPr id="29698" name="Picture 2"/>
          <p:cNvPicPr>
            <a:picLocks noChangeAspect="1" noChangeArrowheads="1"/>
          </p:cNvPicPr>
          <p:nvPr/>
        </p:nvPicPr>
        <p:blipFill>
          <a:blip r:embed="rId2" cstate="print"/>
          <a:srcRect/>
          <a:stretch>
            <a:fillRect/>
          </a:stretch>
        </p:blipFill>
        <p:spPr bwMode="auto">
          <a:xfrm>
            <a:off x="457200" y="1524000"/>
            <a:ext cx="8170287" cy="28956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Geometric Interpretation</a:t>
            </a:r>
            <a:endParaRPr lang="en-US" dirty="0"/>
          </a:p>
        </p:txBody>
      </p:sp>
      <p:sp>
        <p:nvSpPr>
          <p:cNvPr id="3" name="Content Placeholder 2"/>
          <p:cNvSpPr>
            <a:spLocks noGrp="1"/>
          </p:cNvSpPr>
          <p:nvPr>
            <p:ph idx="1"/>
          </p:nvPr>
        </p:nvSpPr>
        <p:spPr/>
        <p:txBody>
          <a:bodyPr/>
          <a:lstStyle/>
          <a:p>
            <a:r>
              <a:rPr lang="en-US" dirty="0" smtClean="0"/>
              <a:t>In 2D, the determinant is equal to the signed area of the parallelogram or skew box that has the basis vectors as two sides.</a:t>
            </a:r>
          </a:p>
          <a:p>
            <a:r>
              <a:rPr lang="en-US" dirty="0" smtClean="0"/>
              <a:t>By signed area, we mean that the area is negative if the skew box is flipped relative to its original orientation.</a:t>
            </a:r>
            <a:endParaRPr lang="en-US" dirty="0"/>
          </a:p>
        </p:txBody>
      </p:sp>
      <p:sp>
        <p:nvSpPr>
          <p:cNvPr id="4" name="Date Placeholder 3"/>
          <p:cNvSpPr>
            <a:spLocks noGrp="1"/>
          </p:cNvSpPr>
          <p:nvPr>
            <p:ph type="dt" sz="half" idx="10"/>
          </p:nvPr>
        </p:nvSpPr>
        <p:spPr/>
        <p:txBody>
          <a:bodyPr/>
          <a:lstStyle/>
          <a:p>
            <a:r>
              <a:rPr lang="en-US" dirty="0" smtClean="0"/>
              <a:t>Chapter 6  Notes</a:t>
            </a:r>
            <a:endParaRPr lang="en-US" dirty="0"/>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x 2 Determinant as Area</a:t>
            </a:r>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pic>
        <p:nvPicPr>
          <p:cNvPr id="31746" name="Picture 2"/>
          <p:cNvPicPr>
            <a:picLocks noChangeAspect="1" noChangeArrowheads="1"/>
          </p:cNvPicPr>
          <p:nvPr/>
        </p:nvPicPr>
        <p:blipFill>
          <a:blip r:embed="rId2" cstate="print"/>
          <a:srcRect/>
          <a:stretch>
            <a:fillRect/>
          </a:stretch>
        </p:blipFill>
        <p:spPr bwMode="auto">
          <a:xfrm>
            <a:off x="2438400" y="1676400"/>
            <a:ext cx="4267200" cy="42672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x 3 Determinant as Volume</a:t>
            </a:r>
            <a:endParaRPr lang="en-US" dirty="0"/>
          </a:p>
        </p:txBody>
      </p:sp>
      <p:sp>
        <p:nvSpPr>
          <p:cNvPr id="3" name="Content Placeholder 2"/>
          <p:cNvSpPr>
            <a:spLocks noGrp="1"/>
          </p:cNvSpPr>
          <p:nvPr>
            <p:ph idx="1"/>
          </p:nvPr>
        </p:nvSpPr>
        <p:spPr/>
        <p:txBody>
          <a:bodyPr/>
          <a:lstStyle/>
          <a:p>
            <a:r>
              <a:rPr lang="en-US" dirty="0" smtClean="0"/>
              <a:t>In 3D, the determinant is the volume of the parallelepiped that has the transformed basis vectors as three edges. </a:t>
            </a:r>
          </a:p>
          <a:p>
            <a:r>
              <a:rPr lang="en-US" dirty="0" smtClean="0"/>
              <a:t>It will be negative if the object is reflected (turned inside out) as a result of the transformation.</a:t>
            </a:r>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of the Determinant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determinant is related to the change in size that results from transforming by the matrix. </a:t>
            </a:r>
          </a:p>
          <a:p>
            <a:r>
              <a:rPr lang="en-US" dirty="0" smtClean="0"/>
              <a:t>The absolute value of the determinant is related to the change in area (in 2D) or volume (in 3D) that will occur as a result of transforming an object by the matrix.</a:t>
            </a:r>
          </a:p>
          <a:p>
            <a:r>
              <a:rPr lang="en-US" dirty="0" smtClean="0"/>
              <a:t>The determinant of the matrix can also be used to help classify the type of transformation represented by a matrix. </a:t>
            </a:r>
          </a:p>
          <a:p>
            <a:r>
              <a:rPr lang="en-US" dirty="0" smtClean="0"/>
              <a:t>If the determinant of a matrix is zero, then the matrix contains a projection. </a:t>
            </a:r>
          </a:p>
          <a:p>
            <a:r>
              <a:rPr lang="en-US" dirty="0" smtClean="0"/>
              <a:t>If the determinant of a matrix is negative, then the matrix contains a reflection. </a:t>
            </a:r>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700" dirty="0" smtClean="0"/>
              <a:t>Section 6.2:</a:t>
            </a:r>
            <a:br>
              <a:rPr lang="en-US" sz="2700" dirty="0" smtClean="0"/>
            </a:br>
            <a:r>
              <a:rPr lang="en-US" sz="4000" dirty="0" smtClean="0"/>
              <a:t>Inverse of a Matrix</a:t>
            </a:r>
            <a:endParaRPr lang="en-US" dirty="0"/>
          </a:p>
        </p:txBody>
      </p:sp>
      <p:sp>
        <p:nvSpPr>
          <p:cNvPr id="18" name="Date Placeholder 3"/>
          <p:cNvSpPr>
            <a:spLocks noGrp="1"/>
          </p:cNvSpPr>
          <p:nvPr>
            <p:ph type="dt" sz="half" idx="10"/>
          </p:nvPr>
        </p:nvSpPr>
        <p:spPr>
          <a:xfrm>
            <a:off x="457200" y="6248400"/>
            <a:ext cx="2133600" cy="365125"/>
          </a:xfrm>
        </p:spPr>
        <p:txBody>
          <a:bodyPr/>
          <a:lstStyle/>
          <a:p>
            <a:r>
              <a:rPr lang="en-US" dirty="0" smtClean="0">
                <a:solidFill>
                  <a:schemeClr val="bg1"/>
                </a:solidFill>
              </a:rPr>
              <a:t>Chapter 6 Notes</a:t>
            </a:r>
            <a:endParaRPr lang="en-US" dirty="0">
              <a:solidFill>
                <a:schemeClr val="bg1"/>
              </a:solidFill>
            </a:endParaRPr>
          </a:p>
        </p:txBody>
      </p:sp>
      <p:sp>
        <p:nvSpPr>
          <p:cNvPr id="19" name="Footer Placeholder 4"/>
          <p:cNvSpPr>
            <a:spLocks noGrp="1"/>
          </p:cNvSpPr>
          <p:nvPr>
            <p:ph type="ftr" sz="quarter" idx="11"/>
          </p:nvPr>
        </p:nvSpPr>
        <p:spPr>
          <a:xfrm>
            <a:off x="3124200" y="6248400"/>
            <a:ext cx="2895600" cy="365125"/>
          </a:xfrm>
        </p:spPr>
        <p:txBody>
          <a:bodyPr/>
          <a:lstStyle/>
          <a:p>
            <a:r>
              <a:rPr lang="en-US" dirty="0" smtClean="0">
                <a:solidFill>
                  <a:schemeClr val="bg1"/>
                </a:solidFill>
              </a:rPr>
              <a:t>3D Math Primer for Graphics &amp; Game Dev</a:t>
            </a:r>
            <a:endParaRPr lang="en-US" dirty="0">
              <a:solidFill>
                <a:schemeClr val="bg1"/>
              </a:solidFill>
            </a:endParaRPr>
          </a:p>
        </p:txBody>
      </p:sp>
      <p:sp>
        <p:nvSpPr>
          <p:cNvPr id="20" name="Slide Number Placeholder 5"/>
          <p:cNvSpPr>
            <a:spLocks noGrp="1"/>
          </p:cNvSpPr>
          <p:nvPr>
            <p:ph type="sldNum" sz="quarter" idx="12"/>
          </p:nvPr>
        </p:nvSpPr>
        <p:spPr>
          <a:xfrm>
            <a:off x="6553200" y="6248400"/>
            <a:ext cx="2133600" cy="365125"/>
          </a:xfrm>
        </p:spPr>
        <p:txBody>
          <a:bodyPr/>
          <a:lstStyle/>
          <a:p>
            <a:fld id="{B6F15528-21DE-4FAA-801E-634DDDAF4B2B}" type="slidenum">
              <a:rPr lang="en-US" smtClean="0">
                <a:solidFill>
                  <a:schemeClr val="bg1"/>
                </a:solidFill>
              </a:rPr>
              <a:pPr/>
              <a:t>27</a:t>
            </a:fld>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Inverse of a Matrix</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inverse of a square matrix </a:t>
            </a:r>
            <a:r>
              <a:rPr lang="en-US" b="1" dirty="0" smtClean="0"/>
              <a:t>M</a:t>
            </a:r>
            <a:r>
              <a:rPr lang="en-US" dirty="0" smtClean="0"/>
              <a:t>, denoted </a:t>
            </a:r>
            <a:r>
              <a:rPr lang="en-US" b="1" dirty="0" smtClean="0"/>
              <a:t>M</a:t>
            </a:r>
            <a:r>
              <a:rPr lang="en-US" baseline="30000" dirty="0" smtClean="0"/>
              <a:t>-1</a:t>
            </a:r>
            <a:r>
              <a:rPr lang="en-US" dirty="0" smtClean="0"/>
              <a:t> is the matrix such that when we multiply by </a:t>
            </a:r>
            <a:r>
              <a:rPr lang="en-US" b="1" dirty="0" smtClean="0"/>
              <a:t>M</a:t>
            </a:r>
            <a:r>
              <a:rPr lang="en-US" baseline="30000" dirty="0" smtClean="0"/>
              <a:t>-1</a:t>
            </a:r>
            <a:r>
              <a:rPr lang="en-US" dirty="0" smtClean="0"/>
              <a:t>, the result is the identity matrix. </a:t>
            </a:r>
          </a:p>
          <a:p>
            <a:pPr algn="ctr">
              <a:buNone/>
            </a:pPr>
            <a:r>
              <a:rPr lang="en-US" b="1" dirty="0" smtClean="0"/>
              <a:t>M </a:t>
            </a:r>
            <a:r>
              <a:rPr lang="en-US" b="1" dirty="0" err="1" smtClean="0"/>
              <a:t>M</a:t>
            </a:r>
            <a:r>
              <a:rPr lang="en-US" baseline="30000" dirty="0" smtClean="0"/>
              <a:t>-1</a:t>
            </a:r>
            <a:r>
              <a:rPr lang="en-US" dirty="0" smtClean="0"/>
              <a:t> = </a:t>
            </a:r>
            <a:r>
              <a:rPr lang="en-US" b="1" dirty="0" smtClean="0"/>
              <a:t>M</a:t>
            </a:r>
            <a:r>
              <a:rPr lang="en-US" baseline="30000" dirty="0" smtClean="0"/>
              <a:t>-1</a:t>
            </a:r>
            <a:r>
              <a:rPr lang="en-US" b="1" dirty="0" smtClean="0"/>
              <a:t>M </a:t>
            </a:r>
            <a:r>
              <a:rPr lang="en-US" dirty="0" smtClean="0"/>
              <a:t>= </a:t>
            </a:r>
            <a:r>
              <a:rPr lang="en-US" b="1" dirty="0" smtClean="0"/>
              <a:t>I</a:t>
            </a:r>
            <a:r>
              <a:rPr lang="en-US" dirty="0" smtClean="0"/>
              <a:t>.</a:t>
            </a:r>
          </a:p>
          <a:p>
            <a:r>
              <a:rPr lang="en-US" dirty="0" smtClean="0"/>
              <a:t>Not all matrices have an inverse. </a:t>
            </a:r>
          </a:p>
          <a:p>
            <a:r>
              <a:rPr lang="en-US" dirty="0" smtClean="0"/>
              <a:t>An obvious example is a matrix with a row or column of zeros: no matter what you multiply this matrix by, you will end up with the zero matrix.</a:t>
            </a:r>
          </a:p>
          <a:p>
            <a:r>
              <a:rPr lang="en-US" dirty="0" smtClean="0"/>
              <a:t>If a matrix has an inverse, it is said to be </a:t>
            </a:r>
            <a:r>
              <a:rPr lang="en-US" i="1" dirty="0" smtClean="0"/>
              <a:t>invertible</a:t>
            </a:r>
            <a:r>
              <a:rPr lang="en-US" dirty="0" smtClean="0"/>
              <a:t> or </a:t>
            </a:r>
            <a:r>
              <a:rPr lang="en-US" i="1" dirty="0" smtClean="0"/>
              <a:t>non-singular</a:t>
            </a:r>
            <a:r>
              <a:rPr lang="en-US" dirty="0" smtClean="0"/>
              <a:t>. A matrix that does not have an inverse is said to be </a:t>
            </a:r>
            <a:r>
              <a:rPr lang="en-US" i="1" dirty="0" smtClean="0"/>
              <a:t>non-invertible</a:t>
            </a:r>
            <a:r>
              <a:rPr lang="en-US" dirty="0" smtClean="0"/>
              <a:t> or </a:t>
            </a:r>
            <a:r>
              <a:rPr lang="en-US" i="1" dirty="0" smtClean="0"/>
              <a:t>singular</a:t>
            </a:r>
            <a:r>
              <a:rPr lang="en-US" dirty="0" smtClean="0"/>
              <a:t>.</a:t>
            </a:r>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Invertibility</a:t>
            </a:r>
            <a:r>
              <a:rPr lang="en-US" dirty="0" smtClean="0"/>
              <a:t> and Linear Independence</a:t>
            </a:r>
            <a:endParaRPr lang="en-US" dirty="0"/>
          </a:p>
        </p:txBody>
      </p:sp>
      <p:sp>
        <p:nvSpPr>
          <p:cNvPr id="3" name="Content Placeholder 2"/>
          <p:cNvSpPr>
            <a:spLocks noGrp="1"/>
          </p:cNvSpPr>
          <p:nvPr>
            <p:ph idx="1"/>
          </p:nvPr>
        </p:nvSpPr>
        <p:spPr/>
        <p:txBody>
          <a:bodyPr/>
          <a:lstStyle/>
          <a:p>
            <a:r>
              <a:rPr lang="en-US" dirty="0" smtClean="0"/>
              <a:t>For any invertible matrix </a:t>
            </a:r>
            <a:r>
              <a:rPr lang="en-US" b="1" dirty="0" smtClean="0"/>
              <a:t>M</a:t>
            </a:r>
            <a:r>
              <a:rPr lang="en-US" dirty="0" smtClean="0"/>
              <a:t>, the vector equality </a:t>
            </a:r>
            <a:r>
              <a:rPr lang="en-US" b="1" dirty="0" err="1" smtClean="0"/>
              <a:t>vM</a:t>
            </a:r>
            <a:r>
              <a:rPr lang="en-US" dirty="0" smtClean="0"/>
              <a:t> = </a:t>
            </a:r>
            <a:r>
              <a:rPr lang="en-US" b="1" dirty="0" smtClean="0"/>
              <a:t>0</a:t>
            </a:r>
            <a:r>
              <a:rPr lang="en-US" dirty="0" smtClean="0"/>
              <a:t> is true only when </a:t>
            </a:r>
            <a:r>
              <a:rPr lang="en-US" b="1" dirty="0" smtClean="0"/>
              <a:t>v</a:t>
            </a:r>
            <a:r>
              <a:rPr lang="en-US" dirty="0" smtClean="0"/>
              <a:t> = </a:t>
            </a:r>
            <a:r>
              <a:rPr lang="en-US" b="1" dirty="0" smtClean="0"/>
              <a:t>0</a:t>
            </a:r>
            <a:r>
              <a:rPr lang="en-US" dirty="0" smtClean="0"/>
              <a:t>. </a:t>
            </a:r>
          </a:p>
          <a:p>
            <a:r>
              <a:rPr lang="en-US" dirty="0" smtClean="0"/>
              <a:t>Furthermore, the rows of an invertible matrix are linearly independent, as are the columns.</a:t>
            </a:r>
          </a:p>
          <a:p>
            <a:r>
              <a:rPr lang="en-US" dirty="0" smtClean="0"/>
              <a:t>The rows and columns of a singular matrix are linearly dependent.</a:t>
            </a:r>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001000" cy="1189038"/>
          </a:xfrm>
        </p:spPr>
        <p:txBody>
          <a:bodyPr/>
          <a:lstStyle/>
          <a:p>
            <a:r>
              <a:rPr lang="en-US" dirty="0" smtClean="0"/>
              <a:t>Word Cloud</a:t>
            </a:r>
            <a:endParaRPr lang="en-US" dirty="0"/>
          </a:p>
        </p:txBody>
      </p:sp>
      <p:sp>
        <p:nvSpPr>
          <p:cNvPr id="3" name="Date Placeholder 2"/>
          <p:cNvSpPr>
            <a:spLocks noGrp="1"/>
          </p:cNvSpPr>
          <p:nvPr>
            <p:ph type="dt" sz="half" idx="10"/>
          </p:nvPr>
        </p:nvSpPr>
        <p:spPr/>
        <p:txBody>
          <a:bodyPr/>
          <a:lstStyle/>
          <a:p>
            <a:r>
              <a:rPr lang="en-US" dirty="0" smtClean="0"/>
              <a:t>Chapter 6 Notes</a:t>
            </a:r>
            <a:endParaRPr lang="en-US" dirty="0"/>
          </a:p>
        </p:txBody>
      </p:sp>
      <p:sp>
        <p:nvSpPr>
          <p:cNvPr id="4" name="Footer Placeholder 3"/>
          <p:cNvSpPr>
            <a:spLocks noGrp="1"/>
          </p:cNvSpPr>
          <p:nvPr>
            <p:ph type="ftr" sz="quarter" idx="11"/>
          </p:nvPr>
        </p:nvSpPr>
        <p:spPr/>
        <p:txBody>
          <a:bodyPr/>
          <a:lstStyle/>
          <a:p>
            <a:r>
              <a:rPr lang="en-US" smtClean="0"/>
              <a:t>3D Math Primer for Graphics &amp; Game Dev</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pic>
        <p:nvPicPr>
          <p:cNvPr id="8" name="Picture 2" descr="C:\Users\ian\Documents\Game Math Book\Wordle\Images\matrixmore.png"/>
          <p:cNvPicPr>
            <a:picLocks noChangeAspect="1" noChangeArrowheads="1"/>
          </p:cNvPicPr>
          <p:nvPr/>
        </p:nvPicPr>
        <p:blipFill>
          <a:blip r:embed="rId2" cstate="print"/>
          <a:srcRect/>
          <a:stretch>
            <a:fillRect/>
          </a:stretch>
        </p:blipFill>
        <p:spPr bwMode="auto">
          <a:xfrm>
            <a:off x="533400" y="1600200"/>
            <a:ext cx="8232129" cy="4419600"/>
          </a:xfrm>
          <a:prstGeom prst="rect">
            <a:avLst/>
          </a:prstGeom>
          <a:noFill/>
          <a:effectLst>
            <a:outerShdw blurRad="241300" dist="38100" dir="2700000" sx="101000" sy="101000" algn="tl"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Determinant and </a:t>
            </a:r>
            <a:r>
              <a:rPr lang="en-US" dirty="0" err="1" smtClean="0"/>
              <a:t>Invertibility</a:t>
            </a:r>
            <a:endParaRPr lang="en-US" dirty="0"/>
          </a:p>
        </p:txBody>
      </p:sp>
      <p:sp>
        <p:nvSpPr>
          <p:cNvPr id="3" name="Content Placeholder 2"/>
          <p:cNvSpPr>
            <a:spLocks noGrp="1"/>
          </p:cNvSpPr>
          <p:nvPr>
            <p:ph idx="1"/>
          </p:nvPr>
        </p:nvSpPr>
        <p:spPr/>
        <p:txBody>
          <a:bodyPr/>
          <a:lstStyle/>
          <a:p>
            <a:r>
              <a:rPr lang="en-US" dirty="0" smtClean="0"/>
              <a:t>The determinant of a singular matrix is zero and the determinant of a non-singular matrix is non-zero. </a:t>
            </a:r>
          </a:p>
          <a:p>
            <a:r>
              <a:rPr lang="en-US" dirty="0" smtClean="0"/>
              <a:t>Checking the magnitude of the determinant is the most commonly used test for </a:t>
            </a:r>
            <a:r>
              <a:rPr lang="en-US" dirty="0" err="1" smtClean="0"/>
              <a:t>invertibility</a:t>
            </a:r>
            <a:r>
              <a:rPr lang="en-US" dirty="0" smtClean="0"/>
              <a:t>, because it's the easiest and quickest.</a:t>
            </a:r>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Classical </a:t>
            </a:r>
            <a:r>
              <a:rPr lang="en-US" dirty="0" err="1" smtClean="0"/>
              <a:t>Adjoint</a:t>
            </a:r>
            <a:endParaRPr lang="en-US" dirty="0"/>
          </a:p>
        </p:txBody>
      </p:sp>
      <p:sp>
        <p:nvSpPr>
          <p:cNvPr id="3" name="Content Placeholder 2"/>
          <p:cNvSpPr>
            <a:spLocks noGrp="1"/>
          </p:cNvSpPr>
          <p:nvPr>
            <p:ph idx="1"/>
          </p:nvPr>
        </p:nvSpPr>
        <p:spPr/>
        <p:txBody>
          <a:bodyPr/>
          <a:lstStyle/>
          <a:p>
            <a:r>
              <a:rPr lang="en-US" dirty="0" smtClean="0"/>
              <a:t>Our method for computing the inverse of a matrix is based on the </a:t>
            </a:r>
            <a:r>
              <a:rPr lang="en-US" i="1" dirty="0" smtClean="0"/>
              <a:t>classical </a:t>
            </a:r>
            <a:r>
              <a:rPr lang="en-US" i="1" dirty="0" err="1" smtClean="0"/>
              <a:t>adjoint</a:t>
            </a:r>
            <a:r>
              <a:rPr lang="en-US" dirty="0" smtClean="0"/>
              <a:t>. </a:t>
            </a:r>
          </a:p>
          <a:p>
            <a:r>
              <a:rPr lang="en-US" dirty="0" smtClean="0"/>
              <a:t>The classical </a:t>
            </a:r>
            <a:r>
              <a:rPr lang="en-US" dirty="0" err="1" smtClean="0"/>
              <a:t>adjoint</a:t>
            </a:r>
            <a:r>
              <a:rPr lang="en-US" dirty="0" smtClean="0"/>
              <a:t> of a matrix </a:t>
            </a:r>
            <a:r>
              <a:rPr lang="en-US" b="1" dirty="0" smtClean="0"/>
              <a:t>M</a:t>
            </a:r>
            <a:r>
              <a:rPr lang="en-US" dirty="0" smtClean="0"/>
              <a:t>, denoted </a:t>
            </a:r>
            <a:r>
              <a:rPr lang="en-US" dirty="0" err="1" smtClean="0"/>
              <a:t>adj</a:t>
            </a:r>
            <a:r>
              <a:rPr lang="en-US" dirty="0" smtClean="0"/>
              <a:t> </a:t>
            </a:r>
            <a:r>
              <a:rPr lang="en-US" b="1" dirty="0" smtClean="0"/>
              <a:t>M</a:t>
            </a:r>
            <a:r>
              <a:rPr lang="en-US" dirty="0" smtClean="0"/>
              <a:t>, is defined to be the transpose of the matrix of cofactors of M.</a:t>
            </a:r>
          </a:p>
          <a:p>
            <a:r>
              <a:rPr lang="en-US" dirty="0" smtClean="0"/>
              <a:t>For example, let:</a:t>
            </a:r>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pic>
        <p:nvPicPr>
          <p:cNvPr id="32770" name="Picture 2"/>
          <p:cNvPicPr>
            <a:picLocks noChangeAspect="1" noChangeArrowheads="1"/>
          </p:cNvPicPr>
          <p:nvPr/>
        </p:nvPicPr>
        <p:blipFill>
          <a:blip r:embed="rId2" cstate="print"/>
          <a:srcRect/>
          <a:stretch>
            <a:fillRect/>
          </a:stretch>
        </p:blipFill>
        <p:spPr bwMode="auto">
          <a:xfrm>
            <a:off x="2590800" y="4876800"/>
            <a:ext cx="3505200" cy="1269848"/>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the Cofactors</a:t>
            </a:r>
            <a:endParaRPr lang="en-US" dirty="0"/>
          </a:p>
        </p:txBody>
      </p:sp>
      <p:sp>
        <p:nvSpPr>
          <p:cNvPr id="3" name="Content Placeholder 2"/>
          <p:cNvSpPr>
            <a:spLocks noGrp="1"/>
          </p:cNvSpPr>
          <p:nvPr>
            <p:ph idx="1"/>
          </p:nvPr>
        </p:nvSpPr>
        <p:spPr/>
        <p:txBody>
          <a:bodyPr/>
          <a:lstStyle/>
          <a:p>
            <a:pPr>
              <a:buNone/>
            </a:pPr>
            <a:r>
              <a:rPr lang="en-US" dirty="0" smtClean="0"/>
              <a:t>Compute the cofactors of </a:t>
            </a:r>
            <a:r>
              <a:rPr lang="en-US" b="1" dirty="0" smtClean="0"/>
              <a:t>M</a:t>
            </a:r>
            <a:r>
              <a:rPr lang="en-US" dirty="0" smtClean="0"/>
              <a:t>:</a:t>
            </a:r>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pic>
        <p:nvPicPr>
          <p:cNvPr id="33794" name="Picture 2"/>
          <p:cNvPicPr>
            <a:picLocks noChangeAspect="1" noChangeArrowheads="1"/>
          </p:cNvPicPr>
          <p:nvPr/>
        </p:nvPicPr>
        <p:blipFill>
          <a:blip r:embed="rId2" cstate="print"/>
          <a:srcRect/>
          <a:stretch>
            <a:fillRect/>
          </a:stretch>
        </p:blipFill>
        <p:spPr bwMode="auto">
          <a:xfrm>
            <a:off x="457199" y="2438400"/>
            <a:ext cx="8437205" cy="226695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Classical </a:t>
            </a:r>
            <a:r>
              <a:rPr lang="en-US" dirty="0" err="1" smtClean="0"/>
              <a:t>Adjoint</a:t>
            </a:r>
            <a:r>
              <a:rPr lang="en-US" dirty="0" smtClean="0"/>
              <a:t> of </a:t>
            </a:r>
            <a:r>
              <a:rPr lang="en-US" b="1" dirty="0" smtClean="0"/>
              <a:t>M</a:t>
            </a:r>
            <a:endParaRPr lang="en-US" dirty="0"/>
          </a:p>
        </p:txBody>
      </p:sp>
      <p:sp>
        <p:nvSpPr>
          <p:cNvPr id="3" name="Content Placeholder 2"/>
          <p:cNvSpPr>
            <a:spLocks noGrp="1"/>
          </p:cNvSpPr>
          <p:nvPr>
            <p:ph idx="1"/>
          </p:nvPr>
        </p:nvSpPr>
        <p:spPr/>
        <p:txBody>
          <a:bodyPr/>
          <a:lstStyle/>
          <a:p>
            <a:pPr marL="0" indent="0">
              <a:buNone/>
            </a:pPr>
            <a:r>
              <a:rPr lang="en-US" dirty="0" smtClean="0"/>
              <a:t>The classical </a:t>
            </a:r>
            <a:r>
              <a:rPr lang="en-US" dirty="0" err="1" smtClean="0"/>
              <a:t>adjoint</a:t>
            </a:r>
            <a:r>
              <a:rPr lang="en-US" dirty="0" smtClean="0"/>
              <a:t> of </a:t>
            </a:r>
            <a:r>
              <a:rPr lang="en-US" b="1" dirty="0" smtClean="0"/>
              <a:t>M</a:t>
            </a:r>
            <a:r>
              <a:rPr lang="en-US" dirty="0" smtClean="0"/>
              <a:t> is the transpose of the matrix of cofactors:</a:t>
            </a:r>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pic>
        <p:nvPicPr>
          <p:cNvPr id="34819" name="Picture 3"/>
          <p:cNvPicPr>
            <a:picLocks noChangeAspect="1" noChangeArrowheads="1"/>
          </p:cNvPicPr>
          <p:nvPr/>
        </p:nvPicPr>
        <p:blipFill>
          <a:blip r:embed="rId2" cstate="print"/>
          <a:srcRect/>
          <a:stretch>
            <a:fillRect/>
          </a:stretch>
        </p:blipFill>
        <p:spPr bwMode="auto">
          <a:xfrm>
            <a:off x="990600" y="2819400"/>
            <a:ext cx="7250113" cy="2972999"/>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the Inverse</a:t>
            </a:r>
            <a:endParaRPr lang="en-US" dirty="0"/>
          </a:p>
        </p:txBody>
      </p:sp>
      <p:sp>
        <p:nvSpPr>
          <p:cNvPr id="3" name="Content Placeholder 2"/>
          <p:cNvSpPr>
            <a:spLocks noGrp="1"/>
          </p:cNvSpPr>
          <p:nvPr>
            <p:ph idx="1"/>
          </p:nvPr>
        </p:nvSpPr>
        <p:spPr/>
        <p:txBody>
          <a:bodyPr>
            <a:normAutofit/>
          </a:bodyPr>
          <a:lstStyle/>
          <a:p>
            <a:r>
              <a:rPr lang="en-US" dirty="0" smtClean="0"/>
              <a:t>The inverse of a matrix is its classical </a:t>
            </a:r>
            <a:r>
              <a:rPr lang="en-US" dirty="0" err="1" smtClean="0"/>
              <a:t>adjoint</a:t>
            </a:r>
            <a:r>
              <a:rPr lang="en-US" dirty="0" smtClean="0"/>
              <a:t> divided by its determinant: </a:t>
            </a:r>
          </a:p>
          <a:p>
            <a:pPr algn="ctr">
              <a:buNone/>
            </a:pPr>
            <a:r>
              <a:rPr lang="en-US" b="1" dirty="0" smtClean="0"/>
              <a:t>M</a:t>
            </a:r>
            <a:r>
              <a:rPr lang="en-US" baseline="30000" dirty="0" smtClean="0"/>
              <a:t>-1</a:t>
            </a:r>
            <a:r>
              <a:rPr lang="en-US" dirty="0" smtClean="0"/>
              <a:t> = </a:t>
            </a:r>
            <a:r>
              <a:rPr lang="en-US" dirty="0" err="1" smtClean="0"/>
              <a:t>adj</a:t>
            </a:r>
            <a:r>
              <a:rPr lang="en-US" dirty="0" smtClean="0"/>
              <a:t> </a:t>
            </a:r>
            <a:r>
              <a:rPr lang="en-US" b="1" dirty="0" smtClean="0"/>
              <a:t>M </a:t>
            </a:r>
            <a:r>
              <a:rPr lang="en-US" dirty="0" smtClean="0"/>
              <a:t>/ |</a:t>
            </a:r>
            <a:r>
              <a:rPr lang="en-US" b="1" dirty="0" smtClean="0"/>
              <a:t>M</a:t>
            </a:r>
            <a:r>
              <a:rPr lang="en-US" dirty="0" smtClean="0"/>
              <a:t>|.</a:t>
            </a:r>
          </a:p>
          <a:p>
            <a:r>
              <a:rPr lang="en-US" dirty="0" smtClean="0"/>
              <a:t>If the determinant is zero, the division is undefined, which jives with our earlier statement that matrices with a zero determinant are non-invertible.</a:t>
            </a:r>
            <a:endParaRPr lang="en-US" b="1" dirty="0" smtClean="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Matrix Inverse</a:t>
            </a:r>
            <a:endParaRPr lang="en-US" dirty="0"/>
          </a:p>
        </p:txBody>
      </p:sp>
      <p:sp>
        <p:nvSpPr>
          <p:cNvPr id="3" name="Content Placeholder 2"/>
          <p:cNvSpPr>
            <a:spLocks noGrp="1"/>
          </p:cNvSpPr>
          <p:nvPr>
            <p:ph idx="1"/>
          </p:nvPr>
        </p:nvSpPr>
        <p:spPr/>
        <p:txBody>
          <a:bodyPr/>
          <a:lstStyle/>
          <a:p>
            <a:pPr>
              <a:buNone/>
            </a:pPr>
            <a:r>
              <a:rPr lang="en-US" dirty="0" smtClean="0"/>
              <a:t>If:</a:t>
            </a:r>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pic>
        <p:nvPicPr>
          <p:cNvPr id="35842" name="Picture 2"/>
          <p:cNvPicPr>
            <a:picLocks noChangeAspect="1" noChangeArrowheads="1"/>
          </p:cNvPicPr>
          <p:nvPr/>
        </p:nvPicPr>
        <p:blipFill>
          <a:blip r:embed="rId2" cstate="print"/>
          <a:srcRect/>
          <a:stretch>
            <a:fillRect/>
          </a:stretch>
        </p:blipFill>
        <p:spPr bwMode="auto">
          <a:xfrm>
            <a:off x="533400" y="2209800"/>
            <a:ext cx="8072438" cy="2378568"/>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Gaussian Elimination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There are other techniques that can be used to compute the inverse of a matrix, such as </a:t>
            </a:r>
            <a:r>
              <a:rPr lang="en-US" i="1" dirty="0" smtClean="0"/>
              <a:t>Gaussian elimination</a:t>
            </a:r>
            <a:r>
              <a:rPr lang="en-US" dirty="0" smtClean="0"/>
              <a:t>. </a:t>
            </a:r>
          </a:p>
          <a:p>
            <a:r>
              <a:rPr lang="en-US" dirty="0" smtClean="0"/>
              <a:t>Many linear algebra textbooks incorrectly assert that such techniques are better suited for implementation on a computer because they require fewer arithmetic operations. </a:t>
            </a:r>
          </a:p>
          <a:p>
            <a:r>
              <a:rPr lang="en-US" dirty="0" smtClean="0"/>
              <a:t>This is true for large matrices, or for matrices with a structure that can be exploited. </a:t>
            </a:r>
          </a:p>
          <a:p>
            <a:r>
              <a:rPr lang="en-US" dirty="0" smtClean="0"/>
              <a:t>However, for arbitrary matrices of smaller order like the 2 x 2, 3 x 3, and 4 x 4 used most often in geometric applications, the classical </a:t>
            </a:r>
            <a:r>
              <a:rPr lang="en-US" dirty="0" err="1" smtClean="0"/>
              <a:t>adjoint</a:t>
            </a:r>
            <a:r>
              <a:rPr lang="en-US" dirty="0" smtClean="0"/>
              <a:t> method is faster. </a:t>
            </a:r>
          </a:p>
          <a:p>
            <a:r>
              <a:rPr lang="en-US" dirty="0" smtClean="0"/>
              <a:t>The reason is that the classical </a:t>
            </a:r>
            <a:r>
              <a:rPr lang="en-US" dirty="0" err="1" smtClean="0"/>
              <a:t>adjoint</a:t>
            </a:r>
            <a:r>
              <a:rPr lang="en-US" dirty="0" smtClean="0"/>
              <a:t> method provides for a branchless implementation, meaning there are no </a:t>
            </a:r>
            <a:r>
              <a:rPr lang="en-US" b="1" dirty="0" smtClean="0">
                <a:solidFill>
                  <a:srgbClr val="0070C0"/>
                </a:solidFill>
              </a:rPr>
              <a:t>if</a:t>
            </a:r>
            <a:r>
              <a:rPr lang="en-US" dirty="0" smtClean="0"/>
              <a:t> statements or loops that cannot be unrolled statically. </a:t>
            </a:r>
          </a:p>
          <a:p>
            <a:r>
              <a:rPr lang="en-US" dirty="0" smtClean="0"/>
              <a:t>This is a big win on today's superscalar architectures and vector processors.</a:t>
            </a:r>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Facts About Matrix Inverse</a:t>
            </a:r>
            <a:endParaRPr lang="en-US" dirty="0"/>
          </a:p>
        </p:txBody>
      </p:sp>
      <p:sp>
        <p:nvSpPr>
          <p:cNvPr id="3" name="Content Placeholder 2"/>
          <p:cNvSpPr>
            <a:spLocks noGrp="1"/>
          </p:cNvSpPr>
          <p:nvPr>
            <p:ph idx="1"/>
          </p:nvPr>
        </p:nvSpPr>
        <p:spPr/>
        <p:txBody>
          <a:bodyPr>
            <a:normAutofit lnSpcReduction="10000"/>
          </a:bodyPr>
          <a:lstStyle/>
          <a:p>
            <a:r>
              <a:rPr lang="en-US" dirty="0" smtClean="0"/>
              <a:t>The inverse of the inverse of a matrix is the original matrix. If </a:t>
            </a:r>
            <a:r>
              <a:rPr lang="en-US" b="1" dirty="0" smtClean="0"/>
              <a:t>M</a:t>
            </a:r>
            <a:r>
              <a:rPr lang="en-US" dirty="0" smtClean="0"/>
              <a:t> is nonsingular, (</a:t>
            </a:r>
            <a:r>
              <a:rPr lang="en-US" b="1" dirty="0" smtClean="0"/>
              <a:t>M</a:t>
            </a:r>
            <a:r>
              <a:rPr lang="en-US" baseline="30000" dirty="0" smtClean="0"/>
              <a:t>-1</a:t>
            </a:r>
            <a:r>
              <a:rPr lang="en-US" dirty="0" smtClean="0"/>
              <a:t>)</a:t>
            </a:r>
            <a:r>
              <a:rPr lang="en-US" baseline="30000" dirty="0" smtClean="0"/>
              <a:t>-1</a:t>
            </a:r>
            <a:r>
              <a:rPr lang="en-US" dirty="0" smtClean="0"/>
              <a:t> = </a:t>
            </a:r>
            <a:r>
              <a:rPr lang="en-US" b="1" dirty="0" smtClean="0"/>
              <a:t>M</a:t>
            </a:r>
            <a:r>
              <a:rPr lang="en-US" dirty="0" smtClean="0"/>
              <a:t>.</a:t>
            </a:r>
          </a:p>
          <a:p>
            <a:r>
              <a:rPr lang="en-US" dirty="0" smtClean="0"/>
              <a:t>The identity matrix is its own inverse: </a:t>
            </a:r>
            <a:r>
              <a:rPr lang="en-US" b="1" dirty="0" smtClean="0"/>
              <a:t>I</a:t>
            </a:r>
            <a:r>
              <a:rPr lang="en-US" baseline="30000" dirty="0" smtClean="0"/>
              <a:t>-1</a:t>
            </a:r>
            <a:r>
              <a:rPr lang="en-US" dirty="0" smtClean="0"/>
              <a:t> = </a:t>
            </a:r>
            <a:r>
              <a:rPr lang="en-US" b="1" dirty="0" smtClean="0"/>
              <a:t>I</a:t>
            </a:r>
            <a:r>
              <a:rPr lang="en-US" dirty="0" smtClean="0"/>
              <a:t>.</a:t>
            </a:r>
          </a:p>
          <a:p>
            <a:r>
              <a:rPr lang="en-US" dirty="0" smtClean="0"/>
              <a:t>Note that there are other matrices that are their own inverse, such as any reflection matrix, or a matrix that rotates 180°  about any axis.</a:t>
            </a:r>
          </a:p>
          <a:p>
            <a:r>
              <a:rPr lang="en-US" dirty="0" smtClean="0"/>
              <a:t>The inverse of the transpose of a matrix is the transpose of the inverse: (</a:t>
            </a:r>
            <a:r>
              <a:rPr lang="en-US" b="1" dirty="0" smtClean="0"/>
              <a:t>M</a:t>
            </a:r>
            <a:r>
              <a:rPr lang="en-US" i="1" baseline="30000" dirty="0" smtClean="0"/>
              <a:t>T</a:t>
            </a:r>
            <a:r>
              <a:rPr lang="en-US" dirty="0" smtClean="0"/>
              <a:t>)</a:t>
            </a:r>
            <a:r>
              <a:rPr lang="en-US" baseline="30000" dirty="0" smtClean="0"/>
              <a:t>-1</a:t>
            </a:r>
            <a:r>
              <a:rPr lang="en-US" dirty="0" smtClean="0"/>
              <a:t> = (</a:t>
            </a:r>
            <a:r>
              <a:rPr lang="en-US" b="1" dirty="0" smtClean="0"/>
              <a:t>M</a:t>
            </a:r>
            <a:r>
              <a:rPr lang="en-US" baseline="30000" dirty="0" smtClean="0"/>
              <a:t>-1</a:t>
            </a:r>
            <a:r>
              <a:rPr lang="en-US" dirty="0" smtClean="0"/>
              <a:t>)</a:t>
            </a:r>
            <a:r>
              <a:rPr lang="en-US" i="1" baseline="30000" dirty="0" smtClean="0"/>
              <a:t>T</a:t>
            </a:r>
            <a:endParaRPr lang="en-US" i="1"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Facts About Matrix Inverse</a:t>
            </a:r>
            <a:endParaRPr lang="en-US" dirty="0"/>
          </a:p>
        </p:txBody>
      </p:sp>
      <p:sp>
        <p:nvSpPr>
          <p:cNvPr id="3" name="Content Placeholder 2"/>
          <p:cNvSpPr>
            <a:spLocks noGrp="1"/>
          </p:cNvSpPr>
          <p:nvPr>
            <p:ph idx="1"/>
          </p:nvPr>
        </p:nvSpPr>
        <p:spPr/>
        <p:txBody>
          <a:bodyPr/>
          <a:lstStyle/>
          <a:p>
            <a:r>
              <a:rPr lang="en-US" dirty="0" smtClean="0"/>
              <a:t>The inverse of a product is equal to the product of the inverses in reverse order.</a:t>
            </a:r>
          </a:p>
          <a:p>
            <a:pPr algn="ctr">
              <a:buNone/>
            </a:pPr>
            <a:r>
              <a:rPr lang="en-US" dirty="0" smtClean="0"/>
              <a:t>(</a:t>
            </a:r>
            <a:r>
              <a:rPr lang="en-US" b="1" dirty="0" smtClean="0"/>
              <a:t>AB</a:t>
            </a:r>
            <a:r>
              <a:rPr lang="en-US" dirty="0" smtClean="0"/>
              <a:t>)</a:t>
            </a:r>
            <a:r>
              <a:rPr lang="en-US" baseline="30000" dirty="0" smtClean="0"/>
              <a:t>-1</a:t>
            </a:r>
            <a:r>
              <a:rPr lang="en-US" dirty="0" smtClean="0"/>
              <a:t> = </a:t>
            </a:r>
            <a:r>
              <a:rPr lang="en-US" b="1" dirty="0" smtClean="0"/>
              <a:t>B</a:t>
            </a:r>
            <a:r>
              <a:rPr lang="en-US" baseline="30000" dirty="0" smtClean="0"/>
              <a:t>-1</a:t>
            </a:r>
            <a:r>
              <a:rPr lang="en-US" b="1" dirty="0" smtClean="0"/>
              <a:t>A</a:t>
            </a:r>
            <a:r>
              <a:rPr lang="en-US" baseline="30000" dirty="0" smtClean="0"/>
              <a:t>-1</a:t>
            </a:r>
            <a:endParaRPr lang="en-US" dirty="0" smtClean="0"/>
          </a:p>
          <a:p>
            <a:r>
              <a:rPr lang="en-US" dirty="0" smtClean="0"/>
              <a:t>This extends to more than two matrices:</a:t>
            </a:r>
          </a:p>
          <a:p>
            <a:pPr algn="ctr">
              <a:buNone/>
            </a:pPr>
            <a:r>
              <a:rPr lang="en-US" dirty="0" smtClean="0"/>
              <a:t>(</a:t>
            </a:r>
            <a:r>
              <a:rPr lang="en-US" b="1" dirty="0" smtClean="0"/>
              <a:t>M</a:t>
            </a:r>
            <a:r>
              <a:rPr lang="en-US" baseline="-25000" dirty="0" smtClean="0"/>
              <a:t>1</a:t>
            </a:r>
            <a:r>
              <a:rPr lang="en-US" b="1" dirty="0" smtClean="0"/>
              <a:t>M</a:t>
            </a:r>
            <a:r>
              <a:rPr lang="en-US" baseline="-25000" dirty="0" smtClean="0"/>
              <a:t>2</a:t>
            </a:r>
            <a:r>
              <a:rPr lang="en-US" dirty="0" smtClean="0"/>
              <a:t>…</a:t>
            </a:r>
            <a:r>
              <a:rPr lang="en-US" b="1" dirty="0" smtClean="0"/>
              <a:t>M</a:t>
            </a:r>
            <a:r>
              <a:rPr lang="en-US" baseline="-25000" dirty="0" smtClean="0"/>
              <a:t>n-1</a:t>
            </a:r>
            <a:r>
              <a:rPr lang="en-US" dirty="0" smtClean="0"/>
              <a:t> </a:t>
            </a:r>
            <a:r>
              <a:rPr lang="en-US" b="1" dirty="0" err="1" smtClean="0"/>
              <a:t>M</a:t>
            </a:r>
            <a:r>
              <a:rPr lang="en-US" baseline="-25000" dirty="0" err="1" smtClean="0"/>
              <a:t>n</a:t>
            </a:r>
            <a:r>
              <a:rPr lang="en-US" dirty="0" smtClean="0"/>
              <a:t>)</a:t>
            </a:r>
            <a:r>
              <a:rPr lang="en-US" baseline="30000" dirty="0" smtClean="0"/>
              <a:t>-1</a:t>
            </a:r>
            <a:r>
              <a:rPr lang="en-US" dirty="0" smtClean="0"/>
              <a:t> = </a:t>
            </a:r>
            <a:r>
              <a:rPr lang="en-US" b="1" dirty="0" smtClean="0"/>
              <a:t>M</a:t>
            </a:r>
            <a:r>
              <a:rPr lang="en-US" baseline="-25000" dirty="0" smtClean="0"/>
              <a:t>n</a:t>
            </a:r>
            <a:r>
              <a:rPr lang="en-US" baseline="30000" dirty="0" smtClean="0"/>
              <a:t>-1</a:t>
            </a:r>
            <a:r>
              <a:rPr lang="en-US" b="1" dirty="0" smtClean="0"/>
              <a:t>M</a:t>
            </a:r>
            <a:r>
              <a:rPr lang="en-US" baseline="-25000" dirty="0" smtClean="0"/>
              <a:t>n-1</a:t>
            </a:r>
            <a:r>
              <a:rPr lang="en-US" baseline="30000" dirty="0" smtClean="0"/>
              <a:t>-1</a:t>
            </a:r>
            <a:r>
              <a:rPr lang="en-US" dirty="0" smtClean="0"/>
              <a:t>….</a:t>
            </a:r>
            <a:r>
              <a:rPr lang="en-US" b="1" dirty="0" smtClean="0"/>
              <a:t> M</a:t>
            </a:r>
            <a:r>
              <a:rPr lang="en-US" baseline="-25000" dirty="0" smtClean="0"/>
              <a:t>2</a:t>
            </a:r>
            <a:r>
              <a:rPr lang="en-US" baseline="30000" dirty="0" smtClean="0"/>
              <a:t>-1</a:t>
            </a:r>
            <a:r>
              <a:rPr lang="en-US" b="1" dirty="0" smtClean="0"/>
              <a:t>M</a:t>
            </a:r>
            <a:r>
              <a:rPr lang="en-US" baseline="-25000" dirty="0" smtClean="0"/>
              <a:t>1</a:t>
            </a:r>
            <a:r>
              <a:rPr lang="en-US" baseline="30000" dirty="0" smtClean="0"/>
              <a:t>-1</a:t>
            </a:r>
          </a:p>
          <a:p>
            <a:r>
              <a:rPr lang="en-US" dirty="0" smtClean="0"/>
              <a:t>The determinant of the inverse is the inverse of the determinant: |</a:t>
            </a:r>
            <a:r>
              <a:rPr lang="en-US" b="1" dirty="0" smtClean="0"/>
              <a:t>M</a:t>
            </a:r>
            <a:r>
              <a:rPr lang="en-US" baseline="30000" dirty="0" smtClean="0"/>
              <a:t>-1</a:t>
            </a:r>
            <a:r>
              <a:rPr lang="en-US" dirty="0" smtClean="0"/>
              <a:t>| = 1/|</a:t>
            </a:r>
            <a:r>
              <a:rPr lang="en-US" b="1" dirty="0" smtClean="0"/>
              <a:t>M</a:t>
            </a:r>
            <a:r>
              <a:rPr lang="en-US" dirty="0" smtClean="0"/>
              <a:t>|.</a:t>
            </a:r>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Geometric Interpretation of Inverse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inverse of a matrix is useful geometrically because it allows us to compute the reverse or opposite of a transformation – a  transformation that undoes another transformation if they are performed in sequence. </a:t>
            </a:r>
          </a:p>
          <a:p>
            <a:r>
              <a:rPr lang="en-US" dirty="0" smtClean="0"/>
              <a:t>So, if we take a vector </a:t>
            </a:r>
            <a:r>
              <a:rPr lang="en-US" b="1" dirty="0" smtClean="0"/>
              <a:t>v</a:t>
            </a:r>
            <a:r>
              <a:rPr lang="en-US" dirty="0" smtClean="0"/>
              <a:t>, transform it by a matrix </a:t>
            </a:r>
            <a:r>
              <a:rPr lang="en-US" b="1" dirty="0" smtClean="0"/>
              <a:t>M</a:t>
            </a:r>
            <a:r>
              <a:rPr lang="en-US" dirty="0" smtClean="0"/>
              <a:t>, and then transform it by the inverse</a:t>
            </a:r>
            <a:r>
              <a:rPr lang="en-US" b="1" dirty="0" smtClean="0"/>
              <a:t> M</a:t>
            </a:r>
            <a:r>
              <a:rPr lang="en-US" baseline="30000" dirty="0" smtClean="0"/>
              <a:t>-1</a:t>
            </a:r>
            <a:r>
              <a:rPr lang="en-US" dirty="0" smtClean="0"/>
              <a:t> of </a:t>
            </a:r>
            <a:r>
              <a:rPr lang="en-US" b="1" dirty="0" smtClean="0"/>
              <a:t>M</a:t>
            </a:r>
            <a:r>
              <a:rPr lang="en-US" dirty="0" smtClean="0"/>
              <a:t>, then we will get </a:t>
            </a:r>
            <a:r>
              <a:rPr lang="en-US" b="1" dirty="0" smtClean="0"/>
              <a:t>v</a:t>
            </a:r>
            <a:r>
              <a:rPr lang="en-US" dirty="0" smtClean="0"/>
              <a:t> back. </a:t>
            </a:r>
          </a:p>
          <a:p>
            <a:r>
              <a:rPr lang="en-US" dirty="0" smtClean="0"/>
              <a:t>We can easily verify this algebraically:</a:t>
            </a:r>
          </a:p>
          <a:p>
            <a:pPr algn="ctr">
              <a:buNone/>
            </a:pPr>
            <a:r>
              <a:rPr lang="en-US" dirty="0" smtClean="0"/>
              <a:t>(</a:t>
            </a:r>
            <a:r>
              <a:rPr lang="en-US" b="1" dirty="0" err="1" smtClean="0"/>
              <a:t>vM</a:t>
            </a:r>
            <a:r>
              <a:rPr lang="en-US" dirty="0" smtClean="0"/>
              <a:t>)</a:t>
            </a:r>
            <a:r>
              <a:rPr lang="en-US" b="1" dirty="0" smtClean="0"/>
              <a:t>M</a:t>
            </a:r>
            <a:r>
              <a:rPr lang="en-US" baseline="30000" dirty="0" smtClean="0"/>
              <a:t>-1 </a:t>
            </a:r>
            <a:r>
              <a:rPr lang="en-US" dirty="0" smtClean="0"/>
              <a:t>= </a:t>
            </a:r>
            <a:r>
              <a:rPr lang="en-US" b="1" dirty="0" smtClean="0"/>
              <a:t>v</a:t>
            </a:r>
            <a:r>
              <a:rPr lang="en-US" dirty="0" smtClean="0"/>
              <a:t>(</a:t>
            </a:r>
            <a:r>
              <a:rPr lang="en-US" b="1" dirty="0" smtClean="0"/>
              <a:t>MM</a:t>
            </a:r>
            <a:r>
              <a:rPr lang="en-US" baseline="30000" dirty="0" smtClean="0"/>
              <a:t>-1</a:t>
            </a:r>
            <a:r>
              <a:rPr lang="en-US" dirty="0" smtClean="0"/>
              <a:t>) = </a:t>
            </a:r>
            <a:r>
              <a:rPr lang="en-US" b="1" dirty="0" err="1" smtClean="0"/>
              <a:t>vI</a:t>
            </a:r>
            <a:r>
              <a:rPr lang="en-US" dirty="0" smtClean="0"/>
              <a:t> = </a:t>
            </a:r>
            <a:r>
              <a:rPr lang="en-US" b="1" dirty="0" smtClean="0"/>
              <a:t>v</a:t>
            </a:r>
            <a:endParaRPr lang="en-US" b="1"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700" dirty="0" smtClean="0"/>
              <a:t>Section 6.1:</a:t>
            </a:r>
            <a:br>
              <a:rPr lang="en-US" sz="2700" dirty="0" smtClean="0"/>
            </a:br>
            <a:r>
              <a:rPr lang="en-US" sz="4000" dirty="0" smtClean="0"/>
              <a:t>Determinant of a Matrix</a:t>
            </a:r>
            <a:endParaRPr lang="en-US" dirty="0"/>
          </a:p>
        </p:txBody>
      </p:sp>
      <p:sp>
        <p:nvSpPr>
          <p:cNvPr id="18" name="Date Placeholder 3"/>
          <p:cNvSpPr>
            <a:spLocks noGrp="1"/>
          </p:cNvSpPr>
          <p:nvPr>
            <p:ph type="dt" sz="half" idx="10"/>
          </p:nvPr>
        </p:nvSpPr>
        <p:spPr>
          <a:xfrm>
            <a:off x="457200" y="6248400"/>
            <a:ext cx="2133600" cy="365125"/>
          </a:xfrm>
        </p:spPr>
        <p:txBody>
          <a:bodyPr/>
          <a:lstStyle/>
          <a:p>
            <a:r>
              <a:rPr lang="en-US" dirty="0" smtClean="0">
                <a:solidFill>
                  <a:schemeClr val="bg1"/>
                </a:solidFill>
              </a:rPr>
              <a:t>Chapter 6 Notes</a:t>
            </a:r>
            <a:endParaRPr lang="en-US" dirty="0">
              <a:solidFill>
                <a:schemeClr val="bg1"/>
              </a:solidFill>
            </a:endParaRPr>
          </a:p>
        </p:txBody>
      </p:sp>
      <p:sp>
        <p:nvSpPr>
          <p:cNvPr id="19" name="Footer Placeholder 4"/>
          <p:cNvSpPr>
            <a:spLocks noGrp="1"/>
          </p:cNvSpPr>
          <p:nvPr>
            <p:ph type="ftr" sz="quarter" idx="11"/>
          </p:nvPr>
        </p:nvSpPr>
        <p:spPr>
          <a:xfrm>
            <a:off x="3124200" y="6248400"/>
            <a:ext cx="2895600" cy="365125"/>
          </a:xfrm>
        </p:spPr>
        <p:txBody>
          <a:bodyPr/>
          <a:lstStyle/>
          <a:p>
            <a:r>
              <a:rPr lang="en-US" dirty="0" smtClean="0">
                <a:solidFill>
                  <a:schemeClr val="bg1"/>
                </a:solidFill>
              </a:rPr>
              <a:t>3D Math Primer for Graphics &amp; Game Dev</a:t>
            </a:r>
            <a:endParaRPr lang="en-US" dirty="0">
              <a:solidFill>
                <a:schemeClr val="bg1"/>
              </a:solidFill>
            </a:endParaRPr>
          </a:p>
        </p:txBody>
      </p:sp>
      <p:sp>
        <p:nvSpPr>
          <p:cNvPr id="20" name="Slide Number Placeholder 5"/>
          <p:cNvSpPr>
            <a:spLocks noGrp="1"/>
          </p:cNvSpPr>
          <p:nvPr>
            <p:ph type="sldNum" sz="quarter" idx="12"/>
          </p:nvPr>
        </p:nvSpPr>
        <p:spPr>
          <a:xfrm>
            <a:off x="6553200" y="6248400"/>
            <a:ext cx="2133600" cy="365125"/>
          </a:xfrm>
        </p:spPr>
        <p:txBody>
          <a:bodyPr/>
          <a:lstStyle/>
          <a:p>
            <a:fld id="{B6F15528-21DE-4FAA-801E-634DDDAF4B2B}" type="slidenum">
              <a:rPr lang="en-US" smtClean="0">
                <a:solidFill>
                  <a:schemeClr val="bg1"/>
                </a:solidFill>
              </a:rPr>
              <a:pPr/>
              <a:t>4</a:t>
            </a:fld>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700" dirty="0" smtClean="0"/>
              <a:t>Section 6.3:</a:t>
            </a:r>
            <a:br>
              <a:rPr lang="en-US" sz="2700" dirty="0" smtClean="0"/>
            </a:br>
            <a:r>
              <a:rPr lang="en-US" sz="4000" dirty="0" smtClean="0"/>
              <a:t>Orthogonal Matrices</a:t>
            </a:r>
            <a:endParaRPr lang="en-US" dirty="0"/>
          </a:p>
        </p:txBody>
      </p:sp>
      <p:sp>
        <p:nvSpPr>
          <p:cNvPr id="18" name="Date Placeholder 3"/>
          <p:cNvSpPr>
            <a:spLocks noGrp="1"/>
          </p:cNvSpPr>
          <p:nvPr>
            <p:ph type="dt" sz="half" idx="10"/>
          </p:nvPr>
        </p:nvSpPr>
        <p:spPr>
          <a:xfrm>
            <a:off x="457200" y="6248400"/>
            <a:ext cx="2133600" cy="365125"/>
          </a:xfrm>
        </p:spPr>
        <p:txBody>
          <a:bodyPr/>
          <a:lstStyle/>
          <a:p>
            <a:r>
              <a:rPr lang="en-US" dirty="0" smtClean="0">
                <a:solidFill>
                  <a:schemeClr val="bg1"/>
                </a:solidFill>
              </a:rPr>
              <a:t>Chapter 6 Notes</a:t>
            </a:r>
            <a:endParaRPr lang="en-US" dirty="0">
              <a:solidFill>
                <a:schemeClr val="bg1"/>
              </a:solidFill>
            </a:endParaRPr>
          </a:p>
        </p:txBody>
      </p:sp>
      <p:sp>
        <p:nvSpPr>
          <p:cNvPr id="19" name="Footer Placeholder 4"/>
          <p:cNvSpPr>
            <a:spLocks noGrp="1"/>
          </p:cNvSpPr>
          <p:nvPr>
            <p:ph type="ftr" sz="quarter" idx="11"/>
          </p:nvPr>
        </p:nvSpPr>
        <p:spPr>
          <a:xfrm>
            <a:off x="3124200" y="6248400"/>
            <a:ext cx="2895600" cy="365125"/>
          </a:xfrm>
        </p:spPr>
        <p:txBody>
          <a:bodyPr/>
          <a:lstStyle/>
          <a:p>
            <a:r>
              <a:rPr lang="en-US" dirty="0" smtClean="0">
                <a:solidFill>
                  <a:schemeClr val="bg1"/>
                </a:solidFill>
              </a:rPr>
              <a:t>3D Math Primer for Graphics &amp; Game Dev</a:t>
            </a:r>
            <a:endParaRPr lang="en-US" dirty="0">
              <a:solidFill>
                <a:schemeClr val="bg1"/>
              </a:solidFill>
            </a:endParaRPr>
          </a:p>
        </p:txBody>
      </p:sp>
      <p:sp>
        <p:nvSpPr>
          <p:cNvPr id="20" name="Slide Number Placeholder 5"/>
          <p:cNvSpPr>
            <a:spLocks noGrp="1"/>
          </p:cNvSpPr>
          <p:nvPr>
            <p:ph type="sldNum" sz="quarter" idx="12"/>
          </p:nvPr>
        </p:nvSpPr>
        <p:spPr>
          <a:xfrm>
            <a:off x="6553200" y="6248400"/>
            <a:ext cx="2133600" cy="365125"/>
          </a:xfrm>
        </p:spPr>
        <p:txBody>
          <a:bodyPr/>
          <a:lstStyle/>
          <a:p>
            <a:fld id="{B6F15528-21DE-4FAA-801E-634DDDAF4B2B}" type="slidenum">
              <a:rPr lang="en-US" smtClean="0">
                <a:solidFill>
                  <a:schemeClr val="bg1"/>
                </a:solidFill>
              </a:rPr>
              <a:pPr/>
              <a:t>40</a:t>
            </a:fld>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Orthogonal Matrices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square matrix M is </a:t>
            </a:r>
            <a:r>
              <a:rPr lang="en-US" i="1" dirty="0" smtClean="0"/>
              <a:t>orthogonal</a:t>
            </a:r>
            <a:r>
              <a:rPr lang="en-US" dirty="0" smtClean="0"/>
              <a:t> if and only if the product of the matrix and its transpose is the identity matrix: </a:t>
            </a:r>
            <a:r>
              <a:rPr lang="en-US" b="1" dirty="0" smtClean="0"/>
              <a:t>MM</a:t>
            </a:r>
            <a:r>
              <a:rPr lang="en-US" baseline="30000" dirty="0" smtClean="0"/>
              <a:t>T</a:t>
            </a:r>
            <a:r>
              <a:rPr lang="en-US" dirty="0" smtClean="0"/>
              <a:t> = </a:t>
            </a:r>
            <a:r>
              <a:rPr lang="en-US" b="1" dirty="0" smtClean="0"/>
              <a:t>I</a:t>
            </a:r>
            <a:r>
              <a:rPr lang="en-US" dirty="0" smtClean="0"/>
              <a:t>.</a:t>
            </a:r>
          </a:p>
          <a:p>
            <a:r>
              <a:rPr lang="en-US" dirty="0" smtClean="0"/>
              <a:t>If a matrix is orthogonal, its transpose and the inverse are equal: </a:t>
            </a:r>
            <a:r>
              <a:rPr lang="en-US" b="1" dirty="0" smtClean="0"/>
              <a:t>M</a:t>
            </a:r>
            <a:r>
              <a:rPr lang="en-US" baseline="30000" dirty="0" smtClean="0"/>
              <a:t>T</a:t>
            </a:r>
            <a:r>
              <a:rPr lang="en-US" dirty="0" smtClean="0"/>
              <a:t> = </a:t>
            </a:r>
            <a:r>
              <a:rPr lang="en-US" b="1" dirty="0" smtClean="0"/>
              <a:t>M</a:t>
            </a:r>
            <a:r>
              <a:rPr lang="en-US" baseline="30000" dirty="0" smtClean="0"/>
              <a:t>-1</a:t>
            </a:r>
            <a:r>
              <a:rPr lang="en-US" dirty="0" smtClean="0"/>
              <a:t>.</a:t>
            </a:r>
            <a:r>
              <a:rPr lang="en-US" baseline="30000" dirty="0" smtClean="0"/>
              <a:t> </a:t>
            </a:r>
            <a:endParaRPr lang="en-US" dirty="0" smtClean="0"/>
          </a:p>
          <a:p>
            <a:r>
              <a:rPr lang="en-US" dirty="0" smtClean="0"/>
              <a:t>If we know that our matrix is orthogonal, we can essentially avoid computing the inverse, which is a relatively costly computation.</a:t>
            </a:r>
          </a:p>
          <a:p>
            <a:r>
              <a:rPr lang="en-US" dirty="0" smtClean="0"/>
              <a:t>For example, rotation and reflection matrices are orthogonal.</a:t>
            </a:r>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t>
            </a:r>
            <a:r>
              <a:rPr lang="en-US" dirty="0" err="1" smtClean="0"/>
              <a:t>Orthogonality</a:t>
            </a:r>
            <a:endParaRPr lang="en-US" dirty="0"/>
          </a:p>
        </p:txBody>
      </p:sp>
      <p:sp>
        <p:nvSpPr>
          <p:cNvPr id="3" name="Content Placeholder 2"/>
          <p:cNvSpPr>
            <a:spLocks noGrp="1"/>
          </p:cNvSpPr>
          <p:nvPr>
            <p:ph idx="1"/>
          </p:nvPr>
        </p:nvSpPr>
        <p:spPr/>
        <p:txBody>
          <a:bodyPr/>
          <a:lstStyle/>
          <a:p>
            <a:pPr marL="0" indent="0">
              <a:buNone/>
            </a:pPr>
            <a:r>
              <a:rPr lang="en-US" dirty="0" smtClean="0"/>
              <a:t>Let </a:t>
            </a:r>
            <a:r>
              <a:rPr lang="en-US" b="1" dirty="0" smtClean="0"/>
              <a:t>M</a:t>
            </a:r>
            <a:r>
              <a:rPr lang="en-US" dirty="0" smtClean="0"/>
              <a:t> be a 3 x 3 matrix. Let's see exactly what it means when </a:t>
            </a:r>
            <a:r>
              <a:rPr lang="en-US" b="1" dirty="0" smtClean="0"/>
              <a:t>MM</a:t>
            </a:r>
            <a:r>
              <a:rPr lang="en-US" baseline="30000" dirty="0" smtClean="0"/>
              <a:t>T</a:t>
            </a:r>
            <a:r>
              <a:rPr lang="en-US" dirty="0" smtClean="0"/>
              <a:t> = </a:t>
            </a:r>
            <a:r>
              <a:rPr lang="en-US" b="1" dirty="0" smtClean="0"/>
              <a:t>I</a:t>
            </a:r>
            <a:r>
              <a:rPr lang="en-US" dirty="0" smtClean="0"/>
              <a:t>.</a:t>
            </a:r>
          </a:p>
          <a:p>
            <a:endParaRPr lang="en-US" dirty="0" smtClean="0"/>
          </a:p>
          <a:p>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pic>
        <p:nvPicPr>
          <p:cNvPr id="1027" name="Picture 3"/>
          <p:cNvPicPr>
            <a:picLocks noChangeAspect="1" noChangeArrowheads="1"/>
          </p:cNvPicPr>
          <p:nvPr/>
        </p:nvPicPr>
        <p:blipFill>
          <a:blip r:embed="rId2" cstate="print"/>
          <a:srcRect/>
          <a:stretch>
            <a:fillRect/>
          </a:stretch>
        </p:blipFill>
        <p:spPr bwMode="auto">
          <a:xfrm>
            <a:off x="714375" y="2800350"/>
            <a:ext cx="7715250" cy="12573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Equations</a:t>
            </a:r>
            <a:endParaRPr lang="en-US" dirty="0"/>
          </a:p>
        </p:txBody>
      </p:sp>
      <p:sp>
        <p:nvSpPr>
          <p:cNvPr id="3" name="Content Placeholder 2"/>
          <p:cNvSpPr>
            <a:spLocks noGrp="1"/>
          </p:cNvSpPr>
          <p:nvPr>
            <p:ph idx="1"/>
          </p:nvPr>
        </p:nvSpPr>
        <p:spPr/>
        <p:txBody>
          <a:bodyPr/>
          <a:lstStyle/>
          <a:p>
            <a:pPr marL="0" indent="0">
              <a:buNone/>
            </a:pPr>
            <a:r>
              <a:rPr lang="en-US" dirty="0" smtClean="0"/>
              <a:t>This gives us 9 equations, all of which must be true in order for </a:t>
            </a:r>
            <a:r>
              <a:rPr lang="en-US" b="1" dirty="0" smtClean="0"/>
              <a:t>M</a:t>
            </a:r>
            <a:r>
              <a:rPr lang="en-US" dirty="0" smtClean="0"/>
              <a:t> to be orthogonal:</a:t>
            </a:r>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dirty="0" smtClean="0"/>
              <a:t>3D Math Primer for Graphics &amp; Game 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2514600" y="2743200"/>
            <a:ext cx="3996266" cy="33528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the Rows</a:t>
            </a:r>
            <a:endParaRPr lang="en-US" dirty="0"/>
          </a:p>
        </p:txBody>
      </p:sp>
      <p:sp>
        <p:nvSpPr>
          <p:cNvPr id="3" name="Content Placeholder 2"/>
          <p:cNvSpPr>
            <a:spLocks noGrp="1"/>
          </p:cNvSpPr>
          <p:nvPr>
            <p:ph idx="1"/>
          </p:nvPr>
        </p:nvSpPr>
        <p:spPr/>
        <p:txBody>
          <a:bodyPr/>
          <a:lstStyle/>
          <a:p>
            <a:pPr>
              <a:buNone/>
            </a:pPr>
            <a:r>
              <a:rPr lang="en-US" dirty="0" smtClean="0"/>
              <a:t>Let the vectors </a:t>
            </a:r>
            <a:r>
              <a:rPr lang="en-US" b="1" dirty="0" smtClean="0"/>
              <a:t>r</a:t>
            </a:r>
            <a:r>
              <a:rPr lang="en-US" baseline="-25000" dirty="0" smtClean="0"/>
              <a:t>1</a:t>
            </a:r>
            <a:r>
              <a:rPr lang="en-US" dirty="0" smtClean="0"/>
              <a:t>, </a:t>
            </a:r>
            <a:r>
              <a:rPr lang="en-US" b="1" dirty="0" smtClean="0"/>
              <a:t>r</a:t>
            </a:r>
            <a:r>
              <a:rPr lang="en-US" baseline="-25000" dirty="0" smtClean="0"/>
              <a:t>2</a:t>
            </a:r>
            <a:r>
              <a:rPr lang="en-US" dirty="0" smtClean="0"/>
              <a:t>, </a:t>
            </a:r>
            <a:r>
              <a:rPr lang="en-US" b="1" dirty="0" smtClean="0"/>
              <a:t>r</a:t>
            </a:r>
            <a:r>
              <a:rPr lang="en-US" baseline="-25000" dirty="0" smtClean="0"/>
              <a:t>3</a:t>
            </a:r>
            <a:r>
              <a:rPr lang="en-US" dirty="0" smtClean="0"/>
              <a:t> stand for the rows of </a:t>
            </a:r>
            <a:r>
              <a:rPr lang="en-US" b="1" dirty="0" smtClean="0"/>
              <a:t>M</a:t>
            </a:r>
            <a:r>
              <a:rPr lang="en-US" dirty="0" smtClean="0"/>
              <a:t>:</a:t>
            </a:r>
          </a:p>
          <a:p>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2590800" y="2743200"/>
            <a:ext cx="3949700" cy="322939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Equations Using Dot Product</a:t>
            </a:r>
            <a:endParaRPr lang="en-US" dirty="0"/>
          </a:p>
        </p:txBody>
      </p:sp>
      <p:sp>
        <p:nvSpPr>
          <p:cNvPr id="3" name="Content Placeholder 2"/>
          <p:cNvSpPr>
            <a:spLocks noGrp="1"/>
          </p:cNvSpPr>
          <p:nvPr>
            <p:ph idx="1"/>
          </p:nvPr>
        </p:nvSpPr>
        <p:spPr/>
        <p:txBody>
          <a:bodyPr/>
          <a:lstStyle/>
          <a:p>
            <a:pPr marL="0" indent="0">
              <a:buNone/>
            </a:pPr>
            <a:r>
              <a:rPr lang="en-US" dirty="0" smtClean="0"/>
              <a:t>Now we can re-write the 9 equations more compactly:</a:t>
            </a:r>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pic>
        <p:nvPicPr>
          <p:cNvPr id="4098" name="Picture 2"/>
          <p:cNvPicPr>
            <a:picLocks noChangeAspect="1" noChangeArrowheads="1"/>
          </p:cNvPicPr>
          <p:nvPr/>
        </p:nvPicPr>
        <p:blipFill>
          <a:blip r:embed="rId2" cstate="print"/>
          <a:srcRect/>
          <a:stretch>
            <a:fillRect/>
          </a:stretch>
        </p:blipFill>
        <p:spPr bwMode="auto">
          <a:xfrm>
            <a:off x="1219200" y="2819400"/>
            <a:ext cx="6729413" cy="16764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Observations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First, the dot product of a vector with itself is 1 if and only if the vector is a unit vector.</a:t>
            </a:r>
          </a:p>
          <a:p>
            <a:r>
              <a:rPr lang="en-US" dirty="0" smtClean="0"/>
              <a:t>Therefore, the equations with a 1 on the right hand side of the equals sign will only be true when </a:t>
            </a:r>
            <a:r>
              <a:rPr lang="en-US" b="1" dirty="0" smtClean="0"/>
              <a:t>r</a:t>
            </a:r>
            <a:r>
              <a:rPr lang="en-US" baseline="-25000" dirty="0" smtClean="0"/>
              <a:t>1</a:t>
            </a:r>
            <a:r>
              <a:rPr lang="en-US" dirty="0" smtClean="0"/>
              <a:t>, </a:t>
            </a:r>
            <a:r>
              <a:rPr lang="en-US" b="1" dirty="0" smtClean="0"/>
              <a:t>r</a:t>
            </a:r>
            <a:r>
              <a:rPr lang="en-US" baseline="-25000" dirty="0" smtClean="0"/>
              <a:t>2</a:t>
            </a:r>
            <a:r>
              <a:rPr lang="en-US" dirty="0" smtClean="0"/>
              <a:t>, and </a:t>
            </a:r>
            <a:r>
              <a:rPr lang="en-US" b="1" dirty="0" smtClean="0"/>
              <a:t>r</a:t>
            </a:r>
            <a:r>
              <a:rPr lang="en-US" baseline="-25000" dirty="0" smtClean="0"/>
              <a:t>3</a:t>
            </a:r>
            <a:r>
              <a:rPr lang="en-US" dirty="0" smtClean="0"/>
              <a:t> are unit vectors.</a:t>
            </a:r>
          </a:p>
          <a:p>
            <a:r>
              <a:rPr lang="en-US" dirty="0" smtClean="0"/>
              <a:t>Second, the dot product of two vectors is 0 if and only if they are perpendicular. </a:t>
            </a:r>
          </a:p>
          <a:p>
            <a:r>
              <a:rPr lang="en-US" dirty="0" smtClean="0"/>
              <a:t>Therefore, the other six equations (with 0 on the right hand side of the equals sign) are true when </a:t>
            </a:r>
            <a:r>
              <a:rPr lang="en-US" b="1" dirty="0" smtClean="0"/>
              <a:t>r</a:t>
            </a:r>
            <a:r>
              <a:rPr lang="en-US" baseline="-25000" dirty="0" smtClean="0"/>
              <a:t>1</a:t>
            </a:r>
            <a:r>
              <a:rPr lang="en-US" dirty="0" smtClean="0"/>
              <a:t>, </a:t>
            </a:r>
            <a:r>
              <a:rPr lang="en-US" b="1" dirty="0" smtClean="0"/>
              <a:t>r</a:t>
            </a:r>
            <a:r>
              <a:rPr lang="en-US" baseline="-25000" dirty="0" smtClean="0"/>
              <a:t>2</a:t>
            </a:r>
            <a:r>
              <a:rPr lang="en-US" dirty="0" smtClean="0"/>
              <a:t>, and </a:t>
            </a:r>
            <a:r>
              <a:rPr lang="en-US" b="1" dirty="0" smtClean="0"/>
              <a:t>r</a:t>
            </a:r>
            <a:r>
              <a:rPr lang="en-US" baseline="-25000" dirty="0" smtClean="0"/>
              <a:t>3</a:t>
            </a:r>
            <a:r>
              <a:rPr lang="en-US" dirty="0" smtClean="0"/>
              <a:t> are mutually perpendicular.</a:t>
            </a:r>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So, for a matrix to be orthogonal, the following must be true:</a:t>
            </a:r>
          </a:p>
          <a:p>
            <a:pPr marL="914400" lvl="1" indent="-514350">
              <a:buFont typeface="+mj-lt"/>
              <a:buAutoNum type="arabicPeriod"/>
            </a:pPr>
            <a:r>
              <a:rPr lang="en-US" dirty="0" smtClean="0"/>
              <a:t>Each row of the matrix must be a unit vector.</a:t>
            </a:r>
          </a:p>
          <a:p>
            <a:pPr marL="914400" lvl="1" indent="-514350">
              <a:buFont typeface="+mj-lt"/>
              <a:buAutoNum type="arabicPeriod"/>
            </a:pPr>
            <a:r>
              <a:rPr lang="en-US" dirty="0" smtClean="0"/>
              <a:t>The rows of the matrix must be mutually perpendicular.</a:t>
            </a:r>
          </a:p>
          <a:p>
            <a:r>
              <a:rPr lang="en-US" dirty="0" smtClean="0"/>
              <a:t>Similar statements can be made regarding the columns of the matrix, since if </a:t>
            </a:r>
            <a:r>
              <a:rPr lang="en-US" b="1" dirty="0" smtClean="0"/>
              <a:t>M</a:t>
            </a:r>
            <a:r>
              <a:rPr lang="en-US" dirty="0" smtClean="0"/>
              <a:t> is orthogonal, then </a:t>
            </a:r>
            <a:r>
              <a:rPr lang="en-US" b="1" dirty="0" smtClean="0"/>
              <a:t>M</a:t>
            </a:r>
            <a:r>
              <a:rPr lang="en-US" baseline="30000" dirty="0" smtClean="0"/>
              <a:t>T</a:t>
            </a:r>
            <a:r>
              <a:rPr lang="en-US" dirty="0" smtClean="0"/>
              <a:t> must be orthogonal.</a:t>
            </a:r>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Orthonormal</a:t>
            </a:r>
            <a:r>
              <a:rPr lang="en-US" dirty="0" smtClean="0"/>
              <a:t> Bases Revisited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Notice that these criteria are precisely those that we said in Chapter 3 were satisfied by an </a:t>
            </a:r>
            <a:r>
              <a:rPr lang="en-US" dirty="0" err="1" smtClean="0"/>
              <a:t>orthonormal</a:t>
            </a:r>
            <a:r>
              <a:rPr lang="en-US" dirty="0" smtClean="0"/>
              <a:t> set of basis vectors. </a:t>
            </a:r>
          </a:p>
          <a:p>
            <a:r>
              <a:rPr lang="en-US" dirty="0" smtClean="0"/>
              <a:t>There we also noted that an </a:t>
            </a:r>
            <a:r>
              <a:rPr lang="en-US" dirty="0" err="1" smtClean="0"/>
              <a:t>orthonormal</a:t>
            </a:r>
            <a:r>
              <a:rPr lang="en-US" dirty="0" smtClean="0"/>
              <a:t> basis was particularly useful because we could perform the “opposite” coordinate transform from the one that is always available, using the dot product. </a:t>
            </a:r>
          </a:p>
          <a:p>
            <a:r>
              <a:rPr lang="en-US" dirty="0" smtClean="0"/>
              <a:t>When we say that the transpose of an orthogonal matrix is its inverse, we are just restating this fact in the formal language of linear algebra.</a:t>
            </a:r>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is Actually 6</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Also notice that 3 of the </a:t>
            </a:r>
            <a:r>
              <a:rPr lang="en-US" dirty="0" err="1" smtClean="0"/>
              <a:t>orthogonality</a:t>
            </a:r>
            <a:r>
              <a:rPr lang="en-US" dirty="0" smtClean="0"/>
              <a:t> equations are duplicates (since dot product is commutative), and between these 9 equations, we actually have 6 constraints, leaving 3 degrees of freedom. </a:t>
            </a:r>
          </a:p>
          <a:p>
            <a:r>
              <a:rPr lang="en-US" dirty="0" smtClean="0"/>
              <a:t>This is interesting, since 3 is the number of degrees of freedom inherent in a rotation matrix. </a:t>
            </a:r>
          </a:p>
          <a:p>
            <a:r>
              <a:rPr lang="en-US" dirty="0" smtClean="0"/>
              <a:t>But again note that rotation matrices cannot compute a reflection, so there is slightly more freedom in the set of orthogonal matrices than in the set of orientations in 3D.</a:t>
            </a:r>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Determinant</a:t>
            </a:r>
            <a:endParaRPr lang="en-US" dirty="0"/>
          </a:p>
        </p:txBody>
      </p:sp>
      <p:sp>
        <p:nvSpPr>
          <p:cNvPr id="3" name="Content Placeholder 2"/>
          <p:cNvSpPr>
            <a:spLocks noGrp="1"/>
          </p:cNvSpPr>
          <p:nvPr>
            <p:ph idx="1"/>
          </p:nvPr>
        </p:nvSpPr>
        <p:spPr/>
        <p:txBody>
          <a:bodyPr/>
          <a:lstStyle/>
          <a:p>
            <a:r>
              <a:rPr lang="en-US" dirty="0" smtClean="0"/>
              <a:t>Determinant is defined for square matrices.</a:t>
            </a:r>
          </a:p>
          <a:p>
            <a:r>
              <a:rPr lang="en-US" dirty="0" smtClean="0"/>
              <a:t>Denoted |</a:t>
            </a:r>
            <a:r>
              <a:rPr lang="en-US" b="1" dirty="0" smtClean="0"/>
              <a:t>M</a:t>
            </a:r>
            <a:r>
              <a:rPr lang="en-US" dirty="0" smtClean="0"/>
              <a:t>| or </a:t>
            </a:r>
            <a:r>
              <a:rPr lang="en-US" dirty="0" err="1" smtClean="0"/>
              <a:t>det</a:t>
            </a:r>
            <a:r>
              <a:rPr lang="en-US" dirty="0" smtClean="0"/>
              <a:t> </a:t>
            </a:r>
            <a:r>
              <a:rPr lang="en-US" b="1" dirty="0" smtClean="0"/>
              <a:t>M</a:t>
            </a:r>
            <a:r>
              <a:rPr lang="en-US" dirty="0" smtClean="0"/>
              <a:t>.</a:t>
            </a:r>
          </a:p>
          <a:p>
            <a:r>
              <a:rPr lang="en-US" dirty="0" smtClean="0"/>
              <a:t>Determinant of a 2x2 matrix is</a:t>
            </a:r>
          </a:p>
          <a:p>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pic>
        <p:nvPicPr>
          <p:cNvPr id="15363" name="Picture 3"/>
          <p:cNvPicPr>
            <a:picLocks noChangeAspect="1" noChangeArrowheads="1"/>
          </p:cNvPicPr>
          <p:nvPr/>
        </p:nvPicPr>
        <p:blipFill>
          <a:blip r:embed="rId2" cstate="print"/>
          <a:srcRect/>
          <a:stretch>
            <a:fillRect/>
          </a:stretch>
        </p:blipFill>
        <p:spPr bwMode="auto">
          <a:xfrm>
            <a:off x="838200" y="3733800"/>
            <a:ext cx="7440613" cy="13462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Caveats</a:t>
            </a:r>
            <a:endParaRPr lang="en-US" dirty="0"/>
          </a:p>
        </p:txBody>
      </p:sp>
      <p:sp>
        <p:nvSpPr>
          <p:cNvPr id="3" name="Content Placeholder 2"/>
          <p:cNvSpPr>
            <a:spLocks noGrp="1"/>
          </p:cNvSpPr>
          <p:nvPr>
            <p:ph idx="1"/>
          </p:nvPr>
        </p:nvSpPr>
        <p:spPr/>
        <p:txBody>
          <a:bodyPr>
            <a:normAutofit lnSpcReduction="10000"/>
          </a:bodyPr>
          <a:lstStyle/>
          <a:p>
            <a:r>
              <a:rPr lang="en-US" dirty="0" smtClean="0"/>
              <a:t>When computing a matrix inverse we will usually only take advantage of </a:t>
            </a:r>
            <a:r>
              <a:rPr lang="en-US" dirty="0" err="1" smtClean="0"/>
              <a:t>orthogonality</a:t>
            </a:r>
            <a:r>
              <a:rPr lang="en-US" dirty="0" smtClean="0"/>
              <a:t> if we know </a:t>
            </a:r>
            <a:r>
              <a:rPr lang="en-US" i="1" dirty="0" smtClean="0"/>
              <a:t>a priori </a:t>
            </a:r>
            <a:r>
              <a:rPr lang="en-US" dirty="0" smtClean="0"/>
              <a:t>that a matrix is orthogonal. </a:t>
            </a:r>
          </a:p>
          <a:p>
            <a:r>
              <a:rPr lang="en-US" dirty="0" smtClean="0"/>
              <a:t>If we don't know in advance, it's probably a waste of time checking. </a:t>
            </a:r>
          </a:p>
          <a:p>
            <a:r>
              <a:rPr lang="en-US" dirty="0" smtClean="0"/>
              <a:t>Finally, even matrices which are orthogonal in the abstract may not be exactly orthogonal when represented in floating point, and so we must use tolerances, which have to be tuned.</a:t>
            </a:r>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 on Terminology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linear algebra, we described a set of basis vectors as </a:t>
            </a:r>
            <a:r>
              <a:rPr lang="en-US" i="1" dirty="0" smtClean="0"/>
              <a:t>orthogonal</a:t>
            </a:r>
            <a:r>
              <a:rPr lang="en-US" dirty="0" smtClean="0"/>
              <a:t> if they are mutually perpendicular. </a:t>
            </a:r>
          </a:p>
          <a:p>
            <a:r>
              <a:rPr lang="en-US" dirty="0" smtClean="0"/>
              <a:t>It is not required that they have unit length. If they do have unit length, they are an </a:t>
            </a:r>
            <a:r>
              <a:rPr lang="en-US" i="1" dirty="0" err="1" smtClean="0"/>
              <a:t>orthonormal</a:t>
            </a:r>
            <a:r>
              <a:rPr lang="en-US" dirty="0" smtClean="0"/>
              <a:t> basis. </a:t>
            </a:r>
          </a:p>
          <a:p>
            <a:r>
              <a:rPr lang="en-US" dirty="0" smtClean="0"/>
              <a:t>Thus the rows and columns of an orthogonal matrix are </a:t>
            </a:r>
            <a:r>
              <a:rPr lang="en-US" dirty="0" err="1" smtClean="0"/>
              <a:t>orthonormal</a:t>
            </a:r>
            <a:r>
              <a:rPr lang="en-US" dirty="0" smtClean="0"/>
              <a:t> basis vectors. </a:t>
            </a:r>
          </a:p>
          <a:p>
            <a:r>
              <a:rPr lang="en-US" dirty="0" smtClean="0"/>
              <a:t>However, constructing a matrix from a set of orthogonal basis vectors does not necessarily result in an orthogonal matrix (unless the basis vectors are also </a:t>
            </a:r>
            <a:r>
              <a:rPr lang="en-US" dirty="0" err="1" smtClean="0"/>
              <a:t>orthonormal</a:t>
            </a:r>
            <a:r>
              <a:rPr lang="en-US" dirty="0" smtClean="0"/>
              <a:t>).</a:t>
            </a:r>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Scary Monsters (Matrix Creep)</a:t>
            </a:r>
          </a:p>
        </p:txBody>
      </p:sp>
      <p:sp>
        <p:nvSpPr>
          <p:cNvPr id="6147" name="Rectangle 3"/>
          <p:cNvSpPr>
            <a:spLocks noGrp="1" noChangeArrowheads="1"/>
          </p:cNvSpPr>
          <p:nvPr>
            <p:ph idx="1"/>
          </p:nvPr>
        </p:nvSpPr>
        <p:spPr/>
        <p:txBody>
          <a:bodyPr>
            <a:normAutofit fontScale="92500" lnSpcReduction="10000"/>
          </a:bodyPr>
          <a:lstStyle/>
          <a:p>
            <a:pPr>
              <a:lnSpc>
                <a:spcPct val="90000"/>
              </a:lnSpc>
            </a:pPr>
            <a:r>
              <a:rPr lang="en-US" sz="2800" dirty="0"/>
              <a:t>Recall that that rotation matrices (and products of them) are orthogonal.</a:t>
            </a:r>
          </a:p>
          <a:p>
            <a:pPr>
              <a:lnSpc>
                <a:spcPct val="90000"/>
              </a:lnSpc>
            </a:pPr>
            <a:r>
              <a:rPr lang="en-US" sz="2800" dirty="0"/>
              <a:t>Recall that the rows of an orthogonal matrix form an </a:t>
            </a:r>
            <a:r>
              <a:rPr lang="en-US" sz="2800" dirty="0" err="1"/>
              <a:t>orthonormal</a:t>
            </a:r>
            <a:r>
              <a:rPr lang="en-US" sz="2800" dirty="0"/>
              <a:t> basis.</a:t>
            </a:r>
          </a:p>
          <a:p>
            <a:pPr>
              <a:lnSpc>
                <a:spcPct val="90000"/>
              </a:lnSpc>
            </a:pPr>
            <a:r>
              <a:rPr lang="en-US" sz="2800" dirty="0"/>
              <a:t>Or at least, that’s the way we’d like them to be.</a:t>
            </a:r>
          </a:p>
          <a:p>
            <a:pPr>
              <a:lnSpc>
                <a:spcPct val="90000"/>
              </a:lnSpc>
            </a:pPr>
            <a:r>
              <a:rPr lang="en-US" sz="2800" dirty="0"/>
              <a:t>But the world is not perfect. Floating point numbers are subject to numerical instability.</a:t>
            </a:r>
          </a:p>
          <a:p>
            <a:pPr>
              <a:lnSpc>
                <a:spcPct val="90000"/>
              </a:lnSpc>
            </a:pPr>
            <a:r>
              <a:rPr lang="en-US" sz="2800" dirty="0"/>
              <a:t>Aka “matrix creep</a:t>
            </a:r>
            <a:r>
              <a:rPr lang="en-US" sz="2800" dirty="0" smtClean="0"/>
              <a:t>” (apologies to David Bowie)</a:t>
            </a:r>
          </a:p>
          <a:p>
            <a:r>
              <a:rPr lang="en-US" sz="2800" dirty="0" smtClean="0"/>
              <a:t>We need to </a:t>
            </a:r>
            <a:r>
              <a:rPr lang="en-US" sz="2800" dirty="0" err="1" smtClean="0"/>
              <a:t>orthogonalize</a:t>
            </a:r>
            <a:r>
              <a:rPr lang="en-US" sz="2800" dirty="0" smtClean="0"/>
              <a:t> the matrix, resulting in a matrix that has mutually perpendicular unit vector axes and is (hopefully) as close to the original matrix as possible.</a:t>
            </a:r>
            <a:endParaRPr lang="en-US" sz="2800" dirty="0"/>
          </a:p>
        </p:txBody>
      </p:sp>
      <p:sp>
        <p:nvSpPr>
          <p:cNvPr id="5" name="Date Placeholder 4"/>
          <p:cNvSpPr>
            <a:spLocks noGrp="1"/>
          </p:cNvSpPr>
          <p:nvPr>
            <p:ph type="dt" sz="half" idx="10"/>
          </p:nvPr>
        </p:nvSpPr>
        <p:spPr/>
        <p:txBody>
          <a:bodyPr/>
          <a:lstStyle/>
          <a:p>
            <a:r>
              <a:rPr lang="en-US" smtClean="0"/>
              <a:t>Chapter 6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5"/>
          <p:cNvSpPr>
            <a:spLocks noGrp="1"/>
          </p:cNvSpPr>
          <p:nvPr>
            <p:ph type="sldNum" sz="quarter" idx="12"/>
          </p:nvPr>
        </p:nvSpPr>
        <p:spPr/>
        <p:txBody>
          <a:bodyPr/>
          <a:lstStyle/>
          <a:p>
            <a:fld id="{CDC14348-E4E7-4FDB-AF0A-F2BE60675AA8}" type="slidenum">
              <a:rPr lang="en-US"/>
              <a:pPr/>
              <a:t>52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r>
              <a:rPr lang="en-US"/>
              <a:t>Gramm-Schmidt Orthogonalization</a:t>
            </a:r>
          </a:p>
        </p:txBody>
      </p:sp>
      <p:sp>
        <p:nvSpPr>
          <p:cNvPr id="7171" name="Rectangle 3"/>
          <p:cNvSpPr>
            <a:spLocks noGrp="1" noChangeArrowheads="1"/>
          </p:cNvSpPr>
          <p:nvPr>
            <p:ph idx="1"/>
          </p:nvPr>
        </p:nvSpPr>
        <p:spPr/>
        <p:txBody>
          <a:bodyPr>
            <a:normAutofit fontScale="92500" lnSpcReduction="20000"/>
          </a:bodyPr>
          <a:lstStyle/>
          <a:p>
            <a:r>
              <a:rPr lang="en-US" dirty="0"/>
              <a:t>Here’s how to control matrix creep.</a:t>
            </a:r>
          </a:p>
          <a:p>
            <a:r>
              <a:rPr lang="en-US" dirty="0"/>
              <a:t>Go through the rows of the matrix in order.</a:t>
            </a:r>
          </a:p>
          <a:p>
            <a:r>
              <a:rPr lang="en-US" dirty="0"/>
              <a:t>For each, subtract off the component that is parallel to the other rows.</a:t>
            </a:r>
          </a:p>
          <a:p>
            <a:r>
              <a:rPr lang="en-US" dirty="0"/>
              <a:t>More details: let </a:t>
            </a:r>
            <a:r>
              <a:rPr lang="en-US" b="1" dirty="0"/>
              <a:t>r</a:t>
            </a:r>
            <a:r>
              <a:rPr lang="en-US" baseline="-25000" dirty="0"/>
              <a:t>1</a:t>
            </a:r>
            <a:r>
              <a:rPr lang="en-US" dirty="0"/>
              <a:t>, </a:t>
            </a:r>
            <a:r>
              <a:rPr lang="en-US" b="1" dirty="0"/>
              <a:t>r</a:t>
            </a:r>
            <a:r>
              <a:rPr lang="en-US" baseline="-25000" dirty="0"/>
              <a:t>2</a:t>
            </a:r>
            <a:r>
              <a:rPr lang="en-US" dirty="0"/>
              <a:t>, </a:t>
            </a:r>
            <a:r>
              <a:rPr lang="en-US" b="1" dirty="0"/>
              <a:t>r</a:t>
            </a:r>
            <a:r>
              <a:rPr lang="en-US" baseline="-25000" dirty="0"/>
              <a:t>3</a:t>
            </a:r>
            <a:r>
              <a:rPr lang="en-US" dirty="0"/>
              <a:t> be the rows of a </a:t>
            </a:r>
            <a:r>
              <a:rPr lang="en-US" dirty="0" smtClean="0"/>
              <a:t>3 </a:t>
            </a:r>
            <a:r>
              <a:rPr lang="en-US" sz="2400" dirty="0" smtClean="0">
                <a:latin typeface="Arial" charset="0"/>
              </a:rPr>
              <a:t>x </a:t>
            </a:r>
            <a:r>
              <a:rPr lang="en-US" dirty="0" smtClean="0"/>
              <a:t>3 matrix </a:t>
            </a:r>
            <a:r>
              <a:rPr lang="en-US" b="1" dirty="0" smtClean="0"/>
              <a:t>M</a:t>
            </a:r>
            <a:r>
              <a:rPr lang="en-US" dirty="0" smtClean="0"/>
              <a:t>.</a:t>
            </a:r>
          </a:p>
          <a:p>
            <a:r>
              <a:rPr lang="en-US" dirty="0" smtClean="0"/>
              <a:t>Remember, you can also think of these as the </a:t>
            </a:r>
            <a:r>
              <a:rPr lang="en-US" i="1" dirty="0" smtClean="0"/>
              <a:t>x</a:t>
            </a:r>
            <a:r>
              <a:rPr lang="en-US" dirty="0" smtClean="0"/>
              <a:t>-, </a:t>
            </a:r>
            <a:r>
              <a:rPr lang="en-US" i="1" dirty="0" smtClean="0"/>
              <a:t>y</a:t>
            </a:r>
            <a:r>
              <a:rPr lang="en-US" dirty="0" smtClean="0"/>
              <a:t>-, and </a:t>
            </a:r>
            <a:r>
              <a:rPr lang="en-US" i="1" dirty="0" smtClean="0"/>
              <a:t>z</a:t>
            </a:r>
            <a:r>
              <a:rPr lang="en-US" dirty="0" smtClean="0"/>
              <a:t>-axes of a coordinate space.</a:t>
            </a:r>
          </a:p>
          <a:p>
            <a:r>
              <a:rPr lang="en-US" dirty="0" smtClean="0"/>
              <a:t>Then an orthogonal set of row vectors, </a:t>
            </a:r>
            <a:r>
              <a:rPr lang="en-US" b="1" dirty="0" smtClean="0"/>
              <a:t>r</a:t>
            </a:r>
            <a:r>
              <a:rPr lang="en-US" baseline="-25000" dirty="0" smtClean="0"/>
              <a:t>1</a:t>
            </a:r>
            <a:r>
              <a:rPr lang="en-US" dirty="0" smtClean="0">
                <a:sym typeface="Symbol" pitchFamily="18" charset="2"/>
              </a:rPr>
              <a:t></a:t>
            </a:r>
            <a:r>
              <a:rPr lang="en-US" dirty="0" smtClean="0"/>
              <a:t>, </a:t>
            </a:r>
            <a:r>
              <a:rPr lang="en-US" b="1" dirty="0" smtClean="0"/>
              <a:t>r</a:t>
            </a:r>
            <a:r>
              <a:rPr lang="en-US" baseline="-25000" dirty="0" smtClean="0"/>
              <a:t>2</a:t>
            </a:r>
            <a:r>
              <a:rPr lang="en-US" dirty="0" smtClean="0">
                <a:sym typeface="Symbol" pitchFamily="18" charset="2"/>
              </a:rPr>
              <a:t></a:t>
            </a:r>
            <a:r>
              <a:rPr lang="en-US" dirty="0" smtClean="0"/>
              <a:t>, </a:t>
            </a:r>
            <a:r>
              <a:rPr lang="en-US" b="1" dirty="0" smtClean="0"/>
              <a:t>r</a:t>
            </a:r>
            <a:r>
              <a:rPr lang="en-US" baseline="-25000" dirty="0" smtClean="0"/>
              <a:t>3</a:t>
            </a:r>
            <a:r>
              <a:rPr lang="en-US" dirty="0" smtClean="0">
                <a:sym typeface="Symbol" pitchFamily="18" charset="2"/>
              </a:rPr>
              <a:t></a:t>
            </a:r>
            <a:r>
              <a:rPr lang="en-US" dirty="0" smtClean="0"/>
              <a:t>  can be computed as follows:</a:t>
            </a:r>
          </a:p>
        </p:txBody>
      </p:sp>
      <p:sp>
        <p:nvSpPr>
          <p:cNvPr id="5" name="Date Placeholder 4"/>
          <p:cNvSpPr>
            <a:spLocks noGrp="1"/>
          </p:cNvSpPr>
          <p:nvPr>
            <p:ph type="dt" sz="half" idx="10"/>
          </p:nvPr>
        </p:nvSpPr>
        <p:spPr/>
        <p:txBody>
          <a:bodyPr/>
          <a:lstStyle/>
          <a:p>
            <a:r>
              <a:rPr lang="en-US" smtClean="0"/>
              <a:t>Chapter 6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5"/>
          <p:cNvSpPr>
            <a:spLocks noGrp="1"/>
          </p:cNvSpPr>
          <p:nvPr>
            <p:ph type="sldNum" sz="quarter" idx="12"/>
          </p:nvPr>
        </p:nvSpPr>
        <p:spPr/>
        <p:txBody>
          <a:bodyPr/>
          <a:lstStyle/>
          <a:p>
            <a:fld id="{8F2DC674-2459-4F64-AC9C-4EAA2EE54F8D}" type="slidenum">
              <a:rPr lang="en-US"/>
              <a:pPr/>
              <a:t>53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Steps 1 and 2</a:t>
            </a:r>
          </a:p>
        </p:txBody>
      </p:sp>
      <p:sp>
        <p:nvSpPr>
          <p:cNvPr id="8195" name="Rectangle 3"/>
          <p:cNvSpPr>
            <a:spLocks noGrp="1" noChangeArrowheads="1"/>
          </p:cNvSpPr>
          <p:nvPr>
            <p:ph idx="1"/>
          </p:nvPr>
        </p:nvSpPr>
        <p:spPr/>
        <p:txBody>
          <a:bodyPr/>
          <a:lstStyle/>
          <a:p>
            <a:pPr>
              <a:lnSpc>
                <a:spcPct val="90000"/>
              </a:lnSpc>
            </a:pPr>
            <a:r>
              <a:rPr lang="en-US" sz="2800" dirty="0"/>
              <a:t>Step 1: Normalize </a:t>
            </a:r>
            <a:r>
              <a:rPr lang="en-US" sz="2800" b="1" dirty="0"/>
              <a:t>r</a:t>
            </a:r>
            <a:r>
              <a:rPr lang="en-US" sz="2800" baseline="-25000" dirty="0"/>
              <a:t>1</a:t>
            </a:r>
            <a:r>
              <a:rPr lang="en-US" sz="2800" dirty="0"/>
              <a:t> to get a new vector </a:t>
            </a:r>
            <a:r>
              <a:rPr lang="en-US" sz="2800" b="1" dirty="0"/>
              <a:t>r</a:t>
            </a:r>
            <a:r>
              <a:rPr lang="en-US" sz="2800" baseline="-25000" dirty="0"/>
              <a:t>1</a:t>
            </a:r>
            <a:r>
              <a:rPr lang="en-US" sz="2800" dirty="0">
                <a:sym typeface="Symbol" pitchFamily="18" charset="2"/>
              </a:rPr>
              <a:t> (meaning make its magnitude 1)</a:t>
            </a:r>
            <a:r>
              <a:rPr lang="en-US" sz="2800" baseline="-25000" dirty="0"/>
              <a:t> </a:t>
            </a:r>
          </a:p>
          <a:p>
            <a:pPr>
              <a:lnSpc>
                <a:spcPct val="90000"/>
              </a:lnSpc>
            </a:pPr>
            <a:r>
              <a:rPr lang="en-US" sz="2800" dirty="0"/>
              <a:t>Step 2: Replace </a:t>
            </a:r>
            <a:r>
              <a:rPr lang="en-US" sz="2800" b="1" dirty="0"/>
              <a:t>r</a:t>
            </a:r>
            <a:r>
              <a:rPr lang="en-US" sz="2800" baseline="-25000" dirty="0"/>
              <a:t>2</a:t>
            </a:r>
            <a:r>
              <a:rPr lang="en-US" sz="2800" dirty="0"/>
              <a:t> by </a:t>
            </a:r>
          </a:p>
          <a:p>
            <a:pPr algn="ctr">
              <a:lnSpc>
                <a:spcPct val="90000"/>
              </a:lnSpc>
              <a:buFontTx/>
              <a:buNone/>
            </a:pPr>
            <a:r>
              <a:rPr lang="en-US" sz="2800" b="1" dirty="0"/>
              <a:t>r</a:t>
            </a:r>
            <a:r>
              <a:rPr lang="en-US" sz="2800" baseline="-25000" dirty="0"/>
              <a:t>2</a:t>
            </a:r>
            <a:r>
              <a:rPr lang="en-US" sz="2800" dirty="0">
                <a:sym typeface="Symbol" pitchFamily="18" charset="2"/>
              </a:rPr>
              <a:t></a:t>
            </a:r>
            <a:r>
              <a:rPr lang="en-US" sz="2800" b="1" dirty="0"/>
              <a:t>= r</a:t>
            </a:r>
            <a:r>
              <a:rPr lang="en-US" sz="2800" baseline="-25000" dirty="0"/>
              <a:t>2 </a:t>
            </a:r>
            <a:r>
              <a:rPr lang="en-US" sz="2800" dirty="0"/>
              <a:t>– (</a:t>
            </a:r>
            <a:r>
              <a:rPr lang="en-US" sz="2800" b="1" dirty="0"/>
              <a:t>r</a:t>
            </a:r>
            <a:r>
              <a:rPr lang="en-US" sz="2800" baseline="-25000" dirty="0"/>
              <a:t>1</a:t>
            </a:r>
            <a:r>
              <a:rPr lang="en-US" sz="2800" dirty="0">
                <a:sym typeface="Symbol" pitchFamily="18" charset="2"/>
              </a:rPr>
              <a:t></a:t>
            </a:r>
            <a:r>
              <a:rPr lang="en-US" sz="2800" dirty="0"/>
              <a:t>.</a:t>
            </a:r>
            <a:r>
              <a:rPr lang="en-US" sz="2800" b="1" dirty="0"/>
              <a:t>r</a:t>
            </a:r>
            <a:r>
              <a:rPr lang="en-US" sz="2800" baseline="-25000" dirty="0"/>
              <a:t>2</a:t>
            </a:r>
            <a:r>
              <a:rPr lang="en-US" sz="2800" dirty="0"/>
              <a:t>) </a:t>
            </a:r>
            <a:r>
              <a:rPr lang="en-US" sz="2800" b="1" dirty="0"/>
              <a:t>r</a:t>
            </a:r>
            <a:r>
              <a:rPr lang="en-US" sz="2800" baseline="-25000" dirty="0"/>
              <a:t>1</a:t>
            </a:r>
            <a:r>
              <a:rPr lang="en-US" sz="2800" dirty="0">
                <a:sym typeface="Symbol" pitchFamily="18" charset="2"/>
              </a:rPr>
              <a:t></a:t>
            </a:r>
            <a:r>
              <a:rPr lang="en-US" sz="2800" baseline="-25000" dirty="0"/>
              <a:t> </a:t>
            </a:r>
          </a:p>
          <a:p>
            <a:pPr>
              <a:lnSpc>
                <a:spcPct val="90000"/>
              </a:lnSpc>
            </a:pPr>
            <a:r>
              <a:rPr lang="en-US" sz="2800" b="1" dirty="0"/>
              <a:t>r</a:t>
            </a:r>
            <a:r>
              <a:rPr lang="en-US" sz="2800" baseline="-25000" dirty="0"/>
              <a:t>2</a:t>
            </a:r>
            <a:r>
              <a:rPr lang="en-US" sz="2800" dirty="0">
                <a:sym typeface="Symbol" pitchFamily="18" charset="2"/>
              </a:rPr>
              <a:t> is now perpendicular to </a:t>
            </a:r>
            <a:r>
              <a:rPr lang="en-US" sz="2800" b="1" dirty="0"/>
              <a:t>r</a:t>
            </a:r>
            <a:r>
              <a:rPr lang="en-US" sz="2800" baseline="-25000" dirty="0"/>
              <a:t>1</a:t>
            </a:r>
            <a:r>
              <a:rPr lang="en-US" sz="2800" dirty="0">
                <a:sym typeface="Symbol" pitchFamily="18" charset="2"/>
              </a:rPr>
              <a:t></a:t>
            </a:r>
            <a:r>
              <a:rPr lang="en-US" sz="2800" baseline="-25000" dirty="0"/>
              <a:t> </a:t>
            </a:r>
            <a:r>
              <a:rPr lang="en-US" sz="2800" dirty="0"/>
              <a:t>because </a:t>
            </a:r>
          </a:p>
          <a:p>
            <a:pPr algn="ctr">
              <a:lnSpc>
                <a:spcPct val="90000"/>
              </a:lnSpc>
              <a:buFontTx/>
              <a:buNone/>
            </a:pPr>
            <a:r>
              <a:rPr lang="en-US" sz="2800" b="1" dirty="0"/>
              <a:t>r</a:t>
            </a:r>
            <a:r>
              <a:rPr lang="en-US" sz="2800" baseline="-25000" dirty="0"/>
              <a:t>1</a:t>
            </a:r>
            <a:r>
              <a:rPr lang="en-US" sz="2800" dirty="0">
                <a:sym typeface="Symbol" pitchFamily="18" charset="2"/>
              </a:rPr>
              <a:t></a:t>
            </a:r>
            <a:r>
              <a:rPr lang="en-US" sz="2800" dirty="0"/>
              <a:t>.</a:t>
            </a:r>
            <a:r>
              <a:rPr lang="en-US" sz="2800" b="1" dirty="0"/>
              <a:t>r</a:t>
            </a:r>
            <a:r>
              <a:rPr lang="en-US" sz="2800" baseline="-25000" dirty="0"/>
              <a:t>2</a:t>
            </a:r>
            <a:r>
              <a:rPr lang="en-US" sz="2800" dirty="0">
                <a:sym typeface="Symbol" pitchFamily="18" charset="2"/>
              </a:rPr>
              <a:t> = </a:t>
            </a:r>
            <a:r>
              <a:rPr lang="en-US" sz="2800" b="1" dirty="0"/>
              <a:t>r</a:t>
            </a:r>
            <a:r>
              <a:rPr lang="en-US" sz="2800" baseline="-25000" dirty="0"/>
              <a:t>1</a:t>
            </a:r>
            <a:r>
              <a:rPr lang="en-US" sz="2800" dirty="0">
                <a:sym typeface="Symbol" pitchFamily="18" charset="2"/>
              </a:rPr>
              <a:t></a:t>
            </a:r>
            <a:r>
              <a:rPr lang="en-US" sz="2800" dirty="0"/>
              <a:t>.</a:t>
            </a:r>
            <a:r>
              <a:rPr lang="en-US" sz="2800" dirty="0">
                <a:sym typeface="Symbol" pitchFamily="18" charset="2"/>
              </a:rPr>
              <a:t>(</a:t>
            </a:r>
            <a:r>
              <a:rPr lang="en-US" sz="2800" b="1" dirty="0"/>
              <a:t>r</a:t>
            </a:r>
            <a:r>
              <a:rPr lang="en-US" sz="2800" baseline="-25000" dirty="0"/>
              <a:t>2 </a:t>
            </a:r>
            <a:r>
              <a:rPr lang="en-US" sz="2800" dirty="0"/>
              <a:t>– (</a:t>
            </a:r>
            <a:r>
              <a:rPr lang="en-US" sz="2800" b="1" dirty="0"/>
              <a:t>r</a:t>
            </a:r>
            <a:r>
              <a:rPr lang="en-US" sz="2800" baseline="-25000" dirty="0"/>
              <a:t>1</a:t>
            </a:r>
            <a:r>
              <a:rPr lang="en-US" sz="2800" dirty="0">
                <a:sym typeface="Symbol" pitchFamily="18" charset="2"/>
              </a:rPr>
              <a:t></a:t>
            </a:r>
            <a:r>
              <a:rPr lang="en-US" sz="2800" dirty="0"/>
              <a:t>.</a:t>
            </a:r>
            <a:r>
              <a:rPr lang="en-US" sz="2800" b="1" dirty="0"/>
              <a:t>r</a:t>
            </a:r>
            <a:r>
              <a:rPr lang="en-US" sz="2800" baseline="-25000" dirty="0"/>
              <a:t>2</a:t>
            </a:r>
            <a:r>
              <a:rPr lang="en-US" sz="2800" dirty="0"/>
              <a:t>) </a:t>
            </a:r>
            <a:r>
              <a:rPr lang="en-US" sz="2800" b="1" dirty="0"/>
              <a:t>r</a:t>
            </a:r>
            <a:r>
              <a:rPr lang="en-US" sz="2800" baseline="-25000" dirty="0"/>
              <a:t>1</a:t>
            </a:r>
            <a:r>
              <a:rPr lang="en-US" sz="2800" dirty="0">
                <a:sym typeface="Symbol" pitchFamily="18" charset="2"/>
              </a:rPr>
              <a:t>)</a:t>
            </a:r>
          </a:p>
          <a:p>
            <a:pPr algn="ctr">
              <a:lnSpc>
                <a:spcPct val="90000"/>
              </a:lnSpc>
              <a:buFontTx/>
              <a:buNone/>
            </a:pPr>
            <a:r>
              <a:rPr lang="en-US" sz="2800" dirty="0">
                <a:sym typeface="Symbol" pitchFamily="18" charset="2"/>
              </a:rPr>
              <a:t>= </a:t>
            </a:r>
            <a:r>
              <a:rPr lang="en-US" sz="2800" b="1" dirty="0"/>
              <a:t>r</a:t>
            </a:r>
            <a:r>
              <a:rPr lang="en-US" sz="2800" baseline="-25000" dirty="0"/>
              <a:t>1</a:t>
            </a:r>
            <a:r>
              <a:rPr lang="en-US" sz="2800" dirty="0">
                <a:sym typeface="Symbol" pitchFamily="18" charset="2"/>
              </a:rPr>
              <a:t></a:t>
            </a:r>
            <a:r>
              <a:rPr lang="en-US" sz="2800" dirty="0"/>
              <a:t>.</a:t>
            </a:r>
            <a:r>
              <a:rPr lang="en-US" sz="2800" b="1" dirty="0"/>
              <a:t>r</a:t>
            </a:r>
            <a:r>
              <a:rPr lang="en-US" sz="2800" baseline="-25000" dirty="0"/>
              <a:t>2 </a:t>
            </a:r>
            <a:r>
              <a:rPr lang="en-US" sz="2800" dirty="0"/>
              <a:t>– (</a:t>
            </a:r>
            <a:r>
              <a:rPr lang="en-US" sz="2800" b="1" dirty="0"/>
              <a:t>r</a:t>
            </a:r>
            <a:r>
              <a:rPr lang="en-US" sz="2800" baseline="-25000" dirty="0"/>
              <a:t>1</a:t>
            </a:r>
            <a:r>
              <a:rPr lang="en-US" sz="2800" dirty="0">
                <a:sym typeface="Symbol" pitchFamily="18" charset="2"/>
              </a:rPr>
              <a:t></a:t>
            </a:r>
            <a:r>
              <a:rPr lang="en-US" sz="2800" dirty="0"/>
              <a:t>.</a:t>
            </a:r>
            <a:r>
              <a:rPr lang="en-US" sz="2800" b="1" dirty="0"/>
              <a:t>r</a:t>
            </a:r>
            <a:r>
              <a:rPr lang="en-US" sz="2800" baseline="-25000" dirty="0"/>
              <a:t>2</a:t>
            </a:r>
            <a:r>
              <a:rPr lang="en-US" sz="2800" dirty="0"/>
              <a:t>)</a:t>
            </a:r>
            <a:r>
              <a:rPr lang="en-US" sz="2800" dirty="0">
                <a:solidFill>
                  <a:srgbClr val="FF0000"/>
                </a:solidFill>
              </a:rPr>
              <a:t>(</a:t>
            </a:r>
            <a:r>
              <a:rPr lang="en-US" sz="2800" b="1" dirty="0">
                <a:solidFill>
                  <a:srgbClr val="FF0000"/>
                </a:solidFill>
              </a:rPr>
              <a:t>r</a:t>
            </a:r>
            <a:r>
              <a:rPr lang="en-US" sz="2800" baseline="-25000" dirty="0">
                <a:solidFill>
                  <a:srgbClr val="FF0000"/>
                </a:solidFill>
              </a:rPr>
              <a:t>1</a:t>
            </a:r>
            <a:r>
              <a:rPr lang="en-US" sz="2800" dirty="0">
                <a:solidFill>
                  <a:srgbClr val="FF0000"/>
                </a:solidFill>
                <a:sym typeface="Symbol" pitchFamily="18" charset="2"/>
              </a:rPr>
              <a:t></a:t>
            </a:r>
            <a:r>
              <a:rPr lang="en-US" sz="2800" dirty="0">
                <a:solidFill>
                  <a:srgbClr val="FF0000"/>
                </a:solidFill>
              </a:rPr>
              <a:t>.</a:t>
            </a:r>
            <a:r>
              <a:rPr lang="en-US" sz="2800" b="1" dirty="0">
                <a:solidFill>
                  <a:srgbClr val="FF0000"/>
                </a:solidFill>
              </a:rPr>
              <a:t>r</a:t>
            </a:r>
            <a:r>
              <a:rPr lang="en-US" sz="2800" baseline="-25000" dirty="0">
                <a:solidFill>
                  <a:srgbClr val="FF0000"/>
                </a:solidFill>
              </a:rPr>
              <a:t>1</a:t>
            </a:r>
            <a:r>
              <a:rPr lang="en-US" sz="2800" dirty="0">
                <a:solidFill>
                  <a:srgbClr val="FF0000"/>
                </a:solidFill>
                <a:sym typeface="Symbol" pitchFamily="18" charset="2"/>
              </a:rPr>
              <a:t>)</a:t>
            </a:r>
          </a:p>
          <a:p>
            <a:pPr algn="ctr">
              <a:lnSpc>
                <a:spcPct val="90000"/>
              </a:lnSpc>
              <a:buFontTx/>
              <a:buNone/>
            </a:pPr>
            <a:r>
              <a:rPr lang="en-US" sz="2800" dirty="0">
                <a:sym typeface="Symbol" pitchFamily="18" charset="2"/>
              </a:rPr>
              <a:t>= </a:t>
            </a:r>
            <a:r>
              <a:rPr lang="en-US" sz="2800" b="1" dirty="0"/>
              <a:t>r</a:t>
            </a:r>
            <a:r>
              <a:rPr lang="en-US" sz="2800" baseline="-25000" dirty="0"/>
              <a:t>1</a:t>
            </a:r>
            <a:r>
              <a:rPr lang="en-US" sz="2800" dirty="0">
                <a:sym typeface="Symbol" pitchFamily="18" charset="2"/>
              </a:rPr>
              <a:t></a:t>
            </a:r>
            <a:r>
              <a:rPr lang="en-US" sz="2800" dirty="0"/>
              <a:t>.</a:t>
            </a:r>
            <a:r>
              <a:rPr lang="en-US" sz="2800" b="1" dirty="0"/>
              <a:t>r</a:t>
            </a:r>
            <a:r>
              <a:rPr lang="en-US" sz="2800" baseline="-25000" dirty="0"/>
              <a:t>2 </a:t>
            </a:r>
            <a:r>
              <a:rPr lang="en-US" sz="2800" dirty="0"/>
              <a:t>– </a:t>
            </a:r>
            <a:r>
              <a:rPr lang="en-US" sz="2800" b="1" dirty="0"/>
              <a:t>r</a:t>
            </a:r>
            <a:r>
              <a:rPr lang="en-US" sz="2800" baseline="-25000" dirty="0"/>
              <a:t>1</a:t>
            </a:r>
            <a:r>
              <a:rPr lang="en-US" sz="2800" dirty="0">
                <a:sym typeface="Symbol" pitchFamily="18" charset="2"/>
              </a:rPr>
              <a:t></a:t>
            </a:r>
            <a:r>
              <a:rPr lang="en-US" sz="2800" dirty="0"/>
              <a:t>.</a:t>
            </a:r>
            <a:r>
              <a:rPr lang="en-US" sz="2800" b="1" dirty="0"/>
              <a:t>r</a:t>
            </a:r>
            <a:r>
              <a:rPr lang="en-US" sz="2800" baseline="-25000" dirty="0"/>
              <a:t>2</a:t>
            </a:r>
            <a:endParaRPr lang="en-US" sz="2800" dirty="0"/>
          </a:p>
          <a:p>
            <a:pPr algn="ctr">
              <a:lnSpc>
                <a:spcPct val="90000"/>
              </a:lnSpc>
              <a:buFontTx/>
              <a:buNone/>
            </a:pPr>
            <a:r>
              <a:rPr lang="en-US" sz="2800" dirty="0"/>
              <a:t>= 0 </a:t>
            </a:r>
          </a:p>
          <a:p>
            <a:pPr>
              <a:lnSpc>
                <a:spcPct val="90000"/>
              </a:lnSpc>
              <a:buFontTx/>
              <a:buNone/>
            </a:pPr>
            <a:endParaRPr lang="en-US" sz="2800" baseline="-25000" dirty="0"/>
          </a:p>
        </p:txBody>
      </p:sp>
      <p:sp>
        <p:nvSpPr>
          <p:cNvPr id="5" name="Date Placeholder 4"/>
          <p:cNvSpPr>
            <a:spLocks noGrp="1"/>
          </p:cNvSpPr>
          <p:nvPr>
            <p:ph type="dt" sz="half" idx="10"/>
          </p:nvPr>
        </p:nvSpPr>
        <p:spPr/>
        <p:txBody>
          <a:bodyPr/>
          <a:lstStyle/>
          <a:p>
            <a:r>
              <a:rPr lang="en-US" smtClean="0"/>
              <a:t>Chapter 6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5"/>
          <p:cNvSpPr>
            <a:spLocks noGrp="1"/>
          </p:cNvSpPr>
          <p:nvPr>
            <p:ph type="sldNum" sz="quarter" idx="12"/>
          </p:nvPr>
        </p:nvSpPr>
        <p:spPr/>
        <p:txBody>
          <a:bodyPr/>
          <a:lstStyle/>
          <a:p>
            <a:fld id="{27C644F3-F99F-4A52-BC58-4B53DFC86400}" type="slidenum">
              <a:rPr lang="en-US"/>
              <a:pPr/>
              <a:t>54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Steps 3, 4, and 5</a:t>
            </a:r>
          </a:p>
        </p:txBody>
      </p:sp>
      <p:sp>
        <p:nvSpPr>
          <p:cNvPr id="9219" name="Rectangle 3"/>
          <p:cNvSpPr>
            <a:spLocks noGrp="1" noChangeArrowheads="1"/>
          </p:cNvSpPr>
          <p:nvPr>
            <p:ph idx="1"/>
          </p:nvPr>
        </p:nvSpPr>
        <p:spPr/>
        <p:txBody>
          <a:bodyPr/>
          <a:lstStyle/>
          <a:p>
            <a:r>
              <a:rPr lang="en-US"/>
              <a:t>Step 3: Normalize </a:t>
            </a:r>
            <a:r>
              <a:rPr lang="en-US" b="1"/>
              <a:t>r</a:t>
            </a:r>
            <a:r>
              <a:rPr lang="en-US" baseline="-25000"/>
              <a:t>2</a:t>
            </a:r>
            <a:r>
              <a:rPr lang="en-US">
                <a:sym typeface="Symbol" pitchFamily="18" charset="2"/>
              </a:rPr>
              <a:t></a:t>
            </a:r>
          </a:p>
          <a:p>
            <a:r>
              <a:rPr lang="en-US">
                <a:sym typeface="Symbol" pitchFamily="18" charset="2"/>
              </a:rPr>
              <a:t>Step 4: Replace </a:t>
            </a:r>
            <a:r>
              <a:rPr lang="en-US" b="1"/>
              <a:t>r</a:t>
            </a:r>
            <a:r>
              <a:rPr lang="en-US" baseline="-25000"/>
              <a:t>3</a:t>
            </a:r>
            <a:r>
              <a:rPr lang="en-US"/>
              <a:t> by </a:t>
            </a:r>
          </a:p>
          <a:p>
            <a:pPr algn="ctr">
              <a:buFontTx/>
              <a:buNone/>
            </a:pPr>
            <a:r>
              <a:rPr lang="en-US" b="1"/>
              <a:t>r</a:t>
            </a:r>
            <a:r>
              <a:rPr lang="en-US" baseline="-25000"/>
              <a:t>3</a:t>
            </a:r>
            <a:r>
              <a:rPr lang="en-US">
                <a:sym typeface="Symbol" pitchFamily="18" charset="2"/>
              </a:rPr>
              <a:t></a:t>
            </a:r>
            <a:r>
              <a:rPr lang="en-US" b="1"/>
              <a:t>= r</a:t>
            </a:r>
            <a:r>
              <a:rPr lang="en-US" baseline="-25000"/>
              <a:t>3 </a:t>
            </a:r>
            <a:r>
              <a:rPr lang="en-US"/>
              <a:t>– (</a:t>
            </a:r>
            <a:r>
              <a:rPr lang="en-US" b="1"/>
              <a:t>r</a:t>
            </a:r>
            <a:r>
              <a:rPr lang="en-US" baseline="-25000"/>
              <a:t>1</a:t>
            </a:r>
            <a:r>
              <a:rPr lang="en-US">
                <a:sym typeface="Symbol" pitchFamily="18" charset="2"/>
              </a:rPr>
              <a:t></a:t>
            </a:r>
            <a:r>
              <a:rPr lang="en-US"/>
              <a:t>.</a:t>
            </a:r>
            <a:r>
              <a:rPr lang="en-US" b="1"/>
              <a:t>r</a:t>
            </a:r>
            <a:r>
              <a:rPr lang="en-US" baseline="-25000"/>
              <a:t>3</a:t>
            </a:r>
            <a:r>
              <a:rPr lang="en-US"/>
              <a:t>) </a:t>
            </a:r>
            <a:r>
              <a:rPr lang="en-US" b="1"/>
              <a:t>r</a:t>
            </a:r>
            <a:r>
              <a:rPr lang="en-US" baseline="-25000"/>
              <a:t>1</a:t>
            </a:r>
            <a:r>
              <a:rPr lang="en-US">
                <a:sym typeface="Symbol" pitchFamily="18" charset="2"/>
              </a:rPr>
              <a:t></a:t>
            </a:r>
            <a:r>
              <a:rPr lang="en-US" baseline="-25000"/>
              <a:t> </a:t>
            </a:r>
            <a:r>
              <a:rPr lang="en-US"/>
              <a:t>– (</a:t>
            </a:r>
            <a:r>
              <a:rPr lang="en-US" b="1"/>
              <a:t>r</a:t>
            </a:r>
            <a:r>
              <a:rPr lang="en-US" baseline="-25000"/>
              <a:t>2</a:t>
            </a:r>
            <a:r>
              <a:rPr lang="en-US">
                <a:sym typeface="Symbol" pitchFamily="18" charset="2"/>
              </a:rPr>
              <a:t></a:t>
            </a:r>
            <a:r>
              <a:rPr lang="en-US"/>
              <a:t>.</a:t>
            </a:r>
            <a:r>
              <a:rPr lang="en-US" b="1"/>
              <a:t>r</a:t>
            </a:r>
            <a:r>
              <a:rPr lang="en-US" baseline="-25000"/>
              <a:t>3</a:t>
            </a:r>
            <a:r>
              <a:rPr lang="en-US"/>
              <a:t>) </a:t>
            </a:r>
            <a:r>
              <a:rPr lang="en-US" b="1"/>
              <a:t>r</a:t>
            </a:r>
            <a:r>
              <a:rPr lang="en-US" baseline="-25000"/>
              <a:t>2</a:t>
            </a:r>
            <a:r>
              <a:rPr lang="en-US">
                <a:sym typeface="Symbol" pitchFamily="18" charset="2"/>
              </a:rPr>
              <a:t></a:t>
            </a:r>
            <a:r>
              <a:rPr lang="en-US" baseline="-25000"/>
              <a:t> </a:t>
            </a:r>
          </a:p>
          <a:p>
            <a:r>
              <a:rPr lang="en-US"/>
              <a:t>Step 5: Normalize </a:t>
            </a:r>
            <a:r>
              <a:rPr lang="en-US" b="1"/>
              <a:t>r</a:t>
            </a:r>
            <a:r>
              <a:rPr lang="en-US" baseline="-25000"/>
              <a:t>3</a:t>
            </a:r>
            <a:r>
              <a:rPr lang="en-US">
                <a:sym typeface="Symbol" pitchFamily="18" charset="2"/>
              </a:rPr>
              <a:t></a:t>
            </a:r>
            <a:endParaRPr lang="en-US"/>
          </a:p>
          <a:p>
            <a:endParaRPr lang="en-US"/>
          </a:p>
        </p:txBody>
      </p:sp>
      <p:sp>
        <p:nvSpPr>
          <p:cNvPr id="5" name="Date Placeholder 4"/>
          <p:cNvSpPr>
            <a:spLocks noGrp="1"/>
          </p:cNvSpPr>
          <p:nvPr>
            <p:ph type="dt" sz="half" idx="10"/>
          </p:nvPr>
        </p:nvSpPr>
        <p:spPr/>
        <p:txBody>
          <a:bodyPr/>
          <a:lstStyle/>
          <a:p>
            <a:r>
              <a:rPr lang="en-US" smtClean="0"/>
              <a:t>Chapter 6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5"/>
          <p:cNvSpPr>
            <a:spLocks noGrp="1"/>
          </p:cNvSpPr>
          <p:nvPr>
            <p:ph type="sldNum" sz="quarter" idx="12"/>
          </p:nvPr>
        </p:nvSpPr>
        <p:spPr/>
        <p:txBody>
          <a:bodyPr/>
          <a:lstStyle/>
          <a:p>
            <a:fld id="{01FEEAAD-E310-4122-91D8-D50CE30F4BBF}" type="slidenum">
              <a:rPr lang="en-US"/>
              <a:pPr/>
              <a:t>55</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Checking </a:t>
            </a:r>
            <a:r>
              <a:rPr lang="en-US" b="1"/>
              <a:t>r</a:t>
            </a:r>
            <a:r>
              <a:rPr lang="en-US" baseline="-25000"/>
              <a:t>3</a:t>
            </a:r>
            <a:r>
              <a:rPr lang="en-US">
                <a:sym typeface="Symbol" pitchFamily="18" charset="2"/>
              </a:rPr>
              <a:t> and </a:t>
            </a:r>
            <a:r>
              <a:rPr lang="en-US" b="1"/>
              <a:t>r</a:t>
            </a:r>
            <a:r>
              <a:rPr lang="en-US" baseline="-25000"/>
              <a:t>1</a:t>
            </a:r>
            <a:r>
              <a:rPr lang="en-US">
                <a:sym typeface="Symbol" pitchFamily="18" charset="2"/>
              </a:rPr>
              <a:t></a:t>
            </a:r>
            <a:r>
              <a:rPr lang="en-US" baseline="-25000"/>
              <a:t> </a:t>
            </a:r>
          </a:p>
        </p:txBody>
      </p:sp>
      <p:sp>
        <p:nvSpPr>
          <p:cNvPr id="10243" name="Rectangle 3"/>
          <p:cNvSpPr>
            <a:spLocks noGrp="1" noChangeArrowheads="1"/>
          </p:cNvSpPr>
          <p:nvPr>
            <p:ph idx="1"/>
          </p:nvPr>
        </p:nvSpPr>
        <p:spPr/>
        <p:txBody>
          <a:bodyPr/>
          <a:lstStyle/>
          <a:p>
            <a:r>
              <a:rPr lang="en-US" b="1"/>
              <a:t>r</a:t>
            </a:r>
            <a:r>
              <a:rPr lang="en-US" baseline="-25000"/>
              <a:t>3</a:t>
            </a:r>
            <a:r>
              <a:rPr lang="en-US">
                <a:sym typeface="Symbol" pitchFamily="18" charset="2"/>
              </a:rPr>
              <a:t> is now perpendicular to </a:t>
            </a:r>
            <a:r>
              <a:rPr lang="en-US" b="1"/>
              <a:t>r</a:t>
            </a:r>
            <a:r>
              <a:rPr lang="en-US" baseline="-25000"/>
              <a:t>1</a:t>
            </a:r>
            <a:r>
              <a:rPr lang="en-US">
                <a:sym typeface="Symbol" pitchFamily="18" charset="2"/>
              </a:rPr>
              <a:t></a:t>
            </a:r>
            <a:r>
              <a:rPr lang="en-US" baseline="-25000"/>
              <a:t> </a:t>
            </a:r>
            <a:r>
              <a:rPr lang="en-US"/>
              <a:t>because </a:t>
            </a:r>
          </a:p>
          <a:p>
            <a:pPr algn="ctr">
              <a:buFontTx/>
              <a:buNone/>
            </a:pPr>
            <a:r>
              <a:rPr lang="en-US" b="1"/>
              <a:t>r</a:t>
            </a:r>
            <a:r>
              <a:rPr lang="en-US" baseline="-25000"/>
              <a:t>1</a:t>
            </a:r>
            <a:r>
              <a:rPr lang="en-US">
                <a:sym typeface="Symbol" pitchFamily="18" charset="2"/>
              </a:rPr>
              <a:t></a:t>
            </a:r>
            <a:r>
              <a:rPr lang="en-US"/>
              <a:t>.</a:t>
            </a:r>
            <a:r>
              <a:rPr lang="en-US" b="1"/>
              <a:t>r</a:t>
            </a:r>
            <a:r>
              <a:rPr lang="en-US" baseline="-25000"/>
              <a:t>3</a:t>
            </a:r>
            <a:r>
              <a:rPr lang="en-US">
                <a:sym typeface="Symbol" pitchFamily="18" charset="2"/>
              </a:rPr>
              <a:t> = </a:t>
            </a:r>
            <a:r>
              <a:rPr lang="en-US" b="1"/>
              <a:t>r</a:t>
            </a:r>
            <a:r>
              <a:rPr lang="en-US" baseline="-25000"/>
              <a:t>1</a:t>
            </a:r>
            <a:r>
              <a:rPr lang="en-US">
                <a:sym typeface="Symbol" pitchFamily="18" charset="2"/>
              </a:rPr>
              <a:t></a:t>
            </a:r>
            <a:r>
              <a:rPr lang="en-US"/>
              <a:t>.</a:t>
            </a:r>
            <a:r>
              <a:rPr lang="en-US">
                <a:sym typeface="Symbol" pitchFamily="18" charset="2"/>
              </a:rPr>
              <a:t>(</a:t>
            </a:r>
            <a:r>
              <a:rPr lang="en-US" b="1"/>
              <a:t>r</a:t>
            </a:r>
            <a:r>
              <a:rPr lang="en-US" baseline="-25000"/>
              <a:t>3 </a:t>
            </a:r>
            <a:r>
              <a:rPr lang="en-US"/>
              <a:t>– (</a:t>
            </a:r>
            <a:r>
              <a:rPr lang="en-US" b="1"/>
              <a:t>r</a:t>
            </a:r>
            <a:r>
              <a:rPr lang="en-US" baseline="-25000"/>
              <a:t>1</a:t>
            </a:r>
            <a:r>
              <a:rPr lang="en-US">
                <a:sym typeface="Symbol" pitchFamily="18" charset="2"/>
              </a:rPr>
              <a:t></a:t>
            </a:r>
            <a:r>
              <a:rPr lang="en-US"/>
              <a:t>.</a:t>
            </a:r>
            <a:r>
              <a:rPr lang="en-US" b="1"/>
              <a:t>r</a:t>
            </a:r>
            <a:r>
              <a:rPr lang="en-US" baseline="-25000"/>
              <a:t>3</a:t>
            </a:r>
            <a:r>
              <a:rPr lang="en-US"/>
              <a:t>) </a:t>
            </a:r>
            <a:r>
              <a:rPr lang="en-US" b="1"/>
              <a:t>r</a:t>
            </a:r>
            <a:r>
              <a:rPr lang="en-US" baseline="-25000"/>
              <a:t>1</a:t>
            </a:r>
            <a:r>
              <a:rPr lang="en-US">
                <a:sym typeface="Symbol" pitchFamily="18" charset="2"/>
              </a:rPr>
              <a:t></a:t>
            </a:r>
            <a:r>
              <a:rPr lang="en-US" baseline="-25000"/>
              <a:t> </a:t>
            </a:r>
            <a:r>
              <a:rPr lang="en-US"/>
              <a:t>– (</a:t>
            </a:r>
            <a:r>
              <a:rPr lang="en-US" b="1"/>
              <a:t>r</a:t>
            </a:r>
            <a:r>
              <a:rPr lang="en-US" baseline="-25000"/>
              <a:t>2</a:t>
            </a:r>
            <a:r>
              <a:rPr lang="en-US">
                <a:sym typeface="Symbol" pitchFamily="18" charset="2"/>
              </a:rPr>
              <a:t></a:t>
            </a:r>
            <a:r>
              <a:rPr lang="en-US"/>
              <a:t>.</a:t>
            </a:r>
            <a:r>
              <a:rPr lang="en-US" b="1"/>
              <a:t>r</a:t>
            </a:r>
            <a:r>
              <a:rPr lang="en-US" baseline="-25000"/>
              <a:t>3</a:t>
            </a:r>
            <a:r>
              <a:rPr lang="en-US"/>
              <a:t>) </a:t>
            </a:r>
            <a:r>
              <a:rPr lang="en-US" b="1"/>
              <a:t>r</a:t>
            </a:r>
            <a:r>
              <a:rPr lang="en-US" baseline="-25000"/>
              <a:t>2</a:t>
            </a:r>
            <a:r>
              <a:rPr lang="en-US">
                <a:sym typeface="Symbol" pitchFamily="18" charset="2"/>
              </a:rPr>
              <a:t>)</a:t>
            </a:r>
            <a:r>
              <a:rPr lang="en-US" baseline="-25000"/>
              <a:t> </a:t>
            </a:r>
            <a:endParaRPr lang="en-US">
              <a:sym typeface="Symbol" pitchFamily="18" charset="2"/>
            </a:endParaRPr>
          </a:p>
          <a:p>
            <a:pPr algn="ctr">
              <a:buFontTx/>
              <a:buNone/>
            </a:pPr>
            <a:r>
              <a:rPr lang="en-US">
                <a:sym typeface="Symbol" pitchFamily="18" charset="2"/>
              </a:rPr>
              <a:t>= </a:t>
            </a:r>
            <a:r>
              <a:rPr lang="en-US" b="1"/>
              <a:t>r</a:t>
            </a:r>
            <a:r>
              <a:rPr lang="en-US" baseline="-25000"/>
              <a:t>1</a:t>
            </a:r>
            <a:r>
              <a:rPr lang="en-US">
                <a:sym typeface="Symbol" pitchFamily="18" charset="2"/>
              </a:rPr>
              <a:t></a:t>
            </a:r>
            <a:r>
              <a:rPr lang="en-US"/>
              <a:t>.</a:t>
            </a:r>
            <a:r>
              <a:rPr lang="en-US" b="1"/>
              <a:t>r</a:t>
            </a:r>
            <a:r>
              <a:rPr lang="en-US" baseline="-25000"/>
              <a:t>3 </a:t>
            </a:r>
            <a:r>
              <a:rPr lang="en-US"/>
              <a:t>– (</a:t>
            </a:r>
            <a:r>
              <a:rPr lang="en-US" b="1"/>
              <a:t>r</a:t>
            </a:r>
            <a:r>
              <a:rPr lang="en-US" baseline="-25000"/>
              <a:t>1</a:t>
            </a:r>
            <a:r>
              <a:rPr lang="en-US">
                <a:sym typeface="Symbol" pitchFamily="18" charset="2"/>
              </a:rPr>
              <a:t></a:t>
            </a:r>
            <a:r>
              <a:rPr lang="en-US"/>
              <a:t>.</a:t>
            </a:r>
            <a:r>
              <a:rPr lang="en-US" b="1"/>
              <a:t>r</a:t>
            </a:r>
            <a:r>
              <a:rPr lang="en-US" baseline="-25000"/>
              <a:t>3</a:t>
            </a:r>
            <a:r>
              <a:rPr lang="en-US"/>
              <a:t>) </a:t>
            </a:r>
            <a:r>
              <a:rPr lang="en-US">
                <a:solidFill>
                  <a:srgbClr val="FF0000"/>
                </a:solidFill>
              </a:rPr>
              <a:t>(</a:t>
            </a:r>
            <a:r>
              <a:rPr lang="en-US" b="1">
                <a:solidFill>
                  <a:srgbClr val="FF0000"/>
                </a:solidFill>
              </a:rPr>
              <a:t>r</a:t>
            </a:r>
            <a:r>
              <a:rPr lang="en-US" baseline="-25000">
                <a:solidFill>
                  <a:srgbClr val="FF0000"/>
                </a:solidFill>
              </a:rPr>
              <a:t>1</a:t>
            </a:r>
            <a:r>
              <a:rPr lang="en-US">
                <a:solidFill>
                  <a:srgbClr val="FF0000"/>
                </a:solidFill>
                <a:sym typeface="Symbol" pitchFamily="18" charset="2"/>
              </a:rPr>
              <a:t></a:t>
            </a:r>
            <a:r>
              <a:rPr lang="en-US">
                <a:solidFill>
                  <a:srgbClr val="FF0000"/>
                </a:solidFill>
              </a:rPr>
              <a:t>.</a:t>
            </a:r>
            <a:r>
              <a:rPr lang="en-US" b="1">
                <a:solidFill>
                  <a:srgbClr val="FF0000"/>
                </a:solidFill>
              </a:rPr>
              <a:t>r</a:t>
            </a:r>
            <a:r>
              <a:rPr lang="en-US" baseline="-25000">
                <a:solidFill>
                  <a:srgbClr val="FF0000"/>
                </a:solidFill>
              </a:rPr>
              <a:t>1</a:t>
            </a:r>
            <a:r>
              <a:rPr lang="en-US">
                <a:solidFill>
                  <a:srgbClr val="FF0000"/>
                </a:solidFill>
                <a:sym typeface="Symbol" pitchFamily="18" charset="2"/>
              </a:rPr>
              <a:t>) </a:t>
            </a:r>
            <a:r>
              <a:rPr lang="en-US"/>
              <a:t>– (</a:t>
            </a:r>
            <a:r>
              <a:rPr lang="en-US" b="1"/>
              <a:t>r</a:t>
            </a:r>
            <a:r>
              <a:rPr lang="en-US" baseline="-25000"/>
              <a:t>2</a:t>
            </a:r>
            <a:r>
              <a:rPr lang="en-US">
                <a:sym typeface="Symbol" pitchFamily="18" charset="2"/>
              </a:rPr>
              <a:t></a:t>
            </a:r>
            <a:r>
              <a:rPr lang="en-US"/>
              <a:t>.</a:t>
            </a:r>
            <a:r>
              <a:rPr lang="en-US" b="1"/>
              <a:t>r</a:t>
            </a:r>
            <a:r>
              <a:rPr lang="en-US" baseline="-25000"/>
              <a:t>3</a:t>
            </a:r>
            <a:r>
              <a:rPr lang="en-US"/>
              <a:t>) </a:t>
            </a:r>
            <a:r>
              <a:rPr lang="en-US">
                <a:solidFill>
                  <a:schemeClr val="accent2"/>
                </a:solidFill>
              </a:rPr>
              <a:t>(</a:t>
            </a:r>
            <a:r>
              <a:rPr lang="en-US" b="1">
                <a:solidFill>
                  <a:schemeClr val="accent2"/>
                </a:solidFill>
              </a:rPr>
              <a:t>r</a:t>
            </a:r>
            <a:r>
              <a:rPr lang="en-US" baseline="-25000">
                <a:solidFill>
                  <a:schemeClr val="accent2"/>
                </a:solidFill>
              </a:rPr>
              <a:t>1</a:t>
            </a:r>
            <a:r>
              <a:rPr lang="en-US">
                <a:solidFill>
                  <a:schemeClr val="accent2"/>
                </a:solidFill>
                <a:sym typeface="Symbol" pitchFamily="18" charset="2"/>
              </a:rPr>
              <a:t></a:t>
            </a:r>
            <a:r>
              <a:rPr lang="en-US">
                <a:solidFill>
                  <a:schemeClr val="accent2"/>
                </a:solidFill>
              </a:rPr>
              <a:t>.</a:t>
            </a:r>
            <a:r>
              <a:rPr lang="en-US" b="1">
                <a:solidFill>
                  <a:schemeClr val="accent2"/>
                </a:solidFill>
              </a:rPr>
              <a:t>r</a:t>
            </a:r>
            <a:r>
              <a:rPr lang="en-US" baseline="-25000">
                <a:solidFill>
                  <a:schemeClr val="accent2"/>
                </a:solidFill>
              </a:rPr>
              <a:t>2</a:t>
            </a:r>
            <a:r>
              <a:rPr lang="en-US">
                <a:solidFill>
                  <a:schemeClr val="accent2"/>
                </a:solidFill>
                <a:sym typeface="Symbol" pitchFamily="18" charset="2"/>
              </a:rPr>
              <a:t>)</a:t>
            </a:r>
            <a:r>
              <a:rPr lang="en-US" baseline="-25000"/>
              <a:t> </a:t>
            </a:r>
            <a:endParaRPr lang="en-US">
              <a:solidFill>
                <a:srgbClr val="FF0000"/>
              </a:solidFill>
              <a:sym typeface="Symbol" pitchFamily="18" charset="2"/>
            </a:endParaRPr>
          </a:p>
          <a:p>
            <a:pPr algn="ctr">
              <a:buFontTx/>
              <a:buNone/>
            </a:pPr>
            <a:r>
              <a:rPr lang="en-US">
                <a:sym typeface="Symbol" pitchFamily="18" charset="2"/>
              </a:rPr>
              <a:t>= </a:t>
            </a:r>
            <a:r>
              <a:rPr lang="en-US" b="1"/>
              <a:t>r</a:t>
            </a:r>
            <a:r>
              <a:rPr lang="en-US" baseline="-25000"/>
              <a:t>1</a:t>
            </a:r>
            <a:r>
              <a:rPr lang="en-US">
                <a:sym typeface="Symbol" pitchFamily="18" charset="2"/>
              </a:rPr>
              <a:t></a:t>
            </a:r>
            <a:r>
              <a:rPr lang="en-US"/>
              <a:t>.</a:t>
            </a:r>
            <a:r>
              <a:rPr lang="en-US" b="1"/>
              <a:t>r</a:t>
            </a:r>
            <a:r>
              <a:rPr lang="en-US" baseline="-25000"/>
              <a:t>3 </a:t>
            </a:r>
            <a:r>
              <a:rPr lang="en-US"/>
              <a:t>– </a:t>
            </a:r>
            <a:r>
              <a:rPr lang="en-US" b="1"/>
              <a:t>r</a:t>
            </a:r>
            <a:r>
              <a:rPr lang="en-US" baseline="-25000"/>
              <a:t>1</a:t>
            </a:r>
            <a:r>
              <a:rPr lang="en-US">
                <a:sym typeface="Symbol" pitchFamily="18" charset="2"/>
              </a:rPr>
              <a:t></a:t>
            </a:r>
            <a:r>
              <a:rPr lang="en-US"/>
              <a:t>.</a:t>
            </a:r>
            <a:r>
              <a:rPr lang="en-US" b="1"/>
              <a:t>r</a:t>
            </a:r>
            <a:r>
              <a:rPr lang="en-US" baseline="-25000"/>
              <a:t>3 </a:t>
            </a:r>
            <a:r>
              <a:rPr lang="en-US"/>
              <a:t>– 0</a:t>
            </a:r>
          </a:p>
          <a:p>
            <a:pPr algn="ctr">
              <a:buFontTx/>
              <a:buNone/>
            </a:pPr>
            <a:r>
              <a:rPr lang="en-US"/>
              <a:t>= 0</a:t>
            </a:r>
          </a:p>
        </p:txBody>
      </p:sp>
      <p:sp>
        <p:nvSpPr>
          <p:cNvPr id="5" name="Date Placeholder 4"/>
          <p:cNvSpPr>
            <a:spLocks noGrp="1"/>
          </p:cNvSpPr>
          <p:nvPr>
            <p:ph type="dt" sz="half" idx="10"/>
          </p:nvPr>
        </p:nvSpPr>
        <p:spPr/>
        <p:txBody>
          <a:bodyPr/>
          <a:lstStyle/>
          <a:p>
            <a:r>
              <a:rPr lang="en-US" smtClean="0"/>
              <a:t>Chapter 6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5"/>
          <p:cNvSpPr>
            <a:spLocks noGrp="1"/>
          </p:cNvSpPr>
          <p:nvPr>
            <p:ph type="sldNum" sz="quarter" idx="12"/>
          </p:nvPr>
        </p:nvSpPr>
        <p:spPr/>
        <p:txBody>
          <a:bodyPr/>
          <a:lstStyle/>
          <a:p>
            <a:fld id="{7B57D860-20A2-4F52-97C7-1B3205203882}" type="slidenum">
              <a:rPr lang="en-US"/>
              <a:pPr/>
              <a:t>56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Checking </a:t>
            </a:r>
            <a:r>
              <a:rPr lang="en-US" b="1"/>
              <a:t>r</a:t>
            </a:r>
            <a:r>
              <a:rPr lang="en-US" baseline="-25000"/>
              <a:t>3</a:t>
            </a:r>
            <a:r>
              <a:rPr lang="en-US">
                <a:sym typeface="Symbol" pitchFamily="18" charset="2"/>
              </a:rPr>
              <a:t> and </a:t>
            </a:r>
            <a:r>
              <a:rPr lang="en-US" b="1"/>
              <a:t>r</a:t>
            </a:r>
            <a:r>
              <a:rPr lang="en-US" baseline="-25000"/>
              <a:t>2</a:t>
            </a:r>
            <a:r>
              <a:rPr lang="en-US">
                <a:sym typeface="Symbol" pitchFamily="18" charset="2"/>
              </a:rPr>
              <a:t> </a:t>
            </a:r>
          </a:p>
        </p:txBody>
      </p:sp>
      <p:sp>
        <p:nvSpPr>
          <p:cNvPr id="11267" name="Rectangle 3"/>
          <p:cNvSpPr>
            <a:spLocks noGrp="1" noChangeArrowheads="1"/>
          </p:cNvSpPr>
          <p:nvPr>
            <p:ph idx="1"/>
          </p:nvPr>
        </p:nvSpPr>
        <p:spPr/>
        <p:txBody>
          <a:bodyPr/>
          <a:lstStyle/>
          <a:p>
            <a:r>
              <a:rPr lang="en-US" b="1" dirty="0"/>
              <a:t>r</a:t>
            </a:r>
            <a:r>
              <a:rPr lang="en-US" baseline="-25000" dirty="0"/>
              <a:t>3</a:t>
            </a:r>
            <a:r>
              <a:rPr lang="en-US" dirty="0">
                <a:sym typeface="Symbol" pitchFamily="18" charset="2"/>
              </a:rPr>
              <a:t> is now perpendicular to </a:t>
            </a:r>
            <a:r>
              <a:rPr lang="en-US" b="1" dirty="0"/>
              <a:t>r</a:t>
            </a:r>
            <a:r>
              <a:rPr lang="en-US" baseline="-25000" dirty="0"/>
              <a:t>2</a:t>
            </a:r>
            <a:r>
              <a:rPr lang="en-US" dirty="0">
                <a:sym typeface="Symbol" pitchFamily="18" charset="2"/>
              </a:rPr>
              <a:t></a:t>
            </a:r>
            <a:r>
              <a:rPr lang="en-US" baseline="-25000" dirty="0"/>
              <a:t> </a:t>
            </a:r>
            <a:r>
              <a:rPr lang="en-US" dirty="0"/>
              <a:t>because </a:t>
            </a:r>
          </a:p>
          <a:p>
            <a:pPr algn="ctr">
              <a:buFontTx/>
              <a:buNone/>
            </a:pPr>
            <a:r>
              <a:rPr lang="en-US" b="1" dirty="0"/>
              <a:t>r</a:t>
            </a:r>
            <a:r>
              <a:rPr lang="en-US" baseline="-25000" dirty="0"/>
              <a:t>2</a:t>
            </a:r>
            <a:r>
              <a:rPr lang="en-US" dirty="0">
                <a:sym typeface="Symbol" pitchFamily="18" charset="2"/>
              </a:rPr>
              <a:t></a:t>
            </a:r>
            <a:r>
              <a:rPr lang="en-US" dirty="0"/>
              <a:t>.</a:t>
            </a:r>
            <a:r>
              <a:rPr lang="en-US" b="1" dirty="0"/>
              <a:t>r</a:t>
            </a:r>
            <a:r>
              <a:rPr lang="en-US" baseline="-25000" dirty="0"/>
              <a:t>3</a:t>
            </a:r>
            <a:r>
              <a:rPr lang="en-US" dirty="0">
                <a:sym typeface="Symbol" pitchFamily="18" charset="2"/>
              </a:rPr>
              <a:t> = </a:t>
            </a:r>
            <a:r>
              <a:rPr lang="en-US" b="1" dirty="0"/>
              <a:t>r</a:t>
            </a:r>
            <a:r>
              <a:rPr lang="en-US" baseline="-25000" dirty="0"/>
              <a:t>2</a:t>
            </a:r>
            <a:r>
              <a:rPr lang="en-US" dirty="0">
                <a:sym typeface="Symbol" pitchFamily="18" charset="2"/>
              </a:rPr>
              <a:t></a:t>
            </a:r>
            <a:r>
              <a:rPr lang="en-US" dirty="0"/>
              <a:t>.</a:t>
            </a:r>
            <a:r>
              <a:rPr lang="en-US" dirty="0">
                <a:sym typeface="Symbol" pitchFamily="18" charset="2"/>
              </a:rPr>
              <a:t>(</a:t>
            </a:r>
            <a:r>
              <a:rPr lang="en-US" b="1" dirty="0"/>
              <a:t>r</a:t>
            </a:r>
            <a:r>
              <a:rPr lang="en-US" baseline="-25000" dirty="0"/>
              <a:t>3 </a:t>
            </a:r>
            <a:r>
              <a:rPr lang="en-US" dirty="0"/>
              <a:t>– (</a:t>
            </a:r>
            <a:r>
              <a:rPr lang="en-US" b="1" dirty="0"/>
              <a:t>r</a:t>
            </a:r>
            <a:r>
              <a:rPr lang="en-US" baseline="-25000" dirty="0"/>
              <a:t>1</a:t>
            </a:r>
            <a:r>
              <a:rPr lang="en-US" dirty="0">
                <a:sym typeface="Symbol" pitchFamily="18" charset="2"/>
              </a:rPr>
              <a:t></a:t>
            </a:r>
            <a:r>
              <a:rPr lang="en-US" dirty="0"/>
              <a:t>.</a:t>
            </a:r>
            <a:r>
              <a:rPr lang="en-US" b="1" dirty="0"/>
              <a:t>r</a:t>
            </a:r>
            <a:r>
              <a:rPr lang="en-US" baseline="-25000" dirty="0"/>
              <a:t>3</a:t>
            </a:r>
            <a:r>
              <a:rPr lang="en-US" dirty="0"/>
              <a:t>) </a:t>
            </a:r>
            <a:r>
              <a:rPr lang="en-US" b="1" dirty="0"/>
              <a:t>r</a:t>
            </a:r>
            <a:r>
              <a:rPr lang="en-US" baseline="-25000" dirty="0"/>
              <a:t>1</a:t>
            </a:r>
            <a:r>
              <a:rPr lang="en-US" dirty="0">
                <a:sym typeface="Symbol" pitchFamily="18" charset="2"/>
              </a:rPr>
              <a:t></a:t>
            </a:r>
            <a:r>
              <a:rPr lang="en-US" baseline="-25000" dirty="0"/>
              <a:t> </a:t>
            </a:r>
            <a:r>
              <a:rPr lang="en-US" dirty="0"/>
              <a:t>– (</a:t>
            </a:r>
            <a:r>
              <a:rPr lang="en-US" b="1" dirty="0"/>
              <a:t>r</a:t>
            </a:r>
            <a:r>
              <a:rPr lang="en-US" baseline="-25000" dirty="0"/>
              <a:t>2</a:t>
            </a:r>
            <a:r>
              <a:rPr lang="en-US" dirty="0">
                <a:sym typeface="Symbol" pitchFamily="18" charset="2"/>
              </a:rPr>
              <a:t></a:t>
            </a:r>
            <a:r>
              <a:rPr lang="en-US" dirty="0"/>
              <a:t>.</a:t>
            </a:r>
            <a:r>
              <a:rPr lang="en-US" b="1" dirty="0"/>
              <a:t>r</a:t>
            </a:r>
            <a:r>
              <a:rPr lang="en-US" baseline="-25000" dirty="0"/>
              <a:t>3</a:t>
            </a:r>
            <a:r>
              <a:rPr lang="en-US" dirty="0"/>
              <a:t>) </a:t>
            </a:r>
            <a:r>
              <a:rPr lang="en-US" b="1" dirty="0"/>
              <a:t>r</a:t>
            </a:r>
            <a:r>
              <a:rPr lang="en-US" baseline="-25000" dirty="0"/>
              <a:t>2</a:t>
            </a:r>
            <a:r>
              <a:rPr lang="en-US" dirty="0">
                <a:sym typeface="Symbol" pitchFamily="18" charset="2"/>
              </a:rPr>
              <a:t>)</a:t>
            </a:r>
          </a:p>
          <a:p>
            <a:pPr algn="ctr">
              <a:buFontTx/>
              <a:buNone/>
            </a:pPr>
            <a:r>
              <a:rPr lang="en-US" dirty="0">
                <a:sym typeface="Symbol" pitchFamily="18" charset="2"/>
              </a:rPr>
              <a:t>= </a:t>
            </a:r>
            <a:r>
              <a:rPr lang="en-US" b="1" dirty="0"/>
              <a:t>r</a:t>
            </a:r>
            <a:r>
              <a:rPr lang="en-US" baseline="-25000" dirty="0"/>
              <a:t>2</a:t>
            </a:r>
            <a:r>
              <a:rPr lang="en-US" dirty="0">
                <a:sym typeface="Symbol" pitchFamily="18" charset="2"/>
              </a:rPr>
              <a:t></a:t>
            </a:r>
            <a:r>
              <a:rPr lang="en-US" dirty="0"/>
              <a:t>.</a:t>
            </a:r>
            <a:r>
              <a:rPr lang="en-US" b="1" dirty="0"/>
              <a:t>r</a:t>
            </a:r>
            <a:r>
              <a:rPr lang="en-US" baseline="-25000" dirty="0"/>
              <a:t>3 </a:t>
            </a:r>
            <a:r>
              <a:rPr lang="en-US" dirty="0"/>
              <a:t>– (</a:t>
            </a:r>
            <a:r>
              <a:rPr lang="en-US" b="1" dirty="0"/>
              <a:t>r</a:t>
            </a:r>
            <a:r>
              <a:rPr lang="en-US" baseline="-25000" dirty="0"/>
              <a:t>1</a:t>
            </a:r>
            <a:r>
              <a:rPr lang="en-US" dirty="0">
                <a:sym typeface="Symbol" pitchFamily="18" charset="2"/>
              </a:rPr>
              <a:t></a:t>
            </a:r>
            <a:r>
              <a:rPr lang="en-US" dirty="0"/>
              <a:t>.</a:t>
            </a:r>
            <a:r>
              <a:rPr lang="en-US" b="1" dirty="0"/>
              <a:t>r</a:t>
            </a:r>
            <a:r>
              <a:rPr lang="en-US" baseline="-25000" dirty="0"/>
              <a:t>3</a:t>
            </a:r>
            <a:r>
              <a:rPr lang="en-US" dirty="0"/>
              <a:t>) </a:t>
            </a:r>
            <a:r>
              <a:rPr lang="en-US" dirty="0">
                <a:solidFill>
                  <a:srgbClr val="FF0000"/>
                </a:solidFill>
              </a:rPr>
              <a:t>(</a:t>
            </a:r>
            <a:r>
              <a:rPr lang="en-US" b="1" dirty="0">
                <a:solidFill>
                  <a:srgbClr val="FF0000"/>
                </a:solidFill>
              </a:rPr>
              <a:t>r</a:t>
            </a:r>
            <a:r>
              <a:rPr lang="en-US" baseline="-25000" dirty="0">
                <a:solidFill>
                  <a:srgbClr val="FF0000"/>
                </a:solidFill>
              </a:rPr>
              <a:t>2</a:t>
            </a:r>
            <a:r>
              <a:rPr lang="en-US" dirty="0">
                <a:solidFill>
                  <a:srgbClr val="FF0000"/>
                </a:solidFill>
                <a:sym typeface="Symbol" pitchFamily="18" charset="2"/>
              </a:rPr>
              <a:t></a:t>
            </a:r>
            <a:r>
              <a:rPr lang="en-US" dirty="0">
                <a:solidFill>
                  <a:srgbClr val="FF0000"/>
                </a:solidFill>
              </a:rPr>
              <a:t>.</a:t>
            </a:r>
            <a:r>
              <a:rPr lang="en-US" b="1" dirty="0">
                <a:solidFill>
                  <a:srgbClr val="FF0000"/>
                </a:solidFill>
              </a:rPr>
              <a:t>r</a:t>
            </a:r>
            <a:r>
              <a:rPr lang="en-US" baseline="-25000" dirty="0">
                <a:solidFill>
                  <a:srgbClr val="FF0000"/>
                </a:solidFill>
              </a:rPr>
              <a:t>1</a:t>
            </a:r>
            <a:r>
              <a:rPr lang="en-US" dirty="0">
                <a:solidFill>
                  <a:srgbClr val="FF0000"/>
                </a:solidFill>
                <a:sym typeface="Symbol" pitchFamily="18" charset="2"/>
              </a:rPr>
              <a:t>) </a:t>
            </a:r>
            <a:r>
              <a:rPr lang="en-US" dirty="0"/>
              <a:t>– (</a:t>
            </a:r>
            <a:r>
              <a:rPr lang="en-US" b="1" dirty="0"/>
              <a:t>r</a:t>
            </a:r>
            <a:r>
              <a:rPr lang="en-US" baseline="-25000" dirty="0"/>
              <a:t>2</a:t>
            </a:r>
            <a:r>
              <a:rPr lang="en-US" dirty="0">
                <a:sym typeface="Symbol" pitchFamily="18" charset="2"/>
              </a:rPr>
              <a:t></a:t>
            </a:r>
            <a:r>
              <a:rPr lang="en-US" dirty="0"/>
              <a:t>.</a:t>
            </a:r>
            <a:r>
              <a:rPr lang="en-US" b="1" dirty="0"/>
              <a:t>r</a:t>
            </a:r>
            <a:r>
              <a:rPr lang="en-US" baseline="-25000" dirty="0"/>
              <a:t>3</a:t>
            </a:r>
            <a:r>
              <a:rPr lang="en-US" dirty="0"/>
              <a:t>) </a:t>
            </a:r>
            <a:r>
              <a:rPr lang="en-US" dirty="0">
                <a:solidFill>
                  <a:srgbClr val="FF0000"/>
                </a:solidFill>
              </a:rPr>
              <a:t>(</a:t>
            </a:r>
            <a:r>
              <a:rPr lang="en-US" b="1" dirty="0">
                <a:solidFill>
                  <a:srgbClr val="FF0000"/>
                </a:solidFill>
              </a:rPr>
              <a:t>r</a:t>
            </a:r>
            <a:r>
              <a:rPr lang="en-US" baseline="-25000" dirty="0">
                <a:solidFill>
                  <a:srgbClr val="FF0000"/>
                </a:solidFill>
              </a:rPr>
              <a:t>2</a:t>
            </a:r>
            <a:r>
              <a:rPr lang="en-US" dirty="0">
                <a:solidFill>
                  <a:srgbClr val="FF0000"/>
                </a:solidFill>
                <a:sym typeface="Symbol" pitchFamily="18" charset="2"/>
              </a:rPr>
              <a:t></a:t>
            </a:r>
            <a:r>
              <a:rPr lang="en-US" dirty="0">
                <a:solidFill>
                  <a:srgbClr val="FF0000"/>
                </a:solidFill>
              </a:rPr>
              <a:t>.</a:t>
            </a:r>
            <a:r>
              <a:rPr lang="en-US" b="1" dirty="0">
                <a:solidFill>
                  <a:srgbClr val="FF0000"/>
                </a:solidFill>
              </a:rPr>
              <a:t>r</a:t>
            </a:r>
            <a:r>
              <a:rPr lang="en-US" baseline="-25000" dirty="0">
                <a:solidFill>
                  <a:srgbClr val="FF0000"/>
                </a:solidFill>
              </a:rPr>
              <a:t>2</a:t>
            </a:r>
            <a:r>
              <a:rPr lang="en-US" dirty="0">
                <a:solidFill>
                  <a:srgbClr val="FF0000"/>
                </a:solidFill>
                <a:sym typeface="Symbol" pitchFamily="18" charset="2"/>
              </a:rPr>
              <a:t>)</a:t>
            </a:r>
            <a:r>
              <a:rPr lang="en-US" baseline="-25000" dirty="0"/>
              <a:t> </a:t>
            </a:r>
            <a:endParaRPr lang="en-US" dirty="0">
              <a:solidFill>
                <a:srgbClr val="FF0000"/>
              </a:solidFill>
              <a:sym typeface="Symbol" pitchFamily="18" charset="2"/>
            </a:endParaRPr>
          </a:p>
          <a:p>
            <a:pPr algn="ctr">
              <a:buFontTx/>
              <a:buNone/>
            </a:pPr>
            <a:r>
              <a:rPr lang="en-US" dirty="0">
                <a:sym typeface="Symbol" pitchFamily="18" charset="2"/>
              </a:rPr>
              <a:t>= </a:t>
            </a:r>
            <a:r>
              <a:rPr lang="en-US" b="1" dirty="0"/>
              <a:t>r</a:t>
            </a:r>
            <a:r>
              <a:rPr lang="en-US" baseline="-25000" dirty="0"/>
              <a:t>2</a:t>
            </a:r>
            <a:r>
              <a:rPr lang="en-US" dirty="0">
                <a:sym typeface="Symbol" pitchFamily="18" charset="2"/>
              </a:rPr>
              <a:t></a:t>
            </a:r>
            <a:r>
              <a:rPr lang="en-US" dirty="0"/>
              <a:t>.</a:t>
            </a:r>
            <a:r>
              <a:rPr lang="en-US" b="1" dirty="0"/>
              <a:t>r</a:t>
            </a:r>
            <a:r>
              <a:rPr lang="en-US" baseline="-25000" dirty="0"/>
              <a:t>3 </a:t>
            </a:r>
            <a:r>
              <a:rPr lang="en-US" dirty="0"/>
              <a:t>– 0– </a:t>
            </a:r>
            <a:r>
              <a:rPr lang="en-US" b="1" dirty="0"/>
              <a:t>r</a:t>
            </a:r>
            <a:r>
              <a:rPr lang="en-US" baseline="-25000" dirty="0"/>
              <a:t>2</a:t>
            </a:r>
            <a:r>
              <a:rPr lang="en-US" dirty="0">
                <a:sym typeface="Symbol" pitchFamily="18" charset="2"/>
              </a:rPr>
              <a:t></a:t>
            </a:r>
            <a:r>
              <a:rPr lang="en-US" dirty="0"/>
              <a:t>.</a:t>
            </a:r>
            <a:r>
              <a:rPr lang="en-US" b="1" dirty="0"/>
              <a:t>r</a:t>
            </a:r>
            <a:r>
              <a:rPr lang="en-US" baseline="-25000" dirty="0"/>
              <a:t>3</a:t>
            </a:r>
            <a:endParaRPr lang="en-US" dirty="0"/>
          </a:p>
          <a:p>
            <a:pPr algn="ctr">
              <a:buFontTx/>
              <a:buNone/>
            </a:pPr>
            <a:r>
              <a:rPr lang="en-US" dirty="0"/>
              <a:t>= 0</a:t>
            </a:r>
          </a:p>
        </p:txBody>
      </p:sp>
      <p:sp>
        <p:nvSpPr>
          <p:cNvPr id="5" name="Date Placeholder 4"/>
          <p:cNvSpPr>
            <a:spLocks noGrp="1"/>
          </p:cNvSpPr>
          <p:nvPr>
            <p:ph type="dt" sz="half" idx="10"/>
          </p:nvPr>
        </p:nvSpPr>
        <p:spPr/>
        <p:txBody>
          <a:bodyPr/>
          <a:lstStyle/>
          <a:p>
            <a:r>
              <a:rPr lang="en-US" smtClean="0"/>
              <a:t>Chapter 6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5"/>
          <p:cNvSpPr>
            <a:spLocks noGrp="1"/>
          </p:cNvSpPr>
          <p:nvPr>
            <p:ph type="sldNum" sz="quarter" idx="12"/>
          </p:nvPr>
        </p:nvSpPr>
        <p:spPr/>
        <p:txBody>
          <a:bodyPr/>
          <a:lstStyle/>
          <a:p>
            <a:fld id="{AC5B4F6B-5DC3-41BA-847A-4D977E3A9751}" type="slidenum">
              <a:rPr lang="en-US"/>
              <a:pPr/>
              <a:t>57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Bias</a:t>
            </a:r>
          </a:p>
        </p:txBody>
      </p:sp>
      <p:sp>
        <p:nvSpPr>
          <p:cNvPr id="12291" name="Rectangle 3"/>
          <p:cNvSpPr>
            <a:spLocks noGrp="1" noChangeArrowheads="1"/>
          </p:cNvSpPr>
          <p:nvPr>
            <p:ph idx="1"/>
          </p:nvPr>
        </p:nvSpPr>
        <p:spPr/>
        <p:txBody>
          <a:bodyPr/>
          <a:lstStyle/>
          <a:p>
            <a:r>
              <a:rPr lang="en-US"/>
              <a:t>This is biased towards </a:t>
            </a:r>
            <a:r>
              <a:rPr lang="en-US" b="1"/>
              <a:t>r</a:t>
            </a:r>
            <a:r>
              <a:rPr lang="en-US" baseline="-25000"/>
              <a:t>1</a:t>
            </a:r>
            <a:r>
              <a:rPr lang="en-US"/>
              <a:t>, meaning that </a:t>
            </a:r>
            <a:r>
              <a:rPr lang="en-US" b="1"/>
              <a:t>r</a:t>
            </a:r>
            <a:r>
              <a:rPr lang="en-US" baseline="-25000"/>
              <a:t>1 </a:t>
            </a:r>
            <a:r>
              <a:rPr lang="en-US"/>
              <a:t>doesn’t change but the other basis vectors do change.</a:t>
            </a:r>
          </a:p>
          <a:p>
            <a:r>
              <a:rPr lang="en-US"/>
              <a:t>Option: instead of subtracting off the whole amount, subtract off a fraction of the original axis.</a:t>
            </a:r>
          </a:p>
          <a:p>
            <a:r>
              <a:rPr lang="en-US"/>
              <a:t>Let </a:t>
            </a:r>
            <a:r>
              <a:rPr lang="en-US" i="1"/>
              <a:t>k</a:t>
            </a:r>
            <a:r>
              <a:rPr lang="en-US"/>
              <a:t> be a fraction – say 1/4</a:t>
            </a:r>
          </a:p>
          <a:p>
            <a:endParaRPr lang="en-US"/>
          </a:p>
        </p:txBody>
      </p:sp>
      <p:sp>
        <p:nvSpPr>
          <p:cNvPr id="5" name="Date Placeholder 4"/>
          <p:cNvSpPr>
            <a:spLocks noGrp="1"/>
          </p:cNvSpPr>
          <p:nvPr>
            <p:ph type="dt" sz="half" idx="10"/>
          </p:nvPr>
        </p:nvSpPr>
        <p:spPr/>
        <p:txBody>
          <a:bodyPr/>
          <a:lstStyle/>
          <a:p>
            <a:r>
              <a:rPr lang="en-US" smtClean="0"/>
              <a:t>Chapter 6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5"/>
          <p:cNvSpPr>
            <a:spLocks noGrp="1"/>
          </p:cNvSpPr>
          <p:nvPr>
            <p:ph type="sldNum" sz="quarter" idx="12"/>
          </p:nvPr>
        </p:nvSpPr>
        <p:spPr/>
        <p:txBody>
          <a:bodyPr/>
          <a:lstStyle/>
          <a:p>
            <a:fld id="{178597A7-6D11-4953-854C-E2C350AEE21C}" type="slidenum">
              <a:rPr lang="en-US"/>
              <a:pPr/>
              <a:t>58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Gramm-Schmidt in Practice</a:t>
            </a:r>
          </a:p>
        </p:txBody>
      </p:sp>
      <p:sp>
        <p:nvSpPr>
          <p:cNvPr id="13315" name="Rectangle 3"/>
          <p:cNvSpPr>
            <a:spLocks noGrp="1" noChangeArrowheads="1"/>
          </p:cNvSpPr>
          <p:nvPr>
            <p:ph idx="1"/>
          </p:nvPr>
        </p:nvSpPr>
        <p:spPr/>
        <p:txBody>
          <a:bodyPr/>
          <a:lstStyle/>
          <a:p>
            <a:r>
              <a:rPr lang="en-US" dirty="0"/>
              <a:t>Step 1: normalize </a:t>
            </a:r>
            <a:r>
              <a:rPr lang="en-US" b="1" dirty="0"/>
              <a:t>r</a:t>
            </a:r>
            <a:r>
              <a:rPr lang="en-US" baseline="-25000" dirty="0"/>
              <a:t>1</a:t>
            </a:r>
            <a:r>
              <a:rPr lang="en-US" dirty="0"/>
              <a:t>, </a:t>
            </a:r>
            <a:r>
              <a:rPr lang="en-US" b="1" dirty="0"/>
              <a:t>r</a:t>
            </a:r>
            <a:r>
              <a:rPr lang="en-US" baseline="-25000" dirty="0"/>
              <a:t>2</a:t>
            </a:r>
            <a:r>
              <a:rPr lang="en-US" dirty="0"/>
              <a:t>, </a:t>
            </a:r>
            <a:r>
              <a:rPr lang="en-US" b="1" dirty="0"/>
              <a:t>r</a:t>
            </a:r>
            <a:r>
              <a:rPr lang="en-US" baseline="-25000" dirty="0"/>
              <a:t>3</a:t>
            </a:r>
          </a:p>
          <a:p>
            <a:r>
              <a:rPr lang="en-US" dirty="0"/>
              <a:t>Step 2: repeat a dozen or so times:</a:t>
            </a:r>
          </a:p>
          <a:p>
            <a:pPr algn="ctr">
              <a:buFontTx/>
              <a:buNone/>
            </a:pPr>
            <a:r>
              <a:rPr lang="en-US" b="1" dirty="0"/>
              <a:t>r</a:t>
            </a:r>
            <a:r>
              <a:rPr lang="en-US" baseline="-25000" dirty="0"/>
              <a:t>1</a:t>
            </a:r>
            <a:r>
              <a:rPr lang="en-US" dirty="0">
                <a:sym typeface="Symbol" pitchFamily="18" charset="2"/>
              </a:rPr>
              <a:t></a:t>
            </a:r>
            <a:r>
              <a:rPr lang="en-US" b="1" dirty="0"/>
              <a:t> </a:t>
            </a:r>
            <a:r>
              <a:rPr lang="en-US" dirty="0"/>
              <a:t>=</a:t>
            </a:r>
            <a:r>
              <a:rPr lang="en-US" b="1" dirty="0"/>
              <a:t> r</a:t>
            </a:r>
            <a:r>
              <a:rPr lang="en-US" baseline="-25000" dirty="0"/>
              <a:t>1 </a:t>
            </a:r>
            <a:r>
              <a:rPr lang="en-US" dirty="0"/>
              <a:t>– </a:t>
            </a:r>
            <a:r>
              <a:rPr lang="en-US" i="1" dirty="0"/>
              <a:t>k </a:t>
            </a:r>
            <a:r>
              <a:rPr lang="en-US" dirty="0"/>
              <a:t>(</a:t>
            </a:r>
            <a:r>
              <a:rPr lang="en-US" b="1" dirty="0"/>
              <a:t>r</a:t>
            </a:r>
            <a:r>
              <a:rPr lang="en-US" baseline="-25000" dirty="0"/>
              <a:t>1</a:t>
            </a:r>
            <a:r>
              <a:rPr lang="en-US" dirty="0"/>
              <a:t>.</a:t>
            </a:r>
            <a:r>
              <a:rPr lang="en-US" b="1" dirty="0"/>
              <a:t>r</a:t>
            </a:r>
            <a:r>
              <a:rPr lang="en-US" baseline="-25000" dirty="0"/>
              <a:t>2</a:t>
            </a:r>
            <a:r>
              <a:rPr lang="en-US" dirty="0"/>
              <a:t>) </a:t>
            </a:r>
            <a:r>
              <a:rPr lang="en-US" b="1" dirty="0"/>
              <a:t>r</a:t>
            </a:r>
            <a:r>
              <a:rPr lang="en-US" baseline="-25000" dirty="0"/>
              <a:t>2 </a:t>
            </a:r>
            <a:r>
              <a:rPr lang="en-US" dirty="0"/>
              <a:t>– </a:t>
            </a:r>
            <a:r>
              <a:rPr lang="en-US" i="1" dirty="0"/>
              <a:t>k </a:t>
            </a:r>
            <a:r>
              <a:rPr lang="en-US" dirty="0"/>
              <a:t>(</a:t>
            </a:r>
            <a:r>
              <a:rPr lang="en-US" b="1" dirty="0"/>
              <a:t>r</a:t>
            </a:r>
            <a:r>
              <a:rPr lang="en-US" baseline="-25000" dirty="0"/>
              <a:t>1</a:t>
            </a:r>
            <a:r>
              <a:rPr lang="en-US" dirty="0"/>
              <a:t>.</a:t>
            </a:r>
            <a:r>
              <a:rPr lang="en-US" b="1" dirty="0"/>
              <a:t>r</a:t>
            </a:r>
            <a:r>
              <a:rPr lang="en-US" baseline="-25000" dirty="0"/>
              <a:t>3</a:t>
            </a:r>
            <a:r>
              <a:rPr lang="en-US" dirty="0"/>
              <a:t>) </a:t>
            </a:r>
            <a:r>
              <a:rPr lang="en-US" b="1" dirty="0"/>
              <a:t>r</a:t>
            </a:r>
            <a:r>
              <a:rPr lang="en-US" baseline="-25000" dirty="0"/>
              <a:t>3</a:t>
            </a:r>
          </a:p>
          <a:p>
            <a:pPr algn="ctr">
              <a:buFontTx/>
              <a:buNone/>
            </a:pPr>
            <a:r>
              <a:rPr lang="en-US" b="1" dirty="0"/>
              <a:t>r</a:t>
            </a:r>
            <a:r>
              <a:rPr lang="en-US" baseline="-25000" dirty="0"/>
              <a:t>2</a:t>
            </a:r>
            <a:r>
              <a:rPr lang="en-US" dirty="0">
                <a:sym typeface="Symbol" pitchFamily="18" charset="2"/>
              </a:rPr>
              <a:t></a:t>
            </a:r>
            <a:r>
              <a:rPr lang="en-US" b="1" dirty="0"/>
              <a:t> </a:t>
            </a:r>
            <a:r>
              <a:rPr lang="en-US" dirty="0"/>
              <a:t>=</a:t>
            </a:r>
            <a:r>
              <a:rPr lang="en-US" b="1" dirty="0"/>
              <a:t> r</a:t>
            </a:r>
            <a:r>
              <a:rPr lang="en-US" baseline="-25000" dirty="0"/>
              <a:t>2 </a:t>
            </a:r>
            <a:r>
              <a:rPr lang="en-US" dirty="0"/>
              <a:t>– </a:t>
            </a:r>
            <a:r>
              <a:rPr lang="en-US" i="1" dirty="0"/>
              <a:t>k </a:t>
            </a:r>
            <a:r>
              <a:rPr lang="en-US" dirty="0"/>
              <a:t>(</a:t>
            </a:r>
            <a:r>
              <a:rPr lang="en-US" b="1" dirty="0"/>
              <a:t>r</a:t>
            </a:r>
            <a:r>
              <a:rPr lang="en-US" baseline="-25000" dirty="0"/>
              <a:t>1</a:t>
            </a:r>
            <a:r>
              <a:rPr lang="en-US" dirty="0"/>
              <a:t>.</a:t>
            </a:r>
            <a:r>
              <a:rPr lang="en-US" b="1" dirty="0"/>
              <a:t>r</a:t>
            </a:r>
            <a:r>
              <a:rPr lang="en-US" baseline="-25000" dirty="0"/>
              <a:t>2</a:t>
            </a:r>
            <a:r>
              <a:rPr lang="en-US" dirty="0"/>
              <a:t>) </a:t>
            </a:r>
            <a:r>
              <a:rPr lang="en-US" b="1" dirty="0"/>
              <a:t>r</a:t>
            </a:r>
            <a:r>
              <a:rPr lang="en-US" baseline="-25000" dirty="0"/>
              <a:t>1 </a:t>
            </a:r>
            <a:r>
              <a:rPr lang="en-US" dirty="0"/>
              <a:t>– </a:t>
            </a:r>
            <a:r>
              <a:rPr lang="en-US" i="1" dirty="0"/>
              <a:t>k </a:t>
            </a:r>
            <a:r>
              <a:rPr lang="en-US" dirty="0"/>
              <a:t>(</a:t>
            </a:r>
            <a:r>
              <a:rPr lang="en-US" b="1" dirty="0"/>
              <a:t>r</a:t>
            </a:r>
            <a:r>
              <a:rPr lang="en-US" baseline="-25000" dirty="0"/>
              <a:t>2</a:t>
            </a:r>
            <a:r>
              <a:rPr lang="en-US" dirty="0"/>
              <a:t>.</a:t>
            </a:r>
            <a:r>
              <a:rPr lang="en-US" b="1" dirty="0"/>
              <a:t>r</a:t>
            </a:r>
            <a:r>
              <a:rPr lang="en-US" baseline="-25000" dirty="0"/>
              <a:t>3</a:t>
            </a:r>
            <a:r>
              <a:rPr lang="en-US" dirty="0"/>
              <a:t>) </a:t>
            </a:r>
            <a:r>
              <a:rPr lang="en-US" b="1" dirty="0"/>
              <a:t>r</a:t>
            </a:r>
            <a:r>
              <a:rPr lang="en-US" baseline="-25000" dirty="0"/>
              <a:t>3</a:t>
            </a:r>
          </a:p>
          <a:p>
            <a:pPr algn="ctr">
              <a:buFontTx/>
              <a:buNone/>
            </a:pPr>
            <a:r>
              <a:rPr lang="en-US" b="1" dirty="0"/>
              <a:t>r</a:t>
            </a:r>
            <a:r>
              <a:rPr lang="en-US" baseline="-25000" dirty="0"/>
              <a:t>3</a:t>
            </a:r>
            <a:r>
              <a:rPr lang="en-US" dirty="0">
                <a:sym typeface="Symbol" pitchFamily="18" charset="2"/>
              </a:rPr>
              <a:t></a:t>
            </a:r>
            <a:r>
              <a:rPr lang="en-US" b="1" dirty="0"/>
              <a:t> </a:t>
            </a:r>
            <a:r>
              <a:rPr lang="en-US" dirty="0"/>
              <a:t>=</a:t>
            </a:r>
            <a:r>
              <a:rPr lang="en-US" b="1" dirty="0"/>
              <a:t> r</a:t>
            </a:r>
            <a:r>
              <a:rPr lang="en-US" baseline="-25000" dirty="0"/>
              <a:t>3 </a:t>
            </a:r>
            <a:r>
              <a:rPr lang="en-US" dirty="0"/>
              <a:t>– </a:t>
            </a:r>
            <a:r>
              <a:rPr lang="en-US" i="1" dirty="0"/>
              <a:t>k </a:t>
            </a:r>
            <a:r>
              <a:rPr lang="en-US" dirty="0"/>
              <a:t>(</a:t>
            </a:r>
            <a:r>
              <a:rPr lang="en-US" b="1" dirty="0"/>
              <a:t>r</a:t>
            </a:r>
            <a:r>
              <a:rPr lang="en-US" baseline="-25000" dirty="0"/>
              <a:t>1</a:t>
            </a:r>
            <a:r>
              <a:rPr lang="en-US" dirty="0"/>
              <a:t>.</a:t>
            </a:r>
            <a:r>
              <a:rPr lang="en-US" b="1" dirty="0"/>
              <a:t>r</a:t>
            </a:r>
            <a:r>
              <a:rPr lang="en-US" baseline="-25000" dirty="0"/>
              <a:t>3</a:t>
            </a:r>
            <a:r>
              <a:rPr lang="en-US" dirty="0"/>
              <a:t>) </a:t>
            </a:r>
            <a:r>
              <a:rPr lang="en-US" b="1" dirty="0"/>
              <a:t>r</a:t>
            </a:r>
            <a:r>
              <a:rPr lang="en-US" baseline="-25000" dirty="0"/>
              <a:t>1 </a:t>
            </a:r>
            <a:r>
              <a:rPr lang="en-US" dirty="0"/>
              <a:t>– </a:t>
            </a:r>
            <a:r>
              <a:rPr lang="en-US" i="1" dirty="0"/>
              <a:t>k </a:t>
            </a:r>
            <a:r>
              <a:rPr lang="en-US" dirty="0"/>
              <a:t>(</a:t>
            </a:r>
            <a:r>
              <a:rPr lang="en-US" b="1" dirty="0"/>
              <a:t>r</a:t>
            </a:r>
            <a:r>
              <a:rPr lang="en-US" baseline="-25000" dirty="0"/>
              <a:t>2</a:t>
            </a:r>
            <a:r>
              <a:rPr lang="en-US" dirty="0"/>
              <a:t>.</a:t>
            </a:r>
            <a:r>
              <a:rPr lang="en-US" b="1" dirty="0"/>
              <a:t>r</a:t>
            </a:r>
            <a:r>
              <a:rPr lang="en-US" baseline="-25000" dirty="0"/>
              <a:t>3</a:t>
            </a:r>
            <a:r>
              <a:rPr lang="en-US" dirty="0"/>
              <a:t>) </a:t>
            </a:r>
            <a:r>
              <a:rPr lang="en-US" b="1" dirty="0"/>
              <a:t>r</a:t>
            </a:r>
            <a:r>
              <a:rPr lang="en-US" baseline="-25000" dirty="0"/>
              <a:t>2</a:t>
            </a:r>
          </a:p>
          <a:p>
            <a:r>
              <a:rPr lang="en-US" dirty="0"/>
              <a:t>Step 3: Do a vanilla Gramm-Schmidt to catch any remaining “abnormality”</a:t>
            </a:r>
          </a:p>
          <a:p>
            <a:endParaRPr lang="en-US" dirty="0"/>
          </a:p>
        </p:txBody>
      </p:sp>
      <p:sp>
        <p:nvSpPr>
          <p:cNvPr id="5" name="Date Placeholder 4"/>
          <p:cNvSpPr>
            <a:spLocks noGrp="1"/>
          </p:cNvSpPr>
          <p:nvPr>
            <p:ph type="dt" sz="half" idx="10"/>
          </p:nvPr>
        </p:nvSpPr>
        <p:spPr/>
        <p:txBody>
          <a:bodyPr/>
          <a:lstStyle/>
          <a:p>
            <a:r>
              <a:rPr lang="en-US" smtClean="0"/>
              <a:t>Chapter 6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5"/>
          <p:cNvSpPr>
            <a:spLocks noGrp="1"/>
          </p:cNvSpPr>
          <p:nvPr>
            <p:ph type="sldNum" sz="quarter" idx="12"/>
          </p:nvPr>
        </p:nvSpPr>
        <p:spPr/>
        <p:txBody>
          <a:bodyPr/>
          <a:lstStyle/>
          <a:p>
            <a:fld id="{CF1C542E-F673-4FD4-B800-BDAF07D7FA1F}" type="slidenum">
              <a:rPr lang="en-US"/>
              <a:pPr/>
              <a:t>59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x 2 Example</a:t>
            </a:r>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pic>
        <p:nvPicPr>
          <p:cNvPr id="16386" name="Picture 2"/>
          <p:cNvPicPr>
            <a:picLocks noChangeAspect="1" noChangeArrowheads="1"/>
          </p:cNvPicPr>
          <p:nvPr/>
        </p:nvPicPr>
        <p:blipFill>
          <a:blip r:embed="rId2" cstate="print"/>
          <a:srcRect/>
          <a:stretch>
            <a:fillRect/>
          </a:stretch>
        </p:blipFill>
        <p:spPr bwMode="auto">
          <a:xfrm>
            <a:off x="609599" y="2177694"/>
            <a:ext cx="8001001" cy="3173573"/>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700" dirty="0" smtClean="0"/>
              <a:t>Section 6.3:</a:t>
            </a:r>
            <a:br>
              <a:rPr lang="en-US" sz="2700" dirty="0" smtClean="0"/>
            </a:br>
            <a:r>
              <a:rPr lang="en-US" sz="4000" dirty="0" smtClean="0"/>
              <a:t>4×4 Homogenous Matrices</a:t>
            </a:r>
            <a:endParaRPr lang="en-US" dirty="0"/>
          </a:p>
        </p:txBody>
      </p:sp>
      <p:sp>
        <p:nvSpPr>
          <p:cNvPr id="18" name="Date Placeholder 3"/>
          <p:cNvSpPr>
            <a:spLocks noGrp="1"/>
          </p:cNvSpPr>
          <p:nvPr>
            <p:ph type="dt" sz="half" idx="10"/>
          </p:nvPr>
        </p:nvSpPr>
        <p:spPr>
          <a:xfrm>
            <a:off x="457200" y="6248400"/>
            <a:ext cx="2133600" cy="365125"/>
          </a:xfrm>
        </p:spPr>
        <p:txBody>
          <a:bodyPr/>
          <a:lstStyle/>
          <a:p>
            <a:r>
              <a:rPr lang="en-US" dirty="0" smtClean="0">
                <a:solidFill>
                  <a:schemeClr val="bg1"/>
                </a:solidFill>
              </a:rPr>
              <a:t>Chapter 6 Notes</a:t>
            </a:r>
            <a:endParaRPr lang="en-US" dirty="0">
              <a:solidFill>
                <a:schemeClr val="bg1"/>
              </a:solidFill>
            </a:endParaRPr>
          </a:p>
        </p:txBody>
      </p:sp>
      <p:sp>
        <p:nvSpPr>
          <p:cNvPr id="19" name="Footer Placeholder 4"/>
          <p:cNvSpPr>
            <a:spLocks noGrp="1"/>
          </p:cNvSpPr>
          <p:nvPr>
            <p:ph type="ftr" sz="quarter" idx="11"/>
          </p:nvPr>
        </p:nvSpPr>
        <p:spPr>
          <a:xfrm>
            <a:off x="3124200" y="6248400"/>
            <a:ext cx="2895600" cy="365125"/>
          </a:xfrm>
        </p:spPr>
        <p:txBody>
          <a:bodyPr/>
          <a:lstStyle/>
          <a:p>
            <a:r>
              <a:rPr lang="en-US" dirty="0" smtClean="0">
                <a:solidFill>
                  <a:schemeClr val="bg1"/>
                </a:solidFill>
              </a:rPr>
              <a:t>3D Math Primer for Graphics &amp; Game Dev</a:t>
            </a:r>
            <a:endParaRPr lang="en-US" dirty="0">
              <a:solidFill>
                <a:schemeClr val="bg1"/>
              </a:solidFill>
            </a:endParaRPr>
          </a:p>
        </p:txBody>
      </p:sp>
      <p:sp>
        <p:nvSpPr>
          <p:cNvPr id="20" name="Slide Number Placeholder 5"/>
          <p:cNvSpPr>
            <a:spLocks noGrp="1"/>
          </p:cNvSpPr>
          <p:nvPr>
            <p:ph type="sldNum" sz="quarter" idx="12"/>
          </p:nvPr>
        </p:nvSpPr>
        <p:spPr>
          <a:xfrm>
            <a:off x="6553200" y="6248400"/>
            <a:ext cx="2133600" cy="365125"/>
          </a:xfrm>
        </p:spPr>
        <p:txBody>
          <a:bodyPr/>
          <a:lstStyle/>
          <a:p>
            <a:fld id="{B6F15528-21DE-4FAA-801E-634DDDAF4B2B}" type="slidenum">
              <a:rPr lang="en-US" smtClean="0">
                <a:solidFill>
                  <a:schemeClr val="bg1"/>
                </a:solidFill>
              </a:rPr>
              <a:pPr/>
              <a:t>60</a:t>
            </a:fld>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Homogenous Coordinates</a:t>
            </a:r>
          </a:p>
        </p:txBody>
      </p:sp>
      <p:sp>
        <p:nvSpPr>
          <p:cNvPr id="14339" name="Rectangle 3"/>
          <p:cNvSpPr>
            <a:spLocks noGrp="1" noChangeArrowheads="1"/>
          </p:cNvSpPr>
          <p:nvPr>
            <p:ph idx="1"/>
          </p:nvPr>
        </p:nvSpPr>
        <p:spPr/>
        <p:txBody>
          <a:bodyPr/>
          <a:lstStyle/>
          <a:p>
            <a:r>
              <a:rPr lang="en-US"/>
              <a:t>Extend 3D into 4D.</a:t>
            </a:r>
          </a:p>
          <a:p>
            <a:r>
              <a:rPr lang="en-US"/>
              <a:t>The 4</a:t>
            </a:r>
            <a:r>
              <a:rPr lang="en-US" baseline="30000"/>
              <a:t>th</a:t>
            </a:r>
            <a:r>
              <a:rPr lang="en-US"/>
              <a:t> dimension is not “time”.</a:t>
            </a:r>
          </a:p>
          <a:p>
            <a:r>
              <a:rPr lang="en-US"/>
              <a:t>The 4</a:t>
            </a:r>
            <a:r>
              <a:rPr lang="en-US" baseline="30000"/>
              <a:t>th</a:t>
            </a:r>
            <a:r>
              <a:rPr lang="en-US"/>
              <a:t> dimension is really just a kluge to help the math work out (later in this lecture).</a:t>
            </a:r>
          </a:p>
          <a:p>
            <a:r>
              <a:rPr lang="en-US"/>
              <a:t>The 4</a:t>
            </a:r>
            <a:r>
              <a:rPr lang="en-US" baseline="30000"/>
              <a:t>th</a:t>
            </a:r>
            <a:r>
              <a:rPr lang="en-US"/>
              <a:t> dimension is called </a:t>
            </a:r>
            <a:r>
              <a:rPr lang="en-US" i="1"/>
              <a:t>w</a:t>
            </a:r>
            <a:r>
              <a:rPr lang="en-US"/>
              <a:t>.</a:t>
            </a:r>
          </a:p>
        </p:txBody>
      </p:sp>
      <p:sp>
        <p:nvSpPr>
          <p:cNvPr id="5" name="Date Placeholder 4"/>
          <p:cNvSpPr>
            <a:spLocks noGrp="1"/>
          </p:cNvSpPr>
          <p:nvPr>
            <p:ph type="dt" sz="half" idx="10"/>
          </p:nvPr>
        </p:nvSpPr>
        <p:spPr/>
        <p:txBody>
          <a:bodyPr/>
          <a:lstStyle/>
          <a:p>
            <a:r>
              <a:rPr lang="en-US" smtClean="0"/>
              <a:t>Chapter 6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5"/>
          <p:cNvSpPr>
            <a:spLocks noGrp="1"/>
          </p:cNvSpPr>
          <p:nvPr>
            <p:ph type="sldNum" sz="quarter" idx="12"/>
          </p:nvPr>
        </p:nvSpPr>
        <p:spPr/>
        <p:txBody>
          <a:bodyPr/>
          <a:lstStyle/>
          <a:p>
            <a:fld id="{771C05E5-B1A5-430A-987E-A4E64A0F6898}" type="slidenum">
              <a:rPr lang="en-US"/>
              <a:pPr/>
              <a:t>61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28600"/>
            <a:ext cx="8229600" cy="1189038"/>
          </a:xfrm>
        </p:spPr>
        <p:txBody>
          <a:bodyPr>
            <a:normAutofit/>
          </a:bodyPr>
          <a:lstStyle/>
          <a:p>
            <a:r>
              <a:rPr lang="en-US" dirty="0"/>
              <a:t>Extending 1D into Homogenous Space</a:t>
            </a:r>
          </a:p>
        </p:txBody>
      </p:sp>
      <p:sp>
        <p:nvSpPr>
          <p:cNvPr id="19459" name="Rectangle 3"/>
          <p:cNvSpPr>
            <a:spLocks noGrp="1" noChangeArrowheads="1"/>
          </p:cNvSpPr>
          <p:nvPr>
            <p:ph idx="1"/>
          </p:nvPr>
        </p:nvSpPr>
        <p:spPr/>
        <p:txBody>
          <a:bodyPr/>
          <a:lstStyle/>
          <a:p>
            <a:r>
              <a:rPr lang="en-US" sz="2800" dirty="0"/>
              <a:t>Start with 1D, its easier to visualize than 3D.</a:t>
            </a:r>
          </a:p>
          <a:p>
            <a:r>
              <a:rPr lang="en-US" sz="2800" dirty="0"/>
              <a:t>Homogenous 1D </a:t>
            </a:r>
            <a:r>
              <a:rPr lang="en-US" sz="2800" dirty="0" err="1"/>
              <a:t>coords</a:t>
            </a:r>
            <a:r>
              <a:rPr lang="en-US" sz="2800" dirty="0"/>
              <a:t> are of the form (</a:t>
            </a:r>
            <a:r>
              <a:rPr lang="en-US" sz="2800" i="1" dirty="0"/>
              <a:t>x</a:t>
            </a:r>
            <a:r>
              <a:rPr lang="en-US" sz="2800" i="1" dirty="0" smtClean="0"/>
              <a:t>, w</a:t>
            </a:r>
            <a:r>
              <a:rPr lang="en-US" sz="2800" dirty="0"/>
              <a:t>).</a:t>
            </a:r>
          </a:p>
          <a:p>
            <a:r>
              <a:rPr lang="en-US" sz="2800" dirty="0"/>
              <a:t>Imagine the vanilla 1D line lying at </a:t>
            </a:r>
            <a:r>
              <a:rPr lang="en-US" sz="2800" i="1" dirty="0" smtClean="0"/>
              <a:t>w </a:t>
            </a:r>
            <a:r>
              <a:rPr lang="en-US" sz="2800" dirty="0" smtClean="0"/>
              <a:t>= 1</a:t>
            </a:r>
            <a:r>
              <a:rPr lang="en-US" sz="2800" dirty="0"/>
              <a:t>.</a:t>
            </a:r>
          </a:p>
          <a:p>
            <a:r>
              <a:rPr lang="en-US" sz="2800" dirty="0"/>
              <a:t>So the 1D point </a:t>
            </a:r>
            <a:r>
              <a:rPr lang="en-US" sz="2800" i="1" dirty="0"/>
              <a:t>x</a:t>
            </a:r>
            <a:r>
              <a:rPr lang="en-US" sz="2800" dirty="0"/>
              <a:t> has homogenous </a:t>
            </a:r>
            <a:r>
              <a:rPr lang="en-US" sz="2800" dirty="0" err="1"/>
              <a:t>coords</a:t>
            </a:r>
            <a:r>
              <a:rPr lang="en-US" sz="2800" dirty="0"/>
              <a:t> (</a:t>
            </a:r>
            <a:r>
              <a:rPr lang="en-US" sz="2800" i="1" dirty="0"/>
              <a:t>x</a:t>
            </a:r>
            <a:r>
              <a:rPr lang="en-US" sz="2800" i="1" dirty="0" smtClean="0"/>
              <a:t>, </a:t>
            </a:r>
            <a:r>
              <a:rPr lang="en-US" sz="2800" dirty="0" smtClean="0"/>
              <a:t>1</a:t>
            </a:r>
            <a:r>
              <a:rPr lang="en-US" sz="2800" dirty="0"/>
              <a:t>).</a:t>
            </a:r>
          </a:p>
          <a:p>
            <a:r>
              <a:rPr lang="en-US" sz="2800" dirty="0"/>
              <a:t>Given a homogenous point (</a:t>
            </a:r>
            <a:r>
              <a:rPr lang="en-US" sz="2800" i="1" dirty="0"/>
              <a:t>x</a:t>
            </a:r>
            <a:r>
              <a:rPr lang="en-US" sz="2800" i="1" dirty="0" smtClean="0"/>
              <a:t>, w</a:t>
            </a:r>
            <a:r>
              <a:rPr lang="en-US" sz="2800" dirty="0"/>
              <a:t>), the corresponding 1D point is its projection onto the line </a:t>
            </a:r>
            <a:r>
              <a:rPr lang="en-US" sz="2800" i="1" dirty="0" smtClean="0"/>
              <a:t>w </a:t>
            </a:r>
            <a:r>
              <a:rPr lang="en-US" sz="2800" dirty="0" smtClean="0"/>
              <a:t>= 1 </a:t>
            </a:r>
            <a:r>
              <a:rPr lang="en-US" sz="2800" dirty="0"/>
              <a:t>along a line to the origin, which turns out to be (</a:t>
            </a:r>
            <a:r>
              <a:rPr lang="en-US" sz="2800" i="1" dirty="0"/>
              <a:t>x/w</a:t>
            </a:r>
            <a:r>
              <a:rPr lang="en-US" sz="2800" i="1" dirty="0" smtClean="0"/>
              <a:t>, </a:t>
            </a:r>
            <a:r>
              <a:rPr lang="en-US" sz="2800" dirty="0" smtClean="0"/>
              <a:t>1</a:t>
            </a:r>
            <a:r>
              <a:rPr lang="en-US" sz="2800" dirty="0"/>
              <a:t>).</a:t>
            </a:r>
          </a:p>
        </p:txBody>
      </p:sp>
      <p:sp>
        <p:nvSpPr>
          <p:cNvPr id="5" name="Date Placeholder 4"/>
          <p:cNvSpPr>
            <a:spLocks noGrp="1"/>
          </p:cNvSpPr>
          <p:nvPr>
            <p:ph type="dt" sz="half" idx="10"/>
          </p:nvPr>
        </p:nvSpPr>
        <p:spPr/>
        <p:txBody>
          <a:bodyPr/>
          <a:lstStyle/>
          <a:p>
            <a:r>
              <a:rPr lang="en-US" smtClean="0"/>
              <a:t>Chapter 6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5"/>
          <p:cNvSpPr>
            <a:spLocks noGrp="1"/>
          </p:cNvSpPr>
          <p:nvPr>
            <p:ph type="sldNum" sz="quarter" idx="12"/>
          </p:nvPr>
        </p:nvSpPr>
        <p:spPr/>
        <p:txBody>
          <a:bodyPr/>
          <a:lstStyle/>
          <a:p>
            <a:fld id="{626F0AB3-F493-4715-8ECE-CE67C1B5DCF8}" type="slidenum">
              <a:rPr lang="en-US"/>
              <a:pPr/>
              <a:t>62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Projecting Onto 1D Space</a:t>
            </a:r>
          </a:p>
        </p:txBody>
      </p:sp>
      <p:sp>
        <p:nvSpPr>
          <p:cNvPr id="24579" name="Rectangle 3"/>
          <p:cNvSpPr>
            <a:spLocks noGrp="1" noChangeArrowheads="1"/>
          </p:cNvSpPr>
          <p:nvPr>
            <p:ph idx="1"/>
          </p:nvPr>
        </p:nvSpPr>
        <p:spPr/>
        <p:txBody>
          <a:bodyPr/>
          <a:lstStyle/>
          <a:p>
            <a:r>
              <a:rPr lang="en-US" dirty="0"/>
              <a:t>Each point </a:t>
            </a:r>
            <a:r>
              <a:rPr lang="en-US" i="1" dirty="0"/>
              <a:t>x</a:t>
            </a:r>
            <a:r>
              <a:rPr lang="en-US" dirty="0"/>
              <a:t> in 1D space </a:t>
            </a:r>
            <a:r>
              <a:rPr lang="en-US" dirty="0" smtClean="0"/>
              <a:t>corresponds to </a:t>
            </a:r>
            <a:r>
              <a:rPr lang="en-US" dirty="0"/>
              <a:t>an infinite number of points in homogenous </a:t>
            </a:r>
            <a:r>
              <a:rPr lang="en-US" dirty="0" smtClean="0"/>
              <a:t>space,</a:t>
            </a:r>
            <a:r>
              <a:rPr lang="en-US" dirty="0"/>
              <a:t> </a:t>
            </a:r>
            <a:r>
              <a:rPr lang="en-US" dirty="0" smtClean="0"/>
              <a:t>those </a:t>
            </a:r>
            <a:r>
              <a:rPr lang="en-US" dirty="0"/>
              <a:t>on the line from the origin </a:t>
            </a:r>
            <a:r>
              <a:rPr lang="en-US" dirty="0" smtClean="0"/>
              <a:t>through the point </a:t>
            </a:r>
            <a:r>
              <a:rPr lang="en-US" dirty="0"/>
              <a:t>(</a:t>
            </a:r>
            <a:r>
              <a:rPr lang="en-US" i="1" dirty="0"/>
              <a:t>x</a:t>
            </a:r>
            <a:r>
              <a:rPr lang="en-US" i="1" dirty="0" smtClean="0"/>
              <a:t>, </a:t>
            </a:r>
            <a:r>
              <a:rPr lang="en-US" dirty="0" smtClean="0"/>
              <a:t>1</a:t>
            </a:r>
            <a:r>
              <a:rPr lang="en-US" dirty="0"/>
              <a:t>).</a:t>
            </a:r>
          </a:p>
          <a:p>
            <a:r>
              <a:rPr lang="en-US" dirty="0"/>
              <a:t>The homogenous points on this line </a:t>
            </a:r>
            <a:r>
              <a:rPr lang="en-US" dirty="0" smtClean="0"/>
              <a:t>project onto </a:t>
            </a:r>
            <a:r>
              <a:rPr lang="en-US" dirty="0"/>
              <a:t>its intersection with the line </a:t>
            </a:r>
            <a:r>
              <a:rPr lang="en-US" i="1" dirty="0"/>
              <a:t>w</a:t>
            </a:r>
            <a:r>
              <a:rPr lang="en-US" dirty="0"/>
              <a:t> = 1.</a:t>
            </a:r>
          </a:p>
          <a:p>
            <a:endParaRPr lang="en-US" dirty="0"/>
          </a:p>
        </p:txBody>
      </p:sp>
      <p:sp>
        <p:nvSpPr>
          <p:cNvPr id="5" name="Date Placeholder 4"/>
          <p:cNvSpPr>
            <a:spLocks noGrp="1"/>
          </p:cNvSpPr>
          <p:nvPr>
            <p:ph type="dt" sz="half" idx="10"/>
          </p:nvPr>
        </p:nvSpPr>
        <p:spPr/>
        <p:txBody>
          <a:bodyPr/>
          <a:lstStyle/>
          <a:p>
            <a:r>
              <a:rPr lang="en-US" smtClean="0"/>
              <a:t>Chapter 6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5"/>
          <p:cNvSpPr>
            <a:spLocks noGrp="1"/>
          </p:cNvSpPr>
          <p:nvPr>
            <p:ph type="sldNum" sz="quarter" idx="12"/>
          </p:nvPr>
        </p:nvSpPr>
        <p:spPr/>
        <p:txBody>
          <a:bodyPr/>
          <a:lstStyle/>
          <a:p>
            <a:fld id="{DE79E31F-61C8-426B-8B40-B163E299246F}" type="slidenum">
              <a:rPr lang="en-US"/>
              <a:pPr/>
              <a:t>63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r>
              <a:rPr lang="en-US"/>
              <a:t>What are the 2D Coords of Homogenous Point (</a:t>
            </a:r>
            <a:r>
              <a:rPr lang="en-US" i="1"/>
              <a:t>p,q</a:t>
            </a:r>
            <a:r>
              <a:rPr lang="en-US"/>
              <a:t>)?</a:t>
            </a:r>
          </a:p>
        </p:txBody>
      </p:sp>
      <p:pic>
        <p:nvPicPr>
          <p:cNvPr id="21508" name="Picture 4" descr="C:\Documents and Settings\ian\My Documents\classes\2003\Spring\4330\Notes\More on Matrices\homo-1d.jpg"/>
          <p:cNvPicPr>
            <a:picLocks noGrp="1" noChangeAspect="1" noChangeArrowheads="1"/>
          </p:cNvPicPr>
          <p:nvPr>
            <p:ph idx="1"/>
          </p:nvPr>
        </p:nvPicPr>
        <p:blipFill>
          <a:blip r:embed="rId2" cstate="print"/>
          <a:srcRect/>
          <a:stretch>
            <a:fillRect/>
          </a:stretch>
        </p:blipFill>
        <p:spPr>
          <a:xfrm>
            <a:off x="2286000" y="1981200"/>
            <a:ext cx="4516438" cy="3803650"/>
          </a:xfrm>
          <a:noFill/>
          <a:ln/>
        </p:spPr>
      </p:pic>
      <p:sp>
        <p:nvSpPr>
          <p:cNvPr id="5" name="Date Placeholder 4"/>
          <p:cNvSpPr>
            <a:spLocks noGrp="1"/>
          </p:cNvSpPr>
          <p:nvPr>
            <p:ph type="dt" sz="half" idx="10"/>
          </p:nvPr>
        </p:nvSpPr>
        <p:spPr/>
        <p:txBody>
          <a:bodyPr/>
          <a:lstStyle/>
          <a:p>
            <a:r>
              <a:rPr lang="en-US" smtClean="0"/>
              <a:t>Chapter 6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5"/>
          <p:cNvSpPr>
            <a:spLocks noGrp="1"/>
          </p:cNvSpPr>
          <p:nvPr>
            <p:ph type="sldNum" sz="quarter" idx="12"/>
          </p:nvPr>
        </p:nvSpPr>
        <p:spPr/>
        <p:txBody>
          <a:bodyPr/>
          <a:lstStyle/>
          <a:p>
            <a:fld id="{5249D309-F1A6-4523-991B-4EFBC79DCB5A}" type="slidenum">
              <a:rPr lang="en-US"/>
              <a:pPr/>
              <a:t>64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Simultaneous Equations</a:t>
            </a:r>
          </a:p>
        </p:txBody>
      </p:sp>
      <p:sp>
        <p:nvSpPr>
          <p:cNvPr id="22531" name="Rectangle 3"/>
          <p:cNvSpPr>
            <a:spLocks noGrp="1" noChangeArrowheads="1"/>
          </p:cNvSpPr>
          <p:nvPr>
            <p:ph idx="1"/>
          </p:nvPr>
        </p:nvSpPr>
        <p:spPr/>
        <p:txBody>
          <a:bodyPr/>
          <a:lstStyle/>
          <a:p>
            <a:r>
              <a:rPr lang="en-US" dirty="0"/>
              <a:t>Equation of line is </a:t>
            </a:r>
            <a:r>
              <a:rPr lang="en-US" i="1" dirty="0"/>
              <a:t>w</a:t>
            </a:r>
            <a:r>
              <a:rPr lang="en-US" dirty="0"/>
              <a:t> = a</a:t>
            </a:r>
            <a:r>
              <a:rPr lang="en-US" i="1" dirty="0"/>
              <a:t>x</a:t>
            </a:r>
            <a:r>
              <a:rPr lang="en-US" dirty="0"/>
              <a:t> + b</a:t>
            </a:r>
          </a:p>
          <a:p>
            <a:r>
              <a:rPr lang="en-US" dirty="0" smtClean="0"/>
              <a:t>(</a:t>
            </a:r>
            <a:r>
              <a:rPr lang="en-US" i="1" dirty="0"/>
              <a:t>p</a:t>
            </a:r>
            <a:r>
              <a:rPr lang="en-US" i="1" dirty="0" smtClean="0"/>
              <a:t>, q</a:t>
            </a:r>
            <a:r>
              <a:rPr lang="en-US" dirty="0"/>
              <a:t>) and (0</a:t>
            </a:r>
            <a:r>
              <a:rPr lang="en-US" dirty="0" smtClean="0"/>
              <a:t>, 0) are on the line.</a:t>
            </a:r>
            <a:endParaRPr lang="en-US" dirty="0"/>
          </a:p>
          <a:p>
            <a:r>
              <a:rPr lang="en-US" dirty="0"/>
              <a:t>Therefore:</a:t>
            </a:r>
          </a:p>
          <a:p>
            <a:pPr algn="ctr">
              <a:buFontTx/>
              <a:buNone/>
            </a:pPr>
            <a:r>
              <a:rPr lang="en-US" i="1" dirty="0"/>
              <a:t>q</a:t>
            </a:r>
            <a:r>
              <a:rPr lang="en-US" dirty="0"/>
              <a:t> = </a:t>
            </a:r>
            <a:r>
              <a:rPr lang="en-US" dirty="0" err="1"/>
              <a:t>a</a:t>
            </a:r>
            <a:r>
              <a:rPr lang="en-US" i="1" dirty="0" err="1"/>
              <a:t>p</a:t>
            </a:r>
            <a:r>
              <a:rPr lang="en-US" dirty="0"/>
              <a:t> + b</a:t>
            </a:r>
          </a:p>
          <a:p>
            <a:pPr algn="ctr">
              <a:buFontTx/>
              <a:buNone/>
            </a:pPr>
            <a:r>
              <a:rPr lang="en-US" dirty="0"/>
              <a:t>0 = a0 + b, </a:t>
            </a:r>
          </a:p>
          <a:p>
            <a:r>
              <a:rPr lang="en-US" dirty="0" smtClean="0"/>
              <a:t>That is, b = 0 </a:t>
            </a:r>
            <a:r>
              <a:rPr lang="en-US" dirty="0"/>
              <a:t>and a = </a:t>
            </a:r>
            <a:r>
              <a:rPr lang="en-US" i="1" dirty="0"/>
              <a:t>q/p</a:t>
            </a:r>
            <a:r>
              <a:rPr lang="en-US" dirty="0"/>
              <a:t>.</a:t>
            </a:r>
          </a:p>
        </p:txBody>
      </p:sp>
      <p:sp>
        <p:nvSpPr>
          <p:cNvPr id="5" name="Date Placeholder 4"/>
          <p:cNvSpPr>
            <a:spLocks noGrp="1"/>
          </p:cNvSpPr>
          <p:nvPr>
            <p:ph type="dt" sz="half" idx="10"/>
          </p:nvPr>
        </p:nvSpPr>
        <p:spPr/>
        <p:txBody>
          <a:bodyPr/>
          <a:lstStyle/>
          <a:p>
            <a:r>
              <a:rPr lang="en-US" smtClean="0"/>
              <a:t>Chapter 6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5"/>
          <p:cNvSpPr>
            <a:spLocks noGrp="1"/>
          </p:cNvSpPr>
          <p:nvPr>
            <p:ph type="sldNum" sz="quarter" idx="12"/>
          </p:nvPr>
        </p:nvSpPr>
        <p:spPr/>
        <p:txBody>
          <a:bodyPr/>
          <a:lstStyle/>
          <a:p>
            <a:fld id="{4791C2C1-6ED9-49B5-A623-F7812D5800EC}" type="slidenum">
              <a:rPr lang="en-US"/>
              <a:pPr/>
              <a:t>65</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What is </a:t>
            </a:r>
            <a:r>
              <a:rPr lang="en-US" i="1">
                <a:solidFill>
                  <a:srgbClr val="FF0000"/>
                </a:solidFill>
              </a:rPr>
              <a:t>r</a:t>
            </a:r>
            <a:r>
              <a:rPr lang="en-US"/>
              <a:t>?</a:t>
            </a:r>
          </a:p>
        </p:txBody>
      </p:sp>
      <p:sp>
        <p:nvSpPr>
          <p:cNvPr id="23555" name="Rectangle 3"/>
          <p:cNvSpPr>
            <a:spLocks noGrp="1" noChangeArrowheads="1"/>
          </p:cNvSpPr>
          <p:nvPr>
            <p:ph idx="1"/>
          </p:nvPr>
        </p:nvSpPr>
        <p:spPr/>
        <p:txBody>
          <a:bodyPr/>
          <a:lstStyle/>
          <a:p>
            <a:r>
              <a:rPr lang="en-US" dirty="0"/>
              <a:t>So equation of line is </a:t>
            </a:r>
            <a:r>
              <a:rPr lang="en-US" i="1" dirty="0"/>
              <a:t>w</a:t>
            </a:r>
            <a:r>
              <a:rPr lang="en-US" dirty="0"/>
              <a:t> = </a:t>
            </a:r>
            <a:r>
              <a:rPr lang="en-US" i="1" dirty="0" err="1"/>
              <a:t>qx</a:t>
            </a:r>
            <a:r>
              <a:rPr lang="en-US" dirty="0"/>
              <a:t>/</a:t>
            </a:r>
            <a:r>
              <a:rPr lang="en-US" i="1" dirty="0"/>
              <a:t>p</a:t>
            </a:r>
            <a:r>
              <a:rPr lang="en-US" dirty="0"/>
              <a:t>. </a:t>
            </a:r>
          </a:p>
          <a:p>
            <a:r>
              <a:rPr lang="en-US" dirty="0"/>
              <a:t>Therefore, when </a:t>
            </a:r>
            <a:r>
              <a:rPr lang="en-US" i="1" dirty="0"/>
              <a:t>w</a:t>
            </a:r>
            <a:r>
              <a:rPr lang="en-US" dirty="0"/>
              <a:t> = 1, </a:t>
            </a:r>
            <a:r>
              <a:rPr lang="en-US" i="1" dirty="0"/>
              <a:t>x</a:t>
            </a:r>
            <a:r>
              <a:rPr lang="en-US" dirty="0"/>
              <a:t> = </a:t>
            </a:r>
            <a:r>
              <a:rPr lang="en-US" i="1" dirty="0"/>
              <a:t>p/q</a:t>
            </a:r>
            <a:r>
              <a:rPr lang="en-US" dirty="0"/>
              <a:t>.</a:t>
            </a:r>
          </a:p>
          <a:p>
            <a:r>
              <a:rPr lang="en-US" dirty="0"/>
              <a:t>This means that </a:t>
            </a:r>
            <a:r>
              <a:rPr lang="en-US" i="1" dirty="0"/>
              <a:t>r = p/q</a:t>
            </a:r>
            <a:r>
              <a:rPr lang="en-US" dirty="0"/>
              <a:t>.</a:t>
            </a:r>
          </a:p>
          <a:p>
            <a:r>
              <a:rPr lang="en-US" dirty="0"/>
              <a:t>So the homogenous point (</a:t>
            </a:r>
            <a:r>
              <a:rPr lang="en-US" i="1" dirty="0"/>
              <a:t>p</a:t>
            </a:r>
            <a:r>
              <a:rPr lang="en-US" i="1" dirty="0" smtClean="0"/>
              <a:t>, q</a:t>
            </a:r>
            <a:r>
              <a:rPr lang="en-US" dirty="0"/>
              <a:t>) projects onto the 1D point (</a:t>
            </a:r>
            <a:r>
              <a:rPr lang="en-US" i="1" dirty="0"/>
              <a:t>p/q</a:t>
            </a:r>
            <a:r>
              <a:rPr lang="en-US" dirty="0" smtClean="0"/>
              <a:t>, 1</a:t>
            </a:r>
            <a:r>
              <a:rPr lang="en-US" dirty="0"/>
              <a:t>).</a:t>
            </a:r>
          </a:p>
          <a:p>
            <a:r>
              <a:rPr lang="en-US" dirty="0"/>
              <a:t>That is, the 1D equivalent of the homogenous point (</a:t>
            </a:r>
            <a:r>
              <a:rPr lang="en-US" i="1" dirty="0"/>
              <a:t>p</a:t>
            </a:r>
            <a:r>
              <a:rPr lang="en-US" i="1" dirty="0" smtClean="0"/>
              <a:t>, q</a:t>
            </a:r>
            <a:r>
              <a:rPr lang="en-US" dirty="0"/>
              <a:t>) is </a:t>
            </a:r>
            <a:r>
              <a:rPr lang="en-US" i="1" dirty="0"/>
              <a:t>p/q.</a:t>
            </a:r>
          </a:p>
        </p:txBody>
      </p:sp>
      <p:sp>
        <p:nvSpPr>
          <p:cNvPr id="5" name="Date Placeholder 4"/>
          <p:cNvSpPr>
            <a:spLocks noGrp="1"/>
          </p:cNvSpPr>
          <p:nvPr>
            <p:ph type="dt" sz="half" idx="10"/>
          </p:nvPr>
        </p:nvSpPr>
        <p:spPr/>
        <p:txBody>
          <a:bodyPr/>
          <a:lstStyle/>
          <a:p>
            <a:r>
              <a:rPr lang="en-US" smtClean="0"/>
              <a:t>Chapter 6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5"/>
          <p:cNvSpPr>
            <a:spLocks noGrp="1"/>
          </p:cNvSpPr>
          <p:nvPr>
            <p:ph type="sldNum" sz="quarter" idx="12"/>
          </p:nvPr>
        </p:nvSpPr>
        <p:spPr/>
        <p:txBody>
          <a:bodyPr/>
          <a:lstStyle/>
          <a:p>
            <a:fld id="{8DCAB450-747D-4391-A809-11E0F1968076}" type="slidenum">
              <a:rPr lang="en-US"/>
              <a:pPr/>
              <a:t>66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28600"/>
            <a:ext cx="8229600" cy="1189038"/>
          </a:xfrm>
        </p:spPr>
        <p:txBody>
          <a:bodyPr>
            <a:normAutofit/>
          </a:bodyPr>
          <a:lstStyle/>
          <a:p>
            <a:r>
              <a:rPr lang="en-US" dirty="0"/>
              <a:t>Extending 2D into Homogenous Space</a:t>
            </a:r>
          </a:p>
        </p:txBody>
      </p:sp>
      <p:sp>
        <p:nvSpPr>
          <p:cNvPr id="16387" name="Rectangle 3"/>
          <p:cNvSpPr>
            <a:spLocks noGrp="1" noChangeArrowheads="1"/>
          </p:cNvSpPr>
          <p:nvPr>
            <p:ph idx="1"/>
          </p:nvPr>
        </p:nvSpPr>
        <p:spPr/>
        <p:txBody>
          <a:bodyPr/>
          <a:lstStyle/>
          <a:p>
            <a:r>
              <a:rPr lang="en-US" dirty="0"/>
              <a:t>2D next, it’s </a:t>
            </a:r>
            <a:r>
              <a:rPr lang="en-US" i="1" dirty="0"/>
              <a:t>still</a:t>
            </a:r>
            <a:r>
              <a:rPr lang="en-US" dirty="0"/>
              <a:t> easier to visualize than 3D.</a:t>
            </a:r>
          </a:p>
          <a:p>
            <a:r>
              <a:rPr lang="en-US" dirty="0"/>
              <a:t>Homogenous 2D </a:t>
            </a:r>
            <a:r>
              <a:rPr lang="en-US" dirty="0" smtClean="0"/>
              <a:t>coordinates </a:t>
            </a:r>
            <a:r>
              <a:rPr lang="en-US" dirty="0"/>
              <a:t>are of the form (</a:t>
            </a:r>
            <a:r>
              <a:rPr lang="en-US" i="1" dirty="0"/>
              <a:t>x</a:t>
            </a:r>
            <a:r>
              <a:rPr lang="en-US" i="1" dirty="0" smtClean="0"/>
              <a:t>, y, w</a:t>
            </a:r>
            <a:r>
              <a:rPr lang="en-US" dirty="0"/>
              <a:t>).</a:t>
            </a:r>
          </a:p>
          <a:p>
            <a:r>
              <a:rPr lang="en-US" dirty="0"/>
              <a:t>Imagine the vanilla 2D plane lying at </a:t>
            </a:r>
            <a:r>
              <a:rPr lang="en-US" i="1" dirty="0" smtClean="0"/>
              <a:t>w </a:t>
            </a:r>
            <a:r>
              <a:rPr lang="en-US" dirty="0" smtClean="0"/>
              <a:t>= 1</a:t>
            </a:r>
            <a:r>
              <a:rPr lang="en-US" dirty="0"/>
              <a:t>.</a:t>
            </a:r>
          </a:p>
          <a:p>
            <a:r>
              <a:rPr lang="en-US" dirty="0"/>
              <a:t>So the 2D point (</a:t>
            </a:r>
            <a:r>
              <a:rPr lang="en-US" i="1" dirty="0"/>
              <a:t>x</a:t>
            </a:r>
            <a:r>
              <a:rPr lang="en-US" i="1" dirty="0" smtClean="0"/>
              <a:t>, y</a:t>
            </a:r>
            <a:r>
              <a:rPr lang="en-US" dirty="0"/>
              <a:t>) has homogenous </a:t>
            </a:r>
            <a:r>
              <a:rPr lang="en-US" dirty="0" smtClean="0"/>
              <a:t>coordinates </a:t>
            </a:r>
            <a:r>
              <a:rPr lang="en-US" dirty="0"/>
              <a:t>(</a:t>
            </a:r>
            <a:r>
              <a:rPr lang="en-US" i="1" dirty="0"/>
              <a:t>x</a:t>
            </a:r>
            <a:r>
              <a:rPr lang="en-US" i="1" dirty="0" smtClean="0"/>
              <a:t>, y, </a:t>
            </a:r>
            <a:r>
              <a:rPr lang="en-US" dirty="0" smtClean="0"/>
              <a:t>1</a:t>
            </a:r>
            <a:r>
              <a:rPr lang="en-US" dirty="0"/>
              <a:t>).</a:t>
            </a:r>
          </a:p>
        </p:txBody>
      </p:sp>
      <p:sp>
        <p:nvSpPr>
          <p:cNvPr id="5" name="Date Placeholder 4"/>
          <p:cNvSpPr>
            <a:spLocks noGrp="1"/>
          </p:cNvSpPr>
          <p:nvPr>
            <p:ph type="dt" sz="half" idx="10"/>
          </p:nvPr>
        </p:nvSpPr>
        <p:spPr/>
        <p:txBody>
          <a:bodyPr/>
          <a:lstStyle/>
          <a:p>
            <a:r>
              <a:rPr lang="en-US" smtClean="0"/>
              <a:t>Chapter 6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5"/>
          <p:cNvSpPr>
            <a:spLocks noGrp="1"/>
          </p:cNvSpPr>
          <p:nvPr>
            <p:ph type="sldNum" sz="quarter" idx="12"/>
          </p:nvPr>
        </p:nvSpPr>
        <p:spPr/>
        <p:txBody>
          <a:bodyPr/>
          <a:lstStyle/>
          <a:p>
            <a:fld id="{A9994AAA-A636-419D-876A-E050AE4FC15A}" type="slidenum">
              <a:rPr lang="en-US"/>
              <a:pPr/>
              <a:t>67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Projecting Onto 2D Space</a:t>
            </a:r>
          </a:p>
        </p:txBody>
      </p:sp>
      <p:sp>
        <p:nvSpPr>
          <p:cNvPr id="18435" name="Rectangle 3"/>
          <p:cNvSpPr>
            <a:spLocks noGrp="1" noChangeArrowheads="1"/>
          </p:cNvSpPr>
          <p:nvPr>
            <p:ph idx="1"/>
          </p:nvPr>
        </p:nvSpPr>
        <p:spPr/>
        <p:txBody>
          <a:bodyPr/>
          <a:lstStyle/>
          <a:p>
            <a:r>
              <a:rPr lang="en-US" dirty="0"/>
              <a:t>Each point (</a:t>
            </a:r>
            <a:r>
              <a:rPr lang="en-US" i="1" dirty="0"/>
              <a:t>x</a:t>
            </a:r>
            <a:r>
              <a:rPr lang="en-US" i="1" dirty="0" smtClean="0"/>
              <a:t>, y</a:t>
            </a:r>
            <a:r>
              <a:rPr lang="en-US" dirty="0"/>
              <a:t>) in 2D space </a:t>
            </a:r>
            <a:r>
              <a:rPr lang="en-US" dirty="0" smtClean="0"/>
              <a:t>corresponds to </a:t>
            </a:r>
            <a:r>
              <a:rPr lang="en-US" dirty="0"/>
              <a:t>an infinite number of points in homogenous space.</a:t>
            </a:r>
          </a:p>
          <a:p>
            <a:r>
              <a:rPr lang="en-US" dirty="0"/>
              <a:t>Those on the line from the origin </a:t>
            </a:r>
            <a:r>
              <a:rPr lang="en-US" dirty="0" smtClean="0"/>
              <a:t>thru </a:t>
            </a:r>
            <a:r>
              <a:rPr lang="en-US" dirty="0"/>
              <a:t>(</a:t>
            </a:r>
            <a:r>
              <a:rPr lang="en-US" i="1" dirty="0"/>
              <a:t>x</a:t>
            </a:r>
            <a:r>
              <a:rPr lang="en-US" i="1" dirty="0" smtClean="0"/>
              <a:t>, y, </a:t>
            </a:r>
            <a:r>
              <a:rPr lang="en-US" dirty="0" smtClean="0"/>
              <a:t>1</a:t>
            </a:r>
            <a:r>
              <a:rPr lang="en-US" dirty="0"/>
              <a:t>).</a:t>
            </a:r>
          </a:p>
          <a:p>
            <a:r>
              <a:rPr lang="en-US" dirty="0"/>
              <a:t>The homogenous points on this line </a:t>
            </a:r>
            <a:r>
              <a:rPr lang="en-US" dirty="0" smtClean="0"/>
              <a:t>project onto </a:t>
            </a:r>
            <a:r>
              <a:rPr lang="en-US" dirty="0"/>
              <a:t>its intersection with the plane </a:t>
            </a:r>
            <a:r>
              <a:rPr lang="en-US" i="1" dirty="0"/>
              <a:t>w</a:t>
            </a:r>
            <a:r>
              <a:rPr lang="en-US" dirty="0"/>
              <a:t> = 1.</a:t>
            </a:r>
          </a:p>
        </p:txBody>
      </p:sp>
      <p:sp>
        <p:nvSpPr>
          <p:cNvPr id="5" name="Date Placeholder 4"/>
          <p:cNvSpPr>
            <a:spLocks noGrp="1"/>
          </p:cNvSpPr>
          <p:nvPr>
            <p:ph type="dt" sz="half" idx="10"/>
          </p:nvPr>
        </p:nvSpPr>
        <p:spPr/>
        <p:txBody>
          <a:bodyPr/>
          <a:lstStyle/>
          <a:p>
            <a:r>
              <a:rPr lang="en-US" smtClean="0"/>
              <a:t>Chapter 6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5"/>
          <p:cNvSpPr>
            <a:spLocks noGrp="1"/>
          </p:cNvSpPr>
          <p:nvPr>
            <p:ph type="sldNum" sz="quarter" idx="12"/>
          </p:nvPr>
        </p:nvSpPr>
        <p:spPr/>
        <p:txBody>
          <a:bodyPr/>
          <a:lstStyle/>
          <a:p>
            <a:fld id="{1347664E-738C-464F-8E80-89F2CB9CF414}" type="slidenum">
              <a:rPr lang="en-US"/>
              <a:pPr/>
              <a:t>68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3" name="Slide Number Placeholder 3"/>
          <p:cNvSpPr>
            <a:spLocks noGrp="1"/>
          </p:cNvSpPr>
          <p:nvPr>
            <p:ph type="sldNum" sz="quarter" idx="12"/>
          </p:nvPr>
        </p:nvSpPr>
        <p:spPr/>
        <p:txBody>
          <a:bodyPr/>
          <a:lstStyle/>
          <a:p>
            <a:fld id="{486F01E0-D29A-42FD-941E-B9543081443C}" type="slidenum">
              <a:rPr lang="en-US"/>
              <a:pPr/>
              <a:t>69</a:t>
            </a:fld>
            <a:endParaRPr lang="en-US"/>
          </a:p>
        </p:txBody>
      </p:sp>
      <p:pic>
        <p:nvPicPr>
          <p:cNvPr id="14338" name="Picture 2"/>
          <p:cNvPicPr>
            <a:picLocks noChangeAspect="1" noChangeArrowheads="1"/>
          </p:cNvPicPr>
          <p:nvPr/>
        </p:nvPicPr>
        <p:blipFill>
          <a:blip r:embed="rId2" cstate="print"/>
          <a:srcRect/>
          <a:stretch>
            <a:fillRect/>
          </a:stretch>
        </p:blipFill>
        <p:spPr bwMode="auto">
          <a:xfrm>
            <a:off x="990600" y="533400"/>
            <a:ext cx="7168674" cy="5404202"/>
          </a:xfrm>
          <a:prstGeom prst="rect">
            <a:avLst/>
          </a:prstGeom>
          <a:noFill/>
          <a:ln w="9525">
            <a:noFill/>
            <a:miter lim="800000"/>
            <a:headEnd/>
            <a:tailEnd/>
          </a:ln>
          <a:effectLst>
            <a:outerShdw blurRad="584200" dist="38100" dir="2700000" sx="103000" sy="103000" algn="tl"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x 3 Determinant</a:t>
            </a:r>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pic>
        <p:nvPicPr>
          <p:cNvPr id="17411" name="Picture 3"/>
          <p:cNvPicPr>
            <a:picLocks noChangeAspect="1" noChangeArrowheads="1"/>
          </p:cNvPicPr>
          <p:nvPr/>
        </p:nvPicPr>
        <p:blipFill>
          <a:blip r:embed="rId2" cstate="print"/>
          <a:srcRect/>
          <a:stretch>
            <a:fillRect/>
          </a:stretch>
        </p:blipFill>
        <p:spPr bwMode="auto">
          <a:xfrm>
            <a:off x="685800" y="1676400"/>
            <a:ext cx="7760807" cy="433705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2D Homogenous Coordinates</a:t>
            </a:r>
          </a:p>
        </p:txBody>
      </p:sp>
      <p:sp>
        <p:nvSpPr>
          <p:cNvPr id="25603" name="Rectangle 3"/>
          <p:cNvSpPr>
            <a:spLocks noGrp="1" noChangeArrowheads="1"/>
          </p:cNvSpPr>
          <p:nvPr>
            <p:ph idx="1"/>
          </p:nvPr>
        </p:nvSpPr>
        <p:spPr/>
        <p:txBody>
          <a:bodyPr/>
          <a:lstStyle/>
          <a:p>
            <a:r>
              <a:rPr lang="en-US" dirty="0"/>
              <a:t>Just like before (argument omitted), the homogenous point (</a:t>
            </a:r>
            <a:r>
              <a:rPr lang="en-US" i="1" dirty="0"/>
              <a:t>x</a:t>
            </a:r>
            <a:r>
              <a:rPr lang="en-US" i="1" dirty="0" smtClean="0"/>
              <a:t>, y</a:t>
            </a:r>
            <a:r>
              <a:rPr lang="en-US" dirty="0" smtClean="0"/>
              <a:t>, </a:t>
            </a:r>
            <a:r>
              <a:rPr lang="en-US" i="1" dirty="0" smtClean="0"/>
              <a:t>w</a:t>
            </a:r>
            <a:r>
              <a:rPr lang="en-US" dirty="0"/>
              <a:t>) corresponds to the 2D point (</a:t>
            </a:r>
            <a:r>
              <a:rPr lang="en-US" i="1" dirty="0"/>
              <a:t>x/w</a:t>
            </a:r>
            <a:r>
              <a:rPr lang="en-US" i="1" dirty="0" smtClean="0"/>
              <a:t>, y/w</a:t>
            </a:r>
            <a:r>
              <a:rPr lang="en-US" dirty="0" smtClean="0"/>
              <a:t>, 1</a:t>
            </a:r>
            <a:r>
              <a:rPr lang="en-US" dirty="0"/>
              <a:t>).</a:t>
            </a:r>
          </a:p>
          <a:p>
            <a:r>
              <a:rPr lang="en-US" dirty="0"/>
              <a:t>That is, the 2D equivalent of the homogenous point (</a:t>
            </a:r>
            <a:r>
              <a:rPr lang="en-US" i="1" dirty="0"/>
              <a:t>p</a:t>
            </a:r>
            <a:r>
              <a:rPr lang="en-US" i="1" dirty="0" smtClean="0"/>
              <a:t>, q, r</a:t>
            </a:r>
            <a:r>
              <a:rPr lang="en-US" dirty="0"/>
              <a:t>) is (</a:t>
            </a:r>
            <a:r>
              <a:rPr lang="en-US" i="1" dirty="0"/>
              <a:t>p/r</a:t>
            </a:r>
            <a:r>
              <a:rPr lang="en-US" i="1" dirty="0" smtClean="0"/>
              <a:t>, q/r</a:t>
            </a:r>
            <a:r>
              <a:rPr lang="en-US" dirty="0"/>
              <a:t>)</a:t>
            </a:r>
            <a:r>
              <a:rPr lang="en-US" i="1" dirty="0"/>
              <a:t>.</a:t>
            </a:r>
          </a:p>
        </p:txBody>
      </p:sp>
      <p:sp>
        <p:nvSpPr>
          <p:cNvPr id="5" name="Date Placeholder 4"/>
          <p:cNvSpPr>
            <a:spLocks noGrp="1"/>
          </p:cNvSpPr>
          <p:nvPr>
            <p:ph type="dt" sz="half" idx="10"/>
          </p:nvPr>
        </p:nvSpPr>
        <p:spPr/>
        <p:txBody>
          <a:bodyPr/>
          <a:lstStyle/>
          <a:p>
            <a:r>
              <a:rPr lang="en-US" smtClean="0"/>
              <a:t>Chapter 6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5"/>
          <p:cNvSpPr>
            <a:spLocks noGrp="1"/>
          </p:cNvSpPr>
          <p:nvPr>
            <p:ph type="sldNum" sz="quarter" idx="12"/>
          </p:nvPr>
        </p:nvSpPr>
        <p:spPr/>
        <p:txBody>
          <a:bodyPr/>
          <a:lstStyle/>
          <a:p>
            <a:fld id="{255D3460-BAB3-403D-B645-B0833D8FC31A}" type="slidenum">
              <a:rPr lang="en-US"/>
              <a:pPr/>
              <a:t>70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3D Homogenous Coordinates</a:t>
            </a:r>
          </a:p>
        </p:txBody>
      </p:sp>
      <p:sp>
        <p:nvSpPr>
          <p:cNvPr id="26627" name="Rectangle 3"/>
          <p:cNvSpPr>
            <a:spLocks noGrp="1" noChangeArrowheads="1"/>
          </p:cNvSpPr>
          <p:nvPr>
            <p:ph idx="1"/>
          </p:nvPr>
        </p:nvSpPr>
        <p:spPr/>
        <p:txBody>
          <a:bodyPr/>
          <a:lstStyle/>
          <a:p>
            <a:r>
              <a:rPr lang="en-US" dirty="0"/>
              <a:t>This extends to 3D in the obvious way.</a:t>
            </a:r>
          </a:p>
          <a:p>
            <a:r>
              <a:rPr lang="en-US" dirty="0"/>
              <a:t>The homogenous point (</a:t>
            </a:r>
            <a:r>
              <a:rPr lang="en-US" i="1" dirty="0"/>
              <a:t>x</a:t>
            </a:r>
            <a:r>
              <a:rPr lang="en-US" i="1" dirty="0" smtClean="0"/>
              <a:t>, y, z, w</a:t>
            </a:r>
            <a:r>
              <a:rPr lang="en-US" dirty="0"/>
              <a:t>) corresponds to the 3D point (</a:t>
            </a:r>
            <a:r>
              <a:rPr lang="en-US" i="1" dirty="0"/>
              <a:t>x/w</a:t>
            </a:r>
            <a:r>
              <a:rPr lang="en-US" i="1" dirty="0" smtClean="0"/>
              <a:t>, y/w, z/w, </a:t>
            </a:r>
            <a:r>
              <a:rPr lang="en-US" dirty="0" smtClean="0"/>
              <a:t>1</a:t>
            </a:r>
            <a:r>
              <a:rPr lang="en-US" dirty="0"/>
              <a:t>).</a:t>
            </a:r>
          </a:p>
          <a:p>
            <a:r>
              <a:rPr lang="en-US" dirty="0"/>
              <a:t>That is, the 3D equivalent of the homogenous point (</a:t>
            </a:r>
            <a:r>
              <a:rPr lang="en-US" i="1" dirty="0"/>
              <a:t>p</a:t>
            </a:r>
            <a:r>
              <a:rPr lang="en-US" i="1" dirty="0" smtClean="0"/>
              <a:t>, q, r, s</a:t>
            </a:r>
            <a:r>
              <a:rPr lang="en-US" dirty="0"/>
              <a:t>) is (</a:t>
            </a:r>
            <a:r>
              <a:rPr lang="en-US" i="1" dirty="0"/>
              <a:t>p/s</a:t>
            </a:r>
            <a:r>
              <a:rPr lang="en-US" i="1" dirty="0" smtClean="0"/>
              <a:t>, q/s, r/s</a:t>
            </a:r>
            <a:r>
              <a:rPr lang="en-US" dirty="0"/>
              <a:t>)</a:t>
            </a:r>
            <a:r>
              <a:rPr lang="en-US" i="1" dirty="0"/>
              <a:t>.</a:t>
            </a:r>
          </a:p>
        </p:txBody>
      </p:sp>
      <p:sp>
        <p:nvSpPr>
          <p:cNvPr id="5" name="Date Placeholder 4"/>
          <p:cNvSpPr>
            <a:spLocks noGrp="1"/>
          </p:cNvSpPr>
          <p:nvPr>
            <p:ph type="dt" sz="half" idx="10"/>
          </p:nvPr>
        </p:nvSpPr>
        <p:spPr/>
        <p:txBody>
          <a:bodyPr/>
          <a:lstStyle/>
          <a:p>
            <a:r>
              <a:rPr lang="en-US" smtClean="0"/>
              <a:t>Chapter 6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5"/>
          <p:cNvSpPr>
            <a:spLocks noGrp="1"/>
          </p:cNvSpPr>
          <p:nvPr>
            <p:ph type="sldNum" sz="quarter" idx="12"/>
          </p:nvPr>
        </p:nvSpPr>
        <p:spPr/>
        <p:txBody>
          <a:bodyPr/>
          <a:lstStyle/>
          <a:p>
            <a:fld id="{E0964C00-2F39-4DC0-AC16-92F8BDD8F389}" type="slidenum">
              <a:rPr lang="en-US"/>
              <a:pPr/>
              <a:t>71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Point at Infinity</a:t>
            </a:r>
          </a:p>
        </p:txBody>
      </p:sp>
      <p:sp>
        <p:nvSpPr>
          <p:cNvPr id="27651" name="Rectangle 3"/>
          <p:cNvSpPr>
            <a:spLocks noGrp="1" noChangeArrowheads="1"/>
          </p:cNvSpPr>
          <p:nvPr>
            <p:ph idx="1"/>
          </p:nvPr>
        </p:nvSpPr>
        <p:spPr/>
        <p:txBody>
          <a:bodyPr/>
          <a:lstStyle/>
          <a:p>
            <a:r>
              <a:rPr lang="en-US" i="1"/>
              <a:t>w</a:t>
            </a:r>
            <a:r>
              <a:rPr lang="en-US"/>
              <a:t> can be any value except 0 (divide by zero error).</a:t>
            </a:r>
          </a:p>
          <a:p>
            <a:r>
              <a:rPr lang="en-US"/>
              <a:t>The point (</a:t>
            </a:r>
            <a:r>
              <a:rPr lang="en-US" i="1"/>
              <a:t>x,y,z</a:t>
            </a:r>
            <a:r>
              <a:rPr lang="en-US"/>
              <a:t>,0) can be viewed as a “point at infinity”</a:t>
            </a:r>
            <a:endParaRPr lang="en-US" i="1"/>
          </a:p>
        </p:txBody>
      </p:sp>
      <p:sp>
        <p:nvSpPr>
          <p:cNvPr id="5" name="Date Placeholder 4"/>
          <p:cNvSpPr>
            <a:spLocks noGrp="1"/>
          </p:cNvSpPr>
          <p:nvPr>
            <p:ph type="dt" sz="half" idx="10"/>
          </p:nvPr>
        </p:nvSpPr>
        <p:spPr/>
        <p:txBody>
          <a:bodyPr/>
          <a:lstStyle/>
          <a:p>
            <a:r>
              <a:rPr lang="en-US" smtClean="0"/>
              <a:t>Chapter 6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5"/>
          <p:cNvSpPr>
            <a:spLocks noGrp="1"/>
          </p:cNvSpPr>
          <p:nvPr>
            <p:ph type="sldNum" sz="quarter" idx="12"/>
          </p:nvPr>
        </p:nvSpPr>
        <p:spPr/>
        <p:txBody>
          <a:bodyPr/>
          <a:lstStyle/>
          <a:p>
            <a:fld id="{A0F400EC-3060-4EB3-BDD8-04C2D0D6F154}" type="slidenum">
              <a:rPr lang="en-US"/>
              <a:pPr/>
              <a:t>72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Why Use Homogenous Space?</a:t>
            </a:r>
          </a:p>
        </p:txBody>
      </p:sp>
      <p:sp>
        <p:nvSpPr>
          <p:cNvPr id="28675" name="Rectangle 3"/>
          <p:cNvSpPr>
            <a:spLocks noGrp="1" noChangeArrowheads="1"/>
          </p:cNvSpPr>
          <p:nvPr>
            <p:ph idx="1"/>
          </p:nvPr>
        </p:nvSpPr>
        <p:spPr/>
        <p:txBody>
          <a:bodyPr/>
          <a:lstStyle/>
          <a:p>
            <a:r>
              <a:rPr lang="en-US" dirty="0"/>
              <a:t>It will let us handle translation with a matrix transformation.</a:t>
            </a:r>
          </a:p>
          <a:p>
            <a:r>
              <a:rPr lang="en-US" dirty="0"/>
              <a:t>Embed 3D space into homogenous space by basically ignoring the </a:t>
            </a:r>
            <a:r>
              <a:rPr lang="en-US" i="1" dirty="0"/>
              <a:t>w</a:t>
            </a:r>
            <a:r>
              <a:rPr lang="en-US" dirty="0"/>
              <a:t> component.</a:t>
            </a:r>
          </a:p>
          <a:p>
            <a:r>
              <a:rPr lang="en-US" dirty="0"/>
              <a:t>Vector (</a:t>
            </a:r>
            <a:r>
              <a:rPr lang="en-US" i="1" dirty="0"/>
              <a:t>x</a:t>
            </a:r>
            <a:r>
              <a:rPr lang="en-US" i="1" dirty="0" smtClean="0"/>
              <a:t>, y, z</a:t>
            </a:r>
            <a:r>
              <a:rPr lang="en-US" dirty="0"/>
              <a:t>) gets replaced by (</a:t>
            </a:r>
            <a:r>
              <a:rPr lang="en-US" i="1" dirty="0"/>
              <a:t>x</a:t>
            </a:r>
            <a:r>
              <a:rPr lang="en-US" i="1" dirty="0" smtClean="0"/>
              <a:t>, y, z</a:t>
            </a:r>
            <a:r>
              <a:rPr lang="en-US" dirty="0" smtClean="0"/>
              <a:t>, 1</a:t>
            </a:r>
            <a:r>
              <a:rPr lang="en-US" dirty="0"/>
              <a:t>).</a:t>
            </a:r>
          </a:p>
          <a:p>
            <a:r>
              <a:rPr lang="en-US" dirty="0"/>
              <a:t>Does that “1” at the end sound familiar?</a:t>
            </a:r>
          </a:p>
        </p:txBody>
      </p:sp>
      <p:sp>
        <p:nvSpPr>
          <p:cNvPr id="5" name="Date Placeholder 4"/>
          <p:cNvSpPr>
            <a:spLocks noGrp="1"/>
          </p:cNvSpPr>
          <p:nvPr>
            <p:ph type="dt" sz="half" idx="10"/>
          </p:nvPr>
        </p:nvSpPr>
        <p:spPr/>
        <p:txBody>
          <a:bodyPr/>
          <a:lstStyle/>
          <a:p>
            <a:r>
              <a:rPr lang="en-US" smtClean="0"/>
              <a:t>Chapter 6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5"/>
          <p:cNvSpPr>
            <a:spLocks noGrp="1"/>
          </p:cNvSpPr>
          <p:nvPr>
            <p:ph type="sldNum" sz="quarter" idx="12"/>
          </p:nvPr>
        </p:nvSpPr>
        <p:spPr/>
        <p:txBody>
          <a:bodyPr/>
          <a:lstStyle/>
          <a:p>
            <a:fld id="{CBFB2723-1650-4FBC-87CC-B326BB1F15BE}" type="slidenum">
              <a:rPr lang="en-US"/>
              <a:pPr/>
              <a:t>73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Homogenous Matrices</a:t>
            </a:r>
          </a:p>
        </p:txBody>
      </p:sp>
      <p:sp>
        <p:nvSpPr>
          <p:cNvPr id="29699" name="Rectangle 3"/>
          <p:cNvSpPr>
            <a:spLocks noGrp="1" noChangeArrowheads="1"/>
          </p:cNvSpPr>
          <p:nvPr>
            <p:ph idx="1"/>
          </p:nvPr>
        </p:nvSpPr>
        <p:spPr>
          <a:xfrm>
            <a:off x="685800" y="1981200"/>
            <a:ext cx="7772400" cy="1295400"/>
          </a:xfrm>
        </p:spPr>
        <p:txBody>
          <a:bodyPr/>
          <a:lstStyle/>
          <a:p>
            <a:pPr marL="0" indent="0">
              <a:buNone/>
            </a:pPr>
            <a:r>
              <a:rPr lang="en-US" sz="2800" dirty="0"/>
              <a:t>Embed 3D transformation matrix into 4D matrix by using the identity in the </a:t>
            </a:r>
            <a:r>
              <a:rPr lang="en-US" sz="2800" i="1" dirty="0"/>
              <a:t>w</a:t>
            </a:r>
            <a:r>
              <a:rPr lang="en-US" sz="2800" dirty="0"/>
              <a:t> row and column.</a:t>
            </a:r>
          </a:p>
        </p:txBody>
      </p:sp>
      <p:sp>
        <p:nvSpPr>
          <p:cNvPr id="6" name="Date Placeholder 5"/>
          <p:cNvSpPr>
            <a:spLocks noGrp="1"/>
          </p:cNvSpPr>
          <p:nvPr>
            <p:ph type="dt" sz="half" idx="10"/>
          </p:nvPr>
        </p:nvSpPr>
        <p:spPr/>
        <p:txBody>
          <a:bodyPr/>
          <a:lstStyle/>
          <a:p>
            <a:r>
              <a:rPr lang="en-US" smtClean="0"/>
              <a:t>Chapter 6  Notes</a:t>
            </a:r>
            <a:endParaRPr lang="en-US"/>
          </a:p>
        </p:txBody>
      </p:sp>
      <p:sp>
        <p:nvSpPr>
          <p:cNvPr id="7" name="Footer Placeholder 6"/>
          <p:cNvSpPr>
            <a:spLocks noGrp="1"/>
          </p:cNvSpPr>
          <p:nvPr>
            <p:ph type="ftr" sz="quarter" idx="11"/>
          </p:nvPr>
        </p:nvSpPr>
        <p:spPr/>
        <p:txBody>
          <a:bodyPr/>
          <a:lstStyle/>
          <a:p>
            <a:r>
              <a:rPr lang="en-US" smtClean="0"/>
              <a:t>3D Math Primer for Graphics &amp; Game Dev</a:t>
            </a:r>
            <a:endParaRPr lang="en-US"/>
          </a:p>
        </p:txBody>
      </p:sp>
      <p:sp>
        <p:nvSpPr>
          <p:cNvPr id="5" name="Slide Number Placeholder 5"/>
          <p:cNvSpPr>
            <a:spLocks noGrp="1"/>
          </p:cNvSpPr>
          <p:nvPr>
            <p:ph type="sldNum" sz="quarter" idx="12"/>
          </p:nvPr>
        </p:nvSpPr>
        <p:spPr/>
        <p:txBody>
          <a:bodyPr/>
          <a:lstStyle/>
          <a:p>
            <a:fld id="{796F8232-5B27-4AC3-A27F-050FAE061CDD}" type="slidenum">
              <a:rPr lang="en-US"/>
              <a:pPr/>
              <a:t>74</a:t>
            </a:fld>
            <a:endParaRPr lang="en-US"/>
          </a:p>
        </p:txBody>
      </p:sp>
      <p:pic>
        <p:nvPicPr>
          <p:cNvPr id="5122" name="Picture 2"/>
          <p:cNvPicPr>
            <a:picLocks noChangeAspect="1" noChangeArrowheads="1"/>
          </p:cNvPicPr>
          <p:nvPr/>
        </p:nvPicPr>
        <p:blipFill>
          <a:blip r:embed="rId2" cstate="print"/>
          <a:srcRect/>
          <a:stretch>
            <a:fillRect/>
          </a:stretch>
        </p:blipFill>
        <p:spPr bwMode="auto">
          <a:xfrm>
            <a:off x="533400" y="3124200"/>
            <a:ext cx="8075613" cy="19685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3D Matrix Multiplication</a:t>
            </a:r>
          </a:p>
        </p:txBody>
      </p:sp>
      <p:sp>
        <p:nvSpPr>
          <p:cNvPr id="5" name="Date Placeholder 4"/>
          <p:cNvSpPr>
            <a:spLocks noGrp="1"/>
          </p:cNvSpPr>
          <p:nvPr>
            <p:ph type="dt" sz="half" idx="10"/>
          </p:nvPr>
        </p:nvSpPr>
        <p:spPr/>
        <p:txBody>
          <a:bodyPr/>
          <a:lstStyle/>
          <a:p>
            <a:r>
              <a:rPr lang="en-US" smtClean="0"/>
              <a:t>Chapter 6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4"/>
          <p:cNvSpPr>
            <a:spLocks noGrp="1"/>
          </p:cNvSpPr>
          <p:nvPr>
            <p:ph type="sldNum" sz="quarter" idx="12"/>
          </p:nvPr>
        </p:nvSpPr>
        <p:spPr/>
        <p:txBody>
          <a:bodyPr/>
          <a:lstStyle/>
          <a:p>
            <a:fld id="{1F269AB1-F838-4170-BDD4-623FD88F104D}" type="slidenum">
              <a:rPr lang="en-US"/>
              <a:pPr/>
              <a:t>75</a:t>
            </a:fld>
            <a:endParaRPr lang="en-US"/>
          </a:p>
        </p:txBody>
      </p:sp>
      <p:pic>
        <p:nvPicPr>
          <p:cNvPr id="6146" name="Picture 2"/>
          <p:cNvPicPr>
            <a:picLocks noChangeAspect="1" noChangeArrowheads="1"/>
          </p:cNvPicPr>
          <p:nvPr/>
        </p:nvPicPr>
        <p:blipFill>
          <a:blip r:embed="rId2" cstate="print"/>
          <a:srcRect/>
          <a:stretch>
            <a:fillRect/>
          </a:stretch>
        </p:blipFill>
        <p:spPr bwMode="auto">
          <a:xfrm>
            <a:off x="2108200" y="1879600"/>
            <a:ext cx="4927600" cy="30988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4D Matrix Multiplication</a:t>
            </a:r>
          </a:p>
        </p:txBody>
      </p:sp>
      <p:sp>
        <p:nvSpPr>
          <p:cNvPr id="5" name="Date Placeholder 4"/>
          <p:cNvSpPr>
            <a:spLocks noGrp="1"/>
          </p:cNvSpPr>
          <p:nvPr>
            <p:ph type="dt" sz="half" idx="10"/>
          </p:nvPr>
        </p:nvSpPr>
        <p:spPr/>
        <p:txBody>
          <a:bodyPr/>
          <a:lstStyle/>
          <a:p>
            <a:r>
              <a:rPr lang="en-US" smtClean="0"/>
              <a:t>Chapter 6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4"/>
          <p:cNvSpPr>
            <a:spLocks noGrp="1"/>
          </p:cNvSpPr>
          <p:nvPr>
            <p:ph type="sldNum" sz="quarter" idx="12"/>
          </p:nvPr>
        </p:nvSpPr>
        <p:spPr/>
        <p:txBody>
          <a:bodyPr/>
          <a:lstStyle/>
          <a:p>
            <a:fld id="{914DEC5C-72AF-4AAE-B0F8-BEB9CBCA8822}" type="slidenum">
              <a:rPr lang="en-US"/>
              <a:pPr/>
              <a:t>76</a:t>
            </a:fld>
            <a:endParaRPr lang="en-US"/>
          </a:p>
        </p:txBody>
      </p:sp>
      <p:pic>
        <p:nvPicPr>
          <p:cNvPr id="7170" name="Picture 2"/>
          <p:cNvPicPr>
            <a:picLocks noChangeAspect="1" noChangeArrowheads="1"/>
          </p:cNvPicPr>
          <p:nvPr/>
        </p:nvPicPr>
        <p:blipFill>
          <a:blip r:embed="rId2" cstate="print"/>
          <a:srcRect/>
          <a:stretch>
            <a:fillRect/>
          </a:stretch>
        </p:blipFill>
        <p:spPr bwMode="auto">
          <a:xfrm>
            <a:off x="1524000" y="1828800"/>
            <a:ext cx="6121400" cy="38735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a:t>Translation Matrices</a:t>
            </a:r>
          </a:p>
        </p:txBody>
      </p:sp>
      <p:sp>
        <p:nvSpPr>
          <p:cNvPr id="33795" name="Rectangle 3"/>
          <p:cNvSpPr>
            <a:spLocks noGrp="1" noChangeArrowheads="1"/>
          </p:cNvSpPr>
          <p:nvPr>
            <p:ph idx="1"/>
          </p:nvPr>
        </p:nvSpPr>
        <p:spPr>
          <a:xfrm>
            <a:off x="685800" y="1600200"/>
            <a:ext cx="7772400" cy="1066800"/>
          </a:xfrm>
        </p:spPr>
        <p:txBody>
          <a:bodyPr/>
          <a:lstStyle/>
          <a:p>
            <a:pPr marL="0" indent="0">
              <a:buNone/>
            </a:pPr>
            <a:r>
              <a:rPr lang="en-US" dirty="0" smtClean="0"/>
              <a:t>Kluge </a:t>
            </a:r>
            <a:r>
              <a:rPr lang="en-US" dirty="0"/>
              <a:t>3D translation matrix by shearing 4D space.</a:t>
            </a:r>
          </a:p>
        </p:txBody>
      </p:sp>
      <p:sp>
        <p:nvSpPr>
          <p:cNvPr id="6" name="Date Placeholder 5"/>
          <p:cNvSpPr>
            <a:spLocks noGrp="1"/>
          </p:cNvSpPr>
          <p:nvPr>
            <p:ph type="dt" sz="half" idx="10"/>
          </p:nvPr>
        </p:nvSpPr>
        <p:spPr/>
        <p:txBody>
          <a:bodyPr/>
          <a:lstStyle/>
          <a:p>
            <a:r>
              <a:rPr lang="en-US" smtClean="0"/>
              <a:t>Chapter 6  Notes</a:t>
            </a:r>
            <a:endParaRPr lang="en-US"/>
          </a:p>
        </p:txBody>
      </p:sp>
      <p:sp>
        <p:nvSpPr>
          <p:cNvPr id="7" name="Footer Placeholder 6"/>
          <p:cNvSpPr>
            <a:spLocks noGrp="1"/>
          </p:cNvSpPr>
          <p:nvPr>
            <p:ph type="ftr" sz="quarter" idx="11"/>
          </p:nvPr>
        </p:nvSpPr>
        <p:spPr/>
        <p:txBody>
          <a:bodyPr/>
          <a:lstStyle/>
          <a:p>
            <a:r>
              <a:rPr lang="en-US" smtClean="0"/>
              <a:t>3D Math Primer for Graphics &amp; Game Dev</a:t>
            </a:r>
            <a:endParaRPr lang="en-US"/>
          </a:p>
        </p:txBody>
      </p:sp>
      <p:sp>
        <p:nvSpPr>
          <p:cNvPr id="5" name="Slide Number Placeholder 5"/>
          <p:cNvSpPr>
            <a:spLocks noGrp="1"/>
          </p:cNvSpPr>
          <p:nvPr>
            <p:ph type="sldNum" sz="quarter" idx="12"/>
          </p:nvPr>
        </p:nvSpPr>
        <p:spPr/>
        <p:txBody>
          <a:bodyPr/>
          <a:lstStyle/>
          <a:p>
            <a:fld id="{149AAFD4-8853-42B6-87F7-308F0A577EE3}" type="slidenum">
              <a:rPr lang="en-US"/>
              <a:pPr/>
              <a:t>77</a:t>
            </a:fld>
            <a:endParaRPr lang="en-US"/>
          </a:p>
        </p:txBody>
      </p:sp>
      <p:pic>
        <p:nvPicPr>
          <p:cNvPr id="8194" name="Picture 2"/>
          <p:cNvPicPr>
            <a:picLocks noChangeAspect="1" noChangeArrowheads="1"/>
          </p:cNvPicPr>
          <p:nvPr/>
        </p:nvPicPr>
        <p:blipFill>
          <a:blip r:embed="rId2" cstate="print"/>
          <a:srcRect/>
          <a:stretch>
            <a:fillRect/>
          </a:stretch>
        </p:blipFill>
        <p:spPr bwMode="auto">
          <a:xfrm>
            <a:off x="1524000" y="2819400"/>
            <a:ext cx="5816600" cy="28067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Translation vs. Orientation</a:t>
            </a:r>
          </a:p>
        </p:txBody>
      </p:sp>
      <p:sp>
        <p:nvSpPr>
          <p:cNvPr id="34819" name="Rectangle 3"/>
          <p:cNvSpPr>
            <a:spLocks noGrp="1" noChangeArrowheads="1"/>
          </p:cNvSpPr>
          <p:nvPr>
            <p:ph idx="1"/>
          </p:nvPr>
        </p:nvSpPr>
        <p:spPr/>
        <p:txBody>
          <a:bodyPr/>
          <a:lstStyle/>
          <a:p>
            <a:r>
              <a:rPr lang="en-US"/>
              <a:t>Just like in 3D, compose 4D operations by multiplying the corresponding matrices.</a:t>
            </a:r>
          </a:p>
          <a:p>
            <a:r>
              <a:rPr lang="en-US"/>
              <a:t>The translation and orientation parts of a composite matrix are independent.</a:t>
            </a:r>
          </a:p>
          <a:p>
            <a:r>
              <a:rPr lang="en-US"/>
              <a:t>For example, let </a:t>
            </a:r>
            <a:r>
              <a:rPr lang="en-US" b="1"/>
              <a:t>R</a:t>
            </a:r>
            <a:r>
              <a:rPr lang="en-US"/>
              <a:t> be a rotation matrix and </a:t>
            </a:r>
            <a:r>
              <a:rPr lang="en-US" b="1"/>
              <a:t>T</a:t>
            </a:r>
            <a:r>
              <a:rPr lang="en-US"/>
              <a:t> be a translation matrix.</a:t>
            </a:r>
          </a:p>
          <a:p>
            <a:r>
              <a:rPr lang="en-US"/>
              <a:t>What does </a:t>
            </a:r>
            <a:r>
              <a:rPr lang="en-US" b="1"/>
              <a:t>M</a:t>
            </a:r>
            <a:r>
              <a:rPr lang="en-US"/>
              <a:t> = </a:t>
            </a:r>
            <a:r>
              <a:rPr lang="en-US" b="1"/>
              <a:t>RT</a:t>
            </a:r>
            <a:r>
              <a:rPr lang="en-US"/>
              <a:t> look like?</a:t>
            </a:r>
          </a:p>
        </p:txBody>
      </p:sp>
      <p:sp>
        <p:nvSpPr>
          <p:cNvPr id="5" name="Date Placeholder 4"/>
          <p:cNvSpPr>
            <a:spLocks noGrp="1"/>
          </p:cNvSpPr>
          <p:nvPr>
            <p:ph type="dt" sz="half" idx="10"/>
          </p:nvPr>
        </p:nvSpPr>
        <p:spPr/>
        <p:txBody>
          <a:bodyPr/>
          <a:lstStyle/>
          <a:p>
            <a:r>
              <a:rPr lang="en-US" smtClean="0"/>
              <a:t>Chapter 6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5"/>
          <p:cNvSpPr>
            <a:spLocks noGrp="1"/>
          </p:cNvSpPr>
          <p:nvPr>
            <p:ph type="sldNum" sz="quarter" idx="12"/>
          </p:nvPr>
        </p:nvSpPr>
        <p:spPr/>
        <p:txBody>
          <a:bodyPr/>
          <a:lstStyle/>
          <a:p>
            <a:fld id="{4C86E333-D533-4328-94F9-C1914131C95F}" type="slidenum">
              <a:rPr lang="en-US"/>
              <a:pPr/>
              <a:t>78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Chapter 6  Notes</a:t>
            </a:r>
            <a:endParaRPr lang="en-US"/>
          </a:p>
        </p:txBody>
      </p:sp>
      <p:sp>
        <p:nvSpPr>
          <p:cNvPr id="3" name="Footer Placeholder 2"/>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79</a:t>
            </a:fld>
            <a:endParaRPr lang="en-US"/>
          </a:p>
        </p:txBody>
      </p:sp>
      <p:pic>
        <p:nvPicPr>
          <p:cNvPr id="9219" name="Picture 3"/>
          <p:cNvPicPr>
            <a:picLocks noChangeAspect="1" noChangeArrowheads="1"/>
          </p:cNvPicPr>
          <p:nvPr/>
        </p:nvPicPr>
        <p:blipFill>
          <a:blip r:embed="rId2" cstate="print"/>
          <a:srcRect/>
          <a:stretch>
            <a:fillRect/>
          </a:stretch>
        </p:blipFill>
        <p:spPr bwMode="auto">
          <a:xfrm>
            <a:off x="1981200" y="3657600"/>
            <a:ext cx="4483100" cy="1993900"/>
          </a:xfrm>
          <a:prstGeom prst="rect">
            <a:avLst/>
          </a:prstGeom>
          <a:noFill/>
          <a:ln w="9525">
            <a:noFill/>
            <a:miter lim="800000"/>
            <a:headEnd/>
            <a:tailEnd/>
          </a:ln>
        </p:spPr>
      </p:pic>
      <p:pic>
        <p:nvPicPr>
          <p:cNvPr id="9220" name="Picture 4"/>
          <p:cNvPicPr>
            <a:picLocks noChangeAspect="1" noChangeArrowheads="1"/>
          </p:cNvPicPr>
          <p:nvPr/>
        </p:nvPicPr>
        <p:blipFill>
          <a:blip r:embed="rId3" cstate="print"/>
          <a:srcRect/>
          <a:stretch>
            <a:fillRect/>
          </a:stretch>
        </p:blipFill>
        <p:spPr bwMode="auto">
          <a:xfrm>
            <a:off x="2133600" y="1219200"/>
            <a:ext cx="4305300" cy="19558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x 3 Example</a:t>
            </a:r>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pic>
        <p:nvPicPr>
          <p:cNvPr id="18434" name="Picture 2"/>
          <p:cNvPicPr>
            <a:picLocks noChangeAspect="1" noChangeArrowheads="1"/>
          </p:cNvPicPr>
          <p:nvPr/>
        </p:nvPicPr>
        <p:blipFill>
          <a:blip r:embed="rId2" cstate="print"/>
          <a:srcRect/>
          <a:stretch>
            <a:fillRect/>
          </a:stretch>
        </p:blipFill>
        <p:spPr bwMode="auto">
          <a:xfrm>
            <a:off x="1066800" y="1752600"/>
            <a:ext cx="7115175" cy="390525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Rotate then Translate</a:t>
            </a:r>
            <a:endParaRPr lang="en-US" dirty="0"/>
          </a:p>
        </p:txBody>
      </p:sp>
      <p:sp>
        <p:nvSpPr>
          <p:cNvPr id="3" name="Content Placeholder 2"/>
          <p:cNvSpPr>
            <a:spLocks noGrp="1"/>
          </p:cNvSpPr>
          <p:nvPr>
            <p:ph idx="1"/>
          </p:nvPr>
        </p:nvSpPr>
        <p:spPr/>
        <p:txBody>
          <a:bodyPr>
            <a:normAutofit/>
          </a:bodyPr>
          <a:lstStyle/>
          <a:p>
            <a:r>
              <a:rPr lang="en-US" dirty="0" smtClean="0"/>
              <a:t>Then we could rotate and then translate a point </a:t>
            </a:r>
            <a:r>
              <a:rPr lang="en-US" b="1" dirty="0" smtClean="0"/>
              <a:t>v</a:t>
            </a:r>
            <a:r>
              <a:rPr lang="en-US" dirty="0" smtClean="0"/>
              <a:t> to a new point </a:t>
            </a:r>
            <a:r>
              <a:rPr lang="en-US" b="1" dirty="0" smtClean="0"/>
              <a:t>v</a:t>
            </a:r>
            <a:r>
              <a:rPr lang="en-US" dirty="0" smtClean="0">
                <a:sym typeface="Symbol" pitchFamily="18" charset="2"/>
              </a:rPr>
              <a:t></a:t>
            </a:r>
            <a:r>
              <a:rPr lang="en-US" dirty="0" smtClean="0"/>
              <a:t> using </a:t>
            </a:r>
            <a:r>
              <a:rPr lang="en-US" b="1" dirty="0" smtClean="0"/>
              <a:t>v</a:t>
            </a:r>
            <a:r>
              <a:rPr lang="en-US" dirty="0" smtClean="0">
                <a:sym typeface="Symbol" pitchFamily="18" charset="2"/>
              </a:rPr>
              <a:t></a:t>
            </a:r>
            <a:r>
              <a:rPr lang="en-US" dirty="0" smtClean="0"/>
              <a:t> = </a:t>
            </a:r>
            <a:r>
              <a:rPr lang="en-US" b="1" dirty="0" err="1" smtClean="0"/>
              <a:t>vRT</a:t>
            </a:r>
            <a:r>
              <a:rPr lang="en-US" dirty="0" smtClean="0"/>
              <a:t>.</a:t>
            </a:r>
          </a:p>
          <a:p>
            <a:r>
              <a:rPr lang="en-US" dirty="0" smtClean="0"/>
              <a:t>We are rotating first and then translating.</a:t>
            </a:r>
          </a:p>
          <a:p>
            <a:r>
              <a:rPr lang="en-US" dirty="0" smtClean="0"/>
              <a:t>The order of transformations is important, and since we use row vectors, the order of transformations coincides with the order that the matrices are multiplied, from left to right. </a:t>
            </a:r>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t>
            </a:r>
            <a:r>
              <a:rPr lang="en-US" dirty="0" smtClean="0"/>
              <a:t> = </a:t>
            </a:r>
            <a:r>
              <a:rPr lang="en-US" b="1" dirty="0" smtClean="0"/>
              <a:t>RT</a:t>
            </a:r>
            <a:endParaRPr lang="en-US" dirty="0"/>
          </a:p>
        </p:txBody>
      </p:sp>
      <p:sp>
        <p:nvSpPr>
          <p:cNvPr id="3" name="Content Placeholder 2"/>
          <p:cNvSpPr>
            <a:spLocks noGrp="1"/>
          </p:cNvSpPr>
          <p:nvPr>
            <p:ph idx="1"/>
          </p:nvPr>
        </p:nvSpPr>
        <p:spPr/>
        <p:txBody>
          <a:bodyPr/>
          <a:lstStyle/>
          <a:p>
            <a:pPr marL="0" indent="0">
              <a:buNone/>
            </a:pPr>
            <a:r>
              <a:rPr lang="en-US" dirty="0" smtClean="0"/>
              <a:t>Just as with 3 x 3 matrices, we can concatenate the two matrices into a single transformation matrix, which we'll call </a:t>
            </a:r>
            <a:r>
              <a:rPr lang="en-US" b="1" dirty="0" smtClean="0"/>
              <a:t>M</a:t>
            </a:r>
            <a:r>
              <a:rPr lang="en-US" dirty="0" smtClean="0"/>
              <a:t>.</a:t>
            </a:r>
          </a:p>
          <a:p>
            <a:pPr algn="ctr">
              <a:buNone/>
            </a:pPr>
            <a:r>
              <a:rPr lang="en-US" dirty="0" smtClean="0"/>
              <a:t>Let </a:t>
            </a:r>
            <a:r>
              <a:rPr lang="en-US" b="1" dirty="0" smtClean="0"/>
              <a:t>M</a:t>
            </a:r>
            <a:r>
              <a:rPr lang="en-US" dirty="0" smtClean="0"/>
              <a:t> = </a:t>
            </a:r>
            <a:r>
              <a:rPr lang="en-US" b="1" dirty="0" smtClean="0"/>
              <a:t>RT</a:t>
            </a:r>
            <a:r>
              <a:rPr lang="en-US" dirty="0" smtClean="0"/>
              <a:t>, so</a:t>
            </a:r>
            <a:endParaRPr lang="en-US" b="1" dirty="0" smtClean="0"/>
          </a:p>
          <a:p>
            <a:pPr algn="ctr">
              <a:buNone/>
            </a:pPr>
            <a:r>
              <a:rPr lang="en-US" b="1" dirty="0" smtClean="0"/>
              <a:t>v</a:t>
            </a:r>
            <a:r>
              <a:rPr lang="en-US" dirty="0" smtClean="0">
                <a:sym typeface="Symbol" pitchFamily="18" charset="2"/>
              </a:rPr>
              <a:t></a:t>
            </a:r>
            <a:r>
              <a:rPr lang="en-US" dirty="0" smtClean="0"/>
              <a:t> = </a:t>
            </a:r>
            <a:r>
              <a:rPr lang="en-US" b="1" dirty="0" err="1" smtClean="0"/>
              <a:t>vRT</a:t>
            </a:r>
            <a:r>
              <a:rPr lang="en-US" dirty="0" smtClean="0"/>
              <a:t> = </a:t>
            </a:r>
            <a:r>
              <a:rPr lang="en-US" b="1" dirty="0" smtClean="0"/>
              <a:t>v</a:t>
            </a:r>
            <a:r>
              <a:rPr lang="en-US" dirty="0" smtClean="0"/>
              <a:t>(</a:t>
            </a:r>
            <a:r>
              <a:rPr lang="en-US" b="1" dirty="0" smtClean="0"/>
              <a:t>RT</a:t>
            </a:r>
            <a:r>
              <a:rPr lang="en-US" dirty="0" smtClean="0"/>
              <a:t>) = </a:t>
            </a:r>
            <a:r>
              <a:rPr lang="en-US" b="1" dirty="0" err="1" smtClean="0"/>
              <a:t>vM</a:t>
            </a:r>
            <a:endParaRPr lang="en-US" b="1"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3" name="Slide Number Placeholder 3"/>
          <p:cNvSpPr>
            <a:spLocks noGrp="1"/>
          </p:cNvSpPr>
          <p:nvPr>
            <p:ph type="sldNum" sz="quarter" idx="12"/>
          </p:nvPr>
        </p:nvSpPr>
        <p:spPr/>
        <p:txBody>
          <a:bodyPr/>
          <a:lstStyle/>
          <a:p>
            <a:fld id="{2294B097-5CAC-4C1A-836A-CB37FD9F6F11}" type="slidenum">
              <a:rPr lang="en-US"/>
              <a:pPr/>
              <a:t>82</a:t>
            </a:fld>
            <a:endParaRPr lang="en-US"/>
          </a:p>
        </p:txBody>
      </p:sp>
      <p:pic>
        <p:nvPicPr>
          <p:cNvPr id="10245" name="Picture 5"/>
          <p:cNvPicPr>
            <a:picLocks noChangeAspect="1" noChangeArrowheads="1"/>
          </p:cNvPicPr>
          <p:nvPr/>
        </p:nvPicPr>
        <p:blipFill>
          <a:blip r:embed="rId2" cstate="print"/>
          <a:srcRect/>
          <a:stretch>
            <a:fillRect/>
          </a:stretch>
        </p:blipFill>
        <p:spPr bwMode="auto">
          <a:xfrm>
            <a:off x="657225" y="1157288"/>
            <a:ext cx="7829550" cy="454342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Reverse</a:t>
            </a:r>
            <a:endParaRPr lang="en-US" dirty="0"/>
          </a:p>
        </p:txBody>
      </p:sp>
      <p:sp>
        <p:nvSpPr>
          <p:cNvPr id="3" name="Content Placeholder 2"/>
          <p:cNvSpPr>
            <a:spLocks noGrp="1"/>
          </p:cNvSpPr>
          <p:nvPr>
            <p:ph idx="1"/>
          </p:nvPr>
        </p:nvSpPr>
        <p:spPr/>
        <p:txBody>
          <a:bodyPr/>
          <a:lstStyle/>
          <a:p>
            <a:r>
              <a:rPr lang="en-US" dirty="0" smtClean="0"/>
              <a:t>Applying this information in reverse, we can take a 4 x 4 matrix </a:t>
            </a:r>
            <a:r>
              <a:rPr lang="en-US" b="1" dirty="0" smtClean="0"/>
              <a:t>M</a:t>
            </a:r>
            <a:r>
              <a:rPr lang="en-US" dirty="0" smtClean="0"/>
              <a:t> and separate it into a linear transformation portion, and a translation portion. </a:t>
            </a:r>
          </a:p>
          <a:p>
            <a:r>
              <a:rPr lang="en-US" dirty="0" smtClean="0"/>
              <a:t>We can express this succinctly by letting the translation vector </a:t>
            </a:r>
            <a:r>
              <a:rPr lang="en-US" b="1" dirty="0" smtClean="0"/>
              <a:t>t </a:t>
            </a:r>
            <a:r>
              <a:rPr lang="en-US" dirty="0" smtClean="0"/>
              <a:t>=</a:t>
            </a:r>
            <a:r>
              <a:rPr lang="en-US" b="1" dirty="0" smtClean="0"/>
              <a:t> </a:t>
            </a:r>
            <a:r>
              <a:rPr lang="en-US" dirty="0" smtClean="0"/>
              <a:t>[</a:t>
            </a:r>
            <a:r>
              <a:rPr lang="el-GR" dirty="0" smtClean="0"/>
              <a:t>Δ</a:t>
            </a:r>
            <a:r>
              <a:rPr lang="en-US" i="1" dirty="0" smtClean="0"/>
              <a:t>x</a:t>
            </a:r>
            <a:r>
              <a:rPr lang="en-US" dirty="0" smtClean="0"/>
              <a:t>, </a:t>
            </a:r>
            <a:r>
              <a:rPr lang="el-GR" dirty="0" smtClean="0"/>
              <a:t>Δ</a:t>
            </a:r>
            <a:r>
              <a:rPr lang="en-US" i="1" dirty="0" smtClean="0"/>
              <a:t>y</a:t>
            </a:r>
            <a:r>
              <a:rPr lang="en-US" dirty="0" smtClean="0"/>
              <a:t>, </a:t>
            </a:r>
            <a:r>
              <a:rPr lang="el-GR" dirty="0" smtClean="0"/>
              <a:t>Δ</a:t>
            </a:r>
            <a:r>
              <a:rPr lang="en-US" i="1" dirty="0" smtClean="0"/>
              <a:t>z</a:t>
            </a:r>
            <a:r>
              <a:rPr lang="en-US" dirty="0" smtClean="0"/>
              <a:t>].</a:t>
            </a:r>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pic>
        <p:nvPicPr>
          <p:cNvPr id="12290" name="Picture 2"/>
          <p:cNvPicPr>
            <a:picLocks noChangeAspect="1" noChangeArrowheads="1"/>
          </p:cNvPicPr>
          <p:nvPr/>
        </p:nvPicPr>
        <p:blipFill>
          <a:blip r:embed="rId2" cstate="print"/>
          <a:srcRect/>
          <a:stretch>
            <a:fillRect/>
          </a:stretch>
        </p:blipFill>
        <p:spPr bwMode="auto">
          <a:xfrm>
            <a:off x="3200400" y="4800600"/>
            <a:ext cx="2755900" cy="11430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Points at Infinity Again</a:t>
            </a:r>
          </a:p>
        </p:txBody>
      </p:sp>
      <p:sp>
        <p:nvSpPr>
          <p:cNvPr id="37891" name="Rectangle 3"/>
          <p:cNvSpPr>
            <a:spLocks noGrp="1" noChangeArrowheads="1"/>
          </p:cNvSpPr>
          <p:nvPr>
            <p:ph idx="1"/>
          </p:nvPr>
        </p:nvSpPr>
        <p:spPr/>
        <p:txBody>
          <a:bodyPr/>
          <a:lstStyle/>
          <a:p>
            <a:r>
              <a:rPr lang="en-US" dirty="0"/>
              <a:t>Points at infinity are actually useful.</a:t>
            </a:r>
          </a:p>
          <a:p>
            <a:r>
              <a:rPr lang="en-US" dirty="0"/>
              <a:t>They orient just like points with </a:t>
            </a:r>
            <a:r>
              <a:rPr lang="en-US" i="1" dirty="0" smtClean="0"/>
              <a:t>w </a:t>
            </a:r>
            <a:r>
              <a:rPr lang="en-US" dirty="0" smtClean="0">
                <a:sym typeface="Symbol" pitchFamily="18" charset="2"/>
              </a:rPr>
              <a:t> 0</a:t>
            </a:r>
            <a:r>
              <a:rPr lang="en-US" dirty="0">
                <a:sym typeface="Symbol" pitchFamily="18" charset="2"/>
              </a:rPr>
              <a:t>: multiply by the orientation matrix.</a:t>
            </a:r>
          </a:p>
          <a:p>
            <a:r>
              <a:rPr lang="en-US" dirty="0">
                <a:sym typeface="Symbol" pitchFamily="18" charset="2"/>
              </a:rPr>
              <a:t>But they don’t translate: translation matrices have no effect on them.</a:t>
            </a:r>
            <a:endParaRPr lang="en-US" dirty="0"/>
          </a:p>
        </p:txBody>
      </p:sp>
      <p:sp>
        <p:nvSpPr>
          <p:cNvPr id="5" name="Date Placeholder 4"/>
          <p:cNvSpPr>
            <a:spLocks noGrp="1"/>
          </p:cNvSpPr>
          <p:nvPr>
            <p:ph type="dt" sz="half" idx="10"/>
          </p:nvPr>
        </p:nvSpPr>
        <p:spPr/>
        <p:txBody>
          <a:bodyPr/>
          <a:lstStyle/>
          <a:p>
            <a:r>
              <a:rPr lang="en-US" smtClean="0"/>
              <a:t>Chapter 6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5"/>
          <p:cNvSpPr>
            <a:spLocks noGrp="1"/>
          </p:cNvSpPr>
          <p:nvPr>
            <p:ph type="sldNum" sz="quarter" idx="12"/>
          </p:nvPr>
        </p:nvSpPr>
        <p:spPr/>
        <p:txBody>
          <a:bodyPr/>
          <a:lstStyle/>
          <a:p>
            <a:fld id="{E54558A5-E2C6-47A3-AF2D-261A038050E1}" type="slidenum">
              <a:rPr lang="en-US"/>
              <a:pPr/>
              <a:t>84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Matrix Without Translation</a:t>
            </a:r>
          </a:p>
        </p:txBody>
      </p:sp>
      <p:sp>
        <p:nvSpPr>
          <p:cNvPr id="5" name="Date Placeholder 4"/>
          <p:cNvSpPr>
            <a:spLocks noGrp="1"/>
          </p:cNvSpPr>
          <p:nvPr>
            <p:ph type="dt" sz="half" idx="10"/>
          </p:nvPr>
        </p:nvSpPr>
        <p:spPr/>
        <p:txBody>
          <a:bodyPr/>
          <a:lstStyle/>
          <a:p>
            <a:r>
              <a:rPr lang="en-US" smtClean="0"/>
              <a:t>Chapter 6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4"/>
          <p:cNvSpPr>
            <a:spLocks noGrp="1"/>
          </p:cNvSpPr>
          <p:nvPr>
            <p:ph type="sldNum" sz="quarter" idx="12"/>
          </p:nvPr>
        </p:nvSpPr>
        <p:spPr/>
        <p:txBody>
          <a:bodyPr/>
          <a:lstStyle/>
          <a:p>
            <a:fld id="{14696746-2402-4AE3-BF94-EFDDF76EF28E}" type="slidenum">
              <a:rPr lang="en-US"/>
              <a:pPr/>
              <a:t>85</a:t>
            </a:fld>
            <a:endParaRPr lang="en-US"/>
          </a:p>
        </p:txBody>
      </p:sp>
      <p:pic>
        <p:nvPicPr>
          <p:cNvPr id="13315" name="Picture 3"/>
          <p:cNvPicPr>
            <a:picLocks noChangeAspect="1" noChangeArrowheads="1"/>
          </p:cNvPicPr>
          <p:nvPr/>
        </p:nvPicPr>
        <p:blipFill>
          <a:blip r:embed="rId2" cstate="print"/>
          <a:srcRect/>
          <a:stretch>
            <a:fillRect/>
          </a:stretch>
        </p:blipFill>
        <p:spPr bwMode="auto">
          <a:xfrm>
            <a:off x="152400" y="1752600"/>
            <a:ext cx="6831013" cy="44450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Matrix With Translation</a:t>
            </a:r>
          </a:p>
        </p:txBody>
      </p:sp>
      <p:sp>
        <p:nvSpPr>
          <p:cNvPr id="5" name="Date Placeholder 4"/>
          <p:cNvSpPr>
            <a:spLocks noGrp="1"/>
          </p:cNvSpPr>
          <p:nvPr>
            <p:ph type="dt" sz="half" idx="10"/>
          </p:nvPr>
        </p:nvSpPr>
        <p:spPr/>
        <p:txBody>
          <a:bodyPr/>
          <a:lstStyle/>
          <a:p>
            <a:r>
              <a:rPr lang="en-US" smtClean="0"/>
              <a:t>Chapter 6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4"/>
          <p:cNvSpPr>
            <a:spLocks noGrp="1"/>
          </p:cNvSpPr>
          <p:nvPr>
            <p:ph type="sldNum" sz="quarter" idx="12"/>
          </p:nvPr>
        </p:nvSpPr>
        <p:spPr/>
        <p:txBody>
          <a:bodyPr/>
          <a:lstStyle/>
          <a:p>
            <a:fld id="{F5477044-CA81-49F9-A0BD-E5345605E01D}" type="slidenum">
              <a:rPr lang="en-US"/>
              <a:pPr/>
              <a:t>86</a:t>
            </a:fld>
            <a:endParaRPr lang="en-US"/>
          </a:p>
        </p:txBody>
      </p:sp>
      <p:pic>
        <p:nvPicPr>
          <p:cNvPr id="14338" name="Picture 2"/>
          <p:cNvPicPr>
            <a:picLocks noChangeAspect="1" noChangeArrowheads="1"/>
          </p:cNvPicPr>
          <p:nvPr/>
        </p:nvPicPr>
        <p:blipFill>
          <a:blip r:embed="rId2" cstate="print"/>
          <a:srcRect/>
          <a:stretch>
            <a:fillRect/>
          </a:stretch>
        </p:blipFill>
        <p:spPr bwMode="auto">
          <a:xfrm>
            <a:off x="152400" y="1676400"/>
            <a:ext cx="8875713" cy="45339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So What?</a:t>
            </a:r>
          </a:p>
        </p:txBody>
      </p:sp>
      <p:sp>
        <p:nvSpPr>
          <p:cNvPr id="40963" name="Rectangle 3"/>
          <p:cNvSpPr>
            <a:spLocks noGrp="1" noChangeArrowheads="1"/>
          </p:cNvSpPr>
          <p:nvPr>
            <p:ph idx="1"/>
          </p:nvPr>
        </p:nvSpPr>
        <p:spPr/>
        <p:txBody>
          <a:bodyPr/>
          <a:lstStyle/>
          <a:p>
            <a:pPr>
              <a:lnSpc>
                <a:spcPct val="90000"/>
              </a:lnSpc>
            </a:pPr>
            <a:r>
              <a:rPr lang="en-US"/>
              <a:t>The translation part of 4D homogenous transformation matrices has no effect on points at infinity.</a:t>
            </a:r>
          </a:p>
          <a:p>
            <a:pPr>
              <a:lnSpc>
                <a:spcPct val="90000"/>
              </a:lnSpc>
            </a:pPr>
            <a:r>
              <a:rPr lang="en-US"/>
              <a:t>Use points at infinity for things that don’t need translating (eg. Surface normals).</a:t>
            </a:r>
          </a:p>
          <a:p>
            <a:pPr>
              <a:lnSpc>
                <a:spcPct val="90000"/>
              </a:lnSpc>
            </a:pPr>
            <a:r>
              <a:rPr lang="en-US"/>
              <a:t>Use regular points (with </a:t>
            </a:r>
            <a:r>
              <a:rPr lang="en-US" i="1"/>
              <a:t>w</a:t>
            </a:r>
            <a:r>
              <a:rPr lang="en-US"/>
              <a:t> = 1) for things that </a:t>
            </a:r>
            <a:r>
              <a:rPr lang="en-US" i="1"/>
              <a:t>do</a:t>
            </a:r>
            <a:r>
              <a:rPr lang="en-US"/>
              <a:t> need translating (eg. Points that make up game objects).</a:t>
            </a:r>
          </a:p>
        </p:txBody>
      </p:sp>
      <p:sp>
        <p:nvSpPr>
          <p:cNvPr id="5" name="Date Placeholder 4"/>
          <p:cNvSpPr>
            <a:spLocks noGrp="1"/>
          </p:cNvSpPr>
          <p:nvPr>
            <p:ph type="dt" sz="half" idx="10"/>
          </p:nvPr>
        </p:nvSpPr>
        <p:spPr/>
        <p:txBody>
          <a:bodyPr/>
          <a:lstStyle/>
          <a:p>
            <a:r>
              <a:rPr lang="en-US" smtClean="0"/>
              <a:t>Chapter 6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5"/>
          <p:cNvSpPr>
            <a:spLocks noGrp="1"/>
          </p:cNvSpPr>
          <p:nvPr>
            <p:ph type="sldNum" sz="quarter" idx="12"/>
          </p:nvPr>
        </p:nvSpPr>
        <p:spPr/>
        <p:txBody>
          <a:bodyPr/>
          <a:lstStyle/>
          <a:p>
            <a:fld id="{84002A38-2D28-490F-ACBB-6B447825E509}" type="slidenum">
              <a:rPr lang="en-US"/>
              <a:pPr/>
              <a:t>87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4x3 Matrices</a:t>
            </a:r>
          </a:p>
        </p:txBody>
      </p:sp>
      <p:sp>
        <p:nvSpPr>
          <p:cNvPr id="41987" name="Rectangle 3"/>
          <p:cNvSpPr>
            <a:spLocks noGrp="1" noChangeArrowheads="1"/>
          </p:cNvSpPr>
          <p:nvPr>
            <p:ph idx="1"/>
          </p:nvPr>
        </p:nvSpPr>
        <p:spPr/>
        <p:txBody>
          <a:bodyPr/>
          <a:lstStyle/>
          <a:p>
            <a:r>
              <a:rPr lang="en-US" dirty="0"/>
              <a:t>The last column of 4D homogenous transformation matrices is always [</a:t>
            </a:r>
            <a:r>
              <a:rPr lang="en-US" dirty="0" smtClean="0"/>
              <a:t>0, 0, 0, </a:t>
            </a:r>
            <a:r>
              <a:rPr lang="en-US" dirty="0"/>
              <a:t>1]</a:t>
            </a:r>
            <a:r>
              <a:rPr lang="en-US" baseline="30000" dirty="0"/>
              <a:t>T</a:t>
            </a:r>
            <a:r>
              <a:rPr lang="en-US" dirty="0"/>
              <a:t>.</a:t>
            </a:r>
          </a:p>
          <a:p>
            <a:r>
              <a:rPr lang="en-US" dirty="0"/>
              <a:t>Technically it always needs to be there for the algebra to work out.</a:t>
            </a:r>
          </a:p>
          <a:p>
            <a:r>
              <a:rPr lang="en-US" dirty="0"/>
              <a:t>But we know what it’s going to do, so there’s no reason to implement it in code.</a:t>
            </a:r>
          </a:p>
        </p:txBody>
      </p:sp>
      <p:sp>
        <p:nvSpPr>
          <p:cNvPr id="5" name="Date Placeholder 4"/>
          <p:cNvSpPr>
            <a:spLocks noGrp="1"/>
          </p:cNvSpPr>
          <p:nvPr>
            <p:ph type="dt" sz="half" idx="10"/>
          </p:nvPr>
        </p:nvSpPr>
        <p:spPr/>
        <p:txBody>
          <a:bodyPr/>
          <a:lstStyle/>
          <a:p>
            <a:r>
              <a:rPr lang="en-US" smtClean="0"/>
              <a:t>Chapter 6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5"/>
          <p:cNvSpPr>
            <a:spLocks noGrp="1"/>
          </p:cNvSpPr>
          <p:nvPr>
            <p:ph type="sldNum" sz="quarter" idx="12"/>
          </p:nvPr>
        </p:nvSpPr>
        <p:spPr/>
        <p:txBody>
          <a:bodyPr/>
          <a:lstStyle/>
          <a:p>
            <a:fld id="{ECFE14FC-4DA7-49E5-A42E-48BD2C36F6F6}" type="slidenum">
              <a:rPr lang="en-US"/>
              <a:pPr/>
              <a:t>88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Affine Transformations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Armed with 4 x 4 transform matrices, we can now create more general affine transformations that contain translation. For example:</a:t>
            </a:r>
          </a:p>
          <a:p>
            <a:r>
              <a:rPr lang="en-US" dirty="0" smtClean="0"/>
              <a:t>Rotation about an axis that does not pass through the origin</a:t>
            </a:r>
          </a:p>
          <a:p>
            <a:r>
              <a:rPr lang="en-US" dirty="0" smtClean="0"/>
              <a:t>Scale about a plane that does not pass through the origin</a:t>
            </a:r>
          </a:p>
          <a:p>
            <a:r>
              <a:rPr lang="en-US" dirty="0" smtClean="0"/>
              <a:t>Reflection about a plane that does not pass through the origin</a:t>
            </a:r>
          </a:p>
          <a:p>
            <a:r>
              <a:rPr lang="en-US" dirty="0" smtClean="0"/>
              <a:t>Orthographic projection onto a plane that does not pass through the origin</a:t>
            </a:r>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Triple Product</a:t>
            </a:r>
            <a:endParaRPr lang="en-US" dirty="0"/>
          </a:p>
        </p:txBody>
      </p:sp>
      <p:sp>
        <p:nvSpPr>
          <p:cNvPr id="3" name="Content Placeholder 2"/>
          <p:cNvSpPr>
            <a:spLocks noGrp="1"/>
          </p:cNvSpPr>
          <p:nvPr>
            <p:ph idx="1"/>
          </p:nvPr>
        </p:nvSpPr>
        <p:spPr/>
        <p:txBody>
          <a:bodyPr/>
          <a:lstStyle/>
          <a:p>
            <a:pPr marL="0" indent="0">
              <a:buNone/>
            </a:pPr>
            <a:r>
              <a:rPr lang="en-US" dirty="0" smtClean="0"/>
              <a:t>If we interpret the rows of a 3x3 matrix as three vectors, then the determinant of the matrix is equivalent to the so-called</a:t>
            </a:r>
            <a:r>
              <a:rPr lang="en-US" i="1" dirty="0" smtClean="0"/>
              <a:t> triple product</a:t>
            </a:r>
            <a:r>
              <a:rPr lang="en-US" dirty="0" smtClean="0"/>
              <a:t> of the three vectors:</a:t>
            </a:r>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pic>
        <p:nvPicPr>
          <p:cNvPr id="19458" name="Picture 2"/>
          <p:cNvPicPr>
            <a:picLocks noChangeAspect="1" noChangeArrowheads="1"/>
          </p:cNvPicPr>
          <p:nvPr/>
        </p:nvPicPr>
        <p:blipFill>
          <a:blip r:embed="rId2" cstate="print"/>
          <a:srcRect/>
          <a:stretch>
            <a:fillRect/>
          </a:stretch>
        </p:blipFill>
        <p:spPr bwMode="auto">
          <a:xfrm>
            <a:off x="457200" y="3733800"/>
            <a:ext cx="8063426" cy="16764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Affine Transformations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basic idea is to translate the center of the transformation to the origin, perform the linear transformation using the techniques developed in Chapter 5, and then transform the center back to its original location.</a:t>
            </a:r>
          </a:p>
          <a:p>
            <a:r>
              <a:rPr lang="en-US" dirty="0" smtClean="0"/>
              <a:t>We will start with a translation matrix </a:t>
            </a:r>
            <a:r>
              <a:rPr lang="en-US" b="1" dirty="0" smtClean="0"/>
              <a:t>T</a:t>
            </a:r>
            <a:r>
              <a:rPr lang="en-US" dirty="0" smtClean="0"/>
              <a:t> that translates the point </a:t>
            </a:r>
            <a:r>
              <a:rPr lang="en-US" b="1" dirty="0" smtClean="0"/>
              <a:t>p</a:t>
            </a:r>
            <a:r>
              <a:rPr lang="en-US" dirty="0" smtClean="0"/>
              <a:t> to the origin, and a linear transform matrix </a:t>
            </a:r>
            <a:r>
              <a:rPr lang="en-US" b="1" dirty="0" smtClean="0"/>
              <a:t>R</a:t>
            </a:r>
            <a:r>
              <a:rPr lang="en-US" dirty="0" smtClean="0"/>
              <a:t> from Chapter 5 that performs the linear transformation. </a:t>
            </a:r>
          </a:p>
          <a:p>
            <a:r>
              <a:rPr lang="en-US" dirty="0" smtClean="0"/>
              <a:t>The final transformation matrix </a:t>
            </a:r>
            <a:r>
              <a:rPr lang="en-US" b="1" dirty="0" smtClean="0"/>
              <a:t>A</a:t>
            </a:r>
            <a:r>
              <a:rPr lang="en-US" dirty="0" smtClean="0"/>
              <a:t> will be the equal to the matrix product </a:t>
            </a:r>
            <a:r>
              <a:rPr lang="en-US" b="1" dirty="0" smtClean="0"/>
              <a:t>TRT</a:t>
            </a:r>
            <a:r>
              <a:rPr lang="en-US" baseline="30000" dirty="0" smtClean="0"/>
              <a:t>-1</a:t>
            </a:r>
            <a:r>
              <a:rPr lang="en-US" dirty="0" smtClean="0"/>
              <a:t>. </a:t>
            </a:r>
          </a:p>
          <a:p>
            <a:r>
              <a:rPr lang="en-US" b="1" dirty="0" smtClean="0"/>
              <a:t>T</a:t>
            </a:r>
            <a:r>
              <a:rPr lang="en-US" baseline="30000" dirty="0" smtClean="0"/>
              <a:t>-1 </a:t>
            </a:r>
            <a:r>
              <a:rPr lang="en-US" dirty="0" smtClean="0"/>
              <a:t>is of course the translation matrix with the opposite translation amount as </a:t>
            </a:r>
            <a:r>
              <a:rPr lang="en-US" b="1" dirty="0" smtClean="0"/>
              <a:t>T</a:t>
            </a:r>
            <a:r>
              <a:rPr lang="en-US" dirty="0" smtClean="0"/>
              <a:t>.</a:t>
            </a:r>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Chapter 6  Notes</a:t>
            </a:r>
            <a:endParaRPr lang="en-US"/>
          </a:p>
        </p:txBody>
      </p:sp>
      <p:sp>
        <p:nvSpPr>
          <p:cNvPr id="3" name="Footer Placeholder 2"/>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91</a:t>
            </a:fld>
            <a:endParaRPr lang="en-US"/>
          </a:p>
        </p:txBody>
      </p:sp>
      <p:pic>
        <p:nvPicPr>
          <p:cNvPr id="15362" name="Picture 2"/>
          <p:cNvPicPr>
            <a:picLocks noChangeAspect="1" noChangeArrowheads="1"/>
          </p:cNvPicPr>
          <p:nvPr/>
        </p:nvPicPr>
        <p:blipFill>
          <a:blip r:embed="rId2" cstate="print"/>
          <a:srcRect/>
          <a:stretch>
            <a:fillRect/>
          </a:stretch>
        </p:blipFill>
        <p:spPr bwMode="auto">
          <a:xfrm>
            <a:off x="1066800" y="457201"/>
            <a:ext cx="5257800" cy="4059462"/>
          </a:xfrm>
          <a:prstGeom prst="rect">
            <a:avLst/>
          </a:prstGeom>
          <a:noFill/>
          <a:ln w="9525">
            <a:noFill/>
            <a:miter lim="800000"/>
            <a:headEnd/>
            <a:tailEnd/>
          </a:ln>
        </p:spPr>
      </p:pic>
      <p:pic>
        <p:nvPicPr>
          <p:cNvPr id="15363" name="Picture 3"/>
          <p:cNvPicPr>
            <a:picLocks noChangeAspect="1" noChangeArrowheads="1"/>
          </p:cNvPicPr>
          <p:nvPr/>
        </p:nvPicPr>
        <p:blipFill>
          <a:blip r:embed="rId3" cstate="print"/>
          <a:srcRect/>
          <a:stretch>
            <a:fillRect/>
          </a:stretch>
        </p:blipFill>
        <p:spPr bwMode="auto">
          <a:xfrm>
            <a:off x="381000" y="4800600"/>
            <a:ext cx="8305800" cy="8445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a:t>
            </a:r>
            <a:endParaRPr lang="en-US" dirty="0"/>
          </a:p>
        </p:txBody>
      </p:sp>
      <p:sp>
        <p:nvSpPr>
          <p:cNvPr id="3" name="Content Placeholder 2"/>
          <p:cNvSpPr>
            <a:spLocks noGrp="1"/>
          </p:cNvSpPr>
          <p:nvPr>
            <p:ph idx="1"/>
          </p:nvPr>
        </p:nvSpPr>
        <p:spPr/>
        <p:txBody>
          <a:bodyPr>
            <a:normAutofit lnSpcReduction="10000"/>
          </a:bodyPr>
          <a:lstStyle/>
          <a:p>
            <a:r>
              <a:rPr lang="en-US" dirty="0" smtClean="0"/>
              <a:t>Thus, the extra translation in an affine transformation only changes the last row of the 4 x 4 matrix. </a:t>
            </a:r>
          </a:p>
          <a:p>
            <a:r>
              <a:rPr lang="en-US" dirty="0" smtClean="0"/>
              <a:t>The upper 3 x 3 portion, which contains the linear transformation, is not affected.</a:t>
            </a:r>
          </a:p>
          <a:p>
            <a:r>
              <a:rPr lang="en-US" dirty="0" smtClean="0"/>
              <a:t>Our use of homogenous coordinates so far has really been nothing more than a mathematical kludge to allow us to include translation in our transformations.</a:t>
            </a:r>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2700" dirty="0" smtClean="0"/>
              <a:t>Section 6.4:</a:t>
            </a:r>
            <a:br>
              <a:rPr lang="en-US" sz="2700" dirty="0" smtClean="0"/>
            </a:br>
            <a:r>
              <a:rPr lang="en-US" sz="4000" dirty="0" smtClean="0"/>
              <a:t>4×4 Matrices and Perspective Projection</a:t>
            </a:r>
            <a:endParaRPr lang="en-US" dirty="0"/>
          </a:p>
        </p:txBody>
      </p:sp>
      <p:sp>
        <p:nvSpPr>
          <p:cNvPr id="18" name="Date Placeholder 3"/>
          <p:cNvSpPr>
            <a:spLocks noGrp="1"/>
          </p:cNvSpPr>
          <p:nvPr>
            <p:ph type="dt" sz="half" idx="10"/>
          </p:nvPr>
        </p:nvSpPr>
        <p:spPr>
          <a:xfrm>
            <a:off x="457200" y="6248400"/>
            <a:ext cx="2133600" cy="365125"/>
          </a:xfrm>
        </p:spPr>
        <p:txBody>
          <a:bodyPr/>
          <a:lstStyle/>
          <a:p>
            <a:r>
              <a:rPr lang="en-US" dirty="0" smtClean="0">
                <a:solidFill>
                  <a:schemeClr val="bg1"/>
                </a:solidFill>
              </a:rPr>
              <a:t>Chapter 6 Notes</a:t>
            </a:r>
            <a:endParaRPr lang="en-US" dirty="0">
              <a:solidFill>
                <a:schemeClr val="bg1"/>
              </a:solidFill>
            </a:endParaRPr>
          </a:p>
        </p:txBody>
      </p:sp>
      <p:sp>
        <p:nvSpPr>
          <p:cNvPr id="19" name="Footer Placeholder 4"/>
          <p:cNvSpPr>
            <a:spLocks noGrp="1"/>
          </p:cNvSpPr>
          <p:nvPr>
            <p:ph type="ftr" sz="quarter" idx="11"/>
          </p:nvPr>
        </p:nvSpPr>
        <p:spPr>
          <a:xfrm>
            <a:off x="3124200" y="6248400"/>
            <a:ext cx="2895600" cy="365125"/>
          </a:xfrm>
        </p:spPr>
        <p:txBody>
          <a:bodyPr/>
          <a:lstStyle/>
          <a:p>
            <a:r>
              <a:rPr lang="en-US" dirty="0" smtClean="0">
                <a:solidFill>
                  <a:schemeClr val="bg1"/>
                </a:solidFill>
              </a:rPr>
              <a:t>3D Math Primer for Graphics &amp; Game Dev</a:t>
            </a:r>
            <a:endParaRPr lang="en-US" dirty="0">
              <a:solidFill>
                <a:schemeClr val="bg1"/>
              </a:solidFill>
            </a:endParaRPr>
          </a:p>
        </p:txBody>
      </p:sp>
      <p:sp>
        <p:nvSpPr>
          <p:cNvPr id="20" name="Slide Number Placeholder 5"/>
          <p:cNvSpPr>
            <a:spLocks noGrp="1"/>
          </p:cNvSpPr>
          <p:nvPr>
            <p:ph type="sldNum" sz="quarter" idx="12"/>
          </p:nvPr>
        </p:nvSpPr>
        <p:spPr>
          <a:xfrm>
            <a:off x="6553200" y="6248400"/>
            <a:ext cx="2133600" cy="365125"/>
          </a:xfrm>
        </p:spPr>
        <p:txBody>
          <a:bodyPr/>
          <a:lstStyle/>
          <a:p>
            <a:fld id="{B6F15528-21DE-4FAA-801E-634DDDAF4B2B}" type="slidenum">
              <a:rPr lang="en-US" smtClean="0">
                <a:solidFill>
                  <a:schemeClr val="bg1"/>
                </a:solidFill>
              </a:rPr>
              <a:pPr/>
              <a:t>93</a:t>
            </a:fld>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Projections</a:t>
            </a:r>
          </a:p>
        </p:txBody>
      </p:sp>
      <p:sp>
        <p:nvSpPr>
          <p:cNvPr id="43011" name="Rectangle 3"/>
          <p:cNvSpPr>
            <a:spLocks noGrp="1" noChangeArrowheads="1"/>
          </p:cNvSpPr>
          <p:nvPr>
            <p:ph idx="1"/>
          </p:nvPr>
        </p:nvSpPr>
        <p:spPr/>
        <p:txBody>
          <a:bodyPr/>
          <a:lstStyle/>
          <a:p>
            <a:r>
              <a:rPr lang="en-US"/>
              <a:t>We’ve only used </a:t>
            </a:r>
            <a:r>
              <a:rPr lang="en-US" i="1"/>
              <a:t>w</a:t>
            </a:r>
            <a:r>
              <a:rPr lang="en-US"/>
              <a:t> = 1 and </a:t>
            </a:r>
            <a:r>
              <a:rPr lang="en-US" i="1"/>
              <a:t>w</a:t>
            </a:r>
            <a:r>
              <a:rPr lang="en-US"/>
              <a:t> = 0 so far.</a:t>
            </a:r>
          </a:p>
          <a:p>
            <a:r>
              <a:rPr lang="en-US"/>
              <a:t>There’s a use for the other values of </a:t>
            </a:r>
            <a:r>
              <a:rPr lang="en-US" i="1"/>
              <a:t>w</a:t>
            </a:r>
            <a:r>
              <a:rPr lang="en-US"/>
              <a:t> too.</a:t>
            </a:r>
          </a:p>
          <a:p>
            <a:r>
              <a:rPr lang="en-US"/>
              <a:t>We’ve seen how to do </a:t>
            </a:r>
            <a:r>
              <a:rPr lang="en-US" i="1"/>
              <a:t>orthographic projection</a:t>
            </a:r>
            <a:r>
              <a:rPr lang="en-US"/>
              <a:t> before.</a:t>
            </a:r>
          </a:p>
          <a:p>
            <a:r>
              <a:rPr lang="en-US"/>
              <a:t>Now we’ll see how to do </a:t>
            </a:r>
            <a:r>
              <a:rPr lang="en-US" i="1"/>
              <a:t>perspective projection</a:t>
            </a:r>
            <a:r>
              <a:rPr lang="en-US"/>
              <a:t> too.</a:t>
            </a:r>
          </a:p>
        </p:txBody>
      </p:sp>
      <p:sp>
        <p:nvSpPr>
          <p:cNvPr id="5" name="Date Placeholder 4"/>
          <p:cNvSpPr>
            <a:spLocks noGrp="1"/>
          </p:cNvSpPr>
          <p:nvPr>
            <p:ph type="dt" sz="half" idx="10"/>
          </p:nvPr>
        </p:nvSpPr>
        <p:spPr/>
        <p:txBody>
          <a:bodyPr/>
          <a:lstStyle/>
          <a:p>
            <a:r>
              <a:rPr lang="en-US" smtClean="0"/>
              <a:t>Chapter 6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5"/>
          <p:cNvSpPr>
            <a:spLocks noGrp="1"/>
          </p:cNvSpPr>
          <p:nvPr>
            <p:ph type="sldNum" sz="quarter" idx="12"/>
          </p:nvPr>
        </p:nvSpPr>
        <p:spPr/>
        <p:txBody>
          <a:bodyPr/>
          <a:lstStyle/>
          <a:p>
            <a:fld id="{BCD61557-1206-4889-B350-799F92DA69A5}" type="slidenum">
              <a:rPr lang="en-US"/>
              <a:pPr/>
              <a:t>94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5800" y="304800"/>
            <a:ext cx="7772400" cy="1143000"/>
          </a:xfrm>
        </p:spPr>
        <p:txBody>
          <a:bodyPr/>
          <a:lstStyle/>
          <a:p>
            <a:r>
              <a:rPr lang="en-US"/>
              <a:t>Orthographic Projection</a:t>
            </a:r>
          </a:p>
        </p:txBody>
      </p:sp>
      <p:sp>
        <p:nvSpPr>
          <p:cNvPr id="44035" name="Rectangle 3"/>
          <p:cNvSpPr>
            <a:spLocks noGrp="1" noChangeArrowheads="1"/>
          </p:cNvSpPr>
          <p:nvPr>
            <p:ph idx="1"/>
          </p:nvPr>
        </p:nvSpPr>
        <p:spPr>
          <a:xfrm>
            <a:off x="609600" y="1524000"/>
            <a:ext cx="7848600" cy="4495800"/>
          </a:xfrm>
        </p:spPr>
        <p:txBody>
          <a:bodyPr/>
          <a:lstStyle/>
          <a:p>
            <a:r>
              <a:rPr lang="en-US" dirty="0"/>
              <a:t>Orthographic projection has </a:t>
            </a:r>
            <a:r>
              <a:rPr lang="en-US" i="1" dirty="0"/>
              <a:t>parallel projectors</a:t>
            </a:r>
            <a:r>
              <a:rPr lang="en-US" dirty="0"/>
              <a:t>.</a:t>
            </a:r>
          </a:p>
          <a:p>
            <a:r>
              <a:rPr lang="en-US" dirty="0"/>
              <a:t>The projected image is the same size no matter how far the object is from the projection plane.</a:t>
            </a:r>
          </a:p>
          <a:p>
            <a:r>
              <a:rPr lang="en-US" dirty="0"/>
              <a:t>We want objects to get smaller with distance.</a:t>
            </a:r>
          </a:p>
          <a:p>
            <a:r>
              <a:rPr lang="en-US" dirty="0"/>
              <a:t>This is known as </a:t>
            </a:r>
            <a:r>
              <a:rPr lang="en-US" i="1" dirty="0"/>
              <a:t>perspective foreshortening</a:t>
            </a:r>
            <a:r>
              <a:rPr lang="en-US" dirty="0"/>
              <a:t>.</a:t>
            </a:r>
          </a:p>
        </p:txBody>
      </p:sp>
      <p:sp>
        <p:nvSpPr>
          <p:cNvPr id="5" name="Date Placeholder 4"/>
          <p:cNvSpPr>
            <a:spLocks noGrp="1"/>
          </p:cNvSpPr>
          <p:nvPr>
            <p:ph type="dt" sz="half" idx="10"/>
          </p:nvPr>
        </p:nvSpPr>
        <p:spPr/>
        <p:txBody>
          <a:bodyPr/>
          <a:lstStyle/>
          <a:p>
            <a:r>
              <a:rPr lang="en-US" smtClean="0"/>
              <a:t>Chapter 6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5"/>
          <p:cNvSpPr>
            <a:spLocks noGrp="1"/>
          </p:cNvSpPr>
          <p:nvPr>
            <p:ph type="sldNum" sz="quarter" idx="12"/>
          </p:nvPr>
        </p:nvSpPr>
        <p:spPr/>
        <p:txBody>
          <a:bodyPr/>
          <a:lstStyle/>
          <a:p>
            <a:fld id="{FD4BF60F-1C6E-4BC9-BBC9-04249FDFDABB}" type="slidenum">
              <a:rPr lang="en-US"/>
              <a:pPr/>
              <a:t>95</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Orthographic Projection</a:t>
            </a:r>
            <a:endParaRPr lang="en-US" dirty="0"/>
          </a:p>
        </p:txBody>
      </p:sp>
      <p:sp>
        <p:nvSpPr>
          <p:cNvPr id="4" name="Date Placeholder 3"/>
          <p:cNvSpPr>
            <a:spLocks noGrp="1"/>
          </p:cNvSpPr>
          <p:nvPr>
            <p:ph type="dt" sz="half" idx="10"/>
          </p:nvPr>
        </p:nvSpPr>
        <p:spPr/>
        <p:txBody>
          <a:bodyPr/>
          <a:lstStyle/>
          <a:p>
            <a:r>
              <a:rPr lang="en-US" smtClean="0"/>
              <a:t>Chapter 6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pic>
        <p:nvPicPr>
          <p:cNvPr id="7" name="Picture 2" descr="C:\Users\ian\Desktop\figs_jpg\ortho_project_teapot.jpg"/>
          <p:cNvPicPr>
            <a:picLocks noChangeAspect="1" noChangeArrowheads="1"/>
          </p:cNvPicPr>
          <p:nvPr/>
        </p:nvPicPr>
        <p:blipFill>
          <a:blip r:embed="rId2" cstate="print"/>
          <a:srcRect/>
          <a:stretch>
            <a:fillRect/>
          </a:stretch>
        </p:blipFill>
        <p:spPr bwMode="auto">
          <a:xfrm>
            <a:off x="838200" y="1600200"/>
            <a:ext cx="7450848" cy="4114800"/>
          </a:xfrm>
          <a:prstGeom prst="rect">
            <a:avLst/>
          </a:prstGeom>
          <a:noFill/>
          <a:effectLst>
            <a:outerShdw blurRad="673100" dist="38100" dir="2700000" sx="107000" sy="107000" algn="tl"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09600" y="304800"/>
            <a:ext cx="7772400" cy="1143000"/>
          </a:xfrm>
        </p:spPr>
        <p:txBody>
          <a:bodyPr/>
          <a:lstStyle/>
          <a:p>
            <a:r>
              <a:rPr lang="en-US" dirty="0"/>
              <a:t>Perspective Projection</a:t>
            </a:r>
          </a:p>
        </p:txBody>
      </p:sp>
      <p:sp>
        <p:nvSpPr>
          <p:cNvPr id="5" name="Date Placeholder 4"/>
          <p:cNvSpPr>
            <a:spLocks noGrp="1"/>
          </p:cNvSpPr>
          <p:nvPr>
            <p:ph type="dt" sz="half" idx="10"/>
          </p:nvPr>
        </p:nvSpPr>
        <p:spPr/>
        <p:txBody>
          <a:bodyPr/>
          <a:lstStyle/>
          <a:p>
            <a:r>
              <a:rPr lang="en-US" smtClean="0"/>
              <a:t>Chapter 6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4"/>
          <p:cNvSpPr>
            <a:spLocks noGrp="1"/>
          </p:cNvSpPr>
          <p:nvPr>
            <p:ph type="sldNum" sz="quarter" idx="12"/>
          </p:nvPr>
        </p:nvSpPr>
        <p:spPr/>
        <p:txBody>
          <a:bodyPr/>
          <a:lstStyle/>
          <a:p>
            <a:fld id="{D2A4B24A-4DF2-4602-BCB8-0E8F08E5B040}" type="slidenum">
              <a:rPr lang="en-US"/>
              <a:pPr/>
              <a:t>97</a:t>
            </a:fld>
            <a:endParaRPr lang="en-US"/>
          </a:p>
        </p:txBody>
      </p:sp>
      <p:pic>
        <p:nvPicPr>
          <p:cNvPr id="2050" name="Picture 2" descr="C:\Users\ian\Desktop\figs_jpg\perspective_project_teapot.jpg"/>
          <p:cNvPicPr>
            <a:picLocks noChangeAspect="1" noChangeArrowheads="1"/>
          </p:cNvPicPr>
          <p:nvPr/>
        </p:nvPicPr>
        <p:blipFill>
          <a:blip r:embed="rId2" cstate="print"/>
          <a:srcRect/>
          <a:stretch>
            <a:fillRect/>
          </a:stretch>
        </p:blipFill>
        <p:spPr bwMode="auto">
          <a:xfrm>
            <a:off x="914400" y="1600200"/>
            <a:ext cx="7452360" cy="4407677"/>
          </a:xfrm>
          <a:prstGeom prst="rect">
            <a:avLst/>
          </a:prstGeom>
          <a:noFill/>
          <a:effectLst>
            <a:outerShdw blurRad="482600" dist="38100" dir="2700000" sx="105000" sy="105000" algn="tl"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600" y="228600"/>
            <a:ext cx="7772400" cy="1143000"/>
          </a:xfrm>
        </p:spPr>
        <p:txBody>
          <a:bodyPr/>
          <a:lstStyle/>
          <a:p>
            <a:r>
              <a:rPr lang="en-US" dirty="0"/>
              <a:t>Perspective Foreshortening</a:t>
            </a:r>
          </a:p>
        </p:txBody>
      </p:sp>
      <p:sp>
        <p:nvSpPr>
          <p:cNvPr id="5" name="Date Placeholder 4"/>
          <p:cNvSpPr>
            <a:spLocks noGrp="1"/>
          </p:cNvSpPr>
          <p:nvPr>
            <p:ph type="dt" sz="half" idx="10"/>
          </p:nvPr>
        </p:nvSpPr>
        <p:spPr/>
        <p:txBody>
          <a:bodyPr/>
          <a:lstStyle/>
          <a:p>
            <a:r>
              <a:rPr lang="en-US" smtClean="0"/>
              <a:t>Chapter 6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4"/>
          <p:cNvSpPr>
            <a:spLocks noGrp="1"/>
          </p:cNvSpPr>
          <p:nvPr>
            <p:ph type="sldNum" sz="quarter" idx="12"/>
          </p:nvPr>
        </p:nvSpPr>
        <p:spPr/>
        <p:txBody>
          <a:bodyPr/>
          <a:lstStyle/>
          <a:p>
            <a:fld id="{4EB10133-0B7C-4E19-93E9-F134A098E35D}" type="slidenum">
              <a:rPr lang="en-US"/>
              <a:pPr/>
              <a:t>98</a:t>
            </a:fld>
            <a:endParaRPr lang="en-US"/>
          </a:p>
        </p:txBody>
      </p:sp>
      <p:pic>
        <p:nvPicPr>
          <p:cNvPr id="3074" name="Picture 2" descr="C:\Users\ian\Desktop\figs_jpg\perspective_foreshortening.jpg"/>
          <p:cNvPicPr>
            <a:picLocks noChangeAspect="1" noChangeArrowheads="1"/>
          </p:cNvPicPr>
          <p:nvPr/>
        </p:nvPicPr>
        <p:blipFill>
          <a:blip r:embed="rId2" cstate="print"/>
          <a:srcRect/>
          <a:stretch>
            <a:fillRect/>
          </a:stretch>
        </p:blipFill>
        <p:spPr bwMode="auto">
          <a:xfrm>
            <a:off x="1143000" y="1524000"/>
            <a:ext cx="6934200" cy="4561565"/>
          </a:xfrm>
          <a:prstGeom prst="rect">
            <a:avLst/>
          </a:prstGeom>
          <a:noFill/>
          <a:effectLst>
            <a:outerShdw blurRad="342900" dist="38100" dir="2700000" sx="102000" sy="102000" algn="tl"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The Pinhole Camera</a:t>
            </a:r>
          </a:p>
        </p:txBody>
      </p:sp>
      <p:sp>
        <p:nvSpPr>
          <p:cNvPr id="48131" name="Rectangle 3"/>
          <p:cNvSpPr>
            <a:spLocks noGrp="1" noChangeArrowheads="1"/>
          </p:cNvSpPr>
          <p:nvPr>
            <p:ph idx="1"/>
          </p:nvPr>
        </p:nvSpPr>
        <p:spPr/>
        <p:txBody>
          <a:bodyPr/>
          <a:lstStyle/>
          <a:p>
            <a:pPr>
              <a:lnSpc>
                <a:spcPct val="90000"/>
              </a:lnSpc>
            </a:pPr>
            <a:r>
              <a:rPr lang="en-US"/>
              <a:t>The math is based on a </a:t>
            </a:r>
            <a:r>
              <a:rPr lang="en-US" i="1"/>
              <a:t>pinhole camera</a:t>
            </a:r>
            <a:r>
              <a:rPr lang="en-US"/>
              <a:t>.</a:t>
            </a:r>
          </a:p>
          <a:p>
            <a:pPr>
              <a:lnSpc>
                <a:spcPct val="90000"/>
              </a:lnSpc>
            </a:pPr>
            <a:r>
              <a:rPr lang="en-US"/>
              <a:t>Take a closed box that’s very dark inside.</a:t>
            </a:r>
          </a:p>
          <a:p>
            <a:pPr>
              <a:lnSpc>
                <a:spcPct val="90000"/>
              </a:lnSpc>
            </a:pPr>
            <a:r>
              <a:rPr lang="en-US"/>
              <a:t>Make a pinhole.</a:t>
            </a:r>
          </a:p>
          <a:p>
            <a:pPr>
              <a:lnSpc>
                <a:spcPct val="90000"/>
              </a:lnSpc>
            </a:pPr>
            <a:r>
              <a:rPr lang="en-US"/>
              <a:t>If you point the pinhole at something bright, an image of the object will be projected onto the back of the box.</a:t>
            </a:r>
          </a:p>
          <a:p>
            <a:pPr>
              <a:lnSpc>
                <a:spcPct val="90000"/>
              </a:lnSpc>
            </a:pPr>
            <a:r>
              <a:rPr lang="en-US"/>
              <a:t>That’s kind of how the human eye works too.</a:t>
            </a:r>
          </a:p>
        </p:txBody>
      </p:sp>
      <p:sp>
        <p:nvSpPr>
          <p:cNvPr id="5" name="Date Placeholder 4"/>
          <p:cNvSpPr>
            <a:spLocks noGrp="1"/>
          </p:cNvSpPr>
          <p:nvPr>
            <p:ph type="dt" sz="half" idx="10"/>
          </p:nvPr>
        </p:nvSpPr>
        <p:spPr/>
        <p:txBody>
          <a:bodyPr/>
          <a:lstStyle/>
          <a:p>
            <a:r>
              <a:rPr lang="en-US" smtClean="0"/>
              <a:t>Chapter 6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5"/>
          <p:cNvSpPr>
            <a:spLocks noGrp="1"/>
          </p:cNvSpPr>
          <p:nvPr>
            <p:ph type="sldNum" sz="quarter" idx="12"/>
          </p:nvPr>
        </p:nvSpPr>
        <p:spPr/>
        <p:txBody>
          <a:bodyPr/>
          <a:lstStyle/>
          <a:p>
            <a:fld id="{5C16F3EF-B773-4D61-819E-32CE7D7293EE}" type="slidenum">
              <a:rPr lang="en-US"/>
              <a:pPr/>
              <a:t>99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Game Math Lecture Not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Game Math Lecture Notes</Template>
  <TotalTime>918</TotalTime>
  <Words>6304</Words>
  <Application>Microsoft Office PowerPoint</Application>
  <PresentationFormat>On-screen Show (4:3)</PresentationFormat>
  <Paragraphs>736</Paragraphs>
  <Slides>115</Slides>
  <Notes>0</Notes>
  <HiddenSlides>0</HiddenSlides>
  <MMClips>0</MMClips>
  <ScaleCrop>false</ScaleCrop>
  <HeadingPairs>
    <vt:vector size="4" baseType="variant">
      <vt:variant>
        <vt:lpstr>Theme</vt:lpstr>
      </vt:variant>
      <vt:variant>
        <vt:i4>1</vt:i4>
      </vt:variant>
      <vt:variant>
        <vt:lpstr>Slide Titles</vt:lpstr>
      </vt:variant>
      <vt:variant>
        <vt:i4>115</vt:i4>
      </vt:variant>
    </vt:vector>
  </HeadingPairs>
  <TitlesOfParts>
    <vt:vector size="116" baseType="lpstr">
      <vt:lpstr>Game Math Lecture Notes</vt:lpstr>
      <vt:lpstr>Chapter 6  More on Matrices</vt:lpstr>
      <vt:lpstr>What You’ll See in This Chapter</vt:lpstr>
      <vt:lpstr>Word Cloud</vt:lpstr>
      <vt:lpstr>Section 6.1: Determinant of a Matrix</vt:lpstr>
      <vt:lpstr>Determinant</vt:lpstr>
      <vt:lpstr>2 x 2 Example</vt:lpstr>
      <vt:lpstr>3 x 3 Determinant</vt:lpstr>
      <vt:lpstr>3 x 3 Example</vt:lpstr>
      <vt:lpstr>Triple Product</vt:lpstr>
      <vt:lpstr>Minors</vt:lpstr>
      <vt:lpstr>Cofactors</vt:lpstr>
      <vt:lpstr>Negating Alternating Minors</vt:lpstr>
      <vt:lpstr>n x n Determinant</vt:lpstr>
      <vt:lpstr>n x n Determinant</vt:lpstr>
      <vt:lpstr>3 x 3 Determinant</vt:lpstr>
      <vt:lpstr>4 x 4 Determinant</vt:lpstr>
      <vt:lpstr>Expanding Cofactors This Equals</vt:lpstr>
      <vt:lpstr>Important Determinant Facts</vt:lpstr>
      <vt:lpstr>Zero Row or Column</vt:lpstr>
      <vt:lpstr>Exchanging Rows or Columns</vt:lpstr>
      <vt:lpstr>Adding a Multiple of a Row or Column</vt:lpstr>
      <vt:lpstr>PowerPoint Presentation</vt:lpstr>
      <vt:lpstr>Geometric Interpretation</vt:lpstr>
      <vt:lpstr>2 x 2 Determinant as Area</vt:lpstr>
      <vt:lpstr>3 x 3 Determinant as Volume</vt:lpstr>
      <vt:lpstr>Uses of the Determinant</vt:lpstr>
      <vt:lpstr>Section 6.2: Inverse of a Matrix</vt:lpstr>
      <vt:lpstr>Inverse of a Matrix</vt:lpstr>
      <vt:lpstr>Invertibility and Linear Independence</vt:lpstr>
      <vt:lpstr>Determinant and Invertibility</vt:lpstr>
      <vt:lpstr>The Classical Adjoint</vt:lpstr>
      <vt:lpstr>Computing the Cofactors</vt:lpstr>
      <vt:lpstr>Classical Adjoint of M</vt:lpstr>
      <vt:lpstr>Back to the Inverse</vt:lpstr>
      <vt:lpstr>Example of Matrix Inverse</vt:lpstr>
      <vt:lpstr>Gaussian Elimination</vt:lpstr>
      <vt:lpstr>Facts About Matrix Inverse</vt:lpstr>
      <vt:lpstr>More Facts About Matrix Inverse</vt:lpstr>
      <vt:lpstr>Geometric Interpretation of Inverse</vt:lpstr>
      <vt:lpstr>Section 6.3: Orthogonal Matrices</vt:lpstr>
      <vt:lpstr>Orthogonal Matrices</vt:lpstr>
      <vt:lpstr>Testing Orthogonality</vt:lpstr>
      <vt:lpstr>9 Equations</vt:lpstr>
      <vt:lpstr>Consider the Rows</vt:lpstr>
      <vt:lpstr>9 Equations Using Dot Product</vt:lpstr>
      <vt:lpstr>Two Observations</vt:lpstr>
      <vt:lpstr>Conclusion</vt:lpstr>
      <vt:lpstr>Orthonormal Bases Revisited</vt:lpstr>
      <vt:lpstr>9 is Actually 6</vt:lpstr>
      <vt:lpstr>Caveats</vt:lpstr>
      <vt:lpstr>A Note on Terminology</vt:lpstr>
      <vt:lpstr>Scary Monsters (Matrix Creep)</vt:lpstr>
      <vt:lpstr>Gramm-Schmidt Orthogonalization</vt:lpstr>
      <vt:lpstr>Steps 1 and 2</vt:lpstr>
      <vt:lpstr>Steps 3, 4, and 5</vt:lpstr>
      <vt:lpstr>Checking r3 and r1 </vt:lpstr>
      <vt:lpstr>Checking r3 and r2 </vt:lpstr>
      <vt:lpstr>Bias</vt:lpstr>
      <vt:lpstr>Gramm-Schmidt in Practice</vt:lpstr>
      <vt:lpstr>Section 6.3: 4×4 Homogenous Matrices</vt:lpstr>
      <vt:lpstr>Homogenous Coordinates</vt:lpstr>
      <vt:lpstr>Extending 1D into Homogenous Space</vt:lpstr>
      <vt:lpstr>Projecting Onto 1D Space</vt:lpstr>
      <vt:lpstr>What are the 2D Coords of Homogenous Point (p,q)?</vt:lpstr>
      <vt:lpstr>Simultaneous Equations</vt:lpstr>
      <vt:lpstr>What is r?</vt:lpstr>
      <vt:lpstr>Extending 2D into Homogenous Space</vt:lpstr>
      <vt:lpstr>Projecting Onto 2D Space</vt:lpstr>
      <vt:lpstr>PowerPoint Presentation</vt:lpstr>
      <vt:lpstr>2D Homogenous Coordinates</vt:lpstr>
      <vt:lpstr>3D Homogenous Coordinates</vt:lpstr>
      <vt:lpstr>Point at Infinity</vt:lpstr>
      <vt:lpstr>Why Use Homogenous Space?</vt:lpstr>
      <vt:lpstr>Homogenous Matrices</vt:lpstr>
      <vt:lpstr>3D Matrix Multiplication</vt:lpstr>
      <vt:lpstr>4D Matrix Multiplication</vt:lpstr>
      <vt:lpstr>Translation Matrices</vt:lpstr>
      <vt:lpstr>Translation vs. Orientation</vt:lpstr>
      <vt:lpstr>PowerPoint Presentation</vt:lpstr>
      <vt:lpstr>Rotate then Translate</vt:lpstr>
      <vt:lpstr>M = RT</vt:lpstr>
      <vt:lpstr>PowerPoint Presentation</vt:lpstr>
      <vt:lpstr>In Reverse</vt:lpstr>
      <vt:lpstr>Points at Infinity Again</vt:lpstr>
      <vt:lpstr>Matrix Without Translation</vt:lpstr>
      <vt:lpstr>Matrix With Translation</vt:lpstr>
      <vt:lpstr>So What?</vt:lpstr>
      <vt:lpstr>4x3 Matrices</vt:lpstr>
      <vt:lpstr>General Affine Transformations</vt:lpstr>
      <vt:lpstr>General Affine Transformations</vt:lpstr>
      <vt:lpstr>PowerPoint Presentation</vt:lpstr>
      <vt:lpstr>Observation</vt:lpstr>
      <vt:lpstr>Section 6.4: 4×4 Matrices and Perspective Projection</vt:lpstr>
      <vt:lpstr>Projections</vt:lpstr>
      <vt:lpstr>Orthographic Projection</vt:lpstr>
      <vt:lpstr>Orthographic Projection</vt:lpstr>
      <vt:lpstr>Perspective Projection</vt:lpstr>
      <vt:lpstr>Perspective Foreshortening</vt:lpstr>
      <vt:lpstr>The Pinhole Camera</vt:lpstr>
      <vt:lpstr>PowerPoint Presentation</vt:lpstr>
      <vt:lpstr>Projection Geometry</vt:lpstr>
      <vt:lpstr>PowerPoint Presentation</vt:lpstr>
      <vt:lpstr>Do the Math</vt:lpstr>
      <vt:lpstr>PowerPoint Presentation</vt:lpstr>
      <vt:lpstr>Finding p</vt:lpstr>
      <vt:lpstr>Result</vt:lpstr>
      <vt:lpstr>In Practice</vt:lpstr>
      <vt:lpstr>Accentuate the Positive</vt:lpstr>
      <vt:lpstr>Projection Using 4D Matrix</vt:lpstr>
      <vt:lpstr>Entering the 4th Dimension</vt:lpstr>
      <vt:lpstr>The Projection Matrix</vt:lpstr>
      <vt:lpstr>Notes</vt:lpstr>
      <vt:lpstr>This Seems Overly Complicated. </vt:lpstr>
      <vt:lpstr>Real Projection Matrices</vt:lpstr>
      <vt:lpstr>That concludes Chapter 6. Next, Chapter 7: Polar Coordinate Systems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Notes for Chapter 6: Moron Matrices</dc:title>
  <dc:creator>Ian Parberry</dc:creator>
  <cp:lastModifiedBy>Ian</cp:lastModifiedBy>
  <cp:revision>10</cp:revision>
  <dcterms:created xsi:type="dcterms:W3CDTF">2006-08-16T00:00:00Z</dcterms:created>
  <dcterms:modified xsi:type="dcterms:W3CDTF">2011-09-13T17:08:47Z</dcterms:modified>
  <cp:version>1</cp:version>
</cp:coreProperties>
</file>