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05" r:id="rId2"/>
    <p:sldId id="311" r:id="rId3"/>
    <p:sldId id="310" r:id="rId4"/>
    <p:sldId id="312" r:id="rId5"/>
    <p:sldId id="301" r:id="rId6"/>
    <p:sldId id="302" r:id="rId7"/>
    <p:sldId id="303" r:id="rId8"/>
    <p:sldId id="257" r:id="rId9"/>
    <p:sldId id="313" r:id="rId10"/>
    <p:sldId id="258" r:id="rId11"/>
    <p:sldId id="306" r:id="rId12"/>
    <p:sldId id="260" r:id="rId13"/>
    <p:sldId id="261" r:id="rId14"/>
    <p:sldId id="262" r:id="rId15"/>
    <p:sldId id="263" r:id="rId16"/>
    <p:sldId id="264" r:id="rId17"/>
    <p:sldId id="266" r:id="rId18"/>
    <p:sldId id="265" r:id="rId19"/>
    <p:sldId id="267" r:id="rId20"/>
    <p:sldId id="314" r:id="rId21"/>
    <p:sldId id="268" r:id="rId22"/>
    <p:sldId id="269" r:id="rId23"/>
    <p:sldId id="270" r:id="rId24"/>
    <p:sldId id="272" r:id="rId25"/>
    <p:sldId id="273" r:id="rId26"/>
    <p:sldId id="274" r:id="rId27"/>
    <p:sldId id="275" r:id="rId28"/>
    <p:sldId id="276" r:id="rId29"/>
    <p:sldId id="277" r:id="rId30"/>
    <p:sldId id="278" r:id="rId31"/>
    <p:sldId id="315" r:id="rId32"/>
    <p:sldId id="279" r:id="rId33"/>
    <p:sldId id="280" r:id="rId34"/>
    <p:sldId id="281" r:id="rId35"/>
    <p:sldId id="282" r:id="rId36"/>
    <p:sldId id="283" r:id="rId37"/>
    <p:sldId id="284" r:id="rId38"/>
    <p:sldId id="285" r:id="rId39"/>
    <p:sldId id="286" r:id="rId40"/>
    <p:sldId id="307" r:id="rId41"/>
    <p:sldId id="288" r:id="rId42"/>
    <p:sldId id="289" r:id="rId43"/>
    <p:sldId id="290" r:id="rId44"/>
    <p:sldId id="291" r:id="rId45"/>
    <p:sldId id="294" r:id="rId46"/>
    <p:sldId id="296" r:id="rId47"/>
    <p:sldId id="297" r:id="rId48"/>
    <p:sldId id="298" r:id="rId49"/>
    <p:sldId id="299" r:id="rId50"/>
    <p:sldId id="300" r:id="rId51"/>
    <p:sldId id="31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1" d="100"/>
          <a:sy n="131" d="100"/>
        </p:scale>
        <p:origin x="-29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CEE41-D71D-408F-949C-CA4708EFF3A6}" type="datetimeFigureOut">
              <a:rPr lang="en-US" smtClean="0"/>
              <a:pPr/>
              <a:t>8/27/2016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B5604-F0F3-402E-ADB4-32C80E2DDAA8}" type="slidenum">
              <a:rPr lang="en-US" smtClean="0"/>
              <a:pPr/>
              <a:t>‹#›</a:t>
            </a:fld>
            <a:endParaRPr lang="en-US"/>
          </a:p>
        </p:txBody>
      </p:sp>
    </p:spTree>
    <p:extLst>
      <p:ext uri="{BB962C8B-B14F-4D97-AF65-F5344CB8AC3E}">
        <p14:creationId xmlns:p14="http://schemas.microsoft.com/office/powerpoint/2010/main" val="211184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685800" y="2130425"/>
            <a:ext cx="7772400" cy="1679575"/>
          </a:xfrm>
        </p:spPr>
        <p:txBody>
          <a:bodyPr/>
          <a:lstStyle>
            <a:lvl1pPr>
              <a:defRPr/>
            </a:lvl1pPr>
          </a:lstStyle>
          <a:p>
            <a:r>
              <a:rPr lang="en-US" dirty="0" smtClean="0"/>
              <a:t>Chapter 10</a:t>
            </a:r>
            <a:endParaRPr lang="en-US" dirty="0"/>
          </a:p>
        </p:txBody>
      </p:sp>
      <p:sp>
        <p:nvSpPr>
          <p:cNvPr id="3" name="Subtitle 2"/>
          <p:cNvSpPr>
            <a:spLocks noGrp="1"/>
          </p:cNvSpPr>
          <p:nvPr>
            <p:ph type="subTitle" idx="1" hasCustomPrompt="1"/>
          </p:nvPr>
        </p:nvSpPr>
        <p:spPr>
          <a:xfrm>
            <a:off x="685800" y="4267200"/>
            <a:ext cx="7772400" cy="762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Fletcher Dunn and Ian Parberry</a:t>
            </a:r>
            <a:endParaRPr lang="en-US" dirty="0"/>
          </a:p>
        </p:txBody>
      </p:sp>
      <p:sp>
        <p:nvSpPr>
          <p:cNvPr id="4" name="Date Placeholder 3"/>
          <p:cNvSpPr>
            <a:spLocks noGrp="1"/>
          </p:cNvSpPr>
          <p:nvPr>
            <p:ph type="dt" sz="half" idx="10"/>
          </p:nvPr>
        </p:nvSpPr>
        <p:spPr>
          <a:xfrm>
            <a:off x="457200" y="6248400"/>
            <a:ext cx="2133600" cy="365125"/>
          </a:xfrm>
        </p:spPr>
        <p:txBody>
          <a:bodyPr/>
          <a:lstStyle/>
          <a:p>
            <a:r>
              <a:rPr lang="en-US" smtClean="0"/>
              <a:t>Chapter 1 Notes</a:t>
            </a:r>
            <a:endParaRPr lang="en-US"/>
          </a:p>
        </p:txBody>
      </p:sp>
      <p:sp>
        <p:nvSpPr>
          <p:cNvPr id="5" name="Footer Placeholder 4"/>
          <p:cNvSpPr>
            <a:spLocks noGrp="1"/>
          </p:cNvSpPr>
          <p:nvPr>
            <p:ph type="ftr" sz="quarter" idx="11"/>
          </p:nvPr>
        </p:nvSpPr>
        <p:spPr>
          <a:xfrm>
            <a:off x="3124200" y="6248400"/>
            <a:ext cx="2895600" cy="365125"/>
          </a:xfrm>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pPr/>
              <a:t>‹#›</a:t>
            </a:fld>
            <a:endParaRPr lang="en-US"/>
          </a:p>
        </p:txBody>
      </p:sp>
      <p:pic>
        <p:nvPicPr>
          <p:cNvPr id="10"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101" name="Picture 5"/>
          <p:cNvPicPr>
            <a:picLocks noChangeAspect="1" noChangeArrowheads="1"/>
          </p:cNvPicPr>
          <p:nvPr/>
        </p:nvPicPr>
        <p:blipFill>
          <a:blip r:embed="rId4" cstate="print"/>
          <a:srcRect/>
          <a:stretch>
            <a:fillRect/>
          </a:stretch>
        </p:blipFill>
        <p:spPr bwMode="auto">
          <a:xfrm>
            <a:off x="0" y="2133600"/>
            <a:ext cx="9144000" cy="1655896"/>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2053"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228600"/>
            <a:ext cx="6781800" cy="118903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248400"/>
            <a:ext cx="2133600" cy="365125"/>
          </a:xfrm>
        </p:spPr>
        <p:txBody>
          <a:bodyPr/>
          <a:lstStyle>
            <a:lvl1pPr>
              <a:defRPr>
                <a:solidFill>
                  <a:schemeClr val="bg1"/>
                </a:solidFill>
              </a:defRPr>
            </a:lvl1pPr>
          </a:lstStyle>
          <a:p>
            <a:r>
              <a:rPr lang="en-US" smtClean="0"/>
              <a:t>Chapter 1 Notes</a:t>
            </a:r>
            <a:endParaRPr lang="en-US"/>
          </a:p>
        </p:txBody>
      </p:sp>
      <p:sp>
        <p:nvSpPr>
          <p:cNvPr id="5" name="Footer Placeholder 4"/>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6" name="Slide Number Placeholder 5"/>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Chapter 1 Notes</a:t>
            </a:r>
            <a:endParaRPr lang="en-US"/>
          </a:p>
        </p:txBody>
      </p:sp>
      <p:sp>
        <p:nvSpPr>
          <p:cNvPr id="8" name="Footer Placeholder 7"/>
          <p:cNvSpPr>
            <a:spLocks noGrp="1"/>
          </p:cNvSpPr>
          <p:nvPr>
            <p:ph type="ftr" sz="quarter" idx="11"/>
          </p:nvPr>
        </p:nvSpPr>
        <p:spPr/>
        <p:txBody>
          <a:bodyPr/>
          <a:lstStyle/>
          <a:p>
            <a:r>
              <a:rPr lang="en-US" smtClean="0"/>
              <a:t>3D Math Primer for Game Developers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8"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685800" y="228600"/>
            <a:ext cx="7772400" cy="118903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 Notes</a:t>
            </a:r>
            <a:endParaRPr lang="en-US"/>
          </a:p>
        </p:txBody>
      </p:sp>
      <p:sp>
        <p:nvSpPr>
          <p:cNvPr id="4" name="Footer Placeholder 3"/>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5" name="Slide Number Placeholder 4"/>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 name="Date Placeholder 1"/>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 Notes</a:t>
            </a:r>
            <a:endParaRPr lang="en-US"/>
          </a:p>
        </p:txBody>
      </p:sp>
      <p:sp>
        <p:nvSpPr>
          <p:cNvPr id="3" name="Footer Placeholder 2"/>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4" name="Slide Number Placeholder 3"/>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8"/>
            <a:ext cx="6553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Chapter 1 Notes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3D Math Primer for Game Developers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p:txStyles>
    <p:titleStyle>
      <a:lvl1pPr algn="l" defTabSz="914400" rtl="0" eaLnBrk="1" latinLnBrk="0" hangingPunct="1">
        <a:spcBef>
          <a:spcPct val="0"/>
        </a:spcBef>
        <a:buNone/>
        <a:defRPr sz="38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
            </a:r>
            <a:br>
              <a:rPr lang="en-US" sz="2700" dirty="0" smtClean="0"/>
            </a:br>
            <a:r>
              <a:rPr lang="en-US" sz="4000" dirty="0" smtClean="0"/>
              <a:t>Cartesian Coordinate Systems</a:t>
            </a:r>
            <a:endParaRPr lang="en-US" dirty="0"/>
          </a:p>
        </p:txBody>
      </p:sp>
      <p:sp>
        <p:nvSpPr>
          <p:cNvPr id="4" name="Subtitle 2"/>
          <p:cNvSpPr txBox="1">
            <a:spLocks/>
          </p:cNvSpPr>
          <p:nvPr/>
        </p:nvSpPr>
        <p:spPr>
          <a:xfrm>
            <a:off x="487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Ian Parberry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1" u="none" strike="noStrike" kern="1200" cap="none" spc="0" normalizeH="0" baseline="0" noProof="0" dirty="0" smtClean="0">
                <a:ln>
                  <a:noFill/>
                </a:ln>
                <a:solidFill>
                  <a:srgbClr val="235318"/>
                </a:solidFill>
                <a:effectLst/>
                <a:uLnTx/>
                <a:uFillTx/>
                <a:latin typeface="+mn-lt"/>
                <a:ea typeface="+mn-ea"/>
                <a:cs typeface="+mn-cs"/>
              </a:rPr>
              <a:t>University of North Texas</a:t>
            </a:r>
            <a:endParaRPr kumimoji="0" lang="en-US" sz="2200" b="0" i="1" u="none" strike="noStrike" kern="1200" cap="none" spc="0" normalizeH="0" baseline="0" noProof="0" dirty="0">
              <a:ln>
                <a:noFill/>
              </a:ln>
              <a:solidFill>
                <a:srgbClr val="235318"/>
              </a:solidFill>
              <a:effectLst/>
              <a:uLnTx/>
              <a:uFillTx/>
              <a:latin typeface="+mn-lt"/>
              <a:ea typeface="+mn-ea"/>
              <a:cs typeface="+mn-cs"/>
            </a:endParaRPr>
          </a:p>
        </p:txBody>
      </p:sp>
      <p:sp>
        <p:nvSpPr>
          <p:cNvPr id="5" name="Subtitle 2"/>
          <p:cNvSpPr txBox="1">
            <a:spLocks/>
          </p:cNvSpPr>
          <p:nvPr/>
        </p:nvSpPr>
        <p:spPr>
          <a:xfrm>
            <a:off x="106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Fletcher Dunn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1" u="none" strike="noStrike" kern="1200" cap="none" spc="0" normalizeH="0" baseline="0" noProof="0" smtClean="0">
                <a:ln>
                  <a:noFill/>
                </a:ln>
                <a:solidFill>
                  <a:srgbClr val="235318"/>
                </a:solidFill>
                <a:effectLst/>
                <a:uLnTx/>
                <a:uFillTx/>
                <a:latin typeface="+mn-lt"/>
                <a:ea typeface="+mn-ea"/>
                <a:cs typeface="+mn-cs"/>
              </a:rPr>
              <a:t>Valve Software</a:t>
            </a:r>
            <a:endParaRPr kumimoji="0" lang="en-US" sz="2400" b="0" i="1" u="none" strike="noStrike" kern="1200" cap="none" spc="0" normalizeH="0" baseline="0" noProof="0" dirty="0" smtClean="0">
              <a:ln>
                <a:noFill/>
              </a:ln>
              <a:solidFill>
                <a:srgbClr val="235318"/>
              </a:solidFill>
              <a:effectLst/>
              <a:uLnTx/>
              <a:uFillTx/>
              <a:latin typeface="+mn-lt"/>
              <a:ea typeface="+mn-ea"/>
              <a:cs typeface="+mn-cs"/>
            </a:endParaRPr>
          </a:p>
        </p:txBody>
      </p:sp>
      <p:sp>
        <p:nvSpPr>
          <p:cNvPr id="6" name="Title 1"/>
          <p:cNvSpPr txBox="1">
            <a:spLocks/>
          </p:cNvSpPr>
          <p:nvPr/>
        </p:nvSpPr>
        <p:spPr>
          <a:xfrm>
            <a:off x="304800" y="6248400"/>
            <a:ext cx="8534400" cy="381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noProof="0" dirty="0" smtClean="0">
                <a:ln>
                  <a:noFill/>
                </a:ln>
                <a:solidFill>
                  <a:schemeClr val="bg1"/>
                </a:solidFill>
                <a:uLnTx/>
                <a:uFillTx/>
                <a:latin typeface="+mj-lt"/>
                <a:ea typeface="+mj-ea"/>
                <a:cs typeface="+mj-cs"/>
              </a:rPr>
              <a:t>3D Math Primer for Graphics and Game Development</a:t>
            </a:r>
            <a:endParaRPr kumimoji="0" lang="en-US" sz="2400" b="0" i="1" u="none" strike="noStrike" kern="1200" cap="none" spc="0" normalizeH="0" noProof="0" dirty="0">
              <a:ln>
                <a:noFill/>
              </a:ln>
              <a:solidFill>
                <a:schemeClr val="bg1"/>
              </a:solidFill>
              <a:uLnTx/>
              <a:uFillTx/>
              <a:latin typeface="+mj-lt"/>
              <a:ea typeface="+mj-ea"/>
              <a:cs typeface="+mj-cs"/>
            </a:endParaRPr>
          </a:p>
        </p:txBody>
      </p:sp>
      <p:pic>
        <p:nvPicPr>
          <p:cNvPr id="10" name="Picture 2" descr="C:\Users\ian\Desktop\FRANS_~1.JP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228600" y="228600"/>
            <a:ext cx="990600" cy="12124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2" descr="C:\Users\ian\Desktop\figs_jpg\3d_cartesian_space.jp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295400" y="228600"/>
            <a:ext cx="1306565" cy="1219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descr="C:\Users\ian\Desktop\figs_jpg\3d_locating_points.jp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2667000" y="228600"/>
            <a:ext cx="1069219"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2" descr="C:\Users\ian\Desktop\figs_jpg\left_handed_coordinate_space.jpg"/>
          <p:cNvPicPr>
            <a:picLocks noChangeAspect="1" noChangeArrowheads="1"/>
          </p:cNvPicPr>
          <p:nvPr/>
        </p:nvPicPr>
        <p:blipFill>
          <a:blip r:embed="rId5" cstate="print">
            <a:duotone>
              <a:prstClr val="black"/>
              <a:schemeClr val="accent3">
                <a:tint val="45000"/>
                <a:satMod val="400000"/>
              </a:schemeClr>
            </a:duotone>
          </a:blip>
          <a:srcRect/>
          <a:stretch>
            <a:fillRect/>
          </a:stretch>
        </p:blipFill>
        <p:spPr bwMode="auto">
          <a:xfrm>
            <a:off x="3810000" y="228600"/>
            <a:ext cx="1241425"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2" descr="c:\Users\ian\Desktop\figs_jpg\right_handed_coordinate_space.jpg"/>
          <p:cNvPicPr>
            <a:picLocks noChangeAspect="1" noChangeArrowheads="1"/>
          </p:cNvPicPr>
          <p:nvPr/>
        </p:nvPicPr>
        <p:blipFill>
          <a:blip r:embed="rId6" cstate="print">
            <a:duotone>
              <a:prstClr val="black"/>
              <a:schemeClr val="accent3">
                <a:tint val="45000"/>
                <a:satMod val="400000"/>
              </a:schemeClr>
            </a:duotone>
          </a:blip>
          <a:srcRect/>
          <a:stretch>
            <a:fillRect/>
          </a:stretch>
        </p:blipFill>
        <p:spPr bwMode="auto">
          <a:xfrm>
            <a:off x="5105401" y="228600"/>
            <a:ext cx="1241552"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2" descr="C:\Users\ian\Desktop\figs_jpg\radians_measure_intercepted_arc.jpg"/>
          <p:cNvPicPr>
            <a:picLocks noChangeAspect="1" noChangeArrowheads="1"/>
          </p:cNvPicPr>
          <p:nvPr/>
        </p:nvPicPr>
        <p:blipFill>
          <a:blip r:embed="rId7" cstate="print">
            <a:duotone>
              <a:prstClr val="black"/>
              <a:schemeClr val="accent3">
                <a:tint val="45000"/>
                <a:satMod val="400000"/>
              </a:schemeClr>
            </a:duotone>
          </a:blip>
          <a:srcRect/>
          <a:stretch>
            <a:fillRect/>
          </a:stretch>
        </p:blipFill>
        <p:spPr bwMode="auto">
          <a:xfrm>
            <a:off x="6400800" y="228600"/>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2" descr="C:\Users\ian\Desktop\figs_jpg\hyp_adj_opp.jpg"/>
          <p:cNvPicPr>
            <a:picLocks noChangeAspect="1" noChangeArrowheads="1"/>
          </p:cNvPicPr>
          <p:nvPr/>
        </p:nvPicPr>
        <p:blipFill>
          <a:blip r:embed="rId8" cstate="print">
            <a:duotone>
              <a:prstClr val="black"/>
              <a:schemeClr val="accent3">
                <a:tint val="45000"/>
                <a:satMod val="400000"/>
              </a:schemeClr>
            </a:duotone>
          </a:blip>
          <a:srcRect/>
          <a:stretch>
            <a:fillRect/>
          </a:stretch>
        </p:blipFill>
        <p:spPr bwMode="auto">
          <a:xfrm>
            <a:off x="7696200" y="228600"/>
            <a:ext cx="1245075" cy="1223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City of </a:t>
            </a:r>
            <a:r>
              <a:rPr lang="en-US" dirty="0" err="1" smtClean="0"/>
              <a:t>Cartesia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you can see from the map on the next slide, Center Street runs east-west through the middle of town.</a:t>
            </a:r>
          </a:p>
          <a:p>
            <a:r>
              <a:rPr lang="en-US" dirty="0" smtClean="0"/>
              <a:t>All other east-west streets are named based on whether they are north or south of Center Street, and how far away they are from Center Street. Examples of streets which run east-west are North 3rd Street and South 15th Street.</a:t>
            </a:r>
          </a:p>
          <a:p>
            <a:r>
              <a:rPr lang="en-US" dirty="0" smtClean="0"/>
              <a:t>The other streets in </a:t>
            </a:r>
            <a:r>
              <a:rPr lang="en-US" dirty="0" err="1" smtClean="0"/>
              <a:t>Cartesia</a:t>
            </a:r>
            <a:r>
              <a:rPr lang="en-US" dirty="0" smtClean="0"/>
              <a:t> run north-south. Division Street runs north-south through the middle of town. </a:t>
            </a:r>
          </a:p>
          <a:p>
            <a:r>
              <a:rPr lang="en-US" dirty="0" smtClean="0"/>
              <a:t>All other north-south streets are named based on whether they are east or west of Division street, and how far away they are from Division Street. So we have streets such as East 5th Street and West 22nd Street.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 Notes</a:t>
            </a:r>
            <a:endParaRPr lang="en-US"/>
          </a:p>
        </p:txBody>
      </p:sp>
      <p:sp>
        <p:nvSpPr>
          <p:cNvPr id="3" name="Footer Placeholder 2"/>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2" descr="c:\Users\ian\Desktop\figs_jpg\map_of_cartesia.jpg"/>
          <p:cNvPicPr>
            <a:picLocks noChangeAspect="1" noChangeArrowheads="1"/>
          </p:cNvPicPr>
          <p:nvPr/>
        </p:nvPicPr>
        <p:blipFill>
          <a:blip r:embed="rId2" cstate="print"/>
          <a:srcRect/>
          <a:stretch>
            <a:fillRect/>
          </a:stretch>
        </p:blipFill>
        <p:spPr bwMode="auto">
          <a:xfrm>
            <a:off x="1824582" y="457201"/>
            <a:ext cx="5643017" cy="5486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Coordinate Spaces</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All that really matters are the numbers.</a:t>
            </a:r>
          </a:p>
          <a:p>
            <a:r>
              <a:rPr lang="en-US" dirty="0" smtClean="0"/>
              <a:t>The abstract version of this is called a </a:t>
            </a:r>
            <a:r>
              <a:rPr lang="en-US" i="1" dirty="0" smtClean="0"/>
              <a:t>2D Cartesian coordinate space.</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3076" name="Picture 4" descr="c:\Users\ian\Desktop\figs_jpg\2d_cartesian_space.jpg"/>
          <p:cNvPicPr>
            <a:picLocks noChangeAspect="1" noChangeArrowheads="1"/>
          </p:cNvPicPr>
          <p:nvPr/>
        </p:nvPicPr>
        <p:blipFill>
          <a:blip r:embed="rId2" cstate="print"/>
          <a:srcRect/>
          <a:stretch>
            <a:fillRect/>
          </a:stretch>
        </p:blipFill>
        <p:spPr bwMode="auto">
          <a:xfrm>
            <a:off x="5029200" y="1912935"/>
            <a:ext cx="3505200" cy="357214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and Axes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Every 2D Cartesian coordinate space has a special location, called the </a:t>
            </a:r>
            <a:r>
              <a:rPr lang="en-US" i="1" dirty="0" smtClean="0"/>
              <a:t>origin</a:t>
            </a:r>
            <a:r>
              <a:rPr lang="en-US" dirty="0" smtClean="0"/>
              <a:t>, which is the center of the coordinate system. The origin is analogous to the center of the city in </a:t>
            </a:r>
            <a:r>
              <a:rPr lang="en-US" dirty="0" err="1" smtClean="0"/>
              <a:t>Cartesia</a:t>
            </a:r>
            <a:r>
              <a:rPr lang="en-US" dirty="0" smtClean="0"/>
              <a:t>.</a:t>
            </a:r>
          </a:p>
          <a:p>
            <a:r>
              <a:rPr lang="en-US" dirty="0" smtClean="0"/>
              <a:t>Every 2D Cartesian coordinate space has two straight lines that pass through the origin. Each line is known as an </a:t>
            </a:r>
            <a:r>
              <a:rPr lang="en-US" i="1" dirty="0" smtClean="0"/>
              <a:t>axis</a:t>
            </a:r>
            <a:r>
              <a:rPr lang="en-US" dirty="0" smtClean="0"/>
              <a:t> and extends infinitely in both directions. </a:t>
            </a:r>
          </a:p>
          <a:p>
            <a:r>
              <a:rPr lang="en-US" dirty="0" smtClean="0"/>
              <a:t>The two axes are perpendicular to each other. (Caveat: They don't have to be, but most of the coordinate systems we will look at will have perpendicular axes.)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Axes</a:t>
            </a:r>
            <a:endParaRPr lang="en-US" dirty="0"/>
          </a:p>
        </p:txBody>
      </p:sp>
      <p:sp>
        <p:nvSpPr>
          <p:cNvPr id="3" name="Content Placeholder 2"/>
          <p:cNvSpPr>
            <a:spLocks noGrp="1"/>
          </p:cNvSpPr>
          <p:nvPr>
            <p:ph idx="1"/>
          </p:nvPr>
        </p:nvSpPr>
        <p:spPr/>
        <p:txBody>
          <a:bodyPr/>
          <a:lstStyle/>
          <a:p>
            <a:r>
              <a:rPr lang="en-US" dirty="0" smtClean="0"/>
              <a:t>In the figure on the previous slide, the horizontal axis is called the x-axis, with positive </a:t>
            </a:r>
            <a:r>
              <a:rPr lang="en-US" i="1" dirty="0" smtClean="0"/>
              <a:t>x</a:t>
            </a:r>
            <a:r>
              <a:rPr lang="en-US" dirty="0" smtClean="0"/>
              <a:t> pointing to the right, and the vertical axis is the </a:t>
            </a:r>
            <a:r>
              <a:rPr lang="en-US" i="1" dirty="0" smtClean="0"/>
              <a:t>y-axis</a:t>
            </a:r>
            <a:r>
              <a:rPr lang="en-US" dirty="0" smtClean="0"/>
              <a:t>, with positive </a:t>
            </a:r>
            <a:r>
              <a:rPr lang="en-US" i="1" dirty="0" smtClean="0"/>
              <a:t>y</a:t>
            </a:r>
            <a:r>
              <a:rPr lang="en-US" dirty="0" smtClean="0"/>
              <a:t> pointing up. </a:t>
            </a:r>
          </a:p>
          <a:p>
            <a:r>
              <a:rPr lang="en-US" dirty="0" smtClean="0"/>
              <a:t>This is the customary orientation for the axes in a diagram.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Space</a:t>
            </a:r>
            <a:endParaRPr lang="en-US" dirty="0"/>
          </a:p>
        </p:txBody>
      </p:sp>
      <p:sp>
        <p:nvSpPr>
          <p:cNvPr id="3" name="Content Placeholder 2"/>
          <p:cNvSpPr>
            <a:spLocks noGrp="1"/>
          </p:cNvSpPr>
          <p:nvPr>
            <p:ph idx="1"/>
          </p:nvPr>
        </p:nvSpPr>
        <p:spPr>
          <a:xfrm>
            <a:off x="457200" y="1600201"/>
            <a:ext cx="8001000" cy="1752600"/>
          </a:xfrm>
        </p:spPr>
        <p:txBody>
          <a:bodyPr>
            <a:normAutofit fontScale="77500" lnSpcReduction="20000"/>
          </a:bodyPr>
          <a:lstStyle/>
          <a:p>
            <a:r>
              <a:rPr lang="en-US" dirty="0" smtClean="0"/>
              <a:t>But it doesn’t </a:t>
            </a:r>
            <a:r>
              <a:rPr lang="en-US" i="1" dirty="0" smtClean="0"/>
              <a:t>have to </a:t>
            </a:r>
            <a:r>
              <a:rPr lang="en-US" dirty="0" smtClean="0"/>
              <a:t>be this way. It’s only a convention.</a:t>
            </a:r>
          </a:p>
          <a:p>
            <a:r>
              <a:rPr lang="en-US" dirty="0" smtClean="0"/>
              <a:t>In screen space, for example, +y points down.</a:t>
            </a:r>
          </a:p>
          <a:p>
            <a:r>
              <a:rPr lang="en-US" dirty="0" smtClean="0"/>
              <a:t>Screen space is how you measure on a computer screen, with the origin at the top left corner.</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6146" name="Picture 2" descr="C:\Users\ian\Desktop\figs_jpg\screen_space.jpg"/>
          <p:cNvPicPr>
            <a:picLocks noChangeAspect="1" noChangeArrowheads="1"/>
          </p:cNvPicPr>
          <p:nvPr/>
        </p:nvPicPr>
        <p:blipFill>
          <a:blip r:embed="rId2" cstate="print"/>
          <a:srcRect/>
          <a:stretch>
            <a:fillRect/>
          </a:stretch>
        </p:blipFill>
        <p:spPr bwMode="auto">
          <a:xfrm>
            <a:off x="3200400" y="3429000"/>
            <a:ext cx="2298700" cy="22987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Orientation</a:t>
            </a:r>
            <a:endParaRPr lang="en-US" dirty="0"/>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smtClean="0"/>
              <a:t>There are 8 possible ways of orienting the Cartesian axes.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170" name="Picture 2" descr="C:\Users\ian\Desktop\figs_jpg\2d_axes_orientations.jpg"/>
          <p:cNvPicPr>
            <a:picLocks noChangeAspect="1" noChangeArrowheads="1"/>
          </p:cNvPicPr>
          <p:nvPr/>
        </p:nvPicPr>
        <p:blipFill>
          <a:blip r:embed="rId2" cstate="print"/>
          <a:srcRect/>
          <a:stretch>
            <a:fillRect/>
          </a:stretch>
        </p:blipFill>
        <p:spPr bwMode="auto">
          <a:xfrm>
            <a:off x="1828800" y="2971800"/>
            <a:ext cx="5567363" cy="260938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Points in 2D</a:t>
            </a:r>
            <a:endParaRPr lang="en-US" dirty="0"/>
          </a:p>
        </p:txBody>
      </p:sp>
      <p:sp>
        <p:nvSpPr>
          <p:cNvPr id="3" name="Content Placeholder 2"/>
          <p:cNvSpPr>
            <a:spLocks noGrp="1"/>
          </p:cNvSpPr>
          <p:nvPr>
            <p:ph idx="1"/>
          </p:nvPr>
        </p:nvSpPr>
        <p:spPr/>
        <p:txBody>
          <a:bodyPr/>
          <a:lstStyle/>
          <a:p>
            <a:pPr marL="0" indent="0">
              <a:buNone/>
            </a:pPr>
            <a:r>
              <a:rPr lang="en-US" dirty="0" smtClean="0"/>
              <a:t>Point (</a:t>
            </a:r>
            <a:r>
              <a:rPr lang="en-US" i="1" dirty="0" err="1" smtClean="0"/>
              <a:t>x</a:t>
            </a:r>
            <a:r>
              <a:rPr lang="en-US" dirty="0" err="1" smtClean="0"/>
              <a:t>,</a:t>
            </a:r>
            <a:r>
              <a:rPr lang="en-US" i="1" dirty="0" err="1" smtClean="0"/>
              <a:t>y</a:t>
            </a:r>
            <a:r>
              <a:rPr lang="en-US" dirty="0" smtClean="0"/>
              <a:t>) is located </a:t>
            </a:r>
            <a:r>
              <a:rPr lang="en-US" i="1" dirty="0" smtClean="0"/>
              <a:t>x</a:t>
            </a:r>
            <a:r>
              <a:rPr lang="en-US" dirty="0" smtClean="0"/>
              <a:t> units across and </a:t>
            </a:r>
            <a:r>
              <a:rPr lang="en-US" i="1" dirty="0" smtClean="0"/>
              <a:t>y</a:t>
            </a:r>
            <a:r>
              <a:rPr lang="en-US" dirty="0" smtClean="0"/>
              <a:t> units up from the origin.</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8194" name="Picture 2" descr="C:\Users\ian\Desktop\figs_jpg\2d_locating_points.jpg"/>
          <p:cNvPicPr>
            <a:picLocks noChangeAspect="1" noChangeArrowheads="1"/>
          </p:cNvPicPr>
          <p:nvPr/>
        </p:nvPicPr>
        <p:blipFill>
          <a:blip r:embed="rId2" cstate="print"/>
          <a:srcRect/>
          <a:stretch>
            <a:fillRect/>
          </a:stretch>
        </p:blipFill>
        <p:spPr bwMode="auto">
          <a:xfrm>
            <a:off x="2819400" y="2895600"/>
            <a:ext cx="3124200" cy="298623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Equivalence in 2D</a:t>
            </a:r>
            <a:endParaRPr lang="en-US" dirty="0"/>
          </a:p>
        </p:txBody>
      </p:sp>
      <p:sp>
        <p:nvSpPr>
          <p:cNvPr id="3" name="Content Placeholder 2"/>
          <p:cNvSpPr>
            <a:spLocks noGrp="1"/>
          </p:cNvSpPr>
          <p:nvPr>
            <p:ph idx="1"/>
          </p:nvPr>
        </p:nvSpPr>
        <p:spPr/>
        <p:txBody>
          <a:bodyPr/>
          <a:lstStyle/>
          <a:p>
            <a:r>
              <a:rPr lang="en-US" dirty="0" smtClean="0"/>
              <a:t>These 8 alternatives can be obtained by rotating the map around 2 axes (any 2 will do).</a:t>
            </a:r>
          </a:p>
          <a:p>
            <a:r>
              <a:rPr lang="en-US" dirty="0" smtClean="0"/>
              <a:t>Surprisingly, this is not true of 3D coordinate space, as we will see later.</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9218" name="Picture 2" descr="C:\Users\ian\Desktop\figs_jpg\2d_labeled_points.jpg"/>
          <p:cNvPicPr>
            <a:picLocks noChangeAspect="1" noChangeArrowheads="1"/>
          </p:cNvPicPr>
          <p:nvPr/>
        </p:nvPicPr>
        <p:blipFill>
          <a:blip r:embed="rId2" cstate="print"/>
          <a:srcRect/>
          <a:stretch>
            <a:fillRect/>
          </a:stretch>
        </p:blipFill>
        <p:spPr bwMode="auto">
          <a:xfrm>
            <a:off x="2743200" y="1903604"/>
            <a:ext cx="3886200" cy="3957376"/>
          </a:xfrm>
          <a:prstGeom prst="rect">
            <a:avLst/>
          </a:prstGeom>
          <a:noFill/>
          <a:effectLst>
            <a:outerShdw blurRad="2286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See in This Chapter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This chapter describes the basic concepts of 3D math. It is divided into five main sections. </a:t>
            </a:r>
          </a:p>
          <a:p>
            <a:r>
              <a:rPr lang="en-US" dirty="0" smtClean="0"/>
              <a:t>Section 1.1 reviews some basic principles of number systems, and The First Law of Computer Graphics. Since it is so basic, it won’t be covered in these notes.</a:t>
            </a:r>
          </a:p>
          <a:p>
            <a:r>
              <a:rPr lang="en-US" dirty="0" smtClean="0"/>
              <a:t>Section 1.2 introduces 2D Cartesian mathematics, the mathematics of flat surfaces. We will learn how to describe a 2D </a:t>
            </a:r>
            <a:r>
              <a:rPr lang="en-US" dirty="0" err="1" smtClean="0"/>
              <a:t>cartesian</a:t>
            </a:r>
            <a:r>
              <a:rPr lang="en-US" dirty="0" smtClean="0"/>
              <a:t> coordinate space and how to locate points using that space. </a:t>
            </a:r>
          </a:p>
          <a:p>
            <a:r>
              <a:rPr lang="en-US" dirty="0" smtClean="0"/>
              <a:t>In Section 1.3 extends these ideas into three dimensions. We will learn about left- and right-handed coordinate spaces, and establish some conventions that we will use later.</a:t>
            </a:r>
          </a:p>
          <a:p>
            <a:r>
              <a:rPr lang="en-US" dirty="0" smtClean="0"/>
              <a:t>Section 1.4 covers some odds and ends of math needed for the rest of the book.</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smtClean="0"/>
              <a:t>3D Math Primer for Graphics &amp; Game </a:t>
            </a:r>
            <a:r>
              <a:rPr lang="en-US" dirty="0" err="1" smtClean="0"/>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1.3:</a:t>
            </a:r>
            <a:br>
              <a:rPr lang="en-US" sz="2700" dirty="0" smtClean="0"/>
            </a:br>
            <a:r>
              <a:rPr lang="en-US" sz="4000" dirty="0" smtClean="0"/>
              <a:t>3D Cartesian Space</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Cartesian Space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10242" name="Picture 2" descr="C:\Users\ian\Desktop\figs_jpg\3d_cartesian_space.jpg"/>
          <p:cNvPicPr>
            <a:picLocks noChangeAspect="1" noChangeArrowheads="1"/>
          </p:cNvPicPr>
          <p:nvPr/>
        </p:nvPicPr>
        <p:blipFill>
          <a:blip r:embed="rId2" cstate="print"/>
          <a:srcRect/>
          <a:stretch>
            <a:fillRect/>
          </a:stretch>
        </p:blipFill>
        <p:spPr bwMode="auto">
          <a:xfrm>
            <a:off x="2286000" y="1676400"/>
            <a:ext cx="4571999" cy="4266283"/>
          </a:xfrm>
          <a:prstGeom prst="rect">
            <a:avLst/>
          </a:prstGeom>
          <a:noFill/>
          <a:effectLst>
            <a:outerShdw blurRad="609600" dist="38100" dir="2700000" sx="105000" sy="105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Points in 3D</a:t>
            </a:r>
            <a:endParaRPr lang="en-US" dirty="0"/>
          </a:p>
        </p:txBody>
      </p:sp>
      <p:sp>
        <p:nvSpPr>
          <p:cNvPr id="3" name="Content Placeholder 2"/>
          <p:cNvSpPr>
            <a:spLocks noGrp="1"/>
          </p:cNvSpPr>
          <p:nvPr>
            <p:ph idx="1"/>
          </p:nvPr>
        </p:nvSpPr>
        <p:spPr>
          <a:xfrm>
            <a:off x="457200" y="1600200"/>
            <a:ext cx="4343400" cy="4525963"/>
          </a:xfrm>
        </p:spPr>
        <p:txBody>
          <a:bodyPr/>
          <a:lstStyle/>
          <a:p>
            <a:pPr marL="0" indent="0">
              <a:buNone/>
            </a:pPr>
            <a:r>
              <a:rPr lang="en-US" dirty="0" smtClean="0"/>
              <a:t>Point (</a:t>
            </a:r>
            <a:r>
              <a:rPr lang="en-US" i="1" dirty="0" err="1" smtClean="0"/>
              <a:t>x</a:t>
            </a:r>
            <a:r>
              <a:rPr lang="en-US" dirty="0" err="1" smtClean="0"/>
              <a:t>,</a:t>
            </a:r>
            <a:r>
              <a:rPr lang="en-US" i="1" dirty="0" err="1" smtClean="0"/>
              <a:t>y,z</a:t>
            </a:r>
            <a:r>
              <a:rPr lang="en-US" dirty="0" smtClean="0"/>
              <a:t>) is located </a:t>
            </a:r>
            <a:r>
              <a:rPr lang="en-US" i="1" dirty="0" smtClean="0"/>
              <a:t>x</a:t>
            </a:r>
            <a:r>
              <a:rPr lang="en-US" dirty="0" smtClean="0"/>
              <a:t> units along the </a:t>
            </a:r>
            <a:r>
              <a:rPr lang="en-US" i="1" dirty="0" smtClean="0"/>
              <a:t>x</a:t>
            </a:r>
            <a:r>
              <a:rPr lang="en-US" dirty="0" smtClean="0"/>
              <a:t>-axis, </a:t>
            </a:r>
            <a:r>
              <a:rPr lang="en-US" i="1" dirty="0" smtClean="0"/>
              <a:t>y</a:t>
            </a:r>
            <a:r>
              <a:rPr lang="en-US" dirty="0" smtClean="0"/>
              <a:t> units along the </a:t>
            </a:r>
            <a:r>
              <a:rPr lang="en-US" i="1" dirty="0" smtClean="0"/>
              <a:t>y</a:t>
            </a:r>
            <a:r>
              <a:rPr lang="en-US" dirty="0" smtClean="0"/>
              <a:t>-axis, and </a:t>
            </a:r>
            <a:r>
              <a:rPr lang="en-US" i="1" dirty="0" smtClean="0"/>
              <a:t>z</a:t>
            </a:r>
            <a:r>
              <a:rPr lang="en-US" dirty="0" smtClean="0"/>
              <a:t> units along the </a:t>
            </a:r>
            <a:r>
              <a:rPr lang="en-US" i="1" dirty="0" smtClean="0"/>
              <a:t>z</a:t>
            </a:r>
            <a:r>
              <a:rPr lang="en-US" dirty="0" smtClean="0"/>
              <a:t>-axis from the origin.</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11266" name="Picture 2" descr="C:\Users\ian\Desktop\figs_jpg\3d_locating_points.jpg"/>
          <p:cNvPicPr>
            <a:picLocks noChangeAspect="1" noChangeArrowheads="1"/>
          </p:cNvPicPr>
          <p:nvPr/>
        </p:nvPicPr>
        <p:blipFill>
          <a:blip r:embed="rId2" cstate="print"/>
          <a:srcRect/>
          <a:stretch>
            <a:fillRect/>
          </a:stretch>
        </p:blipFill>
        <p:spPr bwMode="auto">
          <a:xfrm>
            <a:off x="4953000" y="1600200"/>
            <a:ext cx="3886200" cy="443132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Equivalence in 3D</a:t>
            </a:r>
            <a:endParaRPr lang="en-US" dirty="0"/>
          </a:p>
        </p:txBody>
      </p:sp>
      <p:sp>
        <p:nvSpPr>
          <p:cNvPr id="3" name="Content Placeholder 2"/>
          <p:cNvSpPr>
            <a:spLocks noGrp="1"/>
          </p:cNvSpPr>
          <p:nvPr>
            <p:ph idx="1"/>
          </p:nvPr>
        </p:nvSpPr>
        <p:spPr/>
        <p:txBody>
          <a:bodyPr>
            <a:normAutofit/>
          </a:bodyPr>
          <a:lstStyle/>
          <a:p>
            <a:r>
              <a:rPr lang="en-US" dirty="0" smtClean="0"/>
              <a:t>Recall that in 2D the alternatives for axis orientation can be obtained by rotating the map around 2 axes.</a:t>
            </a:r>
          </a:p>
          <a:p>
            <a:r>
              <a:rPr lang="en-US" dirty="0" smtClean="0"/>
              <a:t>As we said, this is not true of 3D coordinate space.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Visualizing 3D Space</a:t>
            </a:r>
          </a:p>
        </p:txBody>
      </p:sp>
      <p:sp>
        <p:nvSpPr>
          <p:cNvPr id="10243" name="Rectangle 3"/>
          <p:cNvSpPr>
            <a:spLocks noGrp="1" noChangeArrowheads="1"/>
          </p:cNvSpPr>
          <p:nvPr>
            <p:ph idx="1"/>
          </p:nvPr>
        </p:nvSpPr>
        <p:spPr/>
        <p:txBody>
          <a:bodyPr/>
          <a:lstStyle/>
          <a:p>
            <a:r>
              <a:rPr lang="en-US" dirty="0" smtClean="0"/>
              <a:t>The usual convention is that the </a:t>
            </a:r>
            <a:r>
              <a:rPr lang="en-US" i="1" dirty="0" smtClean="0"/>
              <a:t>x</a:t>
            </a:r>
            <a:r>
              <a:rPr lang="en-US" dirty="0" smtClean="0"/>
              <a:t>-axis </a:t>
            </a:r>
            <a:r>
              <a:rPr lang="en-US" dirty="0"/>
              <a:t>is horizontal </a:t>
            </a:r>
            <a:r>
              <a:rPr lang="en-US" dirty="0" smtClean="0"/>
              <a:t>and </a:t>
            </a:r>
            <a:r>
              <a:rPr lang="en-US" dirty="0"/>
              <a:t>positive is </a:t>
            </a:r>
            <a:r>
              <a:rPr lang="en-US" dirty="0" smtClean="0"/>
              <a:t>right, and that the </a:t>
            </a:r>
            <a:r>
              <a:rPr lang="en-US" i="1" dirty="0" smtClean="0"/>
              <a:t>y</a:t>
            </a:r>
            <a:r>
              <a:rPr lang="en-US" dirty="0" smtClean="0"/>
              <a:t>-axis </a:t>
            </a:r>
            <a:r>
              <a:rPr lang="en-US" dirty="0"/>
              <a:t>is vertical </a:t>
            </a:r>
            <a:r>
              <a:rPr lang="en-US" dirty="0" smtClean="0"/>
              <a:t>and </a:t>
            </a:r>
            <a:r>
              <a:rPr lang="en-US" dirty="0"/>
              <a:t>positive is up</a:t>
            </a:r>
          </a:p>
          <a:p>
            <a:r>
              <a:rPr lang="en-US" dirty="0" smtClean="0"/>
              <a:t>The </a:t>
            </a:r>
            <a:r>
              <a:rPr lang="en-US" i="1" dirty="0" smtClean="0"/>
              <a:t>z</a:t>
            </a:r>
            <a:r>
              <a:rPr lang="en-US" dirty="0" smtClean="0"/>
              <a:t>-axis </a:t>
            </a:r>
            <a:r>
              <a:rPr lang="en-US" dirty="0"/>
              <a:t>is </a:t>
            </a:r>
            <a:r>
              <a:rPr lang="en-US" dirty="0" smtClean="0"/>
              <a:t>depth, </a:t>
            </a:r>
            <a:r>
              <a:rPr lang="en-US" dirty="0"/>
              <a:t>but should the positive direction go forwards “into” the screen or backwards “out from” the screen?</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B5187470-CEE6-4CCC-8B3B-E1F806E008D6}" type="slidenum">
              <a:rPr lang="en-US"/>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Left-handed Coordinates</a:t>
            </a:r>
          </a:p>
        </p:txBody>
      </p:sp>
      <p:sp>
        <p:nvSpPr>
          <p:cNvPr id="13315" name="Rectangle 3"/>
          <p:cNvSpPr>
            <a:spLocks noGrp="1" noChangeArrowheads="1"/>
          </p:cNvSpPr>
          <p:nvPr>
            <p:ph idx="1"/>
          </p:nvPr>
        </p:nvSpPr>
        <p:spPr>
          <a:xfrm>
            <a:off x="4191000" y="1828800"/>
            <a:ext cx="4267200" cy="4343400"/>
          </a:xfrm>
        </p:spPr>
        <p:txBody>
          <a:bodyPr/>
          <a:lstStyle/>
          <a:p>
            <a:r>
              <a:rPr lang="en-US" dirty="0"/>
              <a:t>+</a:t>
            </a:r>
            <a:r>
              <a:rPr lang="en-US" i="1" dirty="0"/>
              <a:t>z</a:t>
            </a:r>
            <a:r>
              <a:rPr lang="en-US" dirty="0"/>
              <a:t> goes “into” screen</a:t>
            </a:r>
          </a:p>
          <a:p>
            <a:r>
              <a:rPr lang="en-US" dirty="0"/>
              <a:t>Use your left hand</a:t>
            </a:r>
          </a:p>
          <a:p>
            <a:r>
              <a:rPr lang="en-US" dirty="0"/>
              <a:t>Thumb is +</a:t>
            </a:r>
            <a:r>
              <a:rPr lang="en-US" i="1" dirty="0"/>
              <a:t>x</a:t>
            </a:r>
          </a:p>
          <a:p>
            <a:r>
              <a:rPr lang="en-US" dirty="0"/>
              <a:t>Index finger is +</a:t>
            </a:r>
            <a:r>
              <a:rPr lang="en-US" i="1" dirty="0"/>
              <a:t>y</a:t>
            </a:r>
          </a:p>
          <a:p>
            <a:r>
              <a:rPr lang="en-US" dirty="0"/>
              <a:t>Second finger is +</a:t>
            </a:r>
            <a:r>
              <a:rPr lang="en-US" i="1" dirty="0"/>
              <a:t>z</a:t>
            </a:r>
            <a:endParaRPr lang="en-US" dirty="0"/>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7" name="Footer Placeholder 6"/>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5"/>
          <p:cNvSpPr>
            <a:spLocks noGrp="1"/>
          </p:cNvSpPr>
          <p:nvPr>
            <p:ph type="sldNum" sz="quarter" idx="12"/>
          </p:nvPr>
        </p:nvSpPr>
        <p:spPr/>
        <p:txBody>
          <a:bodyPr/>
          <a:lstStyle/>
          <a:p>
            <a:fld id="{79F94591-C675-464C-87D6-E7AC9BBBF60A}" type="slidenum">
              <a:rPr lang="en-US"/>
              <a:pPr/>
              <a:t>25</a:t>
            </a:fld>
            <a:endParaRPr lang="en-US"/>
          </a:p>
        </p:txBody>
      </p:sp>
      <p:pic>
        <p:nvPicPr>
          <p:cNvPr id="12290" name="Picture 2" descr="C:\Users\ian\Desktop\figs_jpg\left_handed_coordinate_space.jpg"/>
          <p:cNvPicPr>
            <a:picLocks noChangeAspect="1" noChangeArrowheads="1"/>
          </p:cNvPicPr>
          <p:nvPr/>
        </p:nvPicPr>
        <p:blipFill>
          <a:blip r:embed="rId2" cstate="print"/>
          <a:srcRect/>
          <a:stretch>
            <a:fillRect/>
          </a:stretch>
        </p:blipFill>
        <p:spPr bwMode="auto">
          <a:xfrm>
            <a:off x="457199" y="1828800"/>
            <a:ext cx="3491507" cy="3429000"/>
          </a:xfrm>
          <a:prstGeom prst="rect">
            <a:avLst/>
          </a:prstGeom>
          <a:noFill/>
          <a:effectLst>
            <a:outerShdw blurRad="2794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Right-handed Coordinates</a:t>
            </a:r>
          </a:p>
        </p:txBody>
      </p:sp>
      <p:sp>
        <p:nvSpPr>
          <p:cNvPr id="14339" name="Rectangle 3"/>
          <p:cNvSpPr>
            <a:spLocks noGrp="1" noChangeArrowheads="1"/>
          </p:cNvSpPr>
          <p:nvPr>
            <p:ph idx="1"/>
          </p:nvPr>
        </p:nvSpPr>
        <p:spPr>
          <a:xfrm>
            <a:off x="4267200" y="1752600"/>
            <a:ext cx="4191000" cy="4419600"/>
          </a:xfrm>
        </p:spPr>
        <p:txBody>
          <a:bodyPr/>
          <a:lstStyle/>
          <a:p>
            <a:pPr>
              <a:lnSpc>
                <a:spcPct val="90000"/>
              </a:lnSpc>
            </a:pPr>
            <a:r>
              <a:rPr lang="en-US" dirty="0"/>
              <a:t>+ </a:t>
            </a:r>
            <a:r>
              <a:rPr lang="en-US" i="1" dirty="0"/>
              <a:t>z</a:t>
            </a:r>
            <a:r>
              <a:rPr lang="en-US" dirty="0"/>
              <a:t> goes “out from” screen</a:t>
            </a:r>
          </a:p>
          <a:p>
            <a:pPr>
              <a:lnSpc>
                <a:spcPct val="90000"/>
              </a:lnSpc>
            </a:pPr>
            <a:r>
              <a:rPr lang="en-US" dirty="0"/>
              <a:t>Use your right hand</a:t>
            </a:r>
          </a:p>
          <a:p>
            <a:pPr>
              <a:lnSpc>
                <a:spcPct val="90000"/>
              </a:lnSpc>
            </a:pPr>
            <a:r>
              <a:rPr lang="en-US" dirty="0"/>
              <a:t>Thumb is +</a:t>
            </a:r>
            <a:r>
              <a:rPr lang="en-US" i="1" dirty="0"/>
              <a:t>x</a:t>
            </a:r>
          </a:p>
          <a:p>
            <a:pPr>
              <a:lnSpc>
                <a:spcPct val="90000"/>
              </a:lnSpc>
            </a:pPr>
            <a:r>
              <a:rPr lang="en-US" dirty="0"/>
              <a:t>Index finger is +</a:t>
            </a:r>
            <a:r>
              <a:rPr lang="en-US" i="1" dirty="0"/>
              <a:t>y</a:t>
            </a:r>
          </a:p>
          <a:p>
            <a:pPr>
              <a:lnSpc>
                <a:spcPct val="90000"/>
              </a:lnSpc>
            </a:pPr>
            <a:r>
              <a:rPr lang="en-US" dirty="0"/>
              <a:t>Second finger is +</a:t>
            </a:r>
            <a:r>
              <a:rPr lang="en-US" i="1" dirty="0"/>
              <a:t>z</a:t>
            </a:r>
          </a:p>
          <a:p>
            <a:pPr>
              <a:lnSpc>
                <a:spcPct val="90000"/>
              </a:lnSpc>
            </a:pPr>
            <a:r>
              <a:rPr lang="en-US" dirty="0"/>
              <a:t>(Same fingers, different hand)</a:t>
            </a:r>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7" name="Footer Placeholder 6"/>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5"/>
          <p:cNvSpPr>
            <a:spLocks noGrp="1"/>
          </p:cNvSpPr>
          <p:nvPr>
            <p:ph type="sldNum" sz="quarter" idx="12"/>
          </p:nvPr>
        </p:nvSpPr>
        <p:spPr/>
        <p:txBody>
          <a:bodyPr/>
          <a:lstStyle/>
          <a:p>
            <a:fld id="{58314ACA-5B8D-4652-A7D1-25E2618ACEA1}" type="slidenum">
              <a:rPr lang="en-US"/>
              <a:pPr/>
              <a:t>26</a:t>
            </a:fld>
            <a:endParaRPr lang="en-US"/>
          </a:p>
        </p:txBody>
      </p:sp>
      <p:pic>
        <p:nvPicPr>
          <p:cNvPr id="13314" name="Picture 2" descr="c:\Users\ian\Desktop\figs_jpg\right_handed_coordinate_space.jpg"/>
          <p:cNvPicPr>
            <a:picLocks noChangeAspect="1" noChangeArrowheads="1"/>
          </p:cNvPicPr>
          <p:nvPr/>
        </p:nvPicPr>
        <p:blipFill>
          <a:blip r:embed="rId2" cstate="print"/>
          <a:srcRect/>
          <a:stretch>
            <a:fillRect/>
          </a:stretch>
        </p:blipFill>
        <p:spPr bwMode="auto">
          <a:xfrm>
            <a:off x="457200" y="1828798"/>
            <a:ext cx="3501177" cy="3438144"/>
          </a:xfrm>
          <a:prstGeom prst="rect">
            <a:avLst/>
          </a:prstGeom>
          <a:noFill/>
          <a:effectLst>
            <a:outerShdw blurRad="2794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Changing Conventions</a:t>
            </a:r>
          </a:p>
        </p:txBody>
      </p:sp>
      <p:sp>
        <p:nvSpPr>
          <p:cNvPr id="15363" name="Rectangle 3"/>
          <p:cNvSpPr>
            <a:spLocks noGrp="1" noChangeArrowheads="1"/>
          </p:cNvSpPr>
          <p:nvPr>
            <p:ph idx="1"/>
          </p:nvPr>
        </p:nvSpPr>
        <p:spPr/>
        <p:txBody>
          <a:bodyPr/>
          <a:lstStyle/>
          <a:p>
            <a:r>
              <a:rPr lang="en-US" dirty="0"/>
              <a:t>To swap between left and right-handed coordinate systems, negate the </a:t>
            </a:r>
            <a:r>
              <a:rPr lang="en-US" i="1" dirty="0" smtClean="0"/>
              <a:t>z.</a:t>
            </a:r>
            <a:endParaRPr lang="en-US" i="1" dirty="0"/>
          </a:p>
          <a:p>
            <a:r>
              <a:rPr lang="en-US" dirty="0"/>
              <a:t>Graphics books </a:t>
            </a:r>
            <a:r>
              <a:rPr lang="en-US" dirty="0" smtClean="0"/>
              <a:t>usually use left-handed.</a:t>
            </a:r>
            <a:endParaRPr lang="en-US" dirty="0"/>
          </a:p>
          <a:p>
            <a:r>
              <a:rPr lang="en-US" dirty="0"/>
              <a:t>Linear algebra books </a:t>
            </a:r>
            <a:r>
              <a:rPr lang="en-US" dirty="0" smtClean="0"/>
              <a:t>usually use right-handed.</a:t>
            </a:r>
            <a:endParaRPr lang="en-US" dirty="0"/>
          </a:p>
          <a:p>
            <a:r>
              <a:rPr lang="en-US" dirty="0"/>
              <a:t>We’ll use </a:t>
            </a:r>
            <a:r>
              <a:rPr lang="en-US" dirty="0" smtClean="0"/>
              <a:t>left-handed.</a:t>
            </a:r>
            <a:endParaRPr lang="en-US" dirty="0"/>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03D8F609-7557-4D65-B887-280EA50435D7}" type="slidenum">
              <a:rPr lang="en-US"/>
              <a:pPr/>
              <a:t>27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Rotation</a:t>
            </a:r>
            <a:endParaRPr lang="en-US" dirty="0"/>
          </a:p>
        </p:txBody>
      </p:sp>
      <p:sp>
        <p:nvSpPr>
          <p:cNvPr id="3" name="Content Placeholder 2"/>
          <p:cNvSpPr>
            <a:spLocks noGrp="1"/>
          </p:cNvSpPr>
          <p:nvPr>
            <p:ph idx="1"/>
          </p:nvPr>
        </p:nvSpPr>
        <p:spPr/>
        <p:txBody>
          <a:bodyPr/>
          <a:lstStyle/>
          <a:p>
            <a:r>
              <a:rPr lang="en-US" dirty="0" smtClean="0"/>
              <a:t>Use your left hand for a left-handed coordinate space, and your right hand for a right-handed coordinate space.</a:t>
            </a:r>
          </a:p>
          <a:p>
            <a:r>
              <a:rPr lang="en-US" dirty="0" smtClean="0"/>
              <a:t>Point your thumb in the positive direction of the axis of rotation (which may not be one of the principal axes).</a:t>
            </a:r>
          </a:p>
          <a:p>
            <a:r>
              <a:rPr lang="en-US" dirty="0" smtClean="0"/>
              <a:t>Your fingers curl in the direction of positive rotation.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14338" name="Picture 2" descr="c:\Users\ian\Desktop\figs_jpg\left_hand_rule_rotation.jpg"/>
          <p:cNvPicPr>
            <a:picLocks noChangeAspect="1" noChangeArrowheads="1"/>
          </p:cNvPicPr>
          <p:nvPr/>
        </p:nvPicPr>
        <p:blipFill>
          <a:blip r:embed="rId2" cstate="print"/>
          <a:srcRect/>
          <a:stretch>
            <a:fillRect/>
          </a:stretch>
        </p:blipFill>
        <p:spPr bwMode="auto">
          <a:xfrm>
            <a:off x="1465769" y="1600200"/>
            <a:ext cx="2801429" cy="4533631"/>
          </a:xfrm>
          <a:prstGeom prst="rect">
            <a:avLst/>
          </a:prstGeom>
          <a:noFill/>
          <a:effectLst>
            <a:outerShdw blurRad="215900" dist="38100" dir="2700000" sx="102000" sy="102000" algn="tl" rotWithShape="0">
              <a:prstClr val="black">
                <a:alpha val="40000"/>
              </a:prstClr>
            </a:outerShdw>
          </a:effectLst>
        </p:spPr>
      </p:pic>
      <p:pic>
        <p:nvPicPr>
          <p:cNvPr id="14339" name="Picture 3" descr="c:\Users\ian\Desktop\figs_jpg\right_hand_rule_rotation.jpg"/>
          <p:cNvPicPr>
            <a:picLocks noChangeAspect="1" noChangeArrowheads="1"/>
          </p:cNvPicPr>
          <p:nvPr/>
        </p:nvPicPr>
        <p:blipFill>
          <a:blip r:embed="rId3" cstate="print"/>
          <a:srcRect/>
          <a:stretch>
            <a:fillRect/>
          </a:stretch>
        </p:blipFill>
        <p:spPr bwMode="auto">
          <a:xfrm>
            <a:off x="5029200" y="1600200"/>
            <a:ext cx="2777616" cy="4495097"/>
          </a:xfrm>
          <a:prstGeom prst="rect">
            <a:avLst/>
          </a:prstGeom>
          <a:noFill/>
          <a:effectLst>
            <a:outerShdw blurRad="241300" dist="38100" dir="2700000" sx="102000" sy="102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Word Cloud</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smtClean="0"/>
              <a:t>3D Math Primer for Game Developers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4" descr="C:\Users\ian\Documents\Game Math Book\Wordle\Images\cartesian.png"/>
          <p:cNvPicPr>
            <a:picLocks noChangeAspect="1" noChangeArrowheads="1"/>
          </p:cNvPicPr>
          <p:nvPr/>
        </p:nvPicPr>
        <p:blipFill>
          <a:blip r:embed="rId2" cstate="print"/>
          <a:srcRect/>
          <a:stretch>
            <a:fillRect/>
          </a:stretch>
        </p:blipFill>
        <p:spPr bwMode="auto">
          <a:xfrm>
            <a:off x="228600" y="1600200"/>
            <a:ext cx="8637037" cy="4378857"/>
          </a:xfrm>
          <a:prstGeom prst="rect">
            <a:avLst/>
          </a:prstGeom>
          <a:noFill/>
          <a:effectLst>
            <a:outerShdw blurRad="165100" dist="38100" dir="2700000" sx="101000" sy="101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Convention</a:t>
            </a:r>
            <a:endParaRPr lang="en-US" dirty="0"/>
          </a:p>
        </p:txBody>
      </p:sp>
      <p:sp>
        <p:nvSpPr>
          <p:cNvPr id="3" name="Content Placeholder 2"/>
          <p:cNvSpPr>
            <a:spLocks noGrp="1"/>
          </p:cNvSpPr>
          <p:nvPr>
            <p:ph idx="1"/>
          </p:nvPr>
        </p:nvSpPr>
        <p:spPr>
          <a:xfrm>
            <a:off x="457200" y="1600200"/>
            <a:ext cx="3810000" cy="4525963"/>
          </a:xfrm>
        </p:spPr>
        <p:txBody>
          <a:bodyPr/>
          <a:lstStyle/>
          <a:p>
            <a:pPr marL="0" indent="0">
              <a:buNone/>
            </a:pPr>
            <a:r>
              <a:rPr lang="en-US" dirty="0" smtClean="0"/>
              <a:t>For the remainder of these lecture notes, as in the book, we will use a left-handed coordinate system.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15362" name="Picture 2" descr="C:\Users\ian\Desktop\figs_jpg\3d_conventions.jpg"/>
          <p:cNvPicPr>
            <a:picLocks noChangeAspect="1" noChangeArrowheads="1"/>
          </p:cNvPicPr>
          <p:nvPr/>
        </p:nvPicPr>
        <p:blipFill>
          <a:blip r:embed="rId2" cstate="print"/>
          <a:srcRect/>
          <a:stretch>
            <a:fillRect/>
          </a:stretch>
        </p:blipFill>
        <p:spPr bwMode="auto">
          <a:xfrm>
            <a:off x="4419600" y="1828800"/>
            <a:ext cx="4192938" cy="3962400"/>
          </a:xfrm>
          <a:prstGeom prst="rect">
            <a:avLst/>
          </a:prstGeom>
          <a:noFill/>
          <a:effectLst>
            <a:outerShdw blurRad="190500" dist="38100" dir="2700000" sx="102000" sy="102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1.4:</a:t>
            </a:r>
            <a:br>
              <a:rPr lang="en-US" sz="2700" dirty="0" smtClean="0"/>
            </a:br>
            <a:r>
              <a:rPr lang="en-US" sz="4000" dirty="0" smtClean="0"/>
              <a:t>Odds and Ends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Odds and Ends of Math Used</a:t>
            </a:r>
            <a:endParaRPr lang="en-US" dirty="0"/>
          </a:p>
        </p:txBody>
      </p:sp>
      <p:sp>
        <p:nvSpPr>
          <p:cNvPr id="3" name="Content Placeholder 2"/>
          <p:cNvSpPr>
            <a:spLocks noGrp="1"/>
          </p:cNvSpPr>
          <p:nvPr>
            <p:ph idx="1"/>
          </p:nvPr>
        </p:nvSpPr>
        <p:spPr/>
        <p:txBody>
          <a:bodyPr/>
          <a:lstStyle/>
          <a:p>
            <a:pPr>
              <a:buNone/>
            </a:pPr>
            <a:r>
              <a:rPr lang="en-US" dirty="0" smtClean="0"/>
              <a:t>Summation and product notation: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1524000" y="2286000"/>
            <a:ext cx="6083300" cy="1117600"/>
          </a:xfrm>
          <a:prstGeom prst="rect">
            <a:avLst/>
          </a:prstGeom>
          <a:noFill/>
          <a:ln w="9525">
            <a:noFill/>
            <a:miter lim="800000"/>
            <a:headEnd/>
            <a:tailEnd/>
          </a:ln>
        </p:spPr>
      </p:pic>
      <p:pic>
        <p:nvPicPr>
          <p:cNvPr id="16388" name="Picture 4"/>
          <p:cNvPicPr>
            <a:picLocks noChangeAspect="1" noChangeArrowheads="1"/>
          </p:cNvPicPr>
          <p:nvPr/>
        </p:nvPicPr>
        <p:blipFill>
          <a:blip r:embed="rId3" cstate="print"/>
          <a:srcRect/>
          <a:stretch>
            <a:fillRect/>
          </a:stretch>
        </p:blipFill>
        <p:spPr bwMode="auto">
          <a:xfrm>
            <a:off x="1600200" y="4038600"/>
            <a:ext cx="5689600" cy="1066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angle measures an amount of rotation in the plane. </a:t>
            </a:r>
          </a:p>
          <a:p>
            <a:r>
              <a:rPr lang="en-US" dirty="0" smtClean="0"/>
              <a:t>Variables for angles are often given the Greek letter </a:t>
            </a:r>
            <a:r>
              <a:rPr lang="el-GR" dirty="0" smtClean="0"/>
              <a:t>θ</a:t>
            </a:r>
            <a:r>
              <a:rPr lang="en-US" dirty="0" smtClean="0"/>
              <a:t>. </a:t>
            </a:r>
          </a:p>
          <a:p>
            <a:r>
              <a:rPr lang="en-US" dirty="0" smtClean="0"/>
              <a:t>The most important units of measure are degrees (°) and radians (</a:t>
            </a:r>
            <a:r>
              <a:rPr lang="en-US" dirty="0" err="1" smtClean="0"/>
              <a:t>rad</a:t>
            </a:r>
            <a:r>
              <a:rPr lang="en-US" dirty="0" smtClean="0"/>
              <a:t>).</a:t>
            </a:r>
          </a:p>
          <a:p>
            <a:r>
              <a:rPr lang="en-US" dirty="0" smtClean="0"/>
              <a:t>Humans usually measure angles using degrees. </a:t>
            </a:r>
          </a:p>
          <a:p>
            <a:r>
              <a:rPr lang="en-US" dirty="0" smtClean="0"/>
              <a:t>One degree measures 1/360th of a revolution, so 360° is a complete revolution.</a:t>
            </a:r>
          </a:p>
          <a:p>
            <a:r>
              <a:rPr lang="en-US" dirty="0" smtClean="0"/>
              <a:t>Mathematicians, prefer to measure angles in radians, which is a unit of measure based on the properties of a circle.</a:t>
            </a:r>
          </a:p>
          <a:p>
            <a:r>
              <a:rPr lang="en-US" dirty="0" smtClean="0"/>
              <a:t>When we specify the angle between two rays in radians, we are actually measuring the length of the intercepted arc of a unit circle, as shown in the figure on the next slide.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smtClean="0"/>
              <a:t>θ </a:t>
            </a:r>
            <a:r>
              <a:rPr lang="en-US" dirty="0" smtClean="0"/>
              <a:t>Radians</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17410" name="Picture 2" descr="C:\Users\ian\Desktop\figs_jpg\radians_measure_intercepted_arc.jpg"/>
          <p:cNvPicPr>
            <a:picLocks noChangeAspect="1" noChangeArrowheads="1"/>
          </p:cNvPicPr>
          <p:nvPr/>
        </p:nvPicPr>
        <p:blipFill>
          <a:blip r:embed="rId2" cstate="print"/>
          <a:srcRect/>
          <a:stretch>
            <a:fillRect/>
          </a:stretch>
        </p:blipFill>
        <p:spPr bwMode="auto">
          <a:xfrm>
            <a:off x="2590800" y="1752600"/>
            <a:ext cx="4038600" cy="4038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Radians and Degrees</a:t>
            </a:r>
            <a:endParaRPr lang="en-US" dirty="0"/>
          </a:p>
        </p:txBody>
      </p:sp>
      <p:sp>
        <p:nvSpPr>
          <p:cNvPr id="3" name="Content Placeholder 2"/>
          <p:cNvSpPr>
            <a:spLocks noGrp="1"/>
          </p:cNvSpPr>
          <p:nvPr>
            <p:ph idx="1"/>
          </p:nvPr>
        </p:nvSpPr>
        <p:spPr/>
        <p:txBody>
          <a:bodyPr>
            <a:normAutofit fontScale="92500"/>
          </a:bodyPr>
          <a:lstStyle/>
          <a:p>
            <a:r>
              <a:rPr lang="en-US" dirty="0" smtClean="0"/>
              <a:t>The circumference of a unit circle is 2</a:t>
            </a:r>
            <a:r>
              <a:rPr lang="el-GR" dirty="0" smtClean="0"/>
              <a:t>π</a:t>
            </a:r>
            <a:r>
              <a:rPr lang="en-US" dirty="0" smtClean="0"/>
              <a:t> radians, with </a:t>
            </a:r>
            <a:r>
              <a:rPr lang="el-GR" dirty="0" smtClean="0"/>
              <a:t>π </a:t>
            </a:r>
            <a:r>
              <a:rPr lang="en-US" dirty="0" smtClean="0"/>
              <a:t>approximately equal to 3.14159265359.</a:t>
            </a:r>
          </a:p>
          <a:p>
            <a:r>
              <a:rPr lang="en-US" dirty="0" smtClean="0"/>
              <a:t>Therefore, 2</a:t>
            </a:r>
            <a:r>
              <a:rPr lang="el-GR" dirty="0" smtClean="0"/>
              <a:t>π</a:t>
            </a:r>
            <a:r>
              <a:rPr lang="en-US" dirty="0" smtClean="0"/>
              <a:t> radians represents a complete revolution.</a:t>
            </a:r>
          </a:p>
          <a:p>
            <a:r>
              <a:rPr lang="en-US" dirty="0" smtClean="0"/>
              <a:t>Since 360° = 2</a:t>
            </a:r>
            <a:r>
              <a:rPr lang="el-GR" dirty="0" smtClean="0"/>
              <a:t>π</a:t>
            </a:r>
            <a:r>
              <a:rPr lang="en-US" dirty="0" smtClean="0"/>
              <a:t> </a:t>
            </a:r>
            <a:r>
              <a:rPr lang="en-US" dirty="0" err="1" smtClean="0"/>
              <a:t>rad</a:t>
            </a:r>
            <a:r>
              <a:rPr lang="en-US" dirty="0" smtClean="0"/>
              <a:t>, 180° = </a:t>
            </a:r>
            <a:r>
              <a:rPr lang="el-GR" dirty="0" smtClean="0"/>
              <a:t>π </a:t>
            </a:r>
            <a:r>
              <a:rPr lang="en-US" dirty="0" smtClean="0"/>
              <a:t>rad. </a:t>
            </a:r>
          </a:p>
          <a:p>
            <a:r>
              <a:rPr lang="en-US" dirty="0" smtClean="0"/>
              <a:t>To convert an angle from radians to degrees, we multiply by 180/</a:t>
            </a:r>
            <a:r>
              <a:rPr lang="el-GR" dirty="0" smtClean="0"/>
              <a:t>π</a:t>
            </a:r>
            <a:r>
              <a:rPr lang="en-US" dirty="0" smtClean="0"/>
              <a:t> ≈ 57.29578 and to convert an angle from degrees to radians, we multiply by </a:t>
            </a:r>
            <a:r>
              <a:rPr lang="el-GR" dirty="0" smtClean="0"/>
              <a:t>π</a:t>
            </a:r>
            <a:r>
              <a:rPr lang="en-US" dirty="0" smtClean="0"/>
              <a:t>/180 ≈ 0.01745329.</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 Functions</a:t>
            </a:r>
            <a:endParaRPr lang="en-US" dirty="0"/>
          </a:p>
        </p:txBody>
      </p:sp>
      <p:sp>
        <p:nvSpPr>
          <p:cNvPr id="3" name="Content Placeholder 2"/>
          <p:cNvSpPr>
            <a:spLocks noGrp="1"/>
          </p:cNvSpPr>
          <p:nvPr>
            <p:ph idx="1"/>
          </p:nvPr>
        </p:nvSpPr>
        <p:spPr>
          <a:xfrm>
            <a:off x="457200" y="1600200"/>
            <a:ext cx="3657600" cy="4525963"/>
          </a:xfrm>
        </p:spPr>
        <p:txBody>
          <a:bodyPr/>
          <a:lstStyle/>
          <a:p>
            <a:pPr marL="0" indent="0">
              <a:buNone/>
            </a:pPr>
            <a:r>
              <a:rPr lang="en-US" dirty="0" smtClean="0"/>
              <a:t>Consider the angle </a:t>
            </a:r>
            <a:r>
              <a:rPr lang="el-GR" dirty="0" smtClean="0"/>
              <a:t>θ</a:t>
            </a:r>
            <a:r>
              <a:rPr lang="en-US" dirty="0" smtClean="0"/>
              <a:t> between the +</a:t>
            </a:r>
            <a:r>
              <a:rPr lang="en-US" i="1" dirty="0" smtClean="0"/>
              <a:t>x</a:t>
            </a:r>
            <a:r>
              <a:rPr lang="en-US" dirty="0" smtClean="0"/>
              <a:t> axis and a ray to the point (</a:t>
            </a:r>
            <a:r>
              <a:rPr lang="en-US" i="1" dirty="0" err="1" smtClean="0"/>
              <a:t>x</a:t>
            </a:r>
            <a:r>
              <a:rPr lang="en-US" dirty="0" err="1" smtClean="0"/>
              <a:t>,</a:t>
            </a:r>
            <a:r>
              <a:rPr lang="en-US" i="1" dirty="0" err="1" smtClean="0"/>
              <a:t>y</a:t>
            </a:r>
            <a:r>
              <a:rPr lang="en-US" dirty="0" smtClean="0"/>
              <a:t>) in this diagram.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18434" name="Picture 2" descr="C:\Users\ian\Desktop\figs_jpg\angle_in_standard_position.jpg"/>
          <p:cNvPicPr>
            <a:picLocks noChangeAspect="1" noChangeArrowheads="1"/>
          </p:cNvPicPr>
          <p:nvPr/>
        </p:nvPicPr>
        <p:blipFill>
          <a:blip r:embed="rId2" cstate="print"/>
          <a:srcRect/>
          <a:stretch>
            <a:fillRect/>
          </a:stretch>
        </p:blipFill>
        <p:spPr bwMode="auto">
          <a:xfrm>
            <a:off x="4343400" y="1905000"/>
            <a:ext cx="3942421" cy="387591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&amp; Sine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values of </a:t>
            </a:r>
            <a:r>
              <a:rPr lang="en-US" i="1" dirty="0" smtClean="0"/>
              <a:t>x</a:t>
            </a:r>
            <a:r>
              <a:rPr lang="en-US" dirty="0" smtClean="0"/>
              <a:t> and </a:t>
            </a:r>
            <a:r>
              <a:rPr lang="en-US" i="1" dirty="0" smtClean="0"/>
              <a:t>y</a:t>
            </a:r>
            <a:r>
              <a:rPr lang="en-US" dirty="0" smtClean="0"/>
              <a:t>, the coordinates of the endpoint of the ray, have special properties, and are so significant mathematically that they have been assigned special functions, known as the cosine and sine of the angle.</a:t>
            </a:r>
          </a:p>
          <a:p>
            <a:pPr algn="ctr">
              <a:buNone/>
            </a:pPr>
            <a:r>
              <a:rPr lang="en-US" dirty="0" err="1" smtClean="0"/>
              <a:t>cos</a:t>
            </a:r>
            <a:r>
              <a:rPr lang="en-US" dirty="0" smtClean="0"/>
              <a:t> </a:t>
            </a:r>
            <a:r>
              <a:rPr lang="el-GR" dirty="0" smtClean="0"/>
              <a:t>θ </a:t>
            </a:r>
            <a:r>
              <a:rPr lang="en-US" dirty="0" smtClean="0"/>
              <a:t>= </a:t>
            </a:r>
            <a:r>
              <a:rPr lang="en-US" i="1" dirty="0" smtClean="0"/>
              <a:t>x</a:t>
            </a:r>
          </a:p>
          <a:p>
            <a:pPr algn="ctr">
              <a:buNone/>
            </a:pPr>
            <a:r>
              <a:rPr lang="en-US" dirty="0" smtClean="0"/>
              <a:t>sin </a:t>
            </a:r>
            <a:r>
              <a:rPr lang="el-GR" dirty="0" smtClean="0"/>
              <a:t>θ </a:t>
            </a:r>
            <a:r>
              <a:rPr lang="en-US" dirty="0" smtClean="0"/>
              <a:t>= </a:t>
            </a:r>
            <a:r>
              <a:rPr lang="en-US" i="1" dirty="0" smtClean="0"/>
              <a:t>y</a:t>
            </a:r>
          </a:p>
          <a:p>
            <a:r>
              <a:rPr lang="en-US" dirty="0" smtClean="0"/>
              <a:t>You can easily remember which is which because they are in alphabetical order: </a:t>
            </a:r>
            <a:r>
              <a:rPr lang="en-US" i="1" dirty="0" smtClean="0"/>
              <a:t>x</a:t>
            </a:r>
            <a:r>
              <a:rPr lang="en-US" dirty="0" smtClean="0"/>
              <a:t> comes before </a:t>
            </a:r>
            <a:r>
              <a:rPr lang="en-US" i="1" dirty="0" smtClean="0"/>
              <a:t>y</a:t>
            </a:r>
            <a:r>
              <a:rPr lang="en-US" dirty="0" smtClean="0"/>
              <a:t>, and </a:t>
            </a:r>
            <a:r>
              <a:rPr lang="en-US" dirty="0" err="1" smtClean="0"/>
              <a:t>cos</a:t>
            </a:r>
            <a:r>
              <a:rPr lang="en-US" dirty="0" smtClean="0"/>
              <a:t> comes before sin.</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Trig Functions</a:t>
            </a:r>
            <a:endParaRPr lang="en-US" dirty="0"/>
          </a:p>
        </p:txBody>
      </p:sp>
      <p:sp>
        <p:nvSpPr>
          <p:cNvPr id="3" name="Content Placeholder 2"/>
          <p:cNvSpPr>
            <a:spLocks noGrp="1"/>
          </p:cNvSpPr>
          <p:nvPr>
            <p:ph idx="1"/>
          </p:nvPr>
        </p:nvSpPr>
        <p:spPr>
          <a:xfrm>
            <a:off x="457200" y="1600201"/>
            <a:ext cx="8229600" cy="1828800"/>
          </a:xfrm>
        </p:spPr>
        <p:txBody>
          <a:bodyPr/>
          <a:lstStyle/>
          <a:p>
            <a:pPr>
              <a:buNone/>
            </a:pPr>
            <a:r>
              <a:rPr lang="en-US" dirty="0" smtClean="0"/>
              <a:t>The secant, cosecant, tangent, and cotangent.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838200" y="2743200"/>
            <a:ext cx="7440613" cy="1752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Sine and Cos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we form a right triangle using the rotated ray as the hypotenuse, we see that </a:t>
            </a:r>
            <a:r>
              <a:rPr lang="en-US" i="1" dirty="0" smtClean="0"/>
              <a:t>x</a:t>
            </a:r>
            <a:r>
              <a:rPr lang="en-US" dirty="0" smtClean="0"/>
              <a:t> and </a:t>
            </a:r>
            <a:r>
              <a:rPr lang="en-US" i="1" dirty="0" smtClean="0"/>
              <a:t>y</a:t>
            </a:r>
            <a:r>
              <a:rPr lang="en-US" dirty="0" smtClean="0"/>
              <a:t> give the lengths of the adjacent and opposite legs of the triangle, respectively. </a:t>
            </a:r>
          </a:p>
          <a:p>
            <a:r>
              <a:rPr lang="en-US" dirty="0" smtClean="0"/>
              <a:t>The terms </a:t>
            </a:r>
            <a:r>
              <a:rPr lang="en-US" i="1" dirty="0" smtClean="0"/>
              <a:t>adjacent</a:t>
            </a:r>
            <a:r>
              <a:rPr lang="en-US" dirty="0" smtClean="0"/>
              <a:t> and </a:t>
            </a:r>
            <a:r>
              <a:rPr lang="en-US" i="1" dirty="0" smtClean="0"/>
              <a:t>opposite</a:t>
            </a:r>
            <a:r>
              <a:rPr lang="en-US" dirty="0" smtClean="0"/>
              <a:t> are relative to the angle </a:t>
            </a:r>
            <a:r>
              <a:rPr lang="el-GR" dirty="0" smtClean="0"/>
              <a:t>θ</a:t>
            </a:r>
            <a:r>
              <a:rPr lang="en-US" dirty="0" smtClean="0"/>
              <a:t>. </a:t>
            </a:r>
          </a:p>
          <a:p>
            <a:r>
              <a:rPr lang="en-US" dirty="0" smtClean="0"/>
              <a:t>Alphabetical order is again a useful memory aid: </a:t>
            </a:r>
            <a:r>
              <a:rPr lang="en-US" i="1" dirty="0" smtClean="0"/>
              <a:t>adjacent</a:t>
            </a:r>
            <a:r>
              <a:rPr lang="en-US" dirty="0" smtClean="0"/>
              <a:t> and </a:t>
            </a:r>
            <a:r>
              <a:rPr lang="en-US" i="1" dirty="0" smtClean="0"/>
              <a:t>opposite</a:t>
            </a:r>
            <a:r>
              <a:rPr lang="en-US" dirty="0" smtClean="0"/>
              <a:t> are in the same order as the corresponding cosine and sine.</a:t>
            </a:r>
          </a:p>
          <a:p>
            <a:r>
              <a:rPr lang="en-US" dirty="0" smtClean="0"/>
              <a:t> Let the variables hypotenuse, adjacent, and opposite stand for the lengths of the hypotenuse, adjacent leg, and opposite leg, respectively, as shown on the next slide.</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Introduction and Section 1.1:</a:t>
            </a:r>
            <a:br>
              <a:rPr lang="en-US" sz="2700" dirty="0" smtClean="0"/>
            </a:br>
            <a:r>
              <a:rPr lang="en-US" sz="4000" dirty="0" smtClean="0"/>
              <a:t>1D Mathematics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 Notes</a:t>
            </a:r>
            <a:endParaRPr lang="en-US"/>
          </a:p>
        </p:txBody>
      </p:sp>
      <p:sp>
        <p:nvSpPr>
          <p:cNvPr id="3" name="Footer Placeholder 2"/>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 name="Picture 2" descr="C:\Users\ian\Desktop\figs_jpg\hyp_adj_opp.jpg"/>
          <p:cNvPicPr>
            <a:picLocks noChangeAspect="1" noChangeArrowheads="1"/>
          </p:cNvPicPr>
          <p:nvPr/>
        </p:nvPicPr>
        <p:blipFill>
          <a:blip r:embed="rId2" cstate="print"/>
          <a:srcRect/>
          <a:stretch>
            <a:fillRect/>
          </a:stretch>
        </p:blipFill>
        <p:spPr bwMode="auto">
          <a:xfrm>
            <a:off x="1905000" y="609600"/>
            <a:ext cx="5334000" cy="524034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Trig Functions</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381000" y="2057400"/>
            <a:ext cx="8229600" cy="1521439"/>
          </a:xfrm>
          <a:prstGeom prst="rect">
            <a:avLst/>
          </a:prstGeom>
          <a:noFill/>
          <a:ln w="9525">
            <a:noFill/>
            <a:miter lim="800000"/>
            <a:headEnd/>
            <a:tailEnd/>
          </a:ln>
        </p:spPr>
      </p:pic>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228600"/>
            <a:ext cx="8077200" cy="1143000"/>
          </a:xfrm>
        </p:spPr>
        <p:txBody>
          <a:bodyPr/>
          <a:lstStyle/>
          <a:p>
            <a:r>
              <a:rPr lang="en-US" dirty="0" smtClean="0"/>
              <a:t>Mnemonics for Trig Functions</a:t>
            </a:r>
            <a:endParaRPr lang="en-US" dirty="0"/>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4"/>
          <p:cNvSpPr>
            <a:spLocks noGrp="1"/>
          </p:cNvSpPr>
          <p:nvPr>
            <p:ph type="sldNum" sz="quarter" idx="12"/>
          </p:nvPr>
        </p:nvSpPr>
        <p:spPr/>
        <p:txBody>
          <a:bodyPr/>
          <a:lstStyle/>
          <a:p>
            <a:fld id="{78E97BBD-5810-4E60-9E86-0A78B4CC6880}" type="slidenum">
              <a:rPr lang="en-US"/>
              <a:pPr/>
              <a:t>42</a:t>
            </a:fld>
            <a:endParaRPr lang="en-US"/>
          </a:p>
        </p:txBody>
      </p:sp>
      <p:pic>
        <p:nvPicPr>
          <p:cNvPr id="80899" name="Picture 3" descr="C:\Documents and Settings\ian\My Documents\classes\2003\Spring\4330\Notes\vectors\sohcahtoa.jpg"/>
          <p:cNvPicPr>
            <a:picLocks noChangeAspect="1" noChangeArrowheads="1"/>
          </p:cNvPicPr>
          <p:nvPr/>
        </p:nvPicPr>
        <p:blipFill>
          <a:blip r:embed="rId2" cstate="print"/>
          <a:srcRect/>
          <a:stretch>
            <a:fillRect/>
          </a:stretch>
        </p:blipFill>
        <p:spPr bwMode="auto">
          <a:xfrm>
            <a:off x="2209800" y="1676400"/>
            <a:ext cx="5092700" cy="437813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Alternative Forms</a:t>
            </a:r>
            <a:endParaRPr lang="en-US" dirty="0"/>
          </a:p>
        </p:txBody>
      </p:sp>
      <p:sp>
        <p:nvSpPr>
          <p:cNvPr id="81923" name="Rectangle 3"/>
          <p:cNvSpPr>
            <a:spLocks noGrp="1" noChangeArrowheads="1"/>
          </p:cNvSpPr>
          <p:nvPr>
            <p:ph idx="1"/>
          </p:nvPr>
        </p:nvSpPr>
        <p:spPr>
          <a:xfrm>
            <a:off x="1676400" y="1600200"/>
            <a:ext cx="6248400" cy="4525963"/>
          </a:xfrm>
        </p:spPr>
        <p:txBody>
          <a:bodyPr/>
          <a:lstStyle/>
          <a:p>
            <a:pPr>
              <a:buFontTx/>
              <a:buNone/>
            </a:pPr>
            <a:r>
              <a:rPr lang="en-US" b="1" u="sng" dirty="0">
                <a:solidFill>
                  <a:srgbClr val="FF0000"/>
                </a:solidFill>
              </a:rPr>
              <a:t>S</a:t>
            </a:r>
            <a:r>
              <a:rPr lang="en-US" dirty="0"/>
              <a:t>ome </a:t>
            </a:r>
            <a:r>
              <a:rPr lang="en-US" b="1" u="sng" dirty="0">
                <a:solidFill>
                  <a:srgbClr val="FF0000"/>
                </a:solidFill>
              </a:rPr>
              <a:t>o</a:t>
            </a:r>
            <a:r>
              <a:rPr lang="en-US" dirty="0"/>
              <a:t>ld </a:t>
            </a:r>
            <a:r>
              <a:rPr lang="en-US" b="1" u="sng" dirty="0">
                <a:solidFill>
                  <a:srgbClr val="FF0000"/>
                </a:solidFill>
              </a:rPr>
              <a:t>h</a:t>
            </a:r>
            <a:r>
              <a:rPr lang="en-US" dirty="0"/>
              <a:t>orse</a:t>
            </a:r>
          </a:p>
          <a:p>
            <a:pPr>
              <a:buFontTx/>
              <a:buNone/>
            </a:pPr>
            <a:r>
              <a:rPr lang="en-US" b="1" u="sng" dirty="0">
                <a:solidFill>
                  <a:srgbClr val="FF0000"/>
                </a:solidFill>
              </a:rPr>
              <a:t>C</a:t>
            </a:r>
            <a:r>
              <a:rPr lang="en-US" dirty="0"/>
              <a:t>aught </a:t>
            </a:r>
            <a:r>
              <a:rPr lang="en-US" b="1" u="sng" dirty="0">
                <a:solidFill>
                  <a:srgbClr val="FF0000"/>
                </a:solidFill>
              </a:rPr>
              <a:t>a</a:t>
            </a:r>
            <a:r>
              <a:rPr lang="en-US" dirty="0"/>
              <a:t>nother </a:t>
            </a:r>
            <a:r>
              <a:rPr lang="en-US" b="1" u="sng" dirty="0">
                <a:solidFill>
                  <a:srgbClr val="FF0000"/>
                </a:solidFill>
              </a:rPr>
              <a:t>h</a:t>
            </a:r>
            <a:r>
              <a:rPr lang="en-US" dirty="0"/>
              <a:t>orse</a:t>
            </a:r>
          </a:p>
          <a:p>
            <a:pPr>
              <a:buFontTx/>
              <a:buNone/>
            </a:pPr>
            <a:r>
              <a:rPr lang="en-US" b="1" u="sng" dirty="0">
                <a:solidFill>
                  <a:srgbClr val="FF0000"/>
                </a:solidFill>
              </a:rPr>
              <a:t>T</a:t>
            </a:r>
            <a:r>
              <a:rPr lang="en-US" dirty="0"/>
              <a:t>aking </a:t>
            </a:r>
            <a:r>
              <a:rPr lang="en-US" b="1" u="sng" dirty="0">
                <a:solidFill>
                  <a:srgbClr val="FF0000"/>
                </a:solidFill>
              </a:rPr>
              <a:t>o</a:t>
            </a:r>
            <a:r>
              <a:rPr lang="en-US" dirty="0"/>
              <a:t>ats </a:t>
            </a:r>
            <a:r>
              <a:rPr lang="en-US" b="1" u="sng" dirty="0">
                <a:solidFill>
                  <a:srgbClr val="FF0000"/>
                </a:solidFill>
              </a:rPr>
              <a:t>a</a:t>
            </a:r>
            <a:r>
              <a:rPr lang="en-US" dirty="0"/>
              <a:t>way</a:t>
            </a:r>
          </a:p>
          <a:p>
            <a:pPr>
              <a:buFontTx/>
              <a:buNone/>
            </a:pPr>
            <a:endParaRPr lang="en-US" dirty="0"/>
          </a:p>
          <a:p>
            <a:pPr>
              <a:buFontTx/>
              <a:buNone/>
            </a:pPr>
            <a:r>
              <a:rPr lang="en-US" b="1" u="sng" dirty="0">
                <a:solidFill>
                  <a:srgbClr val="FF0000"/>
                </a:solidFill>
              </a:rPr>
              <a:t>S</a:t>
            </a:r>
            <a:r>
              <a:rPr lang="en-US" dirty="0"/>
              <a:t>ome </a:t>
            </a:r>
            <a:r>
              <a:rPr lang="en-US" b="1" u="sng" dirty="0">
                <a:solidFill>
                  <a:srgbClr val="FF0000"/>
                </a:solidFill>
              </a:rPr>
              <a:t>o</a:t>
            </a:r>
            <a:r>
              <a:rPr lang="en-US" dirty="0"/>
              <a:t>ld </a:t>
            </a:r>
            <a:r>
              <a:rPr lang="en-US" b="1" u="sng" dirty="0">
                <a:solidFill>
                  <a:srgbClr val="FF0000"/>
                </a:solidFill>
              </a:rPr>
              <a:t>h</a:t>
            </a:r>
            <a:r>
              <a:rPr lang="en-US" dirty="0"/>
              <a:t>ippy</a:t>
            </a:r>
          </a:p>
          <a:p>
            <a:pPr>
              <a:buFontTx/>
              <a:buNone/>
            </a:pPr>
            <a:r>
              <a:rPr lang="en-US" b="1" u="sng" dirty="0">
                <a:solidFill>
                  <a:srgbClr val="FF0000"/>
                </a:solidFill>
              </a:rPr>
              <a:t>C</a:t>
            </a:r>
            <a:r>
              <a:rPr lang="en-US" dirty="0"/>
              <a:t>aught </a:t>
            </a:r>
            <a:r>
              <a:rPr lang="en-US" b="1" u="sng" dirty="0">
                <a:solidFill>
                  <a:srgbClr val="FF0000"/>
                </a:solidFill>
              </a:rPr>
              <a:t>a</a:t>
            </a:r>
            <a:r>
              <a:rPr lang="en-US" dirty="0"/>
              <a:t>nother </a:t>
            </a:r>
            <a:r>
              <a:rPr lang="en-US" b="1" u="sng" dirty="0">
                <a:solidFill>
                  <a:srgbClr val="FF0000"/>
                </a:solidFill>
              </a:rPr>
              <a:t>h</a:t>
            </a:r>
            <a:r>
              <a:rPr lang="en-US" dirty="0"/>
              <a:t>ippy</a:t>
            </a:r>
          </a:p>
          <a:p>
            <a:pPr>
              <a:buFontTx/>
              <a:buNone/>
            </a:pPr>
            <a:r>
              <a:rPr lang="en-US" b="1" u="sng" dirty="0">
                <a:solidFill>
                  <a:srgbClr val="FF0000"/>
                </a:solidFill>
              </a:rPr>
              <a:t>T</a:t>
            </a:r>
            <a:r>
              <a:rPr lang="en-US" dirty="0"/>
              <a:t>ripping </a:t>
            </a:r>
            <a:r>
              <a:rPr lang="en-US" b="1" u="sng" dirty="0">
                <a:solidFill>
                  <a:srgbClr val="FF0000"/>
                </a:solidFill>
              </a:rPr>
              <a:t>o</a:t>
            </a:r>
            <a:r>
              <a:rPr lang="en-US" dirty="0"/>
              <a:t>n </a:t>
            </a:r>
            <a:r>
              <a:rPr lang="en-US" b="1" u="sng" dirty="0">
                <a:solidFill>
                  <a:srgbClr val="FF0000"/>
                </a:solidFill>
              </a:rPr>
              <a:t>a</a:t>
            </a:r>
            <a:r>
              <a:rPr lang="en-US" dirty="0"/>
              <a:t>cid</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787BDCEB-4250-4A89-B026-410E1D8A68F4}" type="slidenum">
              <a:rPr lang="en-US"/>
              <a:pPr/>
              <a:t>43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Identities Related to Symmetry</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22531" name="Picture 3"/>
          <p:cNvPicPr>
            <a:picLocks noChangeAspect="1" noChangeArrowheads="1"/>
          </p:cNvPicPr>
          <p:nvPr/>
        </p:nvPicPr>
        <p:blipFill>
          <a:blip r:embed="rId2" cstate="print"/>
          <a:srcRect/>
          <a:stretch>
            <a:fillRect/>
          </a:stretch>
        </p:blipFill>
        <p:spPr bwMode="auto">
          <a:xfrm>
            <a:off x="533400" y="2057400"/>
            <a:ext cx="3683000" cy="1295400"/>
          </a:xfrm>
          <a:prstGeom prst="rect">
            <a:avLst/>
          </a:prstGeom>
          <a:noFill/>
          <a:ln w="9525">
            <a:noFill/>
            <a:miter lim="800000"/>
            <a:headEnd/>
            <a:tailEnd/>
          </a:ln>
        </p:spPr>
      </p:pic>
      <p:pic>
        <p:nvPicPr>
          <p:cNvPr id="22532" name="Picture 4"/>
          <p:cNvPicPr>
            <a:picLocks noChangeAspect="1" noChangeArrowheads="1"/>
          </p:cNvPicPr>
          <p:nvPr/>
        </p:nvPicPr>
        <p:blipFill>
          <a:blip r:embed="rId3" cstate="print"/>
          <a:srcRect/>
          <a:stretch>
            <a:fillRect/>
          </a:stretch>
        </p:blipFill>
        <p:spPr bwMode="auto">
          <a:xfrm>
            <a:off x="5257800" y="1981200"/>
            <a:ext cx="3390900" cy="1295400"/>
          </a:xfrm>
          <a:prstGeom prst="rect">
            <a:avLst/>
          </a:prstGeom>
          <a:noFill/>
          <a:ln w="9525">
            <a:noFill/>
            <a:miter lim="800000"/>
            <a:headEnd/>
            <a:tailEnd/>
          </a:ln>
        </p:spPr>
      </p:pic>
      <p:pic>
        <p:nvPicPr>
          <p:cNvPr id="22533" name="Picture 5"/>
          <p:cNvPicPr>
            <a:picLocks noChangeAspect="1" noChangeArrowheads="1"/>
          </p:cNvPicPr>
          <p:nvPr/>
        </p:nvPicPr>
        <p:blipFill>
          <a:blip r:embed="rId4" cstate="print"/>
          <a:srcRect/>
          <a:stretch>
            <a:fillRect/>
          </a:stretch>
        </p:blipFill>
        <p:spPr bwMode="auto">
          <a:xfrm>
            <a:off x="2819400" y="3886200"/>
            <a:ext cx="3784600" cy="1295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The Pythagorean Theorem</a:t>
            </a:r>
            <a:endParaRPr lang="en-US" dirty="0"/>
          </a:p>
        </p:txBody>
      </p:sp>
      <p:sp>
        <p:nvSpPr>
          <p:cNvPr id="3" name="Content Placeholder 2"/>
          <p:cNvSpPr>
            <a:spLocks noGrp="1"/>
          </p:cNvSpPr>
          <p:nvPr>
            <p:ph idx="1"/>
          </p:nvPr>
        </p:nvSpPr>
        <p:spPr>
          <a:xfrm>
            <a:off x="457200" y="1600200"/>
            <a:ext cx="4953000" cy="4525963"/>
          </a:xfrm>
        </p:spPr>
        <p:txBody>
          <a:bodyPr>
            <a:normAutofit/>
          </a:bodyPr>
          <a:lstStyle/>
          <a:p>
            <a:pPr marL="0" indent="0">
              <a:buNone/>
            </a:pPr>
            <a:r>
              <a:rPr lang="en-US" dirty="0" smtClean="0"/>
              <a:t>The sum of the squares of the two legs of a right triangle (those sides that are adjacent to the right angle) is equal to the square of the hypotenuse (the leg opposite the right angle). That is, </a:t>
            </a:r>
            <a:r>
              <a:rPr lang="en-US" i="1" dirty="0" smtClean="0"/>
              <a:t>a</a:t>
            </a:r>
            <a:r>
              <a:rPr lang="en-US" baseline="30000" dirty="0" smtClean="0"/>
              <a:t>2</a:t>
            </a:r>
            <a:r>
              <a:rPr lang="en-US" dirty="0" smtClean="0"/>
              <a:t> + </a:t>
            </a:r>
            <a:r>
              <a:rPr lang="en-US" i="1" dirty="0" smtClean="0"/>
              <a:t>b</a:t>
            </a:r>
            <a:r>
              <a:rPr lang="en-US" baseline="30000" dirty="0" smtClean="0"/>
              <a:t>2</a:t>
            </a:r>
            <a:r>
              <a:rPr lang="en-US" dirty="0" smtClean="0"/>
              <a:t> = </a:t>
            </a:r>
            <a:r>
              <a:rPr lang="en-US" i="1" dirty="0" smtClean="0"/>
              <a:t>c</a:t>
            </a:r>
            <a:r>
              <a:rPr lang="en-US" baseline="30000" dirty="0" smtClean="0"/>
              <a:t>2</a:t>
            </a:r>
            <a:r>
              <a:rPr lang="en-US" dirty="0" smtClean="0"/>
              <a:t>. </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3" descr="C:\Users\ian\Desktop\figs_jpg\pythagorean_theorem.jpg"/>
          <p:cNvPicPr>
            <a:picLocks noChangeAspect="1" noChangeArrowheads="1"/>
          </p:cNvPicPr>
          <p:nvPr/>
        </p:nvPicPr>
        <p:blipFill>
          <a:blip r:embed="rId2" cstate="print"/>
          <a:srcRect/>
          <a:stretch>
            <a:fillRect/>
          </a:stretch>
        </p:blipFill>
        <p:spPr bwMode="auto">
          <a:xfrm>
            <a:off x="5638800" y="2514600"/>
            <a:ext cx="3136676" cy="2286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Pythagorean Identities</a:t>
            </a:r>
            <a:endParaRPr lang="en-US" dirty="0"/>
          </a:p>
        </p:txBody>
      </p:sp>
      <p:sp>
        <p:nvSpPr>
          <p:cNvPr id="3" name="Content Placeholder 2"/>
          <p:cNvSpPr>
            <a:spLocks noGrp="1"/>
          </p:cNvSpPr>
          <p:nvPr>
            <p:ph idx="1"/>
          </p:nvPr>
        </p:nvSpPr>
        <p:spPr/>
        <p:txBody>
          <a:bodyPr/>
          <a:lstStyle/>
          <a:p>
            <a:pPr marL="0" indent="0">
              <a:buNone/>
            </a:pPr>
            <a:r>
              <a:rPr lang="en-US" dirty="0" smtClean="0"/>
              <a:t>These identities can be derived by applying the Pythagorean theorem to the unit circle.</a:t>
            </a:r>
          </a:p>
          <a:p>
            <a:pPr algn="ctr">
              <a:buNone/>
            </a:pPr>
            <a:endParaRPr lang="en-US" dirty="0" smtClean="0"/>
          </a:p>
          <a:p>
            <a:pPr algn="ctr">
              <a:buNone/>
            </a:pPr>
            <a:r>
              <a:rPr lang="en-US" dirty="0" smtClean="0"/>
              <a:t>sin</a:t>
            </a:r>
            <a:r>
              <a:rPr lang="en-US" baseline="30000" dirty="0" smtClean="0"/>
              <a:t>2</a:t>
            </a:r>
            <a:r>
              <a:rPr lang="en-US" dirty="0" smtClean="0"/>
              <a:t> </a:t>
            </a:r>
            <a:r>
              <a:rPr lang="el-GR" dirty="0" smtClean="0"/>
              <a:t>θ </a:t>
            </a:r>
            <a:r>
              <a:rPr lang="en-US" dirty="0" smtClean="0"/>
              <a:t>+ cos</a:t>
            </a:r>
            <a:r>
              <a:rPr lang="en-US" baseline="30000" dirty="0" smtClean="0"/>
              <a:t>2</a:t>
            </a:r>
            <a:r>
              <a:rPr lang="en-US" dirty="0" smtClean="0"/>
              <a:t> </a:t>
            </a:r>
            <a:r>
              <a:rPr lang="el-GR" dirty="0" smtClean="0"/>
              <a:t>θ </a:t>
            </a:r>
            <a:r>
              <a:rPr lang="en-US" dirty="0" smtClean="0"/>
              <a:t>= 1</a:t>
            </a:r>
          </a:p>
          <a:p>
            <a:pPr algn="ctr">
              <a:buNone/>
            </a:pPr>
            <a:r>
              <a:rPr lang="en-US" dirty="0" smtClean="0"/>
              <a:t>1 + tan</a:t>
            </a:r>
            <a:r>
              <a:rPr lang="en-US" baseline="30000" dirty="0" smtClean="0"/>
              <a:t>2</a:t>
            </a:r>
            <a:r>
              <a:rPr lang="en-US" dirty="0" smtClean="0"/>
              <a:t> </a:t>
            </a:r>
            <a:r>
              <a:rPr lang="el-GR" dirty="0" smtClean="0"/>
              <a:t>θ </a:t>
            </a:r>
            <a:r>
              <a:rPr lang="en-US" dirty="0" smtClean="0"/>
              <a:t>= sec</a:t>
            </a:r>
            <a:r>
              <a:rPr lang="en-US" baseline="30000" dirty="0" smtClean="0"/>
              <a:t>2</a:t>
            </a:r>
            <a:r>
              <a:rPr lang="el-GR" dirty="0" smtClean="0"/>
              <a:t> θ</a:t>
            </a:r>
            <a:endParaRPr lang="en-US" dirty="0" smtClean="0"/>
          </a:p>
          <a:p>
            <a:pPr algn="ctr">
              <a:buNone/>
            </a:pPr>
            <a:r>
              <a:rPr lang="en-US" dirty="0" smtClean="0"/>
              <a:t>1 + cot</a:t>
            </a:r>
            <a:r>
              <a:rPr lang="en-US" baseline="30000" dirty="0" smtClean="0"/>
              <a:t>2</a:t>
            </a:r>
            <a:r>
              <a:rPr lang="el-GR" dirty="0" smtClean="0"/>
              <a:t> θ</a:t>
            </a:r>
            <a:r>
              <a:rPr lang="en-US" dirty="0" smtClean="0"/>
              <a:t> = csc</a:t>
            </a:r>
            <a:r>
              <a:rPr lang="en-US" baseline="30000" dirty="0" smtClean="0"/>
              <a:t>2</a:t>
            </a:r>
            <a:r>
              <a:rPr lang="el-GR" dirty="0" smtClean="0"/>
              <a:t> θ</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&amp; Difference Identities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905000" y="1905000"/>
            <a:ext cx="5638800" cy="401364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Angle Identities</a:t>
            </a:r>
            <a:endParaRPr lang="en-US" dirty="0"/>
          </a:p>
        </p:txBody>
      </p:sp>
      <p:sp>
        <p:nvSpPr>
          <p:cNvPr id="3" name="Content Placeholder 2"/>
          <p:cNvSpPr>
            <a:spLocks noGrp="1"/>
          </p:cNvSpPr>
          <p:nvPr>
            <p:ph idx="1"/>
          </p:nvPr>
        </p:nvSpPr>
        <p:spPr/>
        <p:txBody>
          <a:bodyPr/>
          <a:lstStyle/>
          <a:p>
            <a:pPr marL="0" indent="0">
              <a:buNone/>
            </a:pPr>
            <a:r>
              <a:rPr lang="en-US" dirty="0" smtClean="0"/>
              <a:t>If we apply the sum identities to the special case where </a:t>
            </a:r>
            <a:r>
              <a:rPr lang="en-US" i="1" dirty="0" smtClean="0"/>
              <a:t>a</a:t>
            </a:r>
            <a:r>
              <a:rPr lang="en-US" dirty="0" smtClean="0"/>
              <a:t> and </a:t>
            </a:r>
            <a:r>
              <a:rPr lang="en-US" i="1" dirty="0" smtClean="0"/>
              <a:t>b</a:t>
            </a:r>
            <a:r>
              <a:rPr lang="en-US" dirty="0" smtClean="0"/>
              <a:t> are the same, we get the following </a:t>
            </a:r>
            <a:r>
              <a:rPr lang="en-US" i="1" dirty="0" smtClean="0"/>
              <a:t>double angle identities</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219200" y="3429000"/>
            <a:ext cx="7021512" cy="167111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dirty="0" err="1" smtClean="0"/>
              <a:t>Sines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26627" name="Picture 3"/>
          <p:cNvPicPr>
            <a:picLocks noChangeAspect="1" noChangeArrowheads="1"/>
          </p:cNvPicPr>
          <p:nvPr/>
        </p:nvPicPr>
        <p:blipFill>
          <a:blip r:embed="rId2" cstate="print"/>
          <a:srcRect/>
          <a:stretch>
            <a:fillRect/>
          </a:stretch>
        </p:blipFill>
        <p:spPr bwMode="auto">
          <a:xfrm>
            <a:off x="2667000" y="4572000"/>
            <a:ext cx="3987800" cy="927100"/>
          </a:xfrm>
          <a:prstGeom prst="rect">
            <a:avLst/>
          </a:prstGeom>
          <a:noFill/>
          <a:ln w="9525">
            <a:noFill/>
            <a:miter lim="800000"/>
            <a:headEnd/>
            <a:tailEnd/>
          </a:ln>
        </p:spPr>
      </p:pic>
      <p:pic>
        <p:nvPicPr>
          <p:cNvPr id="26629" name="Picture 5" descr="C:\Users\ian\Desktop\figs_jpg\law_of_sines_law_of_cosines.jpg"/>
          <p:cNvPicPr>
            <a:picLocks noChangeAspect="1" noChangeArrowheads="1"/>
          </p:cNvPicPr>
          <p:nvPr/>
        </p:nvPicPr>
        <p:blipFill>
          <a:blip r:embed="rId3" cstate="print"/>
          <a:srcRect/>
          <a:stretch>
            <a:fillRect/>
          </a:stretch>
        </p:blipFill>
        <p:spPr bwMode="auto">
          <a:xfrm>
            <a:off x="2057400" y="1752600"/>
            <a:ext cx="4816790" cy="2286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3D math is all about measuring locations, distances, and angles precisely and mathematically in 3D space. </a:t>
            </a:r>
          </a:p>
          <a:p>
            <a:r>
              <a:rPr lang="en-US" dirty="0" smtClean="0"/>
              <a:t>The most frequently used framework to perform such calculations using a computer is called the </a:t>
            </a:r>
            <a:r>
              <a:rPr lang="en-US" i="1" dirty="0" smtClean="0"/>
              <a:t>Cartesian coordinate system.</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dirty="0"/>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Users\ian\Desktop\figs_jpg\law_of_sines_law_of_cosines.jpg"/>
          <p:cNvPicPr>
            <a:picLocks noChangeAspect="1" noChangeArrowheads="1"/>
          </p:cNvPicPr>
          <p:nvPr/>
        </p:nvPicPr>
        <p:blipFill>
          <a:blip r:embed="rId2" cstate="print"/>
          <a:srcRect/>
          <a:stretch>
            <a:fillRect/>
          </a:stretch>
        </p:blipFill>
        <p:spPr bwMode="auto">
          <a:xfrm>
            <a:off x="2057400" y="1752600"/>
            <a:ext cx="4816790" cy="2286000"/>
          </a:xfrm>
          <a:prstGeom prst="rect">
            <a:avLst/>
          </a:prstGeom>
          <a:noFill/>
        </p:spPr>
      </p:pic>
      <p:sp>
        <p:nvSpPr>
          <p:cNvPr id="2" name="Title 1"/>
          <p:cNvSpPr>
            <a:spLocks noGrp="1"/>
          </p:cNvSpPr>
          <p:nvPr>
            <p:ph type="title"/>
          </p:nvPr>
        </p:nvSpPr>
        <p:spPr/>
        <p:txBody>
          <a:bodyPr/>
          <a:lstStyle/>
          <a:p>
            <a:r>
              <a:rPr lang="en-US" dirty="0" smtClean="0"/>
              <a:t>Law of Cosines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4"/>
          <p:cNvPicPr>
            <a:picLocks noChangeAspect="1" noChangeArrowheads="1"/>
          </p:cNvPicPr>
          <p:nvPr/>
        </p:nvPicPr>
        <p:blipFill>
          <a:blip r:embed="rId3" cstate="print"/>
          <a:srcRect/>
          <a:stretch>
            <a:fillRect/>
          </a:stretch>
        </p:blipFill>
        <p:spPr bwMode="auto">
          <a:xfrm>
            <a:off x="2286000" y="4191000"/>
            <a:ext cx="4267200" cy="1879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That concludes Chapter 1. Next, Chapter 2:</a:t>
            </a:r>
            <a:r>
              <a:rPr lang="en-US" sz="4000" dirty="0" smtClean="0"/>
              <a:t/>
            </a:r>
            <a:br>
              <a:rPr lang="en-US" sz="4000" dirty="0" smtClean="0"/>
            </a:br>
            <a:r>
              <a:rPr lang="en-US" sz="4000" dirty="0" smtClean="0"/>
              <a:t>Vectors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51</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René Descartes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Cartesian mathematics was invented by (and is named after) French philosopher, physicist, physiologist, and mathematician René Descartes, 1596 - 1650. </a:t>
            </a:r>
          </a:p>
          <a:p>
            <a:r>
              <a:rPr lang="en-US" dirty="0" smtClean="0"/>
              <a:t>Descartes is famous not just for inventing Cartesian mathematics, which at the time was a stunning unification of algebra and geometry. He is also well-known for making a pretty good stab of answering the question “How do I know something is true?”, a question that has kept generations of philosophers happily employed.</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René Descartes, 1596 - 1650</a:t>
            </a:r>
            <a:endParaRPr lang="en-US" dirty="0"/>
          </a:p>
        </p:txBody>
      </p:sp>
      <p:sp>
        <p:nvSpPr>
          <p:cNvPr id="3" name="Content Placeholder 2"/>
          <p:cNvSpPr>
            <a:spLocks noGrp="1"/>
          </p:cNvSpPr>
          <p:nvPr>
            <p:ph idx="1"/>
          </p:nvPr>
        </p:nvSpPr>
        <p:spPr>
          <a:xfrm>
            <a:off x="457200" y="5715000"/>
            <a:ext cx="8229600" cy="411163"/>
          </a:xfrm>
        </p:spPr>
        <p:txBody>
          <a:bodyPr>
            <a:normAutofit fontScale="62500" lnSpcReduction="20000"/>
          </a:bodyPr>
          <a:lstStyle/>
          <a:p>
            <a:pPr algn="ctr">
              <a:buNone/>
            </a:pPr>
            <a:r>
              <a:rPr lang="en-US" dirty="0" smtClean="0"/>
              <a:t>(After </a:t>
            </a:r>
            <a:r>
              <a:rPr lang="en-US" dirty="0" err="1" smtClean="0"/>
              <a:t>Frans</a:t>
            </a:r>
            <a:r>
              <a:rPr lang="en-US" dirty="0" smtClean="0"/>
              <a:t> Hals, </a:t>
            </a:r>
            <a:r>
              <a:rPr lang="en-US" i="1" dirty="0" smtClean="0"/>
              <a:t>Portrait of René Descartes,</a:t>
            </a:r>
            <a:r>
              <a:rPr lang="en-US" dirty="0" smtClean="0"/>
              <a:t> from Wikimedia Commons.)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27650" name="Picture 2" descr="C:\Users\ian\Desktop\FRANS_~1.JPG"/>
          <p:cNvPicPr>
            <a:picLocks noChangeAspect="1" noChangeArrowheads="1"/>
          </p:cNvPicPr>
          <p:nvPr/>
        </p:nvPicPr>
        <p:blipFill>
          <a:blip r:embed="rId2" cstate="print"/>
          <a:srcRect/>
          <a:stretch>
            <a:fillRect/>
          </a:stretch>
        </p:blipFill>
        <p:spPr bwMode="auto">
          <a:xfrm>
            <a:off x="3048000" y="1752600"/>
            <a:ext cx="3052771" cy="3736562"/>
          </a:xfrm>
          <a:prstGeom prst="rect">
            <a:avLst/>
          </a:prstGeom>
          <a:noFill/>
          <a:effectLst>
            <a:outerShdw blurRad="1651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Mathematics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assume that you already know about the natural numbers, the integers, the rational numbers, and the real numbers. </a:t>
            </a:r>
          </a:p>
          <a:p>
            <a:r>
              <a:rPr lang="en-US" dirty="0" smtClean="0"/>
              <a:t>On a computer you have to make do with </a:t>
            </a:r>
            <a:r>
              <a:rPr lang="en-US" b="1" dirty="0" smtClean="0">
                <a:solidFill>
                  <a:schemeClr val="accent1"/>
                </a:solidFill>
              </a:rPr>
              <a:t>short</a:t>
            </a:r>
            <a:r>
              <a:rPr lang="en-US" dirty="0" smtClean="0"/>
              <a:t>s, </a:t>
            </a:r>
            <a:r>
              <a:rPr lang="en-US" b="1" dirty="0" err="1" smtClean="0">
                <a:solidFill>
                  <a:schemeClr val="accent1"/>
                </a:solidFill>
              </a:rPr>
              <a:t>int</a:t>
            </a:r>
            <a:r>
              <a:rPr lang="en-US" dirty="0" err="1" smtClean="0"/>
              <a:t>s</a:t>
            </a:r>
            <a:r>
              <a:rPr lang="en-US" dirty="0" smtClean="0"/>
              <a:t>, </a:t>
            </a:r>
            <a:r>
              <a:rPr lang="en-US" b="1" dirty="0" smtClean="0">
                <a:solidFill>
                  <a:schemeClr val="accent1"/>
                </a:solidFill>
              </a:rPr>
              <a:t>float</a:t>
            </a:r>
            <a:r>
              <a:rPr lang="en-US" dirty="0" smtClean="0"/>
              <a:t>s, and </a:t>
            </a:r>
            <a:r>
              <a:rPr lang="en-US" b="1" dirty="0" smtClean="0">
                <a:solidFill>
                  <a:schemeClr val="accent1"/>
                </a:solidFill>
              </a:rPr>
              <a:t>double</a:t>
            </a:r>
            <a:r>
              <a:rPr lang="en-US" dirty="0" smtClean="0"/>
              <a:t>s. These have limited precision. </a:t>
            </a:r>
          </a:p>
          <a:p>
            <a:r>
              <a:rPr lang="en-US" dirty="0" smtClean="0"/>
              <a:t>We assume that you have a basic understanding about how numbers are represented on a computer.</a:t>
            </a:r>
          </a:p>
          <a:p>
            <a:r>
              <a:rPr lang="en-US" dirty="0" smtClean="0"/>
              <a:t>Remember the First Law of Computer Graphics: </a:t>
            </a:r>
            <a:r>
              <a:rPr lang="en-US" i="1" dirty="0" smtClean="0"/>
              <a:t>If it looks right, it is right</a:t>
            </a:r>
            <a:r>
              <a:rPr lang="en-US" dirty="0" smtClean="0"/>
              <a:t>.</a:t>
            </a:r>
          </a:p>
          <a:p>
            <a:pPr>
              <a:buNone/>
            </a:pPr>
            <a:endParaRPr lang="en-US" dirty="0"/>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Footer Placeholder 4"/>
          <p:cNvSpPr>
            <a:spLocks noGrp="1"/>
          </p:cNvSpPr>
          <p:nvPr>
            <p:ph type="ftr" sz="quarter" idx="11"/>
          </p:nvPr>
        </p:nvSpPr>
        <p:spPr>
          <a:xfrm>
            <a:off x="3124200" y="6248400"/>
            <a:ext cx="2895600" cy="365125"/>
          </a:xfrm>
        </p:spPr>
        <p:txBody>
          <a:bodyPr/>
          <a:lstStyle/>
          <a:p>
            <a:r>
              <a:rPr lang="en-US" dirty="0"/>
              <a:t>3D Math Primer for Graphics &amp; Game </a:t>
            </a:r>
            <a:r>
              <a:rPr lang="en-US" dirty="0" err="1"/>
              <a:t>Dev</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1.2:</a:t>
            </a:r>
            <a:br>
              <a:rPr lang="en-US" sz="2700" dirty="0" smtClean="0"/>
            </a:br>
            <a:r>
              <a:rPr lang="en-US" sz="4000" dirty="0" smtClean="0"/>
              <a:t>2D Cartesian Space</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me Math Lecture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 Math Lecture Notes</Template>
  <TotalTime>436</TotalTime>
  <Words>2329</Words>
  <Application>Microsoft Office PowerPoint</Application>
  <PresentationFormat>On-screen Show (4:3)</PresentationFormat>
  <Paragraphs>296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Game Math Lecture Notes</vt:lpstr>
      <vt:lpstr> Cartesian Coordinate Systems</vt:lpstr>
      <vt:lpstr>What You’ll See in This Chapter</vt:lpstr>
      <vt:lpstr>Word Cloud</vt:lpstr>
      <vt:lpstr>Introduction and Section 1.1: 1D Mathematics</vt:lpstr>
      <vt:lpstr>Introduction</vt:lpstr>
      <vt:lpstr>René Descartes</vt:lpstr>
      <vt:lpstr>René Descartes, 1596 - 1650</vt:lpstr>
      <vt:lpstr>1D Mathematics</vt:lpstr>
      <vt:lpstr>Section 1.2: 2D Cartesian Space</vt:lpstr>
      <vt:lpstr>The City of Cartesia</vt:lpstr>
      <vt:lpstr>PowerPoint Presentation</vt:lpstr>
      <vt:lpstr>2D Coordinate Spaces</vt:lpstr>
      <vt:lpstr>Origin and Axes</vt:lpstr>
      <vt:lpstr>Axes</vt:lpstr>
      <vt:lpstr>Screen Space</vt:lpstr>
      <vt:lpstr>Axis Orientation</vt:lpstr>
      <vt:lpstr>Locating Points in 2D</vt:lpstr>
      <vt:lpstr>Axis Equivalence in 2D</vt:lpstr>
      <vt:lpstr>Examples</vt:lpstr>
      <vt:lpstr>Section 1.3: 3D Cartesian Space</vt:lpstr>
      <vt:lpstr>3D Cartesian Space</vt:lpstr>
      <vt:lpstr>Locating Points in 3D</vt:lpstr>
      <vt:lpstr>Axis Equivalence in 3D</vt:lpstr>
      <vt:lpstr>Visualizing 3D Space</vt:lpstr>
      <vt:lpstr>Left-handed Coordinates</vt:lpstr>
      <vt:lpstr>Right-handed Coordinates</vt:lpstr>
      <vt:lpstr>Changing Conventions</vt:lpstr>
      <vt:lpstr>Positive Rotation</vt:lpstr>
      <vt:lpstr>Positive Rotation</vt:lpstr>
      <vt:lpstr>Our Convention</vt:lpstr>
      <vt:lpstr>Section 1.4: Odds and Ends</vt:lpstr>
      <vt:lpstr>Odds and Ends of Math Used</vt:lpstr>
      <vt:lpstr>Angles</vt:lpstr>
      <vt:lpstr>θ Radians</vt:lpstr>
      <vt:lpstr>Radians and Degrees</vt:lpstr>
      <vt:lpstr>Trig Functions</vt:lpstr>
      <vt:lpstr>Cosine &amp; Sine</vt:lpstr>
      <vt:lpstr>More Trig Functions</vt:lpstr>
      <vt:lpstr>Back to Sine and Cos</vt:lpstr>
      <vt:lpstr>PowerPoint Presentation</vt:lpstr>
      <vt:lpstr>Primary Trig Functions</vt:lpstr>
      <vt:lpstr>Mnemonics for Trig Functions</vt:lpstr>
      <vt:lpstr>Alternative Forms</vt:lpstr>
      <vt:lpstr>Identities Related to Symmetry</vt:lpstr>
      <vt:lpstr>The Pythagorean Theorem</vt:lpstr>
      <vt:lpstr>Pythagorean Identities</vt:lpstr>
      <vt:lpstr>Sum &amp; Difference Identities</vt:lpstr>
      <vt:lpstr>Double Angle Identities</vt:lpstr>
      <vt:lpstr>Law of Sines</vt:lpstr>
      <vt:lpstr>Law of Cosines</vt:lpstr>
      <vt:lpstr>That concludes Chapter 1. Next, Chapter 2: Vectors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Chapter 1: Cartesian Coordinate Systems</dc:title>
  <dc:creator>Ian Parberry</dc:creator>
  <cp:lastModifiedBy>administratorforpc</cp:lastModifiedBy>
  <cp:revision>27</cp:revision>
  <dcterms:created xsi:type="dcterms:W3CDTF">2006-08-16T00:00:00Z</dcterms:created>
  <dcterms:modified xsi:type="dcterms:W3CDTF">2016-08-27T14:10:54Z</dcterms:modified>
  <cp:version>1</cp:version>
</cp:coreProperties>
</file>