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2"/>
  </p:notesMasterIdLst>
  <p:sldIdLst>
    <p:sldId id="256" r:id="rId2"/>
    <p:sldId id="387" r:id="rId3"/>
    <p:sldId id="388" r:id="rId4"/>
    <p:sldId id="389" r:id="rId5"/>
    <p:sldId id="302" r:id="rId6"/>
    <p:sldId id="303" r:id="rId7"/>
    <p:sldId id="304" r:id="rId8"/>
    <p:sldId id="305" r:id="rId9"/>
    <p:sldId id="306" r:id="rId10"/>
    <p:sldId id="308" r:id="rId11"/>
    <p:sldId id="307" r:id="rId12"/>
    <p:sldId id="390" r:id="rId13"/>
    <p:sldId id="309" r:id="rId14"/>
    <p:sldId id="310" r:id="rId15"/>
    <p:sldId id="311" r:id="rId16"/>
    <p:sldId id="391" r:id="rId17"/>
    <p:sldId id="392" r:id="rId18"/>
    <p:sldId id="313" r:id="rId19"/>
    <p:sldId id="314" r:id="rId20"/>
    <p:sldId id="315" r:id="rId21"/>
    <p:sldId id="393" r:id="rId22"/>
    <p:sldId id="316" r:id="rId23"/>
    <p:sldId id="394" r:id="rId24"/>
    <p:sldId id="318" r:id="rId25"/>
    <p:sldId id="319" r:id="rId26"/>
    <p:sldId id="395" r:id="rId27"/>
    <p:sldId id="320" r:id="rId28"/>
    <p:sldId id="321" r:id="rId29"/>
    <p:sldId id="322" r:id="rId30"/>
    <p:sldId id="396" r:id="rId31"/>
    <p:sldId id="323" r:id="rId32"/>
    <p:sldId id="325" r:id="rId33"/>
    <p:sldId id="324" r:id="rId34"/>
    <p:sldId id="326" r:id="rId35"/>
    <p:sldId id="397" r:id="rId36"/>
    <p:sldId id="327" r:id="rId37"/>
    <p:sldId id="328" r:id="rId38"/>
    <p:sldId id="329" r:id="rId39"/>
    <p:sldId id="330" r:id="rId40"/>
    <p:sldId id="398" r:id="rId41"/>
    <p:sldId id="333" r:id="rId42"/>
    <p:sldId id="334" r:id="rId43"/>
    <p:sldId id="335" r:id="rId44"/>
    <p:sldId id="336" r:id="rId45"/>
    <p:sldId id="331" r:id="rId46"/>
    <p:sldId id="338" r:id="rId47"/>
    <p:sldId id="406" r:id="rId48"/>
    <p:sldId id="340" r:id="rId49"/>
    <p:sldId id="341" r:id="rId50"/>
    <p:sldId id="342" r:id="rId51"/>
    <p:sldId id="343" r:id="rId52"/>
    <p:sldId id="346" r:id="rId53"/>
    <p:sldId id="382" r:id="rId54"/>
    <p:sldId id="399" r:id="rId55"/>
    <p:sldId id="348" r:id="rId56"/>
    <p:sldId id="349" r:id="rId57"/>
    <p:sldId id="350" r:id="rId58"/>
    <p:sldId id="351" r:id="rId59"/>
    <p:sldId id="400" r:id="rId60"/>
    <p:sldId id="352" r:id="rId61"/>
    <p:sldId id="353" r:id="rId62"/>
    <p:sldId id="354" r:id="rId63"/>
    <p:sldId id="401" r:id="rId64"/>
    <p:sldId id="355" r:id="rId65"/>
    <p:sldId id="402" r:id="rId66"/>
    <p:sldId id="356" r:id="rId67"/>
    <p:sldId id="357" r:id="rId68"/>
    <p:sldId id="359" r:id="rId69"/>
    <p:sldId id="361" r:id="rId70"/>
    <p:sldId id="362" r:id="rId71"/>
    <p:sldId id="403" r:id="rId72"/>
    <p:sldId id="363" r:id="rId73"/>
    <p:sldId id="365" r:id="rId74"/>
    <p:sldId id="366" r:id="rId75"/>
    <p:sldId id="367" r:id="rId76"/>
    <p:sldId id="383" r:id="rId77"/>
    <p:sldId id="369" r:id="rId78"/>
    <p:sldId id="370" r:id="rId79"/>
    <p:sldId id="371" r:id="rId80"/>
    <p:sldId id="372" r:id="rId81"/>
    <p:sldId id="373" r:id="rId82"/>
    <p:sldId id="384" r:id="rId83"/>
    <p:sldId id="375" r:id="rId84"/>
    <p:sldId id="376" r:id="rId85"/>
    <p:sldId id="377" r:id="rId86"/>
    <p:sldId id="378" r:id="rId87"/>
    <p:sldId id="379" r:id="rId88"/>
    <p:sldId id="404" r:id="rId89"/>
    <p:sldId id="385" r:id="rId90"/>
    <p:sldId id="405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1" d="100"/>
          <a:sy n="131" d="100"/>
        </p:scale>
        <p:origin x="-29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CEE41-D71D-408F-949C-CA4708EFF3A6}" type="datetimeFigureOut">
              <a:rPr lang="en-US" smtClean="0"/>
              <a:pPr/>
              <a:t>8/27/2016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B5604-F0F3-402E-ADB4-32C80E2DD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679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267200"/>
            <a:ext cx="7772400" cy="76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Fletcher Dunn and Ian Parberry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33600"/>
            <a:ext cx="9144000" cy="16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600"/>
            <a:ext cx="9144000" cy="1183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7818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600"/>
            <a:ext cx="9144000" cy="1183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655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n\Desktop\FRANS_~1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4800" y="228601"/>
            <a:ext cx="914400" cy="1119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2" descr="C:\Users\ian\Desktop\figs_jpg\normalized_vectors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272692" y="228601"/>
            <a:ext cx="1103871" cy="1119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3" descr="C:\Users\ian\Desktop\figs_jpg\dot_product_signs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799636" y="228602"/>
            <a:ext cx="1060095" cy="1119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2" descr="C:\Users\ian\Desktop\figs_jpg\cross_product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913223" y="239211"/>
            <a:ext cx="1305755" cy="1108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2" descr="C:\Users\ian\Desktop\figs_jpg\dot_product_adj_over_hyp.jp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30055" y="228601"/>
            <a:ext cx="2316089" cy="1119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85800" y="2133600"/>
            <a:ext cx="7772400" cy="167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Vectors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4876800" y="4495800"/>
            <a:ext cx="3276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531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Ian Parberry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3531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North Texas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srgbClr val="23531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066800" y="4495800"/>
            <a:ext cx="3276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531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Fletcher Dunn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3531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Valve Software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04800" y="6248400"/>
            <a:ext cx="85344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ctr">
              <a:defRPr/>
            </a:pPr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Math Primer for Graphics and Game Development</a:t>
            </a:r>
            <a:endParaRPr 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W:\Game Math Book\video\vectors want to be free\screenshot2.jpg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472" y="239210"/>
            <a:ext cx="1529110" cy="1108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variables will be represented by lowercase Roman or Greek letters in italics: </a:t>
            </a:r>
            <a:r>
              <a:rPr lang="en-US" i="1" dirty="0" smtClean="0"/>
              <a:t>a, b, x, y, z, </a:t>
            </a:r>
            <a:r>
              <a:rPr lang="el-GR" i="1" dirty="0" smtClean="0"/>
              <a:t>θ</a:t>
            </a:r>
            <a:r>
              <a:rPr lang="en-US" i="1" dirty="0" smtClean="0"/>
              <a:t>, </a:t>
            </a:r>
            <a:r>
              <a:rPr lang="el-GR" i="1" dirty="0" smtClean="0"/>
              <a:t>α</a:t>
            </a:r>
            <a:r>
              <a:rPr lang="en-US" i="1" dirty="0" smtClean="0"/>
              <a:t>, </a:t>
            </a:r>
            <a:r>
              <a:rPr lang="el-GR" i="1" dirty="0" smtClean="0"/>
              <a:t>ω</a:t>
            </a:r>
            <a:r>
              <a:rPr lang="en-US" i="1" dirty="0" smtClean="0"/>
              <a:t>, </a:t>
            </a:r>
            <a:r>
              <a:rPr lang="el-GR" i="1" dirty="0" smtClean="0"/>
              <a:t>γ</a:t>
            </a:r>
            <a:r>
              <a:rPr lang="en-US" dirty="0" smtClean="0"/>
              <a:t>.</a:t>
            </a:r>
          </a:p>
          <a:p>
            <a:r>
              <a:rPr lang="en-US" dirty="0" smtClean="0"/>
              <a:t> Vector variables of any dimension will be represented by lowercase letters in boldface: </a:t>
            </a:r>
            <a:r>
              <a:rPr lang="pl-PL" b="1" dirty="0" smtClean="0"/>
              <a:t>a</a:t>
            </a:r>
            <a:r>
              <a:rPr lang="pl-PL" dirty="0" smtClean="0"/>
              <a:t>, </a:t>
            </a:r>
            <a:r>
              <a:rPr lang="pl-PL" b="1" dirty="0" smtClean="0"/>
              <a:t>b</a:t>
            </a:r>
            <a:r>
              <a:rPr lang="pl-PL" dirty="0" smtClean="0"/>
              <a:t>, </a:t>
            </a:r>
            <a:r>
              <a:rPr lang="pl-PL" b="1" dirty="0" smtClean="0"/>
              <a:t>u</a:t>
            </a:r>
            <a:r>
              <a:rPr lang="pl-PL" dirty="0" smtClean="0"/>
              <a:t>, </a:t>
            </a:r>
            <a:r>
              <a:rPr lang="pl-PL" b="1" dirty="0" smtClean="0"/>
              <a:t>v</a:t>
            </a:r>
            <a:r>
              <a:rPr lang="pl-PL" dirty="0" smtClean="0"/>
              <a:t>, </a:t>
            </a:r>
            <a:r>
              <a:rPr lang="pl-PL" b="1" dirty="0" smtClean="0"/>
              <a:t>q</a:t>
            </a:r>
            <a:r>
              <a:rPr lang="pl-PL" dirty="0" smtClean="0"/>
              <a:t>, </a:t>
            </a:r>
            <a:r>
              <a:rPr lang="pl-PL" b="1" dirty="0" smtClean="0"/>
              <a:t>r</a:t>
            </a:r>
            <a:r>
              <a:rPr lang="pl-PL" dirty="0" smtClean="0"/>
              <a:t>.</a:t>
            </a:r>
          </a:p>
          <a:p>
            <a:r>
              <a:rPr lang="en-US" dirty="0" smtClean="0"/>
              <a:t> Matrix variables will be represented using uppercase letters in boldface: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B</a:t>
            </a:r>
            <a:r>
              <a:rPr lang="en-US" dirty="0" smtClean="0"/>
              <a:t>, </a:t>
            </a:r>
            <a:r>
              <a:rPr lang="en-US" b="1" dirty="0" smtClean="0"/>
              <a:t>M</a:t>
            </a:r>
            <a:r>
              <a:rPr lang="en-US" dirty="0" smtClean="0"/>
              <a:t>, </a:t>
            </a:r>
            <a:r>
              <a:rPr lang="en-US" b="1" dirty="0" smtClean="0"/>
              <a:t>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Displacement</a:t>
            </a:r>
            <a:r>
              <a:rPr lang="en-US"/>
              <a:t> is a vector (eg. 10 miles West)</a:t>
            </a:r>
          </a:p>
          <a:p>
            <a:r>
              <a:rPr lang="en-US" i="1"/>
              <a:t>Distance</a:t>
            </a:r>
            <a:r>
              <a:rPr lang="en-US"/>
              <a:t> is a scalar (eg. 10 miles away)</a:t>
            </a:r>
          </a:p>
          <a:p>
            <a:r>
              <a:rPr lang="en-US" i="1"/>
              <a:t>Velocity</a:t>
            </a:r>
            <a:r>
              <a:rPr lang="en-US"/>
              <a:t> is a vector (eg. 55mph North)</a:t>
            </a:r>
          </a:p>
          <a:p>
            <a:r>
              <a:rPr lang="en-US" i="1"/>
              <a:t>Speed</a:t>
            </a:r>
            <a:r>
              <a:rPr lang="en-US"/>
              <a:t> is a scalar (eg. 55mph)</a:t>
            </a:r>
          </a:p>
          <a:p>
            <a:r>
              <a:rPr lang="en-US"/>
              <a:t>Vectors are used to express relative things.</a:t>
            </a:r>
          </a:p>
          <a:p>
            <a:r>
              <a:rPr lang="en-US"/>
              <a:t>Scalars are used to express absolute things.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7833-0097-4698-92AB-3E82C6132BAB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2.2:</a:t>
            </a:r>
            <a:br>
              <a:rPr lang="en-US" sz="2700" dirty="0" smtClean="0"/>
            </a:br>
            <a:r>
              <a:rPr lang="en-US" sz="3600" dirty="0" smtClean="0"/>
              <a:t>Geometric Definition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C:\Documents and Settings\ian\My Documents\classes\2003\Spring\4330\Notes\vectors\what_a_vector_looks_lik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200400"/>
            <a:ext cx="3175000" cy="2540000"/>
          </a:xfrm>
          <a:prstGeom prst="rect">
            <a:avLst/>
          </a:prstGeom>
          <a:noFill/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Definition of Vector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5029200" cy="2819400"/>
          </a:xfrm>
        </p:spPr>
        <p:txBody>
          <a:bodyPr>
            <a:normAutofit lnSpcReduction="10000"/>
          </a:bodyPr>
          <a:lstStyle/>
          <a:p>
            <a:r>
              <a:rPr lang="en-US"/>
              <a:t>A vector consists of a </a:t>
            </a:r>
            <a:r>
              <a:rPr lang="en-US" i="1"/>
              <a:t>magnitude</a:t>
            </a:r>
            <a:r>
              <a:rPr lang="en-US"/>
              <a:t> and a </a:t>
            </a:r>
            <a:r>
              <a:rPr lang="en-US" i="1"/>
              <a:t>direction</a:t>
            </a:r>
            <a:r>
              <a:rPr lang="en-US"/>
              <a:t>.</a:t>
            </a:r>
          </a:p>
          <a:p>
            <a:r>
              <a:rPr lang="en-US"/>
              <a:t>Magnitude = size.</a:t>
            </a:r>
          </a:p>
          <a:p>
            <a:r>
              <a:rPr lang="en-US"/>
              <a:t>Direction = orientation.</a:t>
            </a:r>
          </a:p>
          <a:p>
            <a:r>
              <a:rPr lang="en-US"/>
              <a:t>Draw it as an arrow.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9F97-4EB7-4255-9C9D-CAAAFF8E01B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01000" cy="1189038"/>
          </a:xfrm>
        </p:spPr>
        <p:txBody>
          <a:bodyPr/>
          <a:lstStyle/>
          <a:p>
            <a:r>
              <a:rPr lang="en-US" dirty="0"/>
              <a:t>Which End is </a:t>
            </a:r>
            <a:r>
              <a:rPr lang="en-US" dirty="0" smtClean="0"/>
              <a:t>Which?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6D6-12D8-48CD-BA28-554665F6AFCE}" type="slidenum">
              <a:rPr lang="en-US"/>
              <a:pPr/>
              <a:t>14</a:t>
            </a:fld>
            <a:endParaRPr lang="en-US"/>
          </a:p>
        </p:txBody>
      </p:sp>
      <p:pic>
        <p:nvPicPr>
          <p:cNvPr id="2050" name="Picture 2" descr="C:\Users\ian\Desktop\figs_jpg\vector_head_ta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438400"/>
            <a:ext cx="3395106" cy="264953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Displacement</a:t>
            </a:r>
            <a:r>
              <a:rPr lang="en-US" dirty="0"/>
              <a:t> is a vector (</a:t>
            </a:r>
            <a:r>
              <a:rPr lang="en-US" dirty="0" err="1"/>
              <a:t>eg</a:t>
            </a:r>
            <a:r>
              <a:rPr lang="en-US" dirty="0"/>
              <a:t>. 10 miles West)</a:t>
            </a:r>
          </a:p>
          <a:p>
            <a:r>
              <a:rPr lang="en-US" i="1" dirty="0"/>
              <a:t>Distance</a:t>
            </a:r>
            <a:r>
              <a:rPr lang="en-US" dirty="0"/>
              <a:t> is a scalar (</a:t>
            </a:r>
            <a:r>
              <a:rPr lang="en-US" dirty="0" err="1"/>
              <a:t>eg</a:t>
            </a:r>
            <a:r>
              <a:rPr lang="en-US" dirty="0"/>
              <a:t>. 10 miles away)</a:t>
            </a:r>
          </a:p>
          <a:p>
            <a:r>
              <a:rPr lang="en-US" i="1" dirty="0"/>
              <a:t>Velocity</a:t>
            </a:r>
            <a:r>
              <a:rPr lang="en-US" dirty="0"/>
              <a:t> is a vector (</a:t>
            </a:r>
            <a:r>
              <a:rPr lang="en-US" dirty="0" err="1"/>
              <a:t>eg</a:t>
            </a:r>
            <a:r>
              <a:rPr lang="en-US" dirty="0"/>
              <a:t>. 55mph North)</a:t>
            </a:r>
          </a:p>
          <a:p>
            <a:r>
              <a:rPr lang="en-US" i="1" dirty="0"/>
              <a:t>Speed</a:t>
            </a:r>
            <a:r>
              <a:rPr lang="en-US" dirty="0"/>
              <a:t> is a scalar (</a:t>
            </a:r>
            <a:r>
              <a:rPr lang="en-US" dirty="0" err="1"/>
              <a:t>eg</a:t>
            </a:r>
            <a:r>
              <a:rPr lang="en-US" dirty="0"/>
              <a:t>. 55mph)</a:t>
            </a:r>
          </a:p>
          <a:p>
            <a:r>
              <a:rPr lang="en-US" dirty="0"/>
              <a:t>Vectors are used to express relative things.</a:t>
            </a:r>
          </a:p>
          <a:p>
            <a:r>
              <a:rPr lang="en-US" dirty="0"/>
              <a:t>Scalars are used to express absolute things.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7833-0097-4698-92AB-3E82C6132BAB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2.3:</a:t>
            </a:r>
            <a:br>
              <a:rPr lang="en-US" sz="2700" dirty="0" smtClean="0"/>
            </a:br>
            <a:r>
              <a:rPr lang="en-US" sz="3600" dirty="0" smtClean="0"/>
              <a:t>Specifying Vectors Using</a:t>
            </a:r>
            <a:br>
              <a:rPr lang="en-US" sz="3600" dirty="0" smtClean="0"/>
            </a:br>
            <a:r>
              <a:rPr lang="en-US" sz="3600" dirty="0" smtClean="0"/>
              <a:t>Cartesian Coordinates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2" descr="C:\Users\ian\Desktop\figs_jpg\measuring_vec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914400"/>
            <a:ext cx="5406378" cy="418872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 descr="C:\Users\ian\Desktop\figs_jpg\2d_labeled_vect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"/>
            <a:ext cx="6096000" cy="503493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 descr="C:\Users\ian\Desktop\figs_jpg\3d_sequence_of_displac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761999"/>
            <a:ext cx="4038600" cy="504825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See in 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This chapter is about vectors. It is divided into thirteen sections. </a:t>
            </a:r>
          </a:p>
          <a:p>
            <a:r>
              <a:rPr lang="en-US" dirty="0" smtClean="0"/>
              <a:t>Section 2.1 covers some of the basic mathematical properties of vectors.</a:t>
            </a:r>
          </a:p>
          <a:p>
            <a:r>
              <a:rPr lang="en-US" dirty="0" smtClean="0"/>
              <a:t>Section 2.2 gives a high-level introduction to the geometric properties of vectors.</a:t>
            </a:r>
          </a:p>
          <a:p>
            <a:r>
              <a:rPr lang="en-US" dirty="0" smtClean="0"/>
              <a:t>Section 2.3 connects the mathematical definition with the geometric one, and discusses how vectors work within the framework of Cartesian coordinates.</a:t>
            </a:r>
          </a:p>
          <a:p>
            <a:r>
              <a:rPr lang="en-US" dirty="0" smtClean="0"/>
              <a:t>Section 2.4 discusses the often confusing relationship between points and vectors and considers the rather philosophical question of why it is so hard to make absolute measurements.</a:t>
            </a:r>
          </a:p>
          <a:p>
            <a:r>
              <a:rPr lang="en-US" dirty="0" smtClean="0"/>
              <a:t>Sections 2.5–2.12 discuss the fundamental calculations we can perform with vectors, considering both the algebra and geometric interpretation of each operation.</a:t>
            </a:r>
          </a:p>
          <a:p>
            <a:r>
              <a:rPr lang="en-US" dirty="0" smtClean="0"/>
              <a:t>Section 2.13 presents a list of helpful vector algebra laws.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Chapter 2 Notes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Zero Vector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zero vector </a:t>
            </a:r>
            <a:r>
              <a:rPr lang="en-US" b="1" dirty="0" smtClean="0"/>
              <a:t>0 </a:t>
            </a:r>
            <a:r>
              <a:rPr lang="en-US" dirty="0" smtClean="0"/>
              <a:t>is </a:t>
            </a:r>
            <a:r>
              <a:rPr lang="en-US" dirty="0"/>
              <a:t>the additive </a:t>
            </a:r>
            <a:r>
              <a:rPr lang="en-US" dirty="0" smtClean="0"/>
              <a:t>identity, meaning that</a:t>
            </a:r>
            <a:r>
              <a:rPr lang="en-US" dirty="0"/>
              <a:t> </a:t>
            </a:r>
            <a:r>
              <a:rPr lang="en-US" dirty="0" smtClean="0"/>
              <a:t>for all vectors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en-US" b="1" dirty="0" smtClean="0"/>
              <a:t>v </a:t>
            </a:r>
            <a:r>
              <a:rPr lang="en-US" dirty="0" smtClean="0"/>
              <a:t>+ </a:t>
            </a:r>
            <a:r>
              <a:rPr lang="en-US" b="1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/>
              <a:t>0 </a:t>
            </a:r>
            <a:r>
              <a:rPr lang="en-US" dirty="0" smtClean="0"/>
              <a:t>+ </a:t>
            </a:r>
            <a:r>
              <a:rPr lang="en-US" b="1" dirty="0" smtClean="0"/>
              <a:t>v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/>
              <a:t>v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0</a:t>
            </a:r>
            <a:r>
              <a:rPr lang="en-US" dirty="0"/>
              <a:t> = [0</a:t>
            </a:r>
            <a:r>
              <a:rPr lang="en-US" dirty="0" smtClean="0"/>
              <a:t>, 0,…, 0</a:t>
            </a:r>
            <a:r>
              <a:rPr lang="en-US" dirty="0"/>
              <a:t>]</a:t>
            </a:r>
          </a:p>
          <a:p>
            <a:r>
              <a:rPr lang="en-US" dirty="0"/>
              <a:t>The zero vector is unique: </a:t>
            </a:r>
            <a:r>
              <a:rPr lang="en-US" dirty="0" smtClean="0"/>
              <a:t>It’s </a:t>
            </a:r>
            <a:r>
              <a:rPr lang="en-US" dirty="0"/>
              <a:t>the only vector that doesn’t have a direction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7A63-D57A-4CB4-AC2E-42D568C95832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2.4:</a:t>
            </a:r>
            <a:br>
              <a:rPr lang="en-US" sz="2700" dirty="0" smtClean="0"/>
            </a:br>
            <a:r>
              <a:rPr lang="en-US" sz="3600" dirty="0" smtClean="0"/>
              <a:t>Vectors </a:t>
            </a:r>
            <a:r>
              <a:rPr lang="en-US" sz="3600" dirty="0" err="1" smtClean="0"/>
              <a:t>vs</a:t>
            </a:r>
            <a:r>
              <a:rPr lang="en-US" sz="3600" dirty="0" smtClean="0"/>
              <a:t> Points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Vectors </a:t>
            </a:r>
            <a:r>
              <a:rPr lang="en-US" dirty="0" err="1" smtClean="0"/>
              <a:t>vs</a:t>
            </a:r>
            <a:r>
              <a:rPr lang="en-US" dirty="0" smtClean="0"/>
              <a:t> Points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495800" cy="4495799"/>
          </a:xfrm>
        </p:spPr>
        <p:txBody>
          <a:bodyPr>
            <a:normAutofit fontScale="85000" lnSpcReduction="20000"/>
          </a:bodyPr>
          <a:lstStyle/>
          <a:p>
            <a:pPr marL="274320" indent="-274320"/>
            <a:r>
              <a:rPr lang="en-US" dirty="0"/>
              <a:t>Points are </a:t>
            </a:r>
            <a:r>
              <a:rPr lang="en-US" dirty="0" smtClean="0"/>
              <a:t>measured relative </a:t>
            </a:r>
            <a:r>
              <a:rPr lang="en-US" dirty="0"/>
              <a:t>to the origin.</a:t>
            </a:r>
          </a:p>
          <a:p>
            <a:pPr marL="274320" indent="-274320"/>
            <a:r>
              <a:rPr lang="en-US" dirty="0"/>
              <a:t>Vectors are </a:t>
            </a:r>
            <a:r>
              <a:rPr lang="en-US" dirty="0" smtClean="0"/>
              <a:t>intrinsically relative </a:t>
            </a:r>
            <a:r>
              <a:rPr lang="en-US" dirty="0"/>
              <a:t>to </a:t>
            </a:r>
            <a:r>
              <a:rPr lang="en-US" dirty="0" smtClean="0"/>
              <a:t>everything</a:t>
            </a:r>
            <a:r>
              <a:rPr lang="en-US" dirty="0"/>
              <a:t>.</a:t>
            </a:r>
          </a:p>
          <a:p>
            <a:pPr marL="274320" indent="-274320"/>
            <a:r>
              <a:rPr lang="en-US" dirty="0"/>
              <a:t>So a vector can be used to represent a point.</a:t>
            </a:r>
          </a:p>
          <a:p>
            <a:pPr marL="274320" indent="-274320"/>
            <a:r>
              <a:rPr lang="en-US" dirty="0"/>
              <a:t>The point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) is the point at the head of the vector [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] when its tail is placed at the origin</a:t>
            </a:r>
            <a:r>
              <a:rPr lang="en-US" dirty="0" smtClean="0"/>
              <a:t>.</a:t>
            </a:r>
          </a:p>
          <a:p>
            <a:pPr marL="274320" indent="-274320"/>
            <a:r>
              <a:rPr lang="en-US" dirty="0" smtClean="0"/>
              <a:t>But vectors don’t have a location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FC3C-9978-4ED8-8A0A-C5FBF4B7997A}" type="slidenum">
              <a:rPr lang="en-US"/>
              <a:pPr/>
              <a:t>22</a:t>
            </a:fld>
            <a:endParaRPr lang="en-US"/>
          </a:p>
        </p:txBody>
      </p:sp>
      <p:pic>
        <p:nvPicPr>
          <p:cNvPr id="1028" name="Picture 4" descr="W:\Game Math Book\video\vectors want to be free\screenshot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886" y="1752601"/>
            <a:ext cx="3784113" cy="2743200"/>
          </a:xfrm>
          <a:prstGeom prst="rect">
            <a:avLst/>
          </a:prstGeom>
          <a:noFill/>
          <a:effectLst>
            <a:outerShdw blurRad="330200" dist="38100" dir="2700000" sx="102000" sy="102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2" descr="C:\Users\ian\Desktop\figs_jpg\measuring_vec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752600"/>
            <a:ext cx="2356331" cy="1825625"/>
          </a:xfrm>
          <a:prstGeom prst="rect">
            <a:avLst/>
          </a:prstGeom>
          <a:noFill/>
        </p:spPr>
      </p:pic>
      <p:pic>
        <p:nvPicPr>
          <p:cNvPr id="6" name="Picture 3" descr="C:\Users\ian\Desktop\figs_jpg\2d_locating_poin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19200"/>
            <a:ext cx="4065736" cy="3886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3F82-18B5-4A37-BE2F-5A178E80F2C1}" type="slidenum">
              <a:rPr lang="en-US"/>
              <a:pPr/>
              <a:t>24</a:t>
            </a:fld>
            <a:endParaRPr lang="en-US"/>
          </a:p>
        </p:txBody>
      </p:sp>
      <p:pic>
        <p:nvPicPr>
          <p:cNvPr id="2050" name="Picture 2" descr="C:\Users\ian\Desktop\figs_jpg\2d_vector_vs_po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81000"/>
            <a:ext cx="5952712" cy="5715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Things </a:t>
            </a:r>
            <a:r>
              <a:rPr lang="en-US" dirty="0"/>
              <a:t>to Remember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Vectors don’t have a location.</a:t>
            </a:r>
          </a:p>
          <a:p>
            <a:r>
              <a:rPr lang="en-US"/>
              <a:t>They can be dragged around the world whenever it’s convenient.</a:t>
            </a:r>
          </a:p>
          <a:p>
            <a:r>
              <a:rPr lang="en-US"/>
              <a:t>We will be doing that a lot.</a:t>
            </a:r>
          </a:p>
          <a:p>
            <a:r>
              <a:rPr lang="en-US"/>
              <a:t>It’s tempting to think of them with tail at the origin. We can but don’t have to. Be flexible.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47F0-A78C-420E-92AD-F0FDCCDFB5A9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Sections 2.5-2.12:</a:t>
            </a:r>
            <a:br>
              <a:rPr lang="en-US" sz="2700" dirty="0" smtClean="0"/>
            </a:br>
            <a:r>
              <a:rPr lang="en-US" sz="3600" dirty="0" smtClean="0"/>
              <a:t>Vector Operations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Vector Operations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Negation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Multiplication by a scalar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Addition and Subtraction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Displacement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Magnitude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Normalization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Dot </a:t>
            </a:r>
            <a:r>
              <a:rPr lang="en-US" sz="2800" dirty="0"/>
              <a:t>product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Cross product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E662-C8F8-4275-B6F4-73997686B68A}" type="slidenum">
              <a:rPr lang="en-US"/>
              <a:pPr/>
              <a:t>27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René Descartes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René Descartes from Chapter 1?</a:t>
            </a:r>
          </a:p>
          <a:p>
            <a:r>
              <a:rPr lang="en-US" dirty="0" smtClean="0"/>
              <a:t>He’s famous for (among other things) unifying algebra and geometry.</a:t>
            </a:r>
          </a:p>
          <a:p>
            <a:r>
              <a:rPr lang="en-US" dirty="0" smtClean="0"/>
              <a:t>His observation that algebra and geometry are the same thing is particularly significant for us, because algebra is what we program, and geometry is what we see on the screen.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René Descartes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 smtClean="0"/>
              <a:t>Our approach to vector operations would have pleased him.</a:t>
            </a:r>
          </a:p>
          <a:p>
            <a:r>
              <a:rPr lang="en-US" dirty="0" smtClean="0"/>
              <a:t>We will describe both the algebra and the geometry behind vector operations.</a:t>
            </a:r>
          </a:p>
          <a:p>
            <a:r>
              <a:rPr lang="en-US" dirty="0" smtClean="0"/>
              <a:t>Let’s get started…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2" descr="C:\Users\ian\Desktop\FRANS_~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676400"/>
            <a:ext cx="3412359" cy="4176694"/>
          </a:xfrm>
          <a:prstGeom prst="rect">
            <a:avLst/>
          </a:prstGeom>
          <a:noFill/>
          <a:effectLst>
            <a:outerShdw blurRad="3429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01000" cy="1189038"/>
          </a:xfrm>
        </p:spPr>
        <p:txBody>
          <a:bodyPr/>
          <a:lstStyle/>
          <a:p>
            <a:r>
              <a:rPr lang="en-US" dirty="0" smtClean="0"/>
              <a:t>Word Cloud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Chapter 2 Notes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2" descr="C:\Users\ian\Documents\Game Math Book\Wordle\Images\vecto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453088" cy="4419600"/>
          </a:xfrm>
          <a:prstGeom prst="rect">
            <a:avLst/>
          </a:prstGeom>
          <a:noFill/>
          <a:effectLst>
            <a:outerShdw blurRad="2413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2.5:</a:t>
            </a:r>
            <a:br>
              <a:rPr lang="en-US" sz="2700" dirty="0" smtClean="0"/>
            </a:br>
            <a:r>
              <a:rPr lang="en-US" sz="3600" dirty="0" smtClean="0"/>
              <a:t>Negating a Vector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Negation: Algebra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Negation is the additive inverse:</a:t>
            </a:r>
          </a:p>
          <a:p>
            <a:pPr>
              <a:buFontTx/>
              <a:buNone/>
            </a:pPr>
            <a:r>
              <a:rPr lang="en-US" dirty="0"/>
              <a:t>                     </a:t>
            </a:r>
            <a:r>
              <a:rPr lang="en-US" b="1" dirty="0"/>
              <a:t>v</a:t>
            </a:r>
            <a:r>
              <a:rPr lang="en-US" dirty="0"/>
              <a:t> + -</a:t>
            </a:r>
            <a:r>
              <a:rPr lang="en-US" b="1" dirty="0"/>
              <a:t>v</a:t>
            </a:r>
            <a:r>
              <a:rPr lang="en-US" dirty="0"/>
              <a:t> = -</a:t>
            </a:r>
            <a:r>
              <a:rPr lang="en-US" b="1" dirty="0"/>
              <a:t>v</a:t>
            </a:r>
            <a:r>
              <a:rPr lang="en-US" dirty="0"/>
              <a:t> + </a:t>
            </a:r>
            <a:r>
              <a:rPr lang="en-US" b="1" dirty="0"/>
              <a:t>v</a:t>
            </a:r>
            <a:r>
              <a:rPr lang="en-US" dirty="0"/>
              <a:t> = </a:t>
            </a:r>
            <a:r>
              <a:rPr lang="en-US" b="1" dirty="0"/>
              <a:t>0</a:t>
            </a:r>
          </a:p>
          <a:p>
            <a:r>
              <a:rPr lang="en-US" dirty="0"/>
              <a:t>To negate a vector, negate all of its </a:t>
            </a:r>
            <a:r>
              <a:rPr lang="en-US" dirty="0" smtClean="0"/>
              <a:t>components.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5199-CF0D-4EAC-BC81-C6B83256F5B9}" type="slidenum">
              <a:rPr lang="en-US"/>
              <a:pPr/>
              <a:t>31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581400"/>
            <a:ext cx="3200400" cy="230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844445" cy="199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38600"/>
            <a:ext cx="8507413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Negation: Geometry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negate a vector, make it point in the opposite direction.</a:t>
            </a:r>
          </a:p>
          <a:p>
            <a:r>
              <a:rPr lang="en-US" dirty="0"/>
              <a:t>Swap the head with the tail, that 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vector and its negative are parallel and have the same magnitude, but point in opposite directions.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AFC4-14CC-47F4-A7FF-DBD0307F3A17}" type="slidenum">
              <a:rPr lang="en-US"/>
              <a:pPr/>
              <a:t>33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122" name="Picture 2" descr="C:\Users\ian\Desktop\figs_jpg\negating_vectors_exam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609600"/>
            <a:ext cx="5402263" cy="527807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2.6:</a:t>
            </a:r>
            <a:br>
              <a:rPr lang="en-US" sz="2700" dirty="0" smtClean="0"/>
            </a:br>
            <a:r>
              <a:rPr lang="en-US" sz="3600" dirty="0" smtClean="0"/>
              <a:t>Vector Multiplication by a Scalar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</a:t>
            </a:r>
            <a:r>
              <a:rPr lang="en-US" dirty="0" err="1" smtClean="0"/>
              <a:t>Mult</a:t>
            </a:r>
            <a:r>
              <a:rPr lang="en-US" dirty="0" smtClean="0"/>
              <a:t>. </a:t>
            </a:r>
            <a:r>
              <a:rPr lang="en-US" dirty="0"/>
              <a:t>by a Scalar: Algebra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Can multiply a vector by a scalar.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Result is a vector of the same dimension.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To multiply a vector by a scalar, multiply each component by the scalar.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 example, if </a:t>
            </a:r>
            <a:r>
              <a:rPr lang="en-US" sz="2800" i="1" dirty="0"/>
              <a:t>k</a:t>
            </a:r>
            <a:r>
              <a:rPr lang="en-US" sz="2800" b="1" dirty="0"/>
              <a:t>a</a:t>
            </a:r>
            <a:r>
              <a:rPr lang="en-US" sz="2800" dirty="0"/>
              <a:t> = </a:t>
            </a:r>
            <a:r>
              <a:rPr lang="en-US" sz="2800" b="1" dirty="0"/>
              <a:t>b</a:t>
            </a:r>
            <a:r>
              <a:rPr lang="en-US" sz="2800" dirty="0"/>
              <a:t>, then </a:t>
            </a:r>
            <a:r>
              <a:rPr lang="en-US" sz="2800" b="1" dirty="0"/>
              <a:t>b</a:t>
            </a:r>
            <a:r>
              <a:rPr lang="en-US" sz="2800" baseline="-25000" dirty="0"/>
              <a:t>1</a:t>
            </a:r>
            <a:r>
              <a:rPr lang="en-US" sz="2800" dirty="0"/>
              <a:t>=</a:t>
            </a:r>
            <a:r>
              <a:rPr lang="en-US" sz="2800" i="1" dirty="0"/>
              <a:t>k</a:t>
            </a:r>
            <a:r>
              <a:rPr lang="en-US" sz="2800" b="1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etc.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 vector negation is the same as multiplying by the scalar –1.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Division by a scalar same as multiplication by the scalar multiplicative inverse.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712C-0ED5-4114-A18B-B650176189F7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2D26-B9F5-4226-8D50-5A49E5851316}" type="slidenum">
              <a:rPr lang="en-US"/>
              <a:pPr/>
              <a:t>37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9100" y="2012950"/>
            <a:ext cx="57658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</a:t>
            </a:r>
            <a:r>
              <a:rPr lang="en-US" dirty="0" err="1" smtClean="0"/>
              <a:t>Mult</a:t>
            </a:r>
            <a:r>
              <a:rPr lang="en-US" dirty="0" smtClean="0"/>
              <a:t>. </a:t>
            </a:r>
            <a:r>
              <a:rPr lang="en-US" dirty="0"/>
              <a:t>by a Scalar: Geometry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Multiplication of a vector </a:t>
            </a:r>
            <a:r>
              <a:rPr lang="en-US" b="1" dirty="0"/>
              <a:t>v</a:t>
            </a:r>
            <a:r>
              <a:rPr lang="en-US" dirty="0"/>
              <a:t> by a scalar </a:t>
            </a:r>
            <a:r>
              <a:rPr lang="en-US" i="1" dirty="0"/>
              <a:t>k</a:t>
            </a:r>
            <a:r>
              <a:rPr lang="en-US" dirty="0"/>
              <a:t> stretches </a:t>
            </a:r>
            <a:r>
              <a:rPr lang="en-US" b="1" dirty="0"/>
              <a:t>v</a:t>
            </a:r>
            <a:r>
              <a:rPr lang="en-US" dirty="0"/>
              <a:t> by a factor of </a:t>
            </a:r>
            <a:r>
              <a:rPr lang="en-US" i="1" dirty="0"/>
              <a:t>k</a:t>
            </a:r>
          </a:p>
          <a:p>
            <a:r>
              <a:rPr lang="en-US" dirty="0"/>
              <a:t>In the same direction if </a:t>
            </a:r>
            <a:r>
              <a:rPr lang="en-US" i="1" dirty="0"/>
              <a:t>k</a:t>
            </a:r>
            <a:r>
              <a:rPr lang="en-US" dirty="0"/>
              <a:t> is positive.</a:t>
            </a:r>
          </a:p>
          <a:p>
            <a:r>
              <a:rPr lang="en-US" dirty="0"/>
              <a:t>In the opposite direction if </a:t>
            </a:r>
            <a:r>
              <a:rPr lang="en-US" i="1" dirty="0"/>
              <a:t>k</a:t>
            </a:r>
            <a:r>
              <a:rPr lang="en-US" dirty="0"/>
              <a:t> is negative.</a:t>
            </a:r>
          </a:p>
          <a:p>
            <a:r>
              <a:rPr lang="en-US" dirty="0"/>
              <a:t>To see this, think about the Pythagorean Theorem.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B7E6-DC76-4D06-882E-A9F73A50C549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A2F-7DEC-4BA6-BDAE-7C90309622FB}" type="slidenum">
              <a:rPr lang="en-US"/>
              <a:pPr/>
              <a:t>39</a:t>
            </a:fld>
            <a:endParaRPr lang="en-US"/>
          </a:p>
        </p:txBody>
      </p:sp>
      <p:pic>
        <p:nvPicPr>
          <p:cNvPr id="7170" name="Picture 2" descr="C:\Users\ian\Desktop\figs_jpg\vector_times_scalar_examples_f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685800"/>
            <a:ext cx="6248400" cy="50492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2.1:</a:t>
            </a:r>
            <a:br>
              <a:rPr lang="en-US" sz="2700" dirty="0" smtClean="0"/>
            </a:br>
            <a:r>
              <a:rPr lang="en-US" sz="3600" dirty="0" smtClean="0"/>
              <a:t>Mathematical Definition</a:t>
            </a:r>
            <a:br>
              <a:rPr lang="en-US" sz="3600" dirty="0" smtClean="0"/>
            </a:br>
            <a:r>
              <a:rPr lang="en-US" sz="3600" dirty="0" smtClean="0"/>
              <a:t>and Other Boring Stuff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2.7:</a:t>
            </a:r>
            <a:br>
              <a:rPr lang="en-US" sz="2700" dirty="0" smtClean="0"/>
            </a:br>
            <a:r>
              <a:rPr lang="en-US" sz="3600" dirty="0" smtClean="0"/>
              <a:t>Vector Addition and Subtraction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Algebra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add two vectors of the same </a:t>
            </a:r>
            <a:r>
              <a:rPr lang="en-US" dirty="0" smtClean="0"/>
              <a:t>dimension.</a:t>
            </a:r>
            <a:endParaRPr lang="en-US" dirty="0"/>
          </a:p>
          <a:p>
            <a:r>
              <a:rPr lang="en-US" dirty="0"/>
              <a:t>Result is a vector of the same </a:t>
            </a:r>
            <a:r>
              <a:rPr lang="en-US" dirty="0" smtClean="0"/>
              <a:t>dimension.</a:t>
            </a:r>
            <a:endParaRPr lang="en-US" dirty="0"/>
          </a:p>
          <a:p>
            <a:r>
              <a:rPr lang="en-US" dirty="0"/>
              <a:t>To add two vectors, add their components.</a:t>
            </a:r>
          </a:p>
          <a:p>
            <a:r>
              <a:rPr lang="en-US" dirty="0"/>
              <a:t>For example, if </a:t>
            </a:r>
            <a:r>
              <a:rPr lang="en-US" b="1" dirty="0"/>
              <a:t>a</a:t>
            </a:r>
            <a:r>
              <a:rPr lang="en-US" dirty="0"/>
              <a:t> +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en-US" b="1" dirty="0"/>
              <a:t>c</a:t>
            </a:r>
            <a:r>
              <a:rPr lang="en-US" dirty="0"/>
              <a:t>, then </a:t>
            </a:r>
            <a:r>
              <a:rPr lang="en-US" b="1" dirty="0" smtClean="0"/>
              <a:t>c</a:t>
            </a:r>
            <a:r>
              <a:rPr lang="en-US" baseline="-25000" dirty="0" smtClean="0"/>
              <a:t>1 </a:t>
            </a:r>
            <a:r>
              <a:rPr lang="en-US" dirty="0" smtClean="0"/>
              <a:t>= </a:t>
            </a:r>
            <a:r>
              <a:rPr lang="en-US" b="1" dirty="0" smtClean="0"/>
              <a:t>a</a:t>
            </a:r>
            <a:r>
              <a:rPr lang="en-US" baseline="-25000" dirty="0" smtClean="0"/>
              <a:t>1 </a:t>
            </a:r>
            <a:r>
              <a:rPr lang="en-US" dirty="0" smtClean="0"/>
              <a:t>+ </a:t>
            </a:r>
            <a:r>
              <a:rPr lang="en-US" b="1" dirty="0" smtClean="0"/>
              <a:t>b</a:t>
            </a:r>
            <a:r>
              <a:rPr lang="en-US" baseline="-25000" dirty="0" smtClean="0"/>
              <a:t>1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Subtract vectors by adding the negative of the second vector, so </a:t>
            </a:r>
            <a:r>
              <a:rPr lang="en-US" b="1" dirty="0" smtClean="0"/>
              <a:t>a</a:t>
            </a:r>
            <a:r>
              <a:rPr lang="en-US" dirty="0" smtClean="0"/>
              <a:t> – </a:t>
            </a:r>
            <a:r>
              <a:rPr lang="en-US" b="1" dirty="0" smtClean="0"/>
              <a:t>b</a:t>
            </a:r>
            <a:r>
              <a:rPr lang="en-US" dirty="0" smtClean="0"/>
              <a:t> = </a:t>
            </a:r>
            <a:r>
              <a:rPr lang="en-US" b="1" dirty="0" smtClean="0"/>
              <a:t>a</a:t>
            </a:r>
            <a:r>
              <a:rPr lang="en-US" dirty="0" smtClean="0"/>
              <a:t> + (– </a:t>
            </a:r>
            <a:r>
              <a:rPr lang="en-US" b="1" dirty="0" smtClean="0"/>
              <a:t>b)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7739-901C-4ECC-8A7B-9CB277D53AE7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smtClean="0"/>
              <a:t>Addition: Algebra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6472-DD76-44AE-A98A-284C2D09E66B}" type="slidenum">
              <a:rPr lang="en-US"/>
              <a:pPr/>
              <a:t>42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828800"/>
            <a:ext cx="61976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smtClean="0"/>
              <a:t>Subtraction: Algebra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81057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Identities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addition is associative.</a:t>
            </a:r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b="1" dirty="0" smtClean="0"/>
              <a:t>a</a:t>
            </a:r>
            <a:r>
              <a:rPr lang="en-US" dirty="0" smtClean="0"/>
              <a:t> + (</a:t>
            </a:r>
            <a:r>
              <a:rPr lang="en-US" b="1" dirty="0" smtClean="0"/>
              <a:t>b</a:t>
            </a:r>
            <a:r>
              <a:rPr lang="en-US" dirty="0" smtClean="0"/>
              <a:t> + </a:t>
            </a:r>
            <a:r>
              <a:rPr lang="en-US" b="1" dirty="0" smtClean="0"/>
              <a:t>c</a:t>
            </a:r>
            <a:r>
              <a:rPr lang="en-US" dirty="0" smtClean="0"/>
              <a:t>) = (</a:t>
            </a:r>
            <a:r>
              <a:rPr lang="en-US" b="1" dirty="0" smtClean="0"/>
              <a:t>a</a:t>
            </a:r>
            <a:r>
              <a:rPr lang="en-US" dirty="0" smtClean="0"/>
              <a:t> + </a:t>
            </a:r>
            <a:r>
              <a:rPr lang="en-US" b="1" dirty="0" smtClean="0"/>
              <a:t>b</a:t>
            </a:r>
            <a:r>
              <a:rPr lang="en-US" dirty="0" smtClean="0"/>
              <a:t>) + </a:t>
            </a:r>
            <a:r>
              <a:rPr lang="en-US" b="1" dirty="0" smtClean="0"/>
              <a:t>c</a:t>
            </a:r>
          </a:p>
          <a:p>
            <a:r>
              <a:rPr lang="en-US" dirty="0" smtClean="0"/>
              <a:t>Vector addition is commutative.</a:t>
            </a:r>
          </a:p>
          <a:p>
            <a:pPr algn="ctr">
              <a:buNone/>
            </a:pPr>
            <a:r>
              <a:rPr lang="en-US" b="1" dirty="0" smtClean="0"/>
              <a:t>a</a:t>
            </a:r>
            <a:r>
              <a:rPr lang="en-US" dirty="0" smtClean="0"/>
              <a:t> + </a:t>
            </a:r>
            <a:r>
              <a:rPr lang="en-US" b="1" dirty="0" smtClean="0"/>
              <a:t>b</a:t>
            </a:r>
            <a:r>
              <a:rPr lang="en-US" dirty="0" smtClean="0"/>
              <a:t> = </a:t>
            </a:r>
            <a:r>
              <a:rPr lang="en-US" b="1" dirty="0" smtClean="0"/>
              <a:t>b </a:t>
            </a:r>
            <a:r>
              <a:rPr lang="en-US" dirty="0" smtClean="0"/>
              <a:t>+ </a:t>
            </a:r>
            <a:r>
              <a:rPr lang="en-US" b="1" dirty="0" smtClean="0"/>
              <a:t>a</a:t>
            </a:r>
            <a:endParaRPr lang="en-US" dirty="0" smtClean="0"/>
          </a:p>
          <a:p>
            <a:r>
              <a:rPr lang="en-US" dirty="0" smtClean="0"/>
              <a:t>Vector subtraction is anti-commutative.</a:t>
            </a:r>
          </a:p>
          <a:p>
            <a:pPr algn="ctr">
              <a:buNone/>
            </a:pPr>
            <a:r>
              <a:rPr lang="en-US" b="1" dirty="0" smtClean="0"/>
              <a:t>a</a:t>
            </a:r>
            <a:r>
              <a:rPr lang="en-US" dirty="0" smtClean="0"/>
              <a:t> – </a:t>
            </a:r>
            <a:r>
              <a:rPr lang="en-US" b="1" dirty="0" smtClean="0"/>
              <a:t>b</a:t>
            </a:r>
            <a:r>
              <a:rPr lang="en-US" dirty="0" smtClean="0"/>
              <a:t> = –(</a:t>
            </a:r>
            <a:r>
              <a:rPr lang="en-US" b="1" dirty="0" smtClean="0"/>
              <a:t>b </a:t>
            </a:r>
            <a:r>
              <a:rPr lang="en-US" dirty="0" smtClean="0"/>
              <a:t>– </a:t>
            </a:r>
            <a:r>
              <a:rPr lang="en-US" b="1" dirty="0" smtClean="0"/>
              <a:t>a)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Geometry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vectors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: use the </a:t>
            </a:r>
            <a:r>
              <a:rPr lang="en-US" i="1" dirty="0"/>
              <a:t>triangle </a:t>
            </a:r>
            <a:r>
              <a:rPr lang="en-US" i="1" dirty="0" smtClean="0"/>
              <a:t>rule.</a:t>
            </a:r>
            <a:endParaRPr lang="en-US" b="1" i="1" dirty="0"/>
          </a:p>
          <a:p>
            <a:r>
              <a:rPr lang="en-US" dirty="0"/>
              <a:t>Place the tail of </a:t>
            </a:r>
            <a:r>
              <a:rPr lang="en-US" b="1" dirty="0"/>
              <a:t>a</a:t>
            </a:r>
            <a:r>
              <a:rPr lang="en-US" dirty="0"/>
              <a:t> on the head of </a:t>
            </a:r>
            <a:r>
              <a:rPr lang="en-US" b="1" dirty="0" smtClean="0"/>
              <a:t>b</a:t>
            </a:r>
            <a:r>
              <a:rPr lang="en-US" dirty="0" smtClean="0"/>
              <a:t>.</a:t>
            </a:r>
            <a:endParaRPr lang="en-US" b="1" dirty="0"/>
          </a:p>
          <a:p>
            <a:r>
              <a:rPr lang="en-US" b="1" dirty="0" smtClean="0"/>
              <a:t>a </a:t>
            </a:r>
            <a:r>
              <a:rPr lang="en-US" dirty="0" smtClean="0"/>
              <a:t>+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is the vector from the tail of </a:t>
            </a:r>
            <a:r>
              <a:rPr lang="en-US" b="1" dirty="0"/>
              <a:t>b</a:t>
            </a:r>
            <a:r>
              <a:rPr lang="en-US" dirty="0"/>
              <a:t> to the head of </a:t>
            </a:r>
            <a:r>
              <a:rPr lang="en-US" b="1" dirty="0" smtClean="0"/>
              <a:t>a</a:t>
            </a:r>
            <a:r>
              <a:rPr lang="en-US" dirty="0" smtClean="0"/>
              <a:t>.</a:t>
            </a:r>
            <a:endParaRPr lang="en-US" b="1" dirty="0"/>
          </a:p>
          <a:p>
            <a:r>
              <a:rPr lang="en-US" dirty="0"/>
              <a:t>Or the other way around: </a:t>
            </a:r>
            <a:r>
              <a:rPr lang="en-US" dirty="0" smtClean="0"/>
              <a:t>we can </a:t>
            </a:r>
            <a:r>
              <a:rPr lang="en-US" dirty="0"/>
              <a:t>swap the roles of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 </a:t>
            </a:r>
            <a:r>
              <a:rPr lang="en-US" dirty="0" smtClean="0"/>
              <a:t>(because vector </a:t>
            </a:r>
            <a:r>
              <a:rPr lang="en-US" dirty="0"/>
              <a:t>addition is </a:t>
            </a:r>
            <a:r>
              <a:rPr lang="en-US" dirty="0" smtClean="0"/>
              <a:t>commutative, remember </a:t>
            </a:r>
            <a:r>
              <a:rPr lang="en-US" dirty="0"/>
              <a:t>the algebra.)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EDC7-3580-497A-9C1D-F5E0C7EF2EA0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Rule for Addition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B72-D3F5-490A-ABC1-7EBCCE7EAD5B}" type="slidenum">
              <a:rPr lang="en-US"/>
              <a:pPr/>
              <a:t>46</a:t>
            </a:fld>
            <a:endParaRPr lang="en-US"/>
          </a:p>
        </p:txBody>
      </p:sp>
      <p:pic>
        <p:nvPicPr>
          <p:cNvPr id="9" name="Picture 4" descr="C:\Documents and Settings\ian\My Documents\classes\2003\Spring\4330\Notes\vectors\triangle_rul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19400"/>
            <a:ext cx="6953250" cy="3006592"/>
          </a:xfrm>
          <a:prstGeom prst="rect">
            <a:avLst/>
          </a:prstGeom>
          <a:noFill/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914400" y="1524000"/>
            <a:ext cx="7162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Algebra: [4</a:t>
            </a:r>
            <a:r>
              <a:rPr lang="en-US" sz="3200" dirty="0" smtClean="0"/>
              <a:t>, 1] + [-</a:t>
            </a:r>
            <a:r>
              <a:rPr lang="en-US" sz="3200" dirty="0"/>
              <a:t>2</a:t>
            </a:r>
            <a:r>
              <a:rPr lang="en-US" sz="3200" dirty="0" smtClean="0"/>
              <a:t>, 3] = [</a:t>
            </a:r>
            <a:r>
              <a:rPr lang="en-US" sz="3200" dirty="0"/>
              <a:t>2</a:t>
            </a:r>
            <a:r>
              <a:rPr lang="en-US" sz="3200" dirty="0" smtClean="0"/>
              <a:t>, 4</a:t>
            </a:r>
            <a:r>
              <a:rPr lang="en-US" sz="3200" dirty="0"/>
              <a:t>]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Geometry: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Rule for Subtraction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Place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d</a:t>
            </a:r>
            <a:r>
              <a:rPr lang="en-US" dirty="0"/>
              <a:t> tail to tail.</a:t>
            </a:r>
          </a:p>
          <a:p>
            <a:pPr>
              <a:lnSpc>
                <a:spcPct val="90000"/>
              </a:lnSpc>
            </a:pPr>
            <a:r>
              <a:rPr lang="en-US" b="1" dirty="0"/>
              <a:t>c</a:t>
            </a:r>
            <a:r>
              <a:rPr lang="en-US" dirty="0"/>
              <a:t> – </a:t>
            </a:r>
            <a:r>
              <a:rPr lang="en-US" b="1" dirty="0"/>
              <a:t>d</a:t>
            </a:r>
            <a:r>
              <a:rPr lang="en-US" dirty="0"/>
              <a:t> is the vector from the head of </a:t>
            </a:r>
            <a:r>
              <a:rPr lang="en-US" b="1" dirty="0"/>
              <a:t>d</a:t>
            </a:r>
            <a:r>
              <a:rPr lang="en-US" dirty="0"/>
              <a:t> to the head of </a:t>
            </a:r>
            <a:r>
              <a:rPr lang="en-US" b="1" dirty="0"/>
              <a:t>c</a:t>
            </a:r>
            <a:r>
              <a:rPr lang="en-US" dirty="0"/>
              <a:t> (head-positive, tail-negative).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B72-D3F5-490A-ABC1-7EBCCE7EAD5B}" type="slidenum">
              <a:rPr lang="en-US"/>
              <a:pPr/>
              <a:t>47</a:t>
            </a:fld>
            <a:endParaRPr lang="en-US"/>
          </a:p>
        </p:txBody>
      </p:sp>
      <p:pic>
        <p:nvPicPr>
          <p:cNvPr id="5" name="Picture 2" descr="C:\Documents and Settings\ian\My Documents\classes\2003\Spring\4330\Notes\vectors\triangle_rul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76600"/>
            <a:ext cx="6553200" cy="275279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0A98-FC96-4F45-BAC6-4D5F1F93C587}" type="slidenum">
              <a:rPr lang="en-US"/>
              <a:pPr/>
              <a:t>48</a:t>
            </a:fld>
            <a:endParaRPr lang="en-US"/>
          </a:p>
        </p:txBody>
      </p:sp>
      <p:pic>
        <p:nvPicPr>
          <p:cNvPr id="46082" name="Picture 1026" descr="C:\Documents and Settings\ian\My Documents\classes\2003\Spring\4330\Notes\vectors\triangle_rul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813" y="1919288"/>
            <a:ext cx="7467600" cy="31369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E12E-60C3-4B6A-B643-84F7A45FCFB4}" type="slidenum">
              <a:rPr lang="en-US"/>
              <a:pPr/>
              <a:t>49</a:t>
            </a:fld>
            <a:endParaRPr lang="en-US"/>
          </a:p>
        </p:txBody>
      </p:sp>
      <p:pic>
        <p:nvPicPr>
          <p:cNvPr id="47106" name="Picture 1026" descr="C:\Documents and Settings\ian\My Documents\classes\2003\Spring\4330\Notes\vectors\triangle_rule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813" y="1919288"/>
            <a:ext cx="7467600" cy="31369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Vectors and Scalars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“ordinary number” is called a </a:t>
            </a:r>
            <a:r>
              <a:rPr lang="en-US" sz="2800" i="1" dirty="0"/>
              <a:t>scalar.</a:t>
            </a:r>
            <a:endParaRPr lang="en-US" sz="2800" dirty="0"/>
          </a:p>
          <a:p>
            <a:r>
              <a:rPr lang="en-US" sz="2800" dirty="0"/>
              <a:t>Algebraic definition of a vector: a list of scalars in square brackets. </a:t>
            </a:r>
            <a:r>
              <a:rPr lang="en-US" sz="2800" dirty="0" err="1"/>
              <a:t>Eg</a:t>
            </a:r>
            <a:r>
              <a:rPr lang="en-US" sz="2800" dirty="0"/>
              <a:t>. [1</a:t>
            </a:r>
            <a:r>
              <a:rPr lang="en-US" sz="2800" dirty="0" smtClean="0"/>
              <a:t>, 2, 3</a:t>
            </a:r>
            <a:r>
              <a:rPr lang="en-US" sz="2800" dirty="0"/>
              <a:t>].</a:t>
            </a:r>
          </a:p>
          <a:p>
            <a:r>
              <a:rPr lang="en-US" sz="2800" dirty="0"/>
              <a:t>Vector </a:t>
            </a:r>
            <a:r>
              <a:rPr lang="en-US" sz="2800" i="1" dirty="0"/>
              <a:t>dimension</a:t>
            </a:r>
            <a:r>
              <a:rPr lang="en-US" sz="2800" dirty="0"/>
              <a:t> is the number of numbers in the list (3 in that example).</a:t>
            </a:r>
          </a:p>
          <a:p>
            <a:r>
              <a:rPr lang="en-US" sz="2800" dirty="0"/>
              <a:t>Typically </a:t>
            </a:r>
            <a:r>
              <a:rPr lang="en-US" sz="2800" dirty="0" smtClean="0"/>
              <a:t>we use </a:t>
            </a:r>
            <a:r>
              <a:rPr lang="en-US" sz="2800" dirty="0"/>
              <a:t>dimension 2 for 2D work, dimension 3 for 3D work.</a:t>
            </a:r>
          </a:p>
          <a:p>
            <a:r>
              <a:rPr lang="en-US" sz="2800" dirty="0"/>
              <a:t>We’ll find a use for dimension 4 </a:t>
            </a:r>
            <a:r>
              <a:rPr lang="en-US" sz="2800" dirty="0" smtClean="0"/>
              <a:t>also, later.</a:t>
            </a:r>
            <a:endParaRPr lang="en-US" sz="280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7CEE-29BB-464A-8646-64CFCE9676E9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Many Vectors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the triangle rule as many times as </a:t>
            </a:r>
            <a:r>
              <a:rPr lang="en-US" dirty="0" smtClean="0"/>
              <a:t>necessary?</a:t>
            </a:r>
            <a:endParaRPr lang="en-US" dirty="0"/>
          </a:p>
          <a:p>
            <a:r>
              <a:rPr lang="en-US" dirty="0"/>
              <a:t>Result: string all the vectors together. </a:t>
            </a:r>
            <a:r>
              <a:rPr lang="en-US" dirty="0" smtClean="0"/>
              <a:t>(Should we call this the polygon rule or the </a:t>
            </a:r>
            <a:r>
              <a:rPr lang="en-US" dirty="0" err="1" smtClean="0"/>
              <a:t>multitriangle</a:t>
            </a:r>
            <a:r>
              <a:rPr lang="en-US" dirty="0" smtClean="0"/>
              <a:t> rule?)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A0B8-E0A6-4169-AF73-D8C45FAFC268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43D1-669D-456E-A742-AF1AB20B6ADD}" type="slidenum">
              <a:rPr lang="en-US"/>
              <a:pPr/>
              <a:t>51</a:t>
            </a:fld>
            <a:endParaRPr lang="en-US"/>
          </a:p>
        </p:txBody>
      </p:sp>
      <p:pic>
        <p:nvPicPr>
          <p:cNvPr id="33795" name="Picture 3" descr="C:\Documents and Settings\ian\My Documents\classes\2003\Spring\4330\Notes\vectors\triangle_rule_multiple_vect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685800"/>
            <a:ext cx="5408613" cy="54086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smtClean="0"/>
              <a:t>Displacement: Algebra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how to </a:t>
            </a:r>
            <a:r>
              <a:rPr lang="en-US" dirty="0"/>
              <a:t>get the vector displacement from point </a:t>
            </a:r>
            <a:r>
              <a:rPr lang="en-US" i="1" dirty="0"/>
              <a:t>a</a:t>
            </a:r>
            <a:r>
              <a:rPr lang="en-US" dirty="0"/>
              <a:t> to point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r>
              <a:rPr lang="en-US" dirty="0"/>
              <a:t>Let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be the vectors from the origin to the respective points.</a:t>
            </a:r>
          </a:p>
          <a:p>
            <a:r>
              <a:rPr lang="en-US" dirty="0"/>
              <a:t>The vector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 is </a:t>
            </a:r>
            <a:r>
              <a:rPr lang="en-US" b="1" dirty="0"/>
              <a:t>b</a:t>
            </a:r>
            <a:r>
              <a:rPr lang="en-US" dirty="0"/>
              <a:t> – </a:t>
            </a:r>
            <a:r>
              <a:rPr lang="en-US" b="1" dirty="0"/>
              <a:t>a </a:t>
            </a:r>
            <a:r>
              <a:rPr lang="en-US" dirty="0"/>
              <a:t>(the destination is positive)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9F23D-E8AA-4DEC-A5A9-836FFD95DDE8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Displacement: Geometry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7" name="Picture 2" descr="C:\Users\ian\Desktop\figs_jpg\2d_vector_between_poi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752600"/>
            <a:ext cx="4257635" cy="422200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2.8:</a:t>
            </a:r>
            <a:br>
              <a:rPr lang="en-US" sz="2700" dirty="0" smtClean="0"/>
            </a:br>
            <a:r>
              <a:rPr lang="en-US" sz="3600" dirty="0" smtClean="0"/>
              <a:t>Vector Magnitude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Magnitude: Algebra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5F4-62DE-4C49-A359-DED5B5CB129D}" type="slidenum">
              <a:rPr lang="en-US"/>
              <a:pPr/>
              <a:t>55</a:t>
            </a:fld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990600" y="1524000"/>
            <a:ext cx="6934200" cy="159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768"/>
              </a:spcBef>
              <a:buFontTx/>
              <a:buChar char="•"/>
            </a:pPr>
            <a:r>
              <a:rPr lang="en-US" sz="2800" dirty="0"/>
              <a:t>  The magnitude of a vector is a scalar.</a:t>
            </a:r>
          </a:p>
          <a:p>
            <a:pPr>
              <a:spcBef>
                <a:spcPts val="768"/>
              </a:spcBef>
              <a:buFontTx/>
              <a:buChar char="•"/>
            </a:pPr>
            <a:r>
              <a:rPr lang="en-US" sz="2800" dirty="0"/>
              <a:t>  Also called the “norm”.</a:t>
            </a:r>
          </a:p>
          <a:p>
            <a:pPr>
              <a:spcBef>
                <a:spcPts val="768"/>
              </a:spcBef>
              <a:buFontTx/>
              <a:buChar char="•"/>
            </a:pPr>
            <a:r>
              <a:rPr lang="en-US" sz="2800" dirty="0"/>
              <a:t>  </a:t>
            </a:r>
            <a:r>
              <a:rPr lang="en-US" sz="2800" dirty="0" smtClean="0"/>
              <a:t>It is always </a:t>
            </a:r>
            <a:r>
              <a:rPr lang="en-US" sz="2800" dirty="0"/>
              <a:t>positive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657600"/>
            <a:ext cx="7834313" cy="144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Magnitude: Geometry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Magnitude of a vector is its </a:t>
            </a:r>
            <a:r>
              <a:rPr lang="en-US" dirty="0" smtClean="0"/>
              <a:t>length.</a:t>
            </a:r>
            <a:endParaRPr lang="en-US" dirty="0"/>
          </a:p>
          <a:p>
            <a:r>
              <a:rPr lang="en-US" dirty="0"/>
              <a:t>Use the Pythagorean </a:t>
            </a:r>
            <a:r>
              <a:rPr lang="en-US" dirty="0" smtClean="0"/>
              <a:t>theorem.</a:t>
            </a:r>
            <a:endParaRPr lang="en-US" dirty="0"/>
          </a:p>
          <a:p>
            <a:r>
              <a:rPr lang="en-US" dirty="0"/>
              <a:t>In the next slide, two vertical lines ||</a:t>
            </a:r>
            <a:r>
              <a:rPr lang="en-US" b="1" dirty="0"/>
              <a:t>v</a:t>
            </a:r>
            <a:r>
              <a:rPr lang="en-US" dirty="0"/>
              <a:t>|| means “magnitude of a vector </a:t>
            </a:r>
            <a:r>
              <a:rPr lang="en-US" b="1" dirty="0"/>
              <a:t>v</a:t>
            </a:r>
            <a:r>
              <a:rPr lang="en-US" dirty="0"/>
              <a:t>”, one vertical line |</a:t>
            </a:r>
            <a:r>
              <a:rPr lang="en-US" b="1" dirty="0" err="1"/>
              <a:t>v</a:t>
            </a:r>
            <a:r>
              <a:rPr lang="en-US" i="1" baseline="-25000" dirty="0" err="1"/>
              <a:t>x</a:t>
            </a:r>
            <a:r>
              <a:rPr lang="en-US" dirty="0"/>
              <a:t>| means “absolute value of a scalar </a:t>
            </a:r>
            <a:r>
              <a:rPr lang="en-US" b="1" dirty="0" err="1"/>
              <a:t>v</a:t>
            </a:r>
            <a:r>
              <a:rPr lang="en-US" i="1" baseline="-25000" dirty="0" err="1"/>
              <a:t>x</a:t>
            </a:r>
            <a:r>
              <a:rPr lang="en-US" dirty="0"/>
              <a:t>”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89B-5698-4548-97AF-3627D5F63BD4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DE4A7-6D7A-4328-A820-8BC1E6DEDABE}" type="slidenum">
              <a:rPr lang="en-US"/>
              <a:pPr/>
              <a:t>57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295400"/>
            <a:ext cx="46317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 descr="C:\Users\ian\Desktop\figs_jpg\pythagorean_theorem_vecto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3305110" cy="2743200"/>
          </a:xfrm>
          <a:prstGeom prst="rect">
            <a:avLst/>
          </a:prstGeom>
          <a:noFill/>
          <a:effectLst>
            <a:outerShdw blurRad="165100" dist="38100" dir="2700000" sx="103000" sy="103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137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zero vector has zero </a:t>
            </a:r>
            <a:r>
              <a:rPr lang="en-US" dirty="0" smtClean="0"/>
              <a:t>magnitude.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There are an infinite number of vectors of each magnitude (except zero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pic>
        <p:nvPicPr>
          <p:cNvPr id="37892" name="Picture 4" descr="C:\Documents and Settings\ian\My Documents\classes\2003\Spring\4330\Notes\vectors\infinite_vectors_with_same_magnitu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048000"/>
            <a:ext cx="3124200" cy="3124199"/>
          </a:xfrm>
          <a:prstGeom prst="rect">
            <a:avLst/>
          </a:prstGeom>
          <a:noFill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97C-480E-4EE3-9A7A-C97FB68B1DA6}" type="slidenum">
              <a:rPr lang="en-US"/>
              <a:pPr/>
              <a:t>58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2.9:</a:t>
            </a:r>
            <a:br>
              <a:rPr lang="en-US" sz="2700" dirty="0" smtClean="0"/>
            </a:br>
            <a:r>
              <a:rPr lang="en-US" sz="3600" dirty="0" smtClean="0"/>
              <a:t>Unit Vectors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Row vs. Column Vectors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can be written in one of two different ways: horizontally or vertically.</a:t>
            </a:r>
          </a:p>
          <a:p>
            <a:r>
              <a:rPr lang="en-US" dirty="0"/>
              <a:t>Row vector: [1</a:t>
            </a:r>
            <a:r>
              <a:rPr lang="en-US" dirty="0" smtClean="0"/>
              <a:t>, 2, 3</a:t>
            </a:r>
            <a:r>
              <a:rPr lang="en-US" dirty="0"/>
              <a:t>]</a:t>
            </a:r>
          </a:p>
          <a:p>
            <a:r>
              <a:rPr lang="en-US" dirty="0"/>
              <a:t>Column vector: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1E1-E270-4F52-AFED-6AB102B36BF6}" type="slidenum">
              <a:rPr lang="en-US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810000"/>
            <a:ext cx="54447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Normalization: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normalized</a:t>
            </a:r>
            <a:r>
              <a:rPr lang="en-US" dirty="0" smtClean="0"/>
              <a:t> vector always has unit length.</a:t>
            </a:r>
          </a:p>
          <a:p>
            <a:r>
              <a:rPr lang="en-US" dirty="0" smtClean="0"/>
              <a:t>To normalize a nonzero vector, divide by its magnitude.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200400"/>
            <a:ext cx="18415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Normalize [12, -5]: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90800"/>
            <a:ext cx="8524875" cy="172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Normalization: Geometry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16386" name="Picture 2" descr="C:\Users\ian\Desktop\figs_jpg\normalized_vect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752600"/>
            <a:ext cx="3886200" cy="394022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2.10:</a:t>
            </a:r>
            <a:br>
              <a:rPr lang="en-US" sz="2700" dirty="0" smtClean="0"/>
            </a:br>
            <a:r>
              <a:rPr lang="en-US" sz="3600" dirty="0" smtClean="0"/>
              <a:t>The Distance Formula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Computing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the geometric distance between two points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Compute the vector </a:t>
            </a:r>
            <a:r>
              <a:rPr lang="en-US" b="1" dirty="0" smtClean="0"/>
              <a:t>d</a:t>
            </a:r>
            <a:r>
              <a:rPr lang="en-US" dirty="0" smtClean="0"/>
              <a:t> from </a:t>
            </a:r>
            <a:r>
              <a:rPr lang="en-US" b="1" dirty="0" smtClean="0"/>
              <a:t>a</a:t>
            </a:r>
            <a:r>
              <a:rPr lang="en-US" dirty="0" smtClean="0"/>
              <a:t> to </a:t>
            </a:r>
            <a:r>
              <a:rPr lang="en-US" b="1" dirty="0" smtClean="0"/>
              <a:t>b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Compute the magnitude of </a:t>
            </a:r>
            <a:r>
              <a:rPr lang="en-US" b="1" dirty="0" smtClean="0"/>
              <a:t>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know how to do both of those things.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2.11:</a:t>
            </a:r>
            <a:br>
              <a:rPr lang="en-US" sz="2700" dirty="0" smtClean="0"/>
            </a:br>
            <a:r>
              <a:rPr lang="en-US" sz="3600" dirty="0" smtClean="0"/>
              <a:t>Vector Dot Product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Product: Algebra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take the dot product of two vectors of the same </a:t>
            </a:r>
            <a:r>
              <a:rPr lang="en-US" dirty="0" smtClean="0"/>
              <a:t>dimension. The result </a:t>
            </a:r>
            <a:r>
              <a:rPr lang="en-US" dirty="0"/>
              <a:t>is a </a:t>
            </a:r>
            <a:r>
              <a:rPr lang="en-US" dirty="0" smtClean="0"/>
              <a:t>scalar.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6326-E4FA-483F-BEC2-BD28D42C2A5D}" type="slidenum">
              <a:rPr lang="en-US"/>
              <a:pPr/>
              <a:t>66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962400"/>
            <a:ext cx="71818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743200"/>
            <a:ext cx="243054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Product: Geometry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Dot product is the magnitude of the projection of one vector onto </a:t>
            </a:r>
            <a:r>
              <a:rPr lang="en-US" dirty="0" smtClean="0"/>
              <a:t>another.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F490-BB53-4ADB-B246-529D6898081F}" type="slidenum">
              <a:rPr lang="en-US"/>
              <a:pPr/>
              <a:t>67</a:t>
            </a:fld>
            <a:endParaRPr lang="en-US"/>
          </a:p>
        </p:txBody>
      </p:sp>
      <p:pic>
        <p:nvPicPr>
          <p:cNvPr id="7" name="Picture 2" descr="C:\Users\ian\Desktop\figs_jpg\dot_product_proje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971800"/>
            <a:ext cx="4691291" cy="254484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 of Dot Product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AC50-D47A-43A6-9687-B8DD69D8FB9B}" type="slidenum">
              <a:rPr lang="en-US"/>
              <a:pPr/>
              <a:t>68</a:t>
            </a:fld>
            <a:endParaRPr lang="en-US"/>
          </a:p>
        </p:txBody>
      </p:sp>
      <p:pic>
        <p:nvPicPr>
          <p:cNvPr id="19458" name="Picture 2" descr="C:\Users\ian\Desktop\figs_jpg\dot_product_project_sig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4869491" cy="1600200"/>
          </a:xfrm>
          <a:prstGeom prst="rect">
            <a:avLst/>
          </a:prstGeom>
          <a:noFill/>
        </p:spPr>
      </p:pic>
      <p:pic>
        <p:nvPicPr>
          <p:cNvPr id="19459" name="Picture 3" descr="C:\Users\ian\Desktop\figs_jpg\dot_product_sig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362200"/>
            <a:ext cx="2840037" cy="29984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Product: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Dot product can </a:t>
                </a:r>
                <a:r>
                  <a:rPr lang="en-US" dirty="0"/>
                  <a:t>be used to find the angle between two vectors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First normalize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The angle between them is </a:t>
                </a:r>
                <a:r>
                  <a:rPr lang="en-US" dirty="0" err="1"/>
                  <a:t>acos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/>
                          </a:rPr>
                          <m:t>𝐚</m:t>
                        </m:r>
                      </m:e>
                    </m:acc>
                  </m:oMath>
                </a14:m>
                <a:r>
                  <a:rPr lang="en-US" dirty="0" err="1" smtClean="0"/>
                  <a:t>.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/>
                          </a:rPr>
                          <m:t>𝐛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F490-BB53-4ADB-B246-529D6898081F}" type="slidenum">
              <a:rPr lang="en-US"/>
              <a:pPr/>
              <a:t>69</a:t>
            </a:fld>
            <a:endParaRPr lang="en-US"/>
          </a:p>
        </p:txBody>
      </p:sp>
      <p:pic>
        <p:nvPicPr>
          <p:cNvPr id="20482" name="Picture 2" descr="C:\Users\ian\Desktop\figs_jpg\dot_product_adj_over_hy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038600"/>
            <a:ext cx="3886200" cy="1877947"/>
          </a:xfrm>
          <a:prstGeom prst="rect">
            <a:avLst/>
          </a:prstGeom>
          <a:noFill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4267200"/>
            <a:ext cx="4562095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Row vs. Column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Mathematicians </a:t>
            </a:r>
            <a:r>
              <a:rPr lang="en-US" dirty="0" smtClean="0"/>
              <a:t>use </a:t>
            </a:r>
            <a:r>
              <a:rPr lang="en-US" dirty="0"/>
              <a:t>row vectors because they’re easier to write and take </a:t>
            </a:r>
            <a:r>
              <a:rPr lang="en-US" dirty="0" smtClean="0"/>
              <a:t>up less </a:t>
            </a:r>
            <a:r>
              <a:rPr lang="en-US" dirty="0"/>
              <a:t>space.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now it </a:t>
            </a:r>
            <a:r>
              <a:rPr lang="en-US" dirty="0"/>
              <a:t>doesn’t really matter which convention you use.</a:t>
            </a:r>
          </a:p>
          <a:p>
            <a:pPr>
              <a:lnSpc>
                <a:spcPct val="90000"/>
              </a:lnSpc>
            </a:pPr>
            <a:r>
              <a:rPr lang="en-US" dirty="0"/>
              <a:t>Much.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More </a:t>
            </a:r>
            <a:r>
              <a:rPr lang="en-US" dirty="0"/>
              <a:t>on that </a:t>
            </a:r>
            <a:r>
              <a:rPr lang="en-US" dirty="0" smtClean="0"/>
              <a:t>later.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E5EB-96CD-430C-86A1-9D0C3D097933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 of Dot Product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AC50-D47A-43A6-9687-B8DD69D8FB9B}" type="slidenum">
              <a:rPr lang="en-US"/>
              <a:pPr/>
              <a:t>70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0"/>
            <a:ext cx="81153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2.12:</a:t>
            </a:r>
            <a:br>
              <a:rPr lang="en-US" sz="2700" dirty="0" smtClean="0"/>
            </a:br>
            <a:r>
              <a:rPr lang="en-US" sz="3600" dirty="0" smtClean="0"/>
              <a:t>Vector Cross Product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 Product: Algebra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take the cross product of two vectors of the same dimension.</a:t>
            </a:r>
          </a:p>
          <a:p>
            <a:r>
              <a:rPr lang="en-US"/>
              <a:t>Result is a vector of the same dimension.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350-BE76-45D1-8A07-1EEC42E6FCDA}" type="slidenum">
              <a:rPr lang="en-US"/>
              <a:pPr/>
              <a:t>72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581400"/>
            <a:ext cx="53848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 Pattern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89C-8B46-4EFA-B823-74AF893D139F}" type="slidenum">
              <a:rPr lang="en-US"/>
              <a:pPr/>
              <a:t>73</a:t>
            </a:fld>
            <a:endParaRPr lang="en-US"/>
          </a:p>
        </p:txBody>
      </p:sp>
      <p:pic>
        <p:nvPicPr>
          <p:cNvPr id="61443" name="Picture 3" descr="C:\Documents and Settings\ian\My Documents\classes\2003\Spring\4330\Notes\vectors\cross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5080000" cy="3810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 Product: Geometry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Given 2 nonzero vectors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They are (must be) coplanar.</a:t>
            </a:r>
          </a:p>
          <a:p>
            <a:pPr>
              <a:lnSpc>
                <a:spcPct val="90000"/>
              </a:lnSpc>
            </a:pPr>
            <a:r>
              <a:rPr lang="en-US" dirty="0"/>
              <a:t>The cross product of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is a vector perpendicular to the plane of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The magnitude is related to the magnitude of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and the angle between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The magnitude is equal to the area of a parallelogram with sides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91F-C4C5-4EF1-A912-9F51BCA37C92}" type="slidenum">
              <a:rPr lang="en-US"/>
              <a:pPr/>
              <a:t>74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BB7A-FEC6-42B0-91FC-A995D9D65B88}" type="slidenum">
              <a:rPr lang="en-US"/>
              <a:pPr/>
              <a:t>75</a:t>
            </a:fld>
            <a:endParaRPr lang="en-US"/>
          </a:p>
        </p:txBody>
      </p:sp>
      <p:pic>
        <p:nvPicPr>
          <p:cNvPr id="23554" name="Picture 2" descr="C:\Users\ian\Desktop\figs_jpg\cross_produ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981200"/>
            <a:ext cx="4267200" cy="3622917"/>
          </a:xfrm>
          <a:prstGeom prst="rect">
            <a:avLst/>
          </a:prstGeom>
          <a:noFill/>
          <a:effectLst>
            <a:outerShdw blurRad="444500" dist="38100" dir="2700000" sx="107000" sy="107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685800"/>
            <a:ext cx="42672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685800"/>
            <a:ext cx="7772400" cy="68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Area of this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parallellogram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||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ian\Desktop\figs_jpg\cross_product_are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133600"/>
            <a:ext cx="5773737" cy="309290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</a:t>
            </a:r>
            <a:r>
              <a:rPr lang="en-US" dirty="0"/>
              <a:t>: Here’s </a:t>
            </a:r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B5C1-66D1-4EEA-94A8-D37CE3B14804}" type="slidenum">
              <a:rPr lang="en-US"/>
              <a:pPr/>
              <a:t>77</a:t>
            </a:fld>
            <a:endParaRPr lang="en-US"/>
          </a:p>
        </p:txBody>
      </p:sp>
      <p:pic>
        <p:nvPicPr>
          <p:cNvPr id="25602" name="Picture 2" descr="C:\Users\ian\Desktop\figs_jpg\parallelogram_are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828800"/>
            <a:ext cx="3149600" cy="42007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Your Breath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Are you OK with the fact that the area of a parallelogram is its base times its height measured perpendicularly to the base?</a:t>
            </a:r>
          </a:p>
          <a:p>
            <a:r>
              <a:rPr lang="en-US"/>
              <a:t>Now we’ll show that the area is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E73C-ADC8-4F59-8884-E0957C54F7C2}" type="slidenum">
              <a:rPr lang="en-US"/>
              <a:pPr/>
              <a:t>78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038600"/>
            <a:ext cx="42672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F815-6FD1-44E7-B41D-86CB3A781C49}" type="slidenum">
              <a:rPr lang="en-US"/>
              <a:pPr/>
              <a:t>79</a:t>
            </a:fld>
            <a:endParaRPr lang="en-US"/>
          </a:p>
        </p:txBody>
      </p:sp>
      <p:pic>
        <p:nvPicPr>
          <p:cNvPr id="66562" name="Picture 2" descr="C:\Documents and Settings\ian\My Documents\classes\2003\Spring\4330\Notes\vectors\cross_product_area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313" y="2446338"/>
            <a:ext cx="6681787" cy="19653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Notation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Bold case letters for vectors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b="1" dirty="0"/>
              <a:t>v</a:t>
            </a:r>
            <a:r>
              <a:rPr lang="en-US" dirty="0"/>
              <a:t>.</a:t>
            </a:r>
          </a:p>
          <a:p>
            <a:r>
              <a:rPr lang="en-US" dirty="0"/>
              <a:t>Scalar parts of a vector are called </a:t>
            </a:r>
            <a:r>
              <a:rPr lang="en-US" i="1" dirty="0"/>
              <a:t>components.</a:t>
            </a:r>
            <a:endParaRPr lang="en-US" dirty="0"/>
          </a:p>
          <a:p>
            <a:r>
              <a:rPr lang="en-US" dirty="0"/>
              <a:t>Use subscripts for components. </a:t>
            </a:r>
            <a:r>
              <a:rPr lang="en-US" dirty="0" err="1"/>
              <a:t>Eg</a:t>
            </a:r>
            <a:r>
              <a:rPr lang="en-US" dirty="0"/>
              <a:t>. If</a:t>
            </a:r>
          </a:p>
          <a:p>
            <a:pPr>
              <a:buFontTx/>
              <a:buNone/>
            </a:pPr>
            <a:r>
              <a:rPr lang="en-US" dirty="0"/>
              <a:t>                 </a:t>
            </a:r>
            <a:r>
              <a:rPr lang="en-US" b="1" dirty="0"/>
              <a:t>v</a:t>
            </a:r>
            <a:r>
              <a:rPr lang="en-US" dirty="0"/>
              <a:t> = [6</a:t>
            </a:r>
            <a:r>
              <a:rPr lang="en-US" dirty="0" smtClean="0"/>
              <a:t>, 19, 42</a:t>
            </a:r>
            <a:r>
              <a:rPr lang="en-US" dirty="0"/>
              <a:t>], 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dirty="0" smtClean="0"/>
              <a:t>its components </a:t>
            </a:r>
            <a:r>
              <a:rPr lang="en-US" dirty="0"/>
              <a:t>are </a:t>
            </a:r>
            <a:r>
              <a:rPr lang="en-US" b="1" dirty="0" smtClean="0"/>
              <a:t>v</a:t>
            </a:r>
            <a:r>
              <a:rPr lang="en-US" baseline="-25000" dirty="0" smtClean="0"/>
              <a:t>1 </a:t>
            </a:r>
            <a:r>
              <a:rPr lang="en-US" dirty="0" smtClean="0"/>
              <a:t>= 6</a:t>
            </a:r>
            <a:r>
              <a:rPr lang="en-US" dirty="0"/>
              <a:t>, </a:t>
            </a:r>
            <a:r>
              <a:rPr lang="en-US" b="1" dirty="0" smtClean="0"/>
              <a:t>v</a:t>
            </a:r>
            <a:r>
              <a:rPr lang="en-US" baseline="-25000" dirty="0" smtClean="0"/>
              <a:t>2 </a:t>
            </a:r>
            <a:r>
              <a:rPr lang="en-US" dirty="0" smtClean="0"/>
              <a:t>= 19</a:t>
            </a:r>
            <a:r>
              <a:rPr lang="en-US" dirty="0"/>
              <a:t>, </a:t>
            </a:r>
            <a:r>
              <a:rPr lang="en-US" b="1" dirty="0" smtClean="0"/>
              <a:t>v</a:t>
            </a:r>
            <a:r>
              <a:rPr lang="en-US" baseline="-25000" dirty="0" smtClean="0"/>
              <a:t>3 </a:t>
            </a:r>
            <a:r>
              <a:rPr lang="en-US" dirty="0" smtClean="0"/>
              <a:t>= 42</a:t>
            </a:r>
            <a:r>
              <a:rPr lang="en-US" dirty="0"/>
              <a:t>.</a:t>
            </a:r>
            <a:endParaRPr lang="en-US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F894-549C-494E-9F48-110DE53B624B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the Orientation?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That’s taken care of the magnitude. Now for the direction.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Does the vector </a:t>
            </a:r>
            <a:r>
              <a:rPr lang="en-US" sz="2800" b="1" dirty="0" smtClean="0"/>
              <a:t>a </a:t>
            </a:r>
            <a:r>
              <a:rPr lang="en-US" sz="2800" dirty="0" smtClean="0"/>
              <a:t>x </a:t>
            </a:r>
            <a:r>
              <a:rPr lang="en-US" sz="2800" b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/>
              <a:t>point up or down from the plane of </a:t>
            </a:r>
            <a:r>
              <a:rPr lang="en-US" sz="2800" b="1" dirty="0"/>
              <a:t>a</a:t>
            </a:r>
            <a:r>
              <a:rPr lang="en-US" sz="2800" dirty="0"/>
              <a:t> and </a:t>
            </a:r>
            <a:r>
              <a:rPr lang="en-US" sz="2800" b="1" dirty="0"/>
              <a:t>b</a:t>
            </a:r>
            <a:r>
              <a:rPr lang="en-US" sz="2800" dirty="0"/>
              <a:t>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Place the tail of </a:t>
            </a:r>
            <a:r>
              <a:rPr lang="en-US" sz="2800" b="1" dirty="0"/>
              <a:t>b</a:t>
            </a:r>
            <a:r>
              <a:rPr lang="en-US" sz="2800" dirty="0"/>
              <a:t> at the head of </a:t>
            </a:r>
            <a:r>
              <a:rPr lang="en-US" sz="2800" b="1" dirty="0"/>
              <a:t>a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Look at whether the angle from </a:t>
            </a:r>
            <a:r>
              <a:rPr lang="en-US" sz="2800" b="1" dirty="0"/>
              <a:t>a</a:t>
            </a:r>
            <a:r>
              <a:rPr lang="en-US" sz="2800" dirty="0"/>
              <a:t> to </a:t>
            </a:r>
            <a:r>
              <a:rPr lang="en-US" sz="2800" b="1" dirty="0"/>
              <a:t>b</a:t>
            </a:r>
            <a:r>
              <a:rPr lang="en-US" sz="2800" dirty="0"/>
              <a:t> is clockwise or counterclockwise.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result depends on </a:t>
            </a:r>
            <a:r>
              <a:rPr lang="en-US" sz="2800" dirty="0"/>
              <a:t>whether coordinate system is left- or right-handed.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6D09-3D2E-47E6-AC85-F4A9EC6F6F9B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D90-6646-43F4-93B9-540F25766AE3}" type="slidenum">
              <a:rPr lang="en-US"/>
              <a:pPr/>
              <a:t>81</a:t>
            </a:fld>
            <a:endParaRPr lang="en-US"/>
          </a:p>
        </p:txBody>
      </p:sp>
      <p:pic>
        <p:nvPicPr>
          <p:cNvPr id="26626" name="Picture 2" descr="C:\Users\ian\Desktop\figs_jpg\cross_product_clockwise_tur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143000"/>
            <a:ext cx="5186362" cy="345932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648200" y="1066800"/>
            <a:ext cx="3810000" cy="5029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a left-handed coordinate system, use your left hand.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Curl fingers in direction of vectors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Thumb points in direction of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C:\Documents and Settings\ian\My Documents\classes\2003\Spring 2003\CSCI 4330\notes\Vectors\lef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4067175" cy="5083175"/>
          </a:xfrm>
          <a:prstGeom prst="rect">
            <a:avLst/>
          </a:prstGeom>
          <a:noFill/>
          <a:effectLst>
            <a:outerShdw blurRad="190500" dist="38100" dir="2700000" sx="103000" sy="103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B8DF-4296-4217-AF23-A2A701778004}" type="slidenum">
              <a:rPr lang="en-US"/>
              <a:pPr/>
              <a:t>83</a:t>
            </a:fld>
            <a:endParaRPr lang="en-US"/>
          </a:p>
        </p:txBody>
      </p:sp>
      <p:pic>
        <p:nvPicPr>
          <p:cNvPr id="7" name="Picture 2" descr="C:\Users\ian\Desktop\figs_jpg\cross_product_counterclockwise_tur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143000"/>
            <a:ext cx="5456124" cy="363925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C80C-1F5B-499C-8F45-DCFD349A946B}" type="slidenum">
              <a:rPr lang="en-US"/>
              <a:pPr/>
              <a:t>84</a:t>
            </a:fld>
            <a:endParaRPr lang="en-US"/>
          </a:p>
        </p:txBody>
      </p:sp>
      <p:sp>
        <p:nvSpPr>
          <p:cNvPr id="77826" name="Rectangle 1026"/>
          <p:cNvSpPr>
            <a:spLocks noChangeArrowheads="1"/>
          </p:cNvSpPr>
          <p:nvPr/>
        </p:nvSpPr>
        <p:spPr bwMode="auto">
          <a:xfrm>
            <a:off x="4724400" y="1066800"/>
            <a:ext cx="373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In </a:t>
            </a:r>
            <a:r>
              <a:rPr lang="en-US" sz="2800" dirty="0"/>
              <a:t>a right-handed coordinate system, use your right hand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Curl fingers in direction of vectors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Thumb points in direction of </a:t>
            </a:r>
            <a:r>
              <a:rPr lang="en-US" sz="2800" b="1" dirty="0" smtClean="0"/>
              <a:t>a </a:t>
            </a:r>
            <a:r>
              <a:rPr lang="en-US" sz="2800" dirty="0" smtClean="0"/>
              <a:t>x </a:t>
            </a:r>
            <a:r>
              <a:rPr lang="en-US" sz="2800" b="1" dirty="0" smtClean="0"/>
              <a:t>b</a:t>
            </a:r>
            <a:endParaRPr lang="en-US" sz="2800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</p:txBody>
      </p:sp>
      <p:pic>
        <p:nvPicPr>
          <p:cNvPr id="77828" name="Picture 1028" descr="C:\Documents and Settings\ian\My Documents\classes\2003\Spring 2003\CSCI 4330\notes\Vectors\righ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4067175" cy="5083175"/>
          </a:xfrm>
          <a:prstGeom prst="rect">
            <a:avLst/>
          </a:prstGeom>
          <a:noFill/>
          <a:effectLst>
            <a:outerShdw blurRad="190500" dist="38100" dir="2700000" sx="103000" sy="103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Corollary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left-handed coordinate system, list your triangles in clockwise order.</a:t>
            </a:r>
          </a:p>
          <a:p>
            <a:r>
              <a:rPr lang="en-US" dirty="0"/>
              <a:t>Then you can compute a </a:t>
            </a:r>
            <a:r>
              <a:rPr lang="en-US" i="1" dirty="0"/>
              <a:t>surface normal</a:t>
            </a:r>
            <a:r>
              <a:rPr lang="en-US" dirty="0"/>
              <a:t> (a unit vector pointing out from the face of the triangle) by taking the cross product of two consecutive edges.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4E0E-D58D-4EA0-BC40-8A0A6D804EFE}" type="slidenum">
              <a:rPr lang="en-US"/>
              <a:pPr/>
              <a:t>85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a Surface Normal</a:t>
            </a:r>
          </a:p>
        </p:txBody>
      </p:sp>
      <p:sp>
        <p:nvSpPr>
          <p:cNvPr id="7987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Given a triangle with points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 smtClean="0"/>
              <a:t>c.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/>
              <a:t>Compute the vector displacement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, and the vector from </a:t>
            </a:r>
            <a:r>
              <a:rPr lang="en-US" i="1" dirty="0"/>
              <a:t>b</a:t>
            </a:r>
            <a:r>
              <a:rPr lang="en-US" dirty="0"/>
              <a:t> to </a:t>
            </a:r>
            <a:r>
              <a:rPr lang="en-US" i="1" dirty="0" smtClean="0"/>
              <a:t>c.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/>
              <a:t>Take their cross </a:t>
            </a:r>
            <a:r>
              <a:rPr lang="en-US" dirty="0" smtClean="0"/>
              <a:t>product.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Normalize the resulting surface </a:t>
            </a:r>
            <a:r>
              <a:rPr lang="en-US" dirty="0" smtClean="0"/>
              <a:t>normal.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WARNING: some modeling programs may output zero-width triangles: these have a zero cross product. Don’t normalize it.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7994-001F-421F-A6F3-64C5CCF9EFAA}" type="slidenum">
              <a:rPr lang="en-US"/>
              <a:pPr/>
              <a:t>86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Facts </a:t>
            </a:r>
            <a:r>
              <a:rPr lang="en-US" dirty="0"/>
              <a:t>About Dot and Cross Product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b="1" dirty="0" err="1"/>
              <a:t>a</a:t>
            </a:r>
            <a:r>
              <a:rPr lang="en-US" dirty="0" err="1"/>
              <a:t>.</a:t>
            </a:r>
            <a:r>
              <a:rPr lang="en-US" b="1" dirty="0" err="1"/>
              <a:t>b</a:t>
            </a:r>
            <a:r>
              <a:rPr lang="en-US" dirty="0"/>
              <a:t> = 0, then </a:t>
            </a:r>
            <a:r>
              <a:rPr lang="en-US" b="1" dirty="0"/>
              <a:t>a</a:t>
            </a:r>
            <a:r>
              <a:rPr lang="en-US" dirty="0"/>
              <a:t> is perpendicular to </a:t>
            </a:r>
            <a:r>
              <a:rPr lang="en-US" b="1" dirty="0" smtClean="0"/>
              <a:t>b</a:t>
            </a:r>
            <a:r>
              <a:rPr lang="en-US" dirty="0" smtClean="0"/>
              <a:t>.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b="1" dirty="0" smtClean="0"/>
              <a:t>a </a:t>
            </a:r>
            <a:r>
              <a:rPr lang="en-US" dirty="0" smtClean="0"/>
              <a:t>x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0</a:t>
            </a:r>
            <a:r>
              <a:rPr lang="en-US" dirty="0"/>
              <a:t>, then </a:t>
            </a:r>
            <a:r>
              <a:rPr lang="en-US" b="1" dirty="0"/>
              <a:t>a</a:t>
            </a:r>
            <a:r>
              <a:rPr lang="en-US" dirty="0"/>
              <a:t> is parallel to </a:t>
            </a:r>
            <a:r>
              <a:rPr lang="en-US" b="1" dirty="0" smtClean="0"/>
              <a:t>b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Dot product interprets every vector as being perpendicular to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Cross product interprets every vector as being parallel to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Neither is really the case, but both are a convenient fiction.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7A5-688C-47FA-8784-43BA454D8648}" type="slidenum">
              <a:rPr lang="en-US"/>
              <a:pPr/>
              <a:t>87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2.13:</a:t>
            </a:r>
            <a:br>
              <a:rPr lang="en-US" sz="2700" dirty="0" smtClean="0"/>
            </a:br>
            <a:r>
              <a:rPr lang="en-US" sz="3600" dirty="0" smtClean="0"/>
              <a:t>Linear Algebra Identities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88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06" y="533400"/>
            <a:ext cx="8622694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Notation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use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 for </a:t>
            </a:r>
            <a:r>
              <a:rPr lang="en-US" dirty="0" smtClean="0"/>
              <a:t>subscripts.</a:t>
            </a:r>
            <a:endParaRPr lang="en-US" dirty="0"/>
          </a:p>
          <a:p>
            <a:r>
              <a:rPr lang="en-US" dirty="0"/>
              <a:t>2D vectors: [</a:t>
            </a:r>
            <a:r>
              <a:rPr lang="en-US" b="1" dirty="0" err="1"/>
              <a:t>v</a:t>
            </a:r>
            <a:r>
              <a:rPr lang="en-US" i="1" baseline="-25000" dirty="0" err="1"/>
              <a:t>x</a:t>
            </a:r>
            <a:r>
              <a:rPr lang="en-US" dirty="0" smtClean="0"/>
              <a:t>, </a:t>
            </a:r>
            <a:r>
              <a:rPr lang="en-US" b="1" dirty="0" err="1" smtClean="0"/>
              <a:t>v</a:t>
            </a:r>
            <a:r>
              <a:rPr lang="en-US" i="1" baseline="-25000" dirty="0" err="1" smtClean="0"/>
              <a:t>y</a:t>
            </a:r>
            <a:r>
              <a:rPr lang="en-US" dirty="0"/>
              <a:t>].</a:t>
            </a:r>
          </a:p>
          <a:p>
            <a:r>
              <a:rPr lang="en-US" dirty="0"/>
              <a:t>3D vectors: [</a:t>
            </a:r>
            <a:r>
              <a:rPr lang="en-US" b="1" dirty="0" err="1"/>
              <a:t>v</a:t>
            </a:r>
            <a:r>
              <a:rPr lang="en-US" i="1" baseline="-25000" dirty="0" err="1"/>
              <a:t>x</a:t>
            </a:r>
            <a:r>
              <a:rPr lang="en-US" dirty="0" smtClean="0"/>
              <a:t>, </a:t>
            </a:r>
            <a:r>
              <a:rPr lang="en-US" b="1" dirty="0" err="1" smtClean="0"/>
              <a:t>v</a:t>
            </a:r>
            <a:r>
              <a:rPr lang="en-US" i="1" baseline="-25000" dirty="0" err="1" smtClean="0"/>
              <a:t>y</a:t>
            </a:r>
            <a:r>
              <a:rPr lang="en-US" dirty="0" smtClean="0"/>
              <a:t>, </a:t>
            </a:r>
            <a:r>
              <a:rPr lang="en-US" b="1" dirty="0" err="1" smtClean="0"/>
              <a:t>v</a:t>
            </a:r>
            <a:r>
              <a:rPr lang="en-US" i="1" baseline="-25000" dirty="0" err="1" smtClean="0"/>
              <a:t>z</a:t>
            </a:r>
            <a:r>
              <a:rPr lang="en-US" dirty="0"/>
              <a:t>].</a:t>
            </a:r>
          </a:p>
          <a:p>
            <a:r>
              <a:rPr lang="en-US" dirty="0"/>
              <a:t>4D vectors [</a:t>
            </a:r>
            <a:r>
              <a:rPr lang="en-US" b="1" dirty="0" err="1"/>
              <a:t>v</a:t>
            </a:r>
            <a:r>
              <a:rPr lang="en-US" i="1" baseline="-25000" dirty="0" err="1"/>
              <a:t>x</a:t>
            </a:r>
            <a:r>
              <a:rPr lang="en-US" dirty="0" smtClean="0"/>
              <a:t>, </a:t>
            </a:r>
            <a:r>
              <a:rPr lang="en-US" b="1" dirty="0" err="1" smtClean="0"/>
              <a:t>v</a:t>
            </a:r>
            <a:r>
              <a:rPr lang="en-US" i="1" baseline="-25000" dirty="0" err="1" smtClean="0"/>
              <a:t>y</a:t>
            </a:r>
            <a:r>
              <a:rPr lang="en-US" dirty="0" smtClean="0"/>
              <a:t>, </a:t>
            </a:r>
            <a:r>
              <a:rPr lang="en-US" b="1" dirty="0" err="1" smtClean="0"/>
              <a:t>v</a:t>
            </a:r>
            <a:r>
              <a:rPr lang="en-US" i="1" baseline="-25000" dirty="0" err="1" smtClean="0"/>
              <a:t>z</a:t>
            </a:r>
            <a:r>
              <a:rPr lang="en-US" dirty="0" smtClean="0"/>
              <a:t>, </a:t>
            </a:r>
            <a:r>
              <a:rPr lang="en-US" b="1" dirty="0" err="1" smtClean="0"/>
              <a:t>v</a:t>
            </a:r>
            <a:r>
              <a:rPr lang="en-US" i="1" baseline="-25000" dirty="0" err="1" smtClean="0"/>
              <a:t>w</a:t>
            </a:r>
            <a:r>
              <a:rPr lang="en-US" dirty="0"/>
              <a:t>].</a:t>
            </a:r>
          </a:p>
          <a:p>
            <a:r>
              <a:rPr lang="en-US" dirty="0" smtClean="0"/>
              <a:t>(We’ll </a:t>
            </a:r>
            <a:r>
              <a:rPr lang="en-US" dirty="0"/>
              <a:t>get to </a:t>
            </a:r>
            <a:r>
              <a:rPr lang="en-US" i="1" dirty="0"/>
              <a:t>w</a:t>
            </a:r>
            <a:r>
              <a:rPr lang="en-US" dirty="0"/>
              <a:t> later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FBB-518C-43F2-86FB-FB1B2D205F89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That concludes Chapter 2. Next, Chapter 3: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Multiple Coordinate Spaces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90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 Math Lecture No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 Math Lecture Notes</Template>
  <TotalTime>655</TotalTime>
  <Words>3280</Words>
  <Application>Microsoft Office PowerPoint</Application>
  <PresentationFormat>On-screen Show (4:3)</PresentationFormat>
  <Paragraphs>509</Paragraphs>
  <Slides>90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Game Math Lecture Notes</vt:lpstr>
      <vt:lpstr>PowerPoint Presentation</vt:lpstr>
      <vt:lpstr>What You’ll See in This Chapter</vt:lpstr>
      <vt:lpstr>Word Cloud</vt:lpstr>
      <vt:lpstr>Section 2.1: Mathematical Definition and Other Boring Stuff</vt:lpstr>
      <vt:lpstr>Vectors and Scalars</vt:lpstr>
      <vt:lpstr>Row vs. Column Vectors</vt:lpstr>
      <vt:lpstr>More on Row vs. Column</vt:lpstr>
      <vt:lpstr>Our Notation</vt:lpstr>
      <vt:lpstr>More Notation</vt:lpstr>
      <vt:lpstr>Even More Notation</vt:lpstr>
      <vt:lpstr>Terminology</vt:lpstr>
      <vt:lpstr>Section 2.2: Geometric Definition</vt:lpstr>
      <vt:lpstr>Geometric Definition of Vector</vt:lpstr>
      <vt:lpstr>Which End is Which?</vt:lpstr>
      <vt:lpstr>Terminology</vt:lpstr>
      <vt:lpstr>Section 2.3: Specifying Vectors Using Cartesian Coordinates</vt:lpstr>
      <vt:lpstr>PowerPoint Presentation</vt:lpstr>
      <vt:lpstr>PowerPoint Presentation</vt:lpstr>
      <vt:lpstr>PowerPoint Presentation</vt:lpstr>
      <vt:lpstr>The Zero Vector</vt:lpstr>
      <vt:lpstr>Section 2.4: Vectors vs Points</vt:lpstr>
      <vt:lpstr>Vectors vs Points</vt:lpstr>
      <vt:lpstr>PowerPoint Presentation</vt:lpstr>
      <vt:lpstr>PowerPoint Presentation</vt:lpstr>
      <vt:lpstr>Key Things to Remember</vt:lpstr>
      <vt:lpstr>Sections 2.5-2.12: Vector Operations</vt:lpstr>
      <vt:lpstr>Next: Vector Operations</vt:lpstr>
      <vt:lpstr>René Descartes</vt:lpstr>
      <vt:lpstr>René Descartes</vt:lpstr>
      <vt:lpstr>Section 2.5: Negating a Vector</vt:lpstr>
      <vt:lpstr>Vector Negation: Algebra</vt:lpstr>
      <vt:lpstr>Examples</vt:lpstr>
      <vt:lpstr>Vector Negation: Geometry</vt:lpstr>
      <vt:lpstr>PowerPoint Presentation</vt:lpstr>
      <vt:lpstr>Section 2.6: Vector Multiplication by a Scalar</vt:lpstr>
      <vt:lpstr>Vector Mult. by a Scalar: Algebra</vt:lpstr>
      <vt:lpstr>PowerPoint Presentation</vt:lpstr>
      <vt:lpstr>Vector Mult. by a Scalar: Geometry</vt:lpstr>
      <vt:lpstr>PowerPoint Presentation</vt:lpstr>
      <vt:lpstr>Section 2.7: Vector Addition and Subtraction</vt:lpstr>
      <vt:lpstr>Vector Addition: Algebra</vt:lpstr>
      <vt:lpstr>Vector Addition: Algebra</vt:lpstr>
      <vt:lpstr>Vector Subtraction: Algebra</vt:lpstr>
      <vt:lpstr>Algebraic Identities</vt:lpstr>
      <vt:lpstr>Vector Addition: Geometry</vt:lpstr>
      <vt:lpstr>Triangle Rule for Addition</vt:lpstr>
      <vt:lpstr>Triangle Rule for Subtraction</vt:lpstr>
      <vt:lpstr>PowerPoint Presentation</vt:lpstr>
      <vt:lpstr>PowerPoint Presentation</vt:lpstr>
      <vt:lpstr>Adding Many Vectors</vt:lpstr>
      <vt:lpstr>PowerPoint Presentation</vt:lpstr>
      <vt:lpstr>Vector Displacement: Algebra</vt:lpstr>
      <vt:lpstr>Vector Displacement: Geometry</vt:lpstr>
      <vt:lpstr>Section 2.8: Vector Magnitude</vt:lpstr>
      <vt:lpstr>Vector Magnitude: Algebra</vt:lpstr>
      <vt:lpstr>Vector Magnitude: Geometry</vt:lpstr>
      <vt:lpstr>PowerPoint Presentation</vt:lpstr>
      <vt:lpstr>Observations</vt:lpstr>
      <vt:lpstr>Section 2.9: Unit Vectors</vt:lpstr>
      <vt:lpstr>Normalization: Algebra</vt:lpstr>
      <vt:lpstr>Example</vt:lpstr>
      <vt:lpstr>Normalization: Geometry</vt:lpstr>
      <vt:lpstr>Section 2.10: The Distance Formula</vt:lpstr>
      <vt:lpstr>Application: Computing Distance</vt:lpstr>
      <vt:lpstr>Section 2.11: Vector Dot Product</vt:lpstr>
      <vt:lpstr>Dot Product: Algebra</vt:lpstr>
      <vt:lpstr>Dot Product: Geometry</vt:lpstr>
      <vt:lpstr>Sign of Dot Product</vt:lpstr>
      <vt:lpstr>Dot Product: Geometry</vt:lpstr>
      <vt:lpstr>Sign of Dot Product</vt:lpstr>
      <vt:lpstr>Section 2.12: Vector Cross Product</vt:lpstr>
      <vt:lpstr>Cross Product: Algebra</vt:lpstr>
      <vt:lpstr>Cross Pattern</vt:lpstr>
      <vt:lpstr>Cross Product: Geometry</vt:lpstr>
      <vt:lpstr>PowerPoint Presentation</vt:lpstr>
      <vt:lpstr>PowerPoint Presentation</vt:lpstr>
      <vt:lpstr>Aside: Here’s Why</vt:lpstr>
      <vt:lpstr>Catch Your Breath</vt:lpstr>
      <vt:lpstr>PowerPoint Presentation</vt:lpstr>
      <vt:lpstr>What About the Orientation?</vt:lpstr>
      <vt:lpstr>PowerPoint Presentation</vt:lpstr>
      <vt:lpstr>PowerPoint Presentation</vt:lpstr>
      <vt:lpstr>PowerPoint Presentation</vt:lpstr>
      <vt:lpstr>PowerPoint Presentation</vt:lpstr>
      <vt:lpstr>Corollary</vt:lpstr>
      <vt:lpstr>Computing a Surface Normal</vt:lpstr>
      <vt:lpstr>Facts About Dot and Cross Product</vt:lpstr>
      <vt:lpstr>Section 2.13: Linear Algebra Identities</vt:lpstr>
      <vt:lpstr>PowerPoint Presentation</vt:lpstr>
      <vt:lpstr>That concludes Chapter 2. Next, Chapter 3: Multiple Coordinate Spaces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Notes for Chapter 2: Vectors</dc:title>
  <dc:creator>Ian Parberry</dc:creator>
  <cp:lastModifiedBy>administratorforpc</cp:lastModifiedBy>
  <cp:revision>19</cp:revision>
  <dcterms:created xsi:type="dcterms:W3CDTF">2006-08-16T00:00:00Z</dcterms:created>
  <dcterms:modified xsi:type="dcterms:W3CDTF">2016-08-27T14:08:46Z</dcterms:modified>
  <cp:version>1</cp:version>
</cp:coreProperties>
</file>