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ma Ibañez Sanchez" userId="8cd62f19-5668-489a-b7de-3f1d280cf0da" providerId="ADAL" clId="{C4896DE1-CB41-4D04-82ED-31B8B4C2D1EF}"/>
    <pc:docChg chg="undo custSel modSld">
      <pc:chgData name="Gema Ibañez Sanchez" userId="8cd62f19-5668-489a-b7de-3f1d280cf0da" providerId="ADAL" clId="{C4896DE1-CB41-4D04-82ED-31B8B4C2D1EF}" dt="2024-10-21T15:41:12.469" v="233" actId="20577"/>
      <pc:docMkLst>
        <pc:docMk/>
      </pc:docMkLst>
      <pc:sldChg chg="modSp mod">
        <pc:chgData name="Gema Ibañez Sanchez" userId="8cd62f19-5668-489a-b7de-3f1d280cf0da" providerId="ADAL" clId="{C4896DE1-CB41-4D04-82ED-31B8B4C2D1EF}" dt="2024-10-21T15:41:12.469" v="233" actId="20577"/>
        <pc:sldMkLst>
          <pc:docMk/>
          <pc:sldMk cId="385624905" sldId="262"/>
        </pc:sldMkLst>
        <pc:spChg chg="mod">
          <ac:chgData name="Gema Ibañez Sanchez" userId="8cd62f19-5668-489a-b7de-3f1d280cf0da" providerId="ADAL" clId="{C4896DE1-CB41-4D04-82ED-31B8B4C2D1EF}" dt="2024-10-21T15:41:12.469" v="233" actId="20577"/>
          <ac:spMkLst>
            <pc:docMk/>
            <pc:sldMk cId="385624905" sldId="262"/>
            <ac:spMk id="3" creationId="{38137B27-A3FB-0565-0755-7F54F2C0F501}"/>
          </ac:spMkLst>
        </pc:spChg>
      </pc:sldChg>
    </pc:docChg>
  </pc:docChgLst>
  <pc:docChgLst>
    <pc:chgData name="Gema Ibañez Sanchez" userId="S::geibsan@upv.edu.es::8cd62f19-5668-489a-b7de-3f1d280cf0da" providerId="AD" clId="Web-{E126B99B-895B-B8A2-F9E8-C7C7428B8050}"/>
    <pc:docChg chg="modSld">
      <pc:chgData name="Gema Ibañez Sanchez" userId="S::geibsan@upv.edu.es::8cd62f19-5668-489a-b7de-3f1d280cf0da" providerId="AD" clId="Web-{E126B99B-895B-B8A2-F9E8-C7C7428B8050}" dt="2024-10-17T17:22:26.082" v="42"/>
      <pc:docMkLst>
        <pc:docMk/>
      </pc:docMkLst>
      <pc:sldChg chg="addAnim modAnim">
        <pc:chgData name="Gema Ibañez Sanchez" userId="S::geibsan@upv.edu.es::8cd62f19-5668-489a-b7de-3f1d280cf0da" providerId="AD" clId="Web-{E126B99B-895B-B8A2-F9E8-C7C7428B8050}" dt="2024-10-17T17:22:26.082" v="42"/>
        <pc:sldMkLst>
          <pc:docMk/>
          <pc:sldMk cId="3736908574" sldId="257"/>
        </pc:sldMkLst>
      </pc:sldChg>
      <pc:sldChg chg="addSp modSp">
        <pc:chgData name="Gema Ibañez Sanchez" userId="S::geibsan@upv.edu.es::8cd62f19-5668-489a-b7de-3f1d280cf0da" providerId="AD" clId="Web-{E126B99B-895B-B8A2-F9E8-C7C7428B8050}" dt="2024-10-17T17:17:59.371" v="28" actId="20577"/>
        <pc:sldMkLst>
          <pc:docMk/>
          <pc:sldMk cId="3080071658" sldId="258"/>
        </pc:sldMkLst>
        <pc:spChg chg="add mod">
          <ac:chgData name="Gema Ibañez Sanchez" userId="S::geibsan@upv.edu.es::8cd62f19-5668-489a-b7de-3f1d280cf0da" providerId="AD" clId="Web-{E126B99B-895B-B8A2-F9E8-C7C7428B8050}" dt="2024-10-17T17:17:45.292" v="15" actId="20577"/>
          <ac:spMkLst>
            <pc:docMk/>
            <pc:sldMk cId="3080071658" sldId="258"/>
            <ac:spMk id="3" creationId="{D6225BDA-FF1E-F488-B7AC-C505DD4970F0}"/>
          </ac:spMkLst>
        </pc:spChg>
        <pc:spChg chg="add mod">
          <ac:chgData name="Gema Ibañez Sanchez" userId="S::geibsan@upv.edu.es::8cd62f19-5668-489a-b7de-3f1d280cf0da" providerId="AD" clId="Web-{E126B99B-895B-B8A2-F9E8-C7C7428B8050}" dt="2024-10-17T17:17:59.371" v="28" actId="20577"/>
          <ac:spMkLst>
            <pc:docMk/>
            <pc:sldMk cId="3080071658" sldId="258"/>
            <ac:spMk id="4" creationId="{7A685108-81E7-9A32-85CE-8D5F8D17FABA}"/>
          </ac:spMkLst>
        </pc:spChg>
        <pc:spChg chg="mod">
          <ac:chgData name="Gema Ibañez Sanchez" userId="S::geibsan@upv.edu.es::8cd62f19-5668-489a-b7de-3f1d280cf0da" providerId="AD" clId="Web-{E126B99B-895B-B8A2-F9E8-C7C7428B8050}" dt="2024-10-17T17:17:26.682" v="9" actId="1076"/>
          <ac:spMkLst>
            <pc:docMk/>
            <pc:sldMk cId="3080071658" sldId="258"/>
            <ac:spMk id="70" creationId="{6A46F1D2-9422-B228-3676-8B2F914F6888}"/>
          </ac:spMkLst>
        </pc:spChg>
      </pc:sldChg>
      <pc:sldChg chg="modAnim">
        <pc:chgData name="Gema Ibañez Sanchez" userId="S::geibsan@upv.edu.es::8cd62f19-5668-489a-b7de-3f1d280cf0da" providerId="AD" clId="Web-{E126B99B-895B-B8A2-F9E8-C7C7428B8050}" dt="2024-10-17T17:20:42.172" v="35"/>
        <pc:sldMkLst>
          <pc:docMk/>
          <pc:sldMk cId="256999454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50D0B-BE36-34F7-1532-C8E59C2C7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27688E-020C-C76D-75B3-348741FA2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26111-1160-6DA8-77A7-DB9EB936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119E-D3EC-43FE-A1DD-58C208A64C4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2F6C19-C238-EF31-7B82-6C6B1BE3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C56DC-5BC3-00DE-06C1-37CA394D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81A3-BE7F-48E9-8DAB-42338930CE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65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16918-1A3A-8E53-1140-8A7BAEE2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F8FBE2-500A-C21C-6DB7-843F65692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E03CC-385F-37A2-93C6-461886F1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119E-D3EC-43FE-A1DD-58C208A64C4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DDDE65-CEA4-896B-DE1E-C8428652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133F1-C393-CB9B-5EC0-E80E7524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81A3-BE7F-48E9-8DAB-42338930CE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9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8939A0-23D7-4656-A192-44E46A311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0B8D3-09D3-90D0-8430-374385D11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520296-321C-B3A8-CD52-0652AAC2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119E-D3EC-43FE-A1DD-58C208A64C4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57E75-19A5-0A2E-D873-D2538D1D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D3453-CB1A-EA95-423C-DC09C0CB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81A3-BE7F-48E9-8DAB-42338930CE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1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33CE0-5DFA-835D-1502-2929725D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D9614-7C50-1A61-223B-673BE878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DF4FF-98BD-DE41-BE14-510FFAF8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119E-D3EC-43FE-A1DD-58C208A64C4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05F46-9E3B-9FEA-0126-82D24CD8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CD13C8-00D8-B042-DEE1-3B03871E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81A3-BE7F-48E9-8DAB-42338930CE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35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E63C8-4BDD-69A6-718D-CB4DC97E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D9C45D-E0ED-AC70-8C1B-1E8BEE3B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A588-78E7-FE0E-4415-2896E399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119E-D3EC-43FE-A1DD-58C208A64C4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E02E9B-8D9E-14FD-9840-22259428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D13AE-1EA8-0EBC-016E-9E392574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81A3-BE7F-48E9-8DAB-42338930CE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5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927A1-9A58-A3CE-1231-CF8D7D4A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78361-6DE8-8C61-A905-E8A5D04FD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6C040A-A469-2BC9-017D-0662CF225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97CF63-A41D-C97D-4A34-629F07EE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119E-D3EC-43FE-A1DD-58C208A64C4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1D8DB0-DE74-E12E-CBB8-7E619276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77B8FD-308A-2BAD-8C7B-8021B0B6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81A3-BE7F-48E9-8DAB-42338930CE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89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206A5-357F-13DA-3835-83242B1A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036900-5914-382B-44CF-5766B6A92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5EF76C-AF8D-27FC-8B06-73303DB35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3D8680-295E-0E27-A7DE-542C397BD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7E533E-B3A0-89A5-E73D-51D727AD3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F4AC7A-7CD5-5FE5-B2B5-6C35D884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119E-D3EC-43FE-A1DD-58C208A64C4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C1C3F7-DF0C-079D-04B4-DDBCE52B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F4A1B1-F83B-46F7-BCAB-8523251F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81A3-BE7F-48E9-8DAB-42338930CE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189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CA5FD-F7D8-4EFE-5F6A-A1F4AD70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8EAD22-3052-4012-BD06-0AF860AF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119E-D3EC-43FE-A1DD-58C208A64C4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FBDB59-81EE-C5A0-D856-A09E0D7E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F20D1A-1DCC-2E4C-E00F-B0DF2F5F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81A3-BE7F-48E9-8DAB-42338930CE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74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A0926C-5FCF-494E-A74C-8297CA2D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119E-D3EC-43FE-A1DD-58C208A64C4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C93406-B618-6A72-499E-03ED1E5E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7237CF-EA4A-CB76-CDC6-2935DAE0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81A3-BE7F-48E9-8DAB-42338930CE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78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7107B-B791-A1FE-A1CB-5EA0DB1D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6038E8-5751-407C-7470-3D140D5B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8CC92F-26AA-602B-BB7B-EAFBEBF7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D5DC1F-D961-D4E7-384B-848F9CC1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119E-D3EC-43FE-A1DD-58C208A64C4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AEAE19-5202-6138-07F1-4B0AF5A9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DE1D32-03BA-E053-3FCB-7B1144E9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81A3-BE7F-48E9-8DAB-42338930CE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9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4C815-2C08-60B5-399C-207CAEEA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33CEB0-0F58-103A-170A-A4EFF54DA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5E9DA2-5083-3A96-6329-9E7BFBAFF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06A6AB-0D38-7756-9F4A-D2F4E843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1119E-D3EC-43FE-A1DD-58C208A64C4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93325-C1CB-8D8B-3D97-EB35AD32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7434DF-2B06-FCD2-DEAA-B499EE56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181A3-BE7F-48E9-8DAB-42338930CE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96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3DBEB7-989D-563D-C207-68ADAC53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6B8E42-1239-4CC1-EC0D-09FFEDC16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22D0CB-53C3-73ED-6505-1D55B8CD2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1119E-D3EC-43FE-A1DD-58C208A64C47}" type="datetimeFigureOut">
              <a:rPr lang="es-ES" smtClean="0"/>
              <a:t>21/10/2024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B5BBB-17F0-0F71-9FAF-1CFF0A30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CDF8A-6EF1-C9EC-CDD1-BB849E4F3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181A3-BE7F-48E9-8DAB-42338930CE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68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F5F5-56BF-C931-61CA-DB0A0AB8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Sesiones de prácticas 2 y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8F2B5-D097-AF44-C6A3-0290F786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81" y="196963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/>
              <a:t>Clonar el repositorio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Configurar la solución</a:t>
            </a:r>
          </a:p>
          <a:p>
            <a:pPr lvl="1"/>
            <a:r>
              <a:rPr lang="es-ES"/>
              <a:t>La solución debe estar creada ya - seminarios tema 2 y 3</a:t>
            </a:r>
          </a:p>
          <a:p>
            <a:pPr lvl="1"/>
            <a:r>
              <a:rPr lang="es-ES"/>
              <a:t>Abrir </a:t>
            </a:r>
            <a:r>
              <a:rPr lang="es-ES" b="1"/>
              <a:t>.</a:t>
            </a:r>
            <a:r>
              <a:rPr lang="es-ES" b="1" err="1"/>
              <a:t>sln</a:t>
            </a:r>
            <a:r>
              <a:rPr lang="es-ES" b="1"/>
              <a:t> </a:t>
            </a:r>
            <a:r>
              <a:rPr lang="es-ES">
                <a:sym typeface="Wingdings" panose="05000000000000000000" pitchFamily="2" charset="2"/>
              </a:rPr>
              <a:t> Trabajar en vista </a:t>
            </a:r>
            <a:r>
              <a:rPr lang="es-ES" b="1"/>
              <a:t>Explorador de soluciones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Implementación de las clases (</a:t>
            </a:r>
            <a:r>
              <a:rPr lang="es-ES" b="1" err="1"/>
              <a:t>public</a:t>
            </a:r>
            <a:r>
              <a:rPr lang="es-ES" b="1"/>
              <a:t> </a:t>
            </a:r>
            <a:r>
              <a:rPr lang="es-ES" b="1" err="1"/>
              <a:t>partial</a:t>
            </a:r>
            <a:r>
              <a:rPr lang="es-ES" b="1"/>
              <a:t> </a:t>
            </a:r>
            <a:r>
              <a:rPr lang="es-ES" b="1" err="1"/>
              <a:t>class</a:t>
            </a:r>
            <a:r>
              <a:rPr lang="es-ES"/>
              <a:t>)</a:t>
            </a:r>
          </a:p>
          <a:p>
            <a:pPr lvl="1"/>
            <a:r>
              <a:rPr lang="es-ES" b="1"/>
              <a:t>3.1</a:t>
            </a:r>
            <a:r>
              <a:rPr lang="es-ES"/>
              <a:t>. </a:t>
            </a:r>
            <a:r>
              <a:rPr lang="es-ES" err="1"/>
              <a:t>Persistence</a:t>
            </a:r>
            <a:r>
              <a:rPr lang="es-ES"/>
              <a:t> (</a:t>
            </a:r>
            <a:r>
              <a:rPr lang="es-ES">
                <a:sym typeface="Wingdings" panose="05000000000000000000" pitchFamily="2" charset="2"/>
              </a:rPr>
              <a:t>declaración propiedades</a:t>
            </a:r>
            <a:r>
              <a:rPr lang="es-ES"/>
              <a:t>)</a:t>
            </a:r>
          </a:p>
          <a:p>
            <a:pPr lvl="2"/>
            <a:r>
              <a:rPr lang="es-ES">
                <a:solidFill>
                  <a:srgbClr val="C00000"/>
                </a:solidFill>
                <a:sym typeface="Wingdings" panose="05000000000000000000" pitchFamily="2" charset="2"/>
              </a:rPr>
              <a:t>crear</a:t>
            </a:r>
            <a:r>
              <a:rPr lang="es-ES">
                <a:sym typeface="Wingdings" panose="05000000000000000000" pitchFamily="2" charset="2"/>
              </a:rPr>
              <a:t> clases parciales vacías</a:t>
            </a:r>
          </a:p>
          <a:p>
            <a:pPr lvl="1"/>
            <a:r>
              <a:rPr lang="es-ES" b="1">
                <a:sym typeface="Wingdings" panose="05000000000000000000" pitchFamily="2" charset="2"/>
              </a:rPr>
              <a:t>3.2</a:t>
            </a:r>
            <a:r>
              <a:rPr lang="es-ES">
                <a:sym typeface="Wingdings" panose="05000000000000000000" pitchFamily="2" charset="2"/>
              </a:rPr>
              <a:t>. </a:t>
            </a:r>
            <a:r>
              <a:rPr lang="es-ES" err="1"/>
              <a:t>BussinesLogic</a:t>
            </a:r>
            <a:r>
              <a:rPr lang="es-ES"/>
              <a:t> (declaración </a:t>
            </a:r>
            <a:r>
              <a:rPr lang="es-ES">
                <a:sym typeface="Wingdings" panose="05000000000000000000" pitchFamily="2" charset="2"/>
              </a:rPr>
              <a:t>constructores y métodos - lógica)</a:t>
            </a:r>
          </a:p>
          <a:p>
            <a:pPr lvl="2"/>
            <a:r>
              <a:rPr lang="es-ES">
                <a:solidFill>
                  <a:srgbClr val="C00000"/>
                </a:solidFill>
                <a:sym typeface="Wingdings" panose="05000000000000000000" pitchFamily="2" charset="2"/>
              </a:rPr>
              <a:t>copiar</a:t>
            </a:r>
            <a:r>
              <a:rPr lang="es-ES">
                <a:sym typeface="Wingdings" panose="05000000000000000000" pitchFamily="2" charset="2"/>
              </a:rPr>
              <a:t> clases parciales vacías desde </a:t>
            </a:r>
            <a:r>
              <a:rPr lang="es-ES" err="1">
                <a:sym typeface="Wingdings" panose="05000000000000000000" pitchFamily="2" charset="2"/>
              </a:rPr>
              <a:t>Persistence</a:t>
            </a:r>
            <a:endParaRPr lang="es-ES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s-ES">
                <a:sym typeface="Wingdings" panose="05000000000000000000" pitchFamily="2" charset="2"/>
              </a:rPr>
              <a:t> </a:t>
            </a:r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43A77D-1AE9-8A06-4C03-A4D28F584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77" y="429440"/>
            <a:ext cx="3271139" cy="4204855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A4F1C12-3934-4A50-A055-EE78A3616E5F}"/>
              </a:ext>
            </a:extLst>
          </p:cNvPr>
          <p:cNvSpPr/>
          <p:nvPr/>
        </p:nvSpPr>
        <p:spPr>
          <a:xfrm>
            <a:off x="4899546" y="2349276"/>
            <a:ext cx="378832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CF58D1E-E542-8965-3468-68DD1801C530}"/>
              </a:ext>
            </a:extLst>
          </p:cNvPr>
          <p:cNvSpPr/>
          <p:nvPr/>
        </p:nvSpPr>
        <p:spPr>
          <a:xfrm>
            <a:off x="9434064" y="3641730"/>
            <a:ext cx="2047164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Carpeta vacía da problemas con Git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8F2FBD3-C6C6-EA2F-FBC2-75361314A307}"/>
              </a:ext>
            </a:extLst>
          </p:cNvPr>
          <p:cNvSpPr/>
          <p:nvPr/>
        </p:nvSpPr>
        <p:spPr>
          <a:xfrm>
            <a:off x="10623693" y="2187261"/>
            <a:ext cx="1568307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Crear clases vacías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3D29673-6B2E-F7AA-E0AC-19916CF83C4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0267667" y="2244585"/>
            <a:ext cx="356026" cy="287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D21A1F2-A5EC-0536-8509-79CF126630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0322258" y="2531867"/>
            <a:ext cx="301435" cy="57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1580B8A-D1FA-1C7D-F6B3-AECC17C89CD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0138559" y="2531867"/>
            <a:ext cx="485134" cy="305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C1972B8-4B2E-F9F4-9CDD-F1193B57287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972192" y="2531867"/>
            <a:ext cx="651501" cy="631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477E7B3-55A6-40EF-7905-36524F95BA4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9960546" y="2531867"/>
            <a:ext cx="663147" cy="918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40189-CDCF-9FDA-97CC-DCC08FB26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738B3-B6D8-A7A8-1073-427CA4DE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3.1 Declaración de las propiedades</a:t>
            </a:r>
            <a:br>
              <a:rPr lang="es-ES"/>
            </a:br>
            <a:r>
              <a:rPr lang="es-ES"/>
              <a:t>(Capa persistencia)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7815E-BF90-B7C4-0656-9EE2BB7F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28" y="1956190"/>
            <a:ext cx="10515600" cy="4351338"/>
          </a:xfrm>
        </p:spPr>
        <p:txBody>
          <a:bodyPr>
            <a:normAutofit/>
          </a:bodyPr>
          <a:lstStyle/>
          <a:p>
            <a:r>
              <a:rPr lang="es-ES" b="1"/>
              <a:t>3.1.1 Atributos propios </a:t>
            </a:r>
            <a:r>
              <a:rPr lang="es-ES"/>
              <a:t>de la clase</a:t>
            </a:r>
          </a:p>
          <a:p>
            <a:r>
              <a:rPr lang="es-ES" b="1"/>
              <a:t>3.1.2 Atributos derivados </a:t>
            </a:r>
            <a:r>
              <a:rPr lang="es-ES"/>
              <a:t>de asociaciones con otras clases </a:t>
            </a:r>
            <a:r>
              <a:rPr lang="es-ES" b="1"/>
              <a:t>(cardinalidad </a:t>
            </a:r>
            <a:r>
              <a:rPr lang="es-ES" b="1">
                <a:solidFill>
                  <a:srgbClr val="C00000"/>
                </a:solidFill>
              </a:rPr>
              <a:t>máxima</a:t>
            </a:r>
            <a:r>
              <a:rPr lang="es-ES" b="1"/>
              <a:t>)</a:t>
            </a:r>
          </a:p>
          <a:p>
            <a:pPr lvl="1"/>
            <a:r>
              <a:rPr lang="es-ES"/>
              <a:t>Nombre de las </a:t>
            </a:r>
            <a:r>
              <a:rPr lang="es-ES" b="1"/>
              <a:t>colecciones</a:t>
            </a:r>
            <a:r>
              <a:rPr lang="es-ES"/>
              <a:t> coincide con </a:t>
            </a:r>
            <a:r>
              <a:rPr lang="es-ES" b="1"/>
              <a:t>nombre</a:t>
            </a:r>
            <a:r>
              <a:rPr lang="es-ES"/>
              <a:t> de los </a:t>
            </a:r>
            <a:r>
              <a:rPr lang="es-ES" b="1"/>
              <a:t>roles</a:t>
            </a:r>
            <a:r>
              <a:rPr lang="es-ES"/>
              <a:t> en la relación</a:t>
            </a:r>
          </a:p>
          <a:p>
            <a:r>
              <a:rPr lang="es-ES">
                <a:sym typeface="Wingdings" panose="05000000000000000000" pitchFamily="2" charset="2"/>
              </a:rPr>
              <a:t>Herencia</a:t>
            </a:r>
          </a:p>
          <a:p>
            <a:pPr lvl="1"/>
            <a:r>
              <a:rPr lang="es-ES" err="1">
                <a:sym typeface="Wingdings" panose="05000000000000000000" pitchFamily="2" charset="2"/>
              </a:rPr>
              <a:t>public</a:t>
            </a:r>
            <a:r>
              <a:rPr lang="es-ES">
                <a:sym typeface="Wingdings" panose="05000000000000000000" pitchFamily="2" charset="2"/>
              </a:rPr>
              <a:t> </a:t>
            </a:r>
            <a:r>
              <a:rPr lang="es-ES" err="1">
                <a:sym typeface="Wingdings" panose="05000000000000000000" pitchFamily="2" charset="2"/>
              </a:rPr>
              <a:t>partial</a:t>
            </a:r>
            <a:r>
              <a:rPr lang="es-ES">
                <a:sym typeface="Wingdings" panose="05000000000000000000" pitchFamily="2" charset="2"/>
              </a:rPr>
              <a:t> </a:t>
            </a:r>
            <a:r>
              <a:rPr lang="es-ES" err="1">
                <a:sym typeface="Wingdings" panose="05000000000000000000" pitchFamily="2" charset="2"/>
              </a:rPr>
              <a:t>class</a:t>
            </a:r>
            <a:r>
              <a:rPr lang="es-ES">
                <a:sym typeface="Wingdings" panose="05000000000000000000" pitchFamily="2" charset="2"/>
              </a:rPr>
              <a:t> </a:t>
            </a:r>
            <a:r>
              <a:rPr lang="es-ES" b="1" err="1">
                <a:solidFill>
                  <a:srgbClr val="C00000"/>
                </a:solidFill>
                <a:sym typeface="Wingdings" panose="05000000000000000000" pitchFamily="2" charset="2"/>
              </a:rPr>
              <a:t>ClassXXX</a:t>
            </a:r>
            <a:r>
              <a:rPr lang="es-ES" b="1">
                <a:solidFill>
                  <a:srgbClr val="C00000"/>
                </a:solidFill>
                <a:sym typeface="Wingdings" panose="05000000000000000000" pitchFamily="2" charset="2"/>
              </a:rPr>
              <a:t> : </a:t>
            </a:r>
            <a:r>
              <a:rPr lang="es-ES" b="1" err="1">
                <a:solidFill>
                  <a:srgbClr val="C00000"/>
                </a:solidFill>
                <a:sym typeface="Wingdings" panose="05000000000000000000" pitchFamily="2" charset="2"/>
              </a:rPr>
              <a:t>ClassYYY</a:t>
            </a:r>
            <a:endParaRPr lang="es-ES" b="1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s-ES">
                <a:sym typeface="Wingdings" panose="05000000000000000000" pitchFamily="2" charset="2"/>
              </a:rPr>
              <a:t>Otros</a:t>
            </a:r>
          </a:p>
          <a:p>
            <a:pPr lvl="1"/>
            <a:r>
              <a:rPr lang="es-ES">
                <a:sym typeface="Wingdings" panose="05000000000000000000" pitchFamily="2" charset="2"/>
              </a:rPr>
              <a:t>Admite valores nulos. </a:t>
            </a:r>
            <a:r>
              <a:rPr lang="es-ES" err="1">
                <a:sym typeface="Wingdings" panose="05000000000000000000" pitchFamily="2" charset="2"/>
              </a:rPr>
              <a:t>Public</a:t>
            </a:r>
            <a:r>
              <a:rPr lang="es-ES">
                <a:sym typeface="Wingdings" panose="05000000000000000000" pitchFamily="2" charset="2"/>
              </a:rPr>
              <a:t> </a:t>
            </a:r>
            <a:r>
              <a:rPr lang="es-ES" err="1">
                <a:sym typeface="Wingdings" panose="05000000000000000000" pitchFamily="2" charset="2"/>
              </a:rPr>
              <a:t>DateTime</a:t>
            </a:r>
            <a:r>
              <a:rPr lang="es-ES" b="1">
                <a:solidFill>
                  <a:srgbClr val="C00000"/>
                </a:solidFill>
                <a:sym typeface="Wingdings" panose="05000000000000000000" pitchFamily="2" charset="2"/>
              </a:rPr>
              <a:t>?</a:t>
            </a:r>
            <a:r>
              <a:rPr lang="es-ES">
                <a:sym typeface="Wingdings" panose="05000000000000000000" pitchFamily="2" charset="2"/>
              </a:rPr>
              <a:t> </a:t>
            </a:r>
            <a:r>
              <a:rPr lang="es-ES" err="1">
                <a:sym typeface="Wingdings" panose="05000000000000000000" pitchFamily="2" charset="2"/>
              </a:rPr>
              <a:t>NombreAtributo</a:t>
            </a:r>
            <a:r>
              <a:rPr lang="es-ES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s-ES">
                <a:sym typeface="Wingdings" panose="05000000000000000000" pitchFamily="2" charset="2"/>
              </a:rPr>
              <a:t>Comprobar si el atributo tiene valor nulo. </a:t>
            </a:r>
            <a:r>
              <a:rPr lang="es-ES" err="1">
                <a:sym typeface="Wingdings" panose="05000000000000000000" pitchFamily="2" charset="2"/>
              </a:rPr>
              <a:t>NombreAtributo</a:t>
            </a:r>
            <a:r>
              <a:rPr lang="es-ES" b="1" err="1">
                <a:solidFill>
                  <a:srgbClr val="C00000"/>
                </a:solidFill>
                <a:sym typeface="Wingdings" panose="05000000000000000000" pitchFamily="2" charset="2"/>
              </a:rPr>
              <a:t>.HasValue</a:t>
            </a:r>
            <a:endParaRPr lang="es-E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7678E-9B91-7491-4D1D-41F73C88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69207-D010-5D74-9F4F-B5E33A68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3.2 Declaración de los constructores y métodos</a:t>
            </a:r>
            <a:br>
              <a:rPr lang="es-ES"/>
            </a:br>
            <a:r>
              <a:rPr lang="es-ES"/>
              <a:t>(Capa negocio/lógica)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3584E-2BAA-B6CC-4486-E81E4783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528" y="1956190"/>
            <a:ext cx="10515600" cy="4830976"/>
          </a:xfrm>
        </p:spPr>
        <p:txBody>
          <a:bodyPr>
            <a:normAutofit/>
          </a:bodyPr>
          <a:lstStyle/>
          <a:p>
            <a:r>
              <a:rPr lang="es-ES" b="1"/>
              <a:t>3.2.1 Añadir constructores (cardinalidad </a:t>
            </a:r>
            <a:r>
              <a:rPr lang="es-ES" b="1">
                <a:solidFill>
                  <a:srgbClr val="C00000"/>
                </a:solidFill>
              </a:rPr>
              <a:t>mínima</a:t>
            </a:r>
            <a:r>
              <a:rPr lang="es-ES" b="1"/>
              <a:t>)</a:t>
            </a:r>
          </a:p>
          <a:p>
            <a:pPr lvl="1"/>
            <a:r>
              <a:rPr lang="es-ES"/>
              <a:t>3.2.1.1 Constructor </a:t>
            </a:r>
            <a:r>
              <a:rPr lang="es-ES" b="1"/>
              <a:t>sin</a:t>
            </a:r>
            <a:r>
              <a:rPr lang="es-ES"/>
              <a:t> parámetros</a:t>
            </a:r>
          </a:p>
          <a:p>
            <a:pPr lvl="2"/>
            <a:r>
              <a:rPr lang="es-ES">
                <a:sym typeface="Wingdings" panose="05000000000000000000" pitchFamily="2" charset="2"/>
              </a:rPr>
              <a:t>Inicializa las </a:t>
            </a:r>
            <a:r>
              <a:rPr lang="es-ES" b="1">
                <a:sym typeface="Wingdings" panose="05000000000000000000" pitchFamily="2" charset="2"/>
              </a:rPr>
              <a:t>colecciones (vacías)</a:t>
            </a:r>
          </a:p>
          <a:p>
            <a:pPr lvl="1"/>
            <a:r>
              <a:rPr lang="es-ES">
                <a:sym typeface="Wingdings" panose="05000000000000000000" pitchFamily="2" charset="2"/>
              </a:rPr>
              <a:t>3.2.1.2 Constructor </a:t>
            </a:r>
            <a:r>
              <a:rPr lang="es-ES" b="1">
                <a:sym typeface="Wingdings" panose="05000000000000000000" pitchFamily="2" charset="2"/>
              </a:rPr>
              <a:t>con</a:t>
            </a:r>
            <a:r>
              <a:rPr lang="es-ES">
                <a:sym typeface="Wingdings" panose="05000000000000000000" pitchFamily="2" charset="2"/>
              </a:rPr>
              <a:t> parámetros</a:t>
            </a:r>
          </a:p>
          <a:p>
            <a:pPr lvl="2"/>
            <a:r>
              <a:rPr lang="es-ES">
                <a:sym typeface="Wingdings" panose="05000000000000000000" pitchFamily="2" charset="2"/>
              </a:rPr>
              <a:t>Inicializa las </a:t>
            </a:r>
            <a:r>
              <a:rPr lang="es-ES" b="1">
                <a:sym typeface="Wingdings" panose="05000000000000000000" pitchFamily="2" charset="2"/>
              </a:rPr>
              <a:t>colecciones (vacías)</a:t>
            </a:r>
          </a:p>
          <a:p>
            <a:pPr lvl="2"/>
            <a:r>
              <a:rPr lang="es-ES">
                <a:sym typeface="Wingdings" panose="05000000000000000000" pitchFamily="2" charset="2"/>
              </a:rPr>
              <a:t>Inicializa las </a:t>
            </a:r>
            <a:r>
              <a:rPr lang="es-ES" b="1">
                <a:sym typeface="Wingdings" panose="05000000000000000000" pitchFamily="2" charset="2"/>
              </a:rPr>
              <a:t>propiedades/atributos (solo los necesarios)</a:t>
            </a:r>
          </a:p>
          <a:p>
            <a:pPr lvl="2"/>
            <a:r>
              <a:rPr lang="es-ES" b="1">
                <a:solidFill>
                  <a:srgbClr val="C00000"/>
                </a:solidFill>
                <a:sym typeface="Wingdings" panose="05000000000000000000" pitchFamily="2" charset="2"/>
              </a:rPr>
              <a:t>IMPORTANTE: </a:t>
            </a:r>
            <a:r>
              <a:rPr lang="es-ES">
                <a:sym typeface="Wingdings" panose="05000000000000000000" pitchFamily="2" charset="2"/>
              </a:rPr>
              <a:t>No añadir </a:t>
            </a:r>
            <a:r>
              <a:rPr lang="es-ES" b="1">
                <a:sym typeface="Wingdings" panose="05000000000000000000" pitchFamily="2" charset="2"/>
              </a:rPr>
              <a:t>Id</a:t>
            </a:r>
            <a:r>
              <a:rPr lang="es-ES">
                <a:sym typeface="Wingdings" panose="05000000000000000000" pitchFamily="2" charset="2"/>
              </a:rPr>
              <a:t> si es de tipo </a:t>
            </a:r>
            <a:r>
              <a:rPr lang="es-ES" err="1">
                <a:sym typeface="Wingdings" panose="05000000000000000000" pitchFamily="2" charset="2"/>
              </a:rPr>
              <a:t>Integer</a:t>
            </a:r>
            <a:endParaRPr lang="es-ES">
              <a:sym typeface="Wingdings" panose="05000000000000000000" pitchFamily="2" charset="2"/>
            </a:endParaRPr>
          </a:p>
          <a:p>
            <a:pPr lvl="2"/>
            <a:r>
              <a:rPr lang="es-ES">
                <a:sym typeface="Wingdings" panose="05000000000000000000" pitchFamily="2" charset="2"/>
              </a:rPr>
              <a:t>Orden de los parámetros (</a:t>
            </a:r>
            <a:r>
              <a:rPr lang="es-ES" b="1">
                <a:solidFill>
                  <a:srgbClr val="C00000"/>
                </a:solidFill>
                <a:sym typeface="Wingdings" panose="05000000000000000000" pitchFamily="2" charset="2"/>
              </a:rPr>
              <a:t>Sin herencia</a:t>
            </a:r>
            <a:r>
              <a:rPr lang="es-ES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s-ES" b="1">
                <a:sym typeface="Wingdings" panose="05000000000000000000" pitchFamily="2" charset="2"/>
              </a:rPr>
              <a:t>Propios</a:t>
            </a:r>
            <a:r>
              <a:rPr lang="es-ES">
                <a:sym typeface="Wingdings" panose="05000000000000000000" pitchFamily="2" charset="2"/>
              </a:rPr>
              <a:t> por orden alfabético</a:t>
            </a:r>
          </a:p>
          <a:p>
            <a:pPr lvl="3"/>
            <a:r>
              <a:rPr lang="es-ES" b="1">
                <a:sym typeface="Wingdings" panose="05000000000000000000" pitchFamily="2" charset="2"/>
              </a:rPr>
              <a:t>Derivados</a:t>
            </a:r>
            <a:r>
              <a:rPr lang="es-ES">
                <a:sym typeface="Wingdings" panose="05000000000000000000" pitchFamily="2" charset="2"/>
              </a:rPr>
              <a:t> de las asociaciones por orden alfabético</a:t>
            </a:r>
          </a:p>
          <a:p>
            <a:pPr lvl="2"/>
            <a:r>
              <a:rPr lang="es-ES">
                <a:sym typeface="Wingdings" panose="05000000000000000000" pitchFamily="2" charset="2"/>
              </a:rPr>
              <a:t>Orden de los parámetros (</a:t>
            </a:r>
            <a:r>
              <a:rPr lang="es-ES" b="1">
                <a:solidFill>
                  <a:srgbClr val="C00000"/>
                </a:solidFill>
                <a:sym typeface="Wingdings" panose="05000000000000000000" pitchFamily="2" charset="2"/>
              </a:rPr>
              <a:t>Con herencia</a:t>
            </a:r>
            <a:r>
              <a:rPr lang="es-ES">
                <a:sym typeface="Wingdings" panose="05000000000000000000" pitchFamily="2" charset="2"/>
              </a:rPr>
              <a:t>)</a:t>
            </a:r>
          </a:p>
          <a:p>
            <a:pPr lvl="3"/>
            <a:r>
              <a:rPr lang="es-ES" b="1">
                <a:sym typeface="Wingdings" panose="05000000000000000000" pitchFamily="2" charset="2"/>
              </a:rPr>
              <a:t>Heredados</a:t>
            </a:r>
            <a:r>
              <a:rPr lang="es-ES">
                <a:sym typeface="Wingdings" panose="05000000000000000000" pitchFamily="2" charset="2"/>
              </a:rPr>
              <a:t> por orden alfabético</a:t>
            </a:r>
          </a:p>
          <a:p>
            <a:pPr lvl="3"/>
            <a:r>
              <a:rPr lang="es-ES" b="1">
                <a:sym typeface="Wingdings" panose="05000000000000000000" pitchFamily="2" charset="2"/>
              </a:rPr>
              <a:t>Propios</a:t>
            </a:r>
            <a:r>
              <a:rPr lang="es-ES">
                <a:sym typeface="Wingdings" panose="05000000000000000000" pitchFamily="2" charset="2"/>
              </a:rPr>
              <a:t> de las asociaciones por orden alfabético</a:t>
            </a:r>
          </a:p>
          <a:p>
            <a:pPr lvl="2"/>
            <a:endParaRPr lang="es-E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436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FD957-2FAC-9731-2A28-F352BBCD1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F6FFE-B515-6716-6CC8-B1E804A8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3.2 Declaración de los constructores y métodos</a:t>
            </a:r>
            <a:br>
              <a:rPr lang="es-ES"/>
            </a:br>
            <a:r>
              <a:rPr lang="es-ES"/>
              <a:t>(Capa negocio/lógica)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37B27-A3FB-0565-0755-7F54F2C0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59" y="19561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3.2.1 Añadir constructores (cardinalidad </a:t>
            </a:r>
            <a:r>
              <a:rPr lang="es-ES" b="1" dirty="0">
                <a:solidFill>
                  <a:srgbClr val="C00000"/>
                </a:solidFill>
              </a:rPr>
              <a:t>mínima</a:t>
            </a:r>
            <a:r>
              <a:rPr lang="es-ES" b="1" dirty="0"/>
              <a:t>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Orden de los parámetros (</a:t>
            </a:r>
            <a:r>
              <a:rPr lang="es-ES" b="1" dirty="0">
                <a:solidFill>
                  <a:srgbClr val="C00000"/>
                </a:solidFill>
                <a:sym typeface="Wingdings" panose="05000000000000000000" pitchFamily="2" charset="2"/>
              </a:rPr>
              <a:t>CON herencia y SIN colecciones en el constructor vacío</a:t>
            </a:r>
            <a:r>
              <a:rPr lang="es-E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s-ES" b="1" dirty="0">
                <a:sym typeface="Wingdings" panose="05000000000000000000" pitchFamily="2" charset="2"/>
              </a:rPr>
              <a:t>Heredados</a:t>
            </a:r>
            <a:r>
              <a:rPr lang="es-ES" dirty="0">
                <a:sym typeface="Wingdings" panose="05000000000000000000" pitchFamily="2" charset="2"/>
              </a:rPr>
              <a:t> por orden alfabético</a:t>
            </a:r>
          </a:p>
          <a:p>
            <a:pPr lvl="2"/>
            <a:r>
              <a:rPr lang="es-ES" b="1" dirty="0">
                <a:sym typeface="Wingdings" panose="05000000000000000000" pitchFamily="2" charset="2"/>
              </a:rPr>
              <a:t>Propios</a:t>
            </a:r>
            <a:r>
              <a:rPr lang="es-ES" dirty="0">
                <a:sym typeface="Wingdings" panose="05000000000000000000" pitchFamily="2" charset="2"/>
              </a:rPr>
              <a:t> por orden alfabético</a:t>
            </a:r>
          </a:p>
          <a:p>
            <a:pPr lvl="2"/>
            <a:r>
              <a:rPr lang="es-ES" b="1" dirty="0">
                <a:sym typeface="Wingdings" panose="05000000000000000000" pitchFamily="2" charset="2"/>
              </a:rPr>
              <a:t>Derivados</a:t>
            </a:r>
            <a:r>
              <a:rPr lang="es-ES" dirty="0">
                <a:sym typeface="Wingdings" panose="05000000000000000000" pitchFamily="2" charset="2"/>
              </a:rPr>
              <a:t> de las asociaciones por orden alfabético</a:t>
            </a:r>
          </a:p>
          <a:p>
            <a:pPr lvl="2"/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Orden de los parámetros (</a:t>
            </a:r>
            <a:r>
              <a:rPr lang="es-ES" b="1" dirty="0">
                <a:solidFill>
                  <a:srgbClr val="C00000"/>
                </a:solidFill>
                <a:sym typeface="Wingdings" panose="05000000000000000000" pitchFamily="2" charset="2"/>
              </a:rPr>
              <a:t>SIN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b="1" dirty="0">
                <a:solidFill>
                  <a:srgbClr val="C00000"/>
                </a:solidFill>
                <a:sym typeface="Wingdings" panose="05000000000000000000" pitchFamily="2" charset="2"/>
              </a:rPr>
              <a:t>herencia y CON colecciones en el constructor vacío</a:t>
            </a:r>
            <a:r>
              <a:rPr lang="es-E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s-ES" b="1" dirty="0">
                <a:sym typeface="Wingdings" panose="05000000000000000000" pitchFamily="2" charset="2"/>
              </a:rPr>
              <a:t>Propios</a:t>
            </a:r>
            <a:r>
              <a:rPr lang="es-ES" dirty="0">
                <a:sym typeface="Wingdings" panose="05000000000000000000" pitchFamily="2" charset="2"/>
              </a:rPr>
              <a:t> de las asociaciones por orden alfabético</a:t>
            </a:r>
          </a:p>
          <a:p>
            <a:pPr lvl="2"/>
            <a:r>
              <a:rPr lang="es-ES" b="1" dirty="0">
                <a:sym typeface="Wingdings" panose="05000000000000000000" pitchFamily="2" charset="2"/>
              </a:rPr>
              <a:t>Derivados</a:t>
            </a:r>
            <a:r>
              <a:rPr lang="es-ES" dirty="0">
                <a:sym typeface="Wingdings" panose="05000000000000000000" pitchFamily="2" charset="2"/>
              </a:rPr>
              <a:t> de las asociaciones por orden alfabético</a:t>
            </a:r>
          </a:p>
          <a:p>
            <a:pPr lvl="2"/>
            <a:r>
              <a:rPr lang="es-ES" dirty="0">
                <a:sym typeface="Wingdings" panose="05000000000000000000" pitchFamily="2" charset="2"/>
              </a:rPr>
              <a:t>This hace que no sea necesario volver a invocar el </a:t>
            </a:r>
          </a:p>
          <a:p>
            <a:pPr marL="914400" lvl="2" indent="0">
              <a:buNone/>
            </a:pPr>
            <a:r>
              <a:rPr lang="es-ES">
                <a:sym typeface="Wingdings" panose="05000000000000000000" pitchFamily="2" charset="2"/>
              </a:rPr>
              <a:t>constructor vacío </a:t>
            </a:r>
            <a:r>
              <a:rPr lang="es-ES" dirty="0">
                <a:sym typeface="Wingdings" panose="05000000000000000000" pitchFamily="2" charset="2"/>
              </a:rPr>
              <a:t>porque lo llama automáticamente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9DD5E8-AEFE-F3FE-BF85-396590405E03}"/>
              </a:ext>
            </a:extLst>
          </p:cNvPr>
          <p:cNvSpPr/>
          <p:nvPr/>
        </p:nvSpPr>
        <p:spPr>
          <a:xfrm>
            <a:off x="7414984" y="2797753"/>
            <a:ext cx="4824913" cy="1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s-E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ES" sz="9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Temporary</a:t>
            </a:r>
            <a:r>
              <a:rPr lang="es-E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s-E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s-E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s-ES" sz="9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Temporary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 </a:t>
            </a:r>
            <a:r>
              <a:rPr lang="en-US" sz="900" err="1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9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err="1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initialDate</a:t>
            </a: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string </a:t>
            </a:r>
            <a:r>
              <a:rPr lang="en-US" sz="9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SSN, </a:t>
            </a:r>
            <a:r>
              <a:rPr lang="en-US" sz="9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9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hired)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600" b="1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9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9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initialDate</a:t>
            </a:r>
            <a:r>
              <a:rPr lang="en-U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SSN, hired)</a:t>
            </a:r>
          </a:p>
          <a:p>
            <a:r>
              <a:rPr lang="es-E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s-E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s-ES" sz="9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this.</a:t>
            </a:r>
            <a:r>
              <a:rPr lang="es-ES" sz="900" err="1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FinalDate</a:t>
            </a:r>
            <a:r>
              <a:rPr lang="es-ES" sz="9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s-ES" sz="900" err="1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s-ES" sz="9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s-ES" sz="9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s-ES" sz="900">
              <a:solidFill>
                <a:schemeClr val="dk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51724B-E87C-E88B-AC62-BA685D34CA76}"/>
              </a:ext>
            </a:extLst>
          </p:cNvPr>
          <p:cNvSpPr/>
          <p:nvPr/>
        </p:nvSpPr>
        <p:spPr>
          <a:xfrm>
            <a:off x="6818811" y="5120747"/>
            <a:ext cx="5520803" cy="14522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s-E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ES" sz="10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Contract</a:t>
            </a:r>
            <a:r>
              <a:rPr lang="es-E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s-E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s-E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s-ES" sz="1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Crates</a:t>
            </a:r>
            <a:r>
              <a:rPr lang="es-E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s-ES" sz="1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 </a:t>
            </a:r>
            <a:r>
              <a:rPr lang="es-ES" sz="9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s-ES" sz="9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s-ES" sz="9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Crate</a:t>
            </a:r>
            <a:r>
              <a:rPr lang="es-ES" sz="9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s-E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s-ES" sz="1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Groups</a:t>
            </a:r>
            <a:r>
              <a:rPr lang="es-E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s-ES" sz="1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 </a:t>
            </a:r>
            <a:r>
              <a:rPr lang="es-ES" sz="9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s-ES" sz="9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s-ES" sz="9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Group</a:t>
            </a:r>
            <a:r>
              <a:rPr lang="es-ES" sz="9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s-E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s-ES" sz="1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Contract</a:t>
            </a:r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 </a:t>
            </a:r>
            <a:r>
              <a:rPr lang="en-US" sz="1000" err="1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1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1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err="1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initialDate</a:t>
            </a:r>
            <a:r>
              <a:rPr lang="en-US" sz="1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string </a:t>
            </a:r>
            <a:r>
              <a:rPr lang="en-US" sz="10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SSN, </a:t>
            </a:r>
            <a:r>
              <a:rPr lang="en-US" sz="1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10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hired)</a:t>
            </a:r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600" b="1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s-E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s-E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s-ES" sz="1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this.</a:t>
            </a:r>
            <a:r>
              <a:rPr lang="es-ES" sz="1000" err="1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s-ES" sz="10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s-ES" sz="1000" err="1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s-ES" sz="10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s-ES" sz="100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…</a:t>
            </a:r>
          </a:p>
          <a:p>
            <a:r>
              <a:rPr lang="es-ES" sz="1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s-ES"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50A16-3A0F-3F83-69ED-7EE92ED3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6232E-B614-D6F4-CBEC-C96594A5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Capa de persistencia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F8883965-A0FF-226A-3ECC-F61BFC15E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098" y="1475408"/>
            <a:ext cx="2029516" cy="4714560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7FF011B8-C665-49E3-AE68-AC66366C0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1" y="2429009"/>
            <a:ext cx="3978912" cy="2807359"/>
          </a:xfrm>
          <a:prstGeom prst="rect">
            <a:avLst/>
          </a:prstGeom>
        </p:spPr>
      </p:pic>
      <p:sp>
        <p:nvSpPr>
          <p:cNvPr id="68" name="Rectángulo 67">
            <a:extLst>
              <a:ext uri="{FF2B5EF4-FFF2-40B4-BE49-F238E27FC236}">
                <a16:creationId xmlns:a16="http://schemas.microsoft.com/office/drawing/2014/main" id="{5DB00DE8-341E-D670-5F87-4D02853BACBF}"/>
              </a:ext>
            </a:extLst>
          </p:cNvPr>
          <p:cNvSpPr/>
          <p:nvPr/>
        </p:nvSpPr>
        <p:spPr>
          <a:xfrm>
            <a:off x="707780" y="5241804"/>
            <a:ext cx="3792394" cy="7824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Figura 6. Diagrama de clases </a:t>
            </a:r>
            <a:r>
              <a:rPr lang="es-ES" err="1"/>
              <a:t>GestAca</a:t>
            </a:r>
            <a:endParaRPr lang="es-ES">
              <a:solidFill>
                <a:schemeClr val="dk1"/>
              </a:solidFill>
            </a:endParaRPr>
          </a:p>
        </p:txBody>
      </p:sp>
      <p:sp>
        <p:nvSpPr>
          <p:cNvPr id="69" name="Flecha: a la derecha 68">
            <a:extLst>
              <a:ext uri="{FF2B5EF4-FFF2-40B4-BE49-F238E27FC236}">
                <a16:creationId xmlns:a16="http://schemas.microsoft.com/office/drawing/2014/main" id="{047E82A8-AF71-738F-DF02-C0178815C8D6}"/>
              </a:ext>
            </a:extLst>
          </p:cNvPr>
          <p:cNvSpPr/>
          <p:nvPr/>
        </p:nvSpPr>
        <p:spPr>
          <a:xfrm>
            <a:off x="4383741" y="4704671"/>
            <a:ext cx="98835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A46F1D2-9422-B228-3676-8B2F914F6888}"/>
              </a:ext>
            </a:extLst>
          </p:cNvPr>
          <p:cNvSpPr/>
          <p:nvPr/>
        </p:nvSpPr>
        <p:spPr>
          <a:xfrm>
            <a:off x="4144090" y="4031769"/>
            <a:ext cx="1478367" cy="3725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Pautas de diseño – tema 5</a:t>
            </a:r>
            <a:endParaRPr lang="es-ES">
              <a:solidFill>
                <a:schemeClr val="dk1"/>
              </a:solidFill>
            </a:endParaRPr>
          </a:p>
        </p:txBody>
      </p:sp>
      <p:sp>
        <p:nvSpPr>
          <p:cNvPr id="71" name="Flecha: a la derecha 70">
            <a:extLst>
              <a:ext uri="{FF2B5EF4-FFF2-40B4-BE49-F238E27FC236}">
                <a16:creationId xmlns:a16="http://schemas.microsoft.com/office/drawing/2014/main" id="{485D33A8-472E-5478-7AE9-991A0ADCD40A}"/>
              </a:ext>
            </a:extLst>
          </p:cNvPr>
          <p:cNvSpPr/>
          <p:nvPr/>
        </p:nvSpPr>
        <p:spPr>
          <a:xfrm>
            <a:off x="7319871" y="47639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2" name="Imagen 71">
            <a:extLst>
              <a:ext uri="{FF2B5EF4-FFF2-40B4-BE49-F238E27FC236}">
                <a16:creationId xmlns:a16="http://schemas.microsoft.com/office/drawing/2014/main" id="{44E52760-B11D-46EA-1215-3DF6DA3D8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827" y="3525806"/>
            <a:ext cx="3720512" cy="203104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6225BDA-FF1E-F488-B7AC-C505DD4970F0}"/>
              </a:ext>
            </a:extLst>
          </p:cNvPr>
          <p:cNvSpPr/>
          <p:nvPr/>
        </p:nvSpPr>
        <p:spPr>
          <a:xfrm>
            <a:off x="5619862" y="6192376"/>
            <a:ext cx="1478367" cy="3725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TESTS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A685108-81E7-9A32-85CE-8D5F8D17FABA}"/>
              </a:ext>
            </a:extLst>
          </p:cNvPr>
          <p:cNvSpPr/>
          <p:nvPr/>
        </p:nvSpPr>
        <p:spPr>
          <a:xfrm>
            <a:off x="7095634" y="4031768"/>
            <a:ext cx="1478367" cy="3725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/>
              <a:t>EF - Sesión 4</a:t>
            </a:r>
          </a:p>
        </p:txBody>
      </p:sp>
    </p:spTree>
    <p:extLst>
      <p:ext uri="{BB962C8B-B14F-4D97-AF65-F5344CB8AC3E}">
        <p14:creationId xmlns:p14="http://schemas.microsoft.com/office/powerpoint/2010/main" val="308007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0E0C7-0133-C5B5-F5CD-F9F570468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90FEE-20E3-95E0-026F-3FB678FD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Arquitectura 3-capas cerrada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1B56633-58E9-1471-4485-D50C1F8EB1D5}"/>
              </a:ext>
            </a:extLst>
          </p:cNvPr>
          <p:cNvSpPr/>
          <p:nvPr/>
        </p:nvSpPr>
        <p:spPr>
          <a:xfrm>
            <a:off x="662911" y="2298175"/>
            <a:ext cx="3792394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PRESENTACIÓN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972AC95-FC04-D909-DFF2-023F26A124C1}"/>
              </a:ext>
            </a:extLst>
          </p:cNvPr>
          <p:cNvSpPr/>
          <p:nvPr/>
        </p:nvSpPr>
        <p:spPr>
          <a:xfrm>
            <a:off x="662911" y="3436412"/>
            <a:ext cx="3792394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LÓGICA/NEGOCIO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9E8B5CA-1297-C7C9-4AE0-95438CCBAC2B}"/>
              </a:ext>
            </a:extLst>
          </p:cNvPr>
          <p:cNvSpPr/>
          <p:nvPr/>
        </p:nvSpPr>
        <p:spPr>
          <a:xfrm>
            <a:off x="662911" y="4574649"/>
            <a:ext cx="3792394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CAPA PERSISTENCIA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3E6AD5C-E9F1-C5CA-9F32-794897471AC9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2559108" y="2987387"/>
            <a:ext cx="0" cy="4490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974DFC3-B0E4-B0BD-1A86-60B39F7F0B5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559108" y="4125624"/>
            <a:ext cx="0" cy="4490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Imagen 27">
            <a:extLst>
              <a:ext uri="{FF2B5EF4-FFF2-40B4-BE49-F238E27FC236}">
                <a16:creationId xmlns:a16="http://schemas.microsoft.com/office/drawing/2014/main" id="{A1C28F02-6DA6-16EC-64D9-060B5056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86" y="1983441"/>
            <a:ext cx="2029516" cy="4714560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4B5C3D8-A06F-5B45-F8B1-0B5241CE593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455305" y="2642781"/>
            <a:ext cx="1157957" cy="38298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98033B8-94A6-F439-305D-00DBE2C24D0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455305" y="3343540"/>
            <a:ext cx="1313621" cy="4374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7E85DAB-78CC-3B79-887C-DDBCAF0C34B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455305" y="4840941"/>
            <a:ext cx="1246599" cy="783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7B3F26E-1384-D054-6539-9F90F5046A5F}"/>
              </a:ext>
            </a:extLst>
          </p:cNvPr>
          <p:cNvSpPr/>
          <p:nvPr/>
        </p:nvSpPr>
        <p:spPr>
          <a:xfrm>
            <a:off x="8921294" y="2144657"/>
            <a:ext cx="2952258" cy="2836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/>
              <a:t>Librería (Proyecto consola)</a:t>
            </a:r>
          </a:p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77E427E-6074-6290-412B-68B4651DF3B9}"/>
              </a:ext>
            </a:extLst>
          </p:cNvPr>
          <p:cNvSpPr/>
          <p:nvPr/>
        </p:nvSpPr>
        <p:spPr>
          <a:xfrm>
            <a:off x="9150824" y="2634380"/>
            <a:ext cx="2504363" cy="9144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LÓGICA/NEGOCIO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8615AED-FAE6-80B9-F989-1C14628CF94A}"/>
              </a:ext>
            </a:extLst>
          </p:cNvPr>
          <p:cNvSpPr/>
          <p:nvPr/>
        </p:nvSpPr>
        <p:spPr>
          <a:xfrm>
            <a:off x="9150824" y="3824968"/>
            <a:ext cx="2504363" cy="9144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PERSISTENCIA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9F52CD-6EC5-695A-3CF3-52E5DFAF6851}"/>
              </a:ext>
            </a:extLst>
          </p:cNvPr>
          <p:cNvSpPr/>
          <p:nvPr/>
        </p:nvSpPr>
        <p:spPr>
          <a:xfrm>
            <a:off x="8921294" y="5305011"/>
            <a:ext cx="2952258" cy="1456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/>
              <a:t>Aplicación (Proyecto GUI)</a:t>
            </a:r>
          </a:p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0E060BF-636D-1BBA-3161-73C40BC0C4F7}"/>
              </a:ext>
            </a:extLst>
          </p:cNvPr>
          <p:cNvSpPr/>
          <p:nvPr/>
        </p:nvSpPr>
        <p:spPr>
          <a:xfrm>
            <a:off x="9150824" y="5718534"/>
            <a:ext cx="2504363" cy="9144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PRESENTACIÓN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275128F8-28F4-24DD-D45A-E5E3B22ED0A8}"/>
              </a:ext>
            </a:extLst>
          </p:cNvPr>
          <p:cNvCxnSpPr>
            <a:stCxn id="44" idx="3"/>
            <a:endCxn id="37" idx="0"/>
          </p:cNvCxnSpPr>
          <p:nvPr/>
        </p:nvCxnSpPr>
        <p:spPr>
          <a:xfrm flipH="1" flipV="1">
            <a:off x="10397423" y="2144657"/>
            <a:ext cx="1476129" cy="3888393"/>
          </a:xfrm>
          <a:prstGeom prst="bentConnector4">
            <a:avLst>
              <a:gd name="adj1" fmla="val -15486"/>
              <a:gd name="adj2" fmla="val 105879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errar llave 47">
            <a:extLst>
              <a:ext uri="{FF2B5EF4-FFF2-40B4-BE49-F238E27FC236}">
                <a16:creationId xmlns:a16="http://schemas.microsoft.com/office/drawing/2014/main" id="{A180A61C-3405-17D6-39F5-B115A56200C5}"/>
              </a:ext>
            </a:extLst>
          </p:cNvPr>
          <p:cNvSpPr/>
          <p:nvPr/>
        </p:nvSpPr>
        <p:spPr>
          <a:xfrm>
            <a:off x="6714833" y="2825208"/>
            <a:ext cx="457227" cy="33151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A20BE3F3-B195-FBF4-A248-226546DDB0DA}"/>
              </a:ext>
            </a:extLst>
          </p:cNvPr>
          <p:cNvSpPr/>
          <p:nvPr/>
        </p:nvSpPr>
        <p:spPr>
          <a:xfrm>
            <a:off x="7274859" y="4023752"/>
            <a:ext cx="153969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C5CF9C3C-736F-BB38-58EC-3D81DDACB02E}"/>
              </a:ext>
            </a:extLst>
          </p:cNvPr>
          <p:cNvSpPr/>
          <p:nvPr/>
        </p:nvSpPr>
        <p:spPr>
          <a:xfrm>
            <a:off x="7274858" y="6207578"/>
            <a:ext cx="153969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A729BC93-5CA3-E463-8EB5-818E81E54215}"/>
              </a:ext>
            </a:extLst>
          </p:cNvPr>
          <p:cNvSpPr/>
          <p:nvPr/>
        </p:nvSpPr>
        <p:spPr>
          <a:xfrm>
            <a:off x="662911" y="1476497"/>
            <a:ext cx="3792394" cy="3725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dk1"/>
                </a:solidFill>
              </a:rPr>
              <a:t>DISEÑO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C5AF616-9E77-8FF0-4255-018514D5E292}"/>
              </a:ext>
            </a:extLst>
          </p:cNvPr>
          <p:cNvSpPr/>
          <p:nvPr/>
        </p:nvSpPr>
        <p:spPr>
          <a:xfrm>
            <a:off x="4455305" y="1480295"/>
            <a:ext cx="3792394" cy="3687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dk1"/>
                </a:solidFill>
              </a:rPr>
              <a:t>IMPLEMENTACIÓN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E4C20D18-6318-2913-09A8-E349D736502E}"/>
              </a:ext>
            </a:extLst>
          </p:cNvPr>
          <p:cNvSpPr/>
          <p:nvPr/>
        </p:nvSpPr>
        <p:spPr>
          <a:xfrm>
            <a:off x="8247699" y="1480517"/>
            <a:ext cx="3792394" cy="3687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dk1"/>
                </a:solidFill>
              </a:rPr>
              <a:t>PRUEBAS</a:t>
            </a: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DBB2FC80-7118-650E-F9D0-B3AA4F5CA4E9}"/>
              </a:ext>
            </a:extLst>
          </p:cNvPr>
          <p:cNvSpPr/>
          <p:nvPr/>
        </p:nvSpPr>
        <p:spPr>
          <a:xfrm>
            <a:off x="6737578" y="6148302"/>
            <a:ext cx="457227" cy="4846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E7B0FA-0457-10FE-A44B-EF941775545D}"/>
              </a:ext>
            </a:extLst>
          </p:cNvPr>
          <p:cNvSpPr txBox="1"/>
          <p:nvPr/>
        </p:nvSpPr>
        <p:spPr>
          <a:xfrm>
            <a:off x="5701612" y="2205181"/>
            <a:ext cx="12997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>
                <a:solidFill>
                  <a:srgbClr val="C00000"/>
                </a:solidFill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56999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37" grpId="0" animBg="1"/>
      <p:bldP spid="38" grpId="0" animBg="1"/>
      <p:bldP spid="39" grpId="0" animBg="1"/>
      <p:bldP spid="44" grpId="0" animBg="1"/>
      <p:bldP spid="43" grpId="0" animBg="1"/>
      <p:bldP spid="48" grpId="0" animBg="1"/>
      <p:bldP spid="49" grpId="0" animBg="1"/>
      <p:bldP spid="50" grpId="0" animBg="1"/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15774-8184-FEE5-409A-B4EC5C43D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0D96C-3B4E-7871-A8BE-D42184BF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Github</a:t>
            </a:r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833461B-2A70-FE8C-19BC-80402339DFA6}"/>
              </a:ext>
            </a:extLst>
          </p:cNvPr>
          <p:cNvSpPr/>
          <p:nvPr/>
        </p:nvSpPr>
        <p:spPr>
          <a:xfrm>
            <a:off x="442463" y="4790364"/>
            <a:ext cx="2047164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VISUAL STUDIO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B1EC85-58B1-6E9C-EF69-494C7A3CAC7A}"/>
              </a:ext>
            </a:extLst>
          </p:cNvPr>
          <p:cNvSpPr/>
          <p:nvPr/>
        </p:nvSpPr>
        <p:spPr>
          <a:xfrm>
            <a:off x="2751209" y="4790364"/>
            <a:ext cx="2047164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Repo local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3804E97-9ED2-7793-41E9-02437DBF5E6C}"/>
              </a:ext>
            </a:extLst>
          </p:cNvPr>
          <p:cNvSpPr/>
          <p:nvPr/>
        </p:nvSpPr>
        <p:spPr>
          <a:xfrm>
            <a:off x="354841" y="3841844"/>
            <a:ext cx="4551527" cy="1750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tx2">
                    <a:lumMod val="90000"/>
                    <a:lumOff val="10000"/>
                  </a:schemeClr>
                </a:solidFill>
              </a:rPr>
              <a:t>Ordenador Pepe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9FC5BE7-8BD0-EF79-1AA2-DD41359E4B64}"/>
              </a:ext>
            </a:extLst>
          </p:cNvPr>
          <p:cNvCxnSpPr>
            <a:stCxn id="4" idx="0"/>
            <a:endCxn id="8" idx="0"/>
          </p:cNvCxnSpPr>
          <p:nvPr/>
        </p:nvCxnSpPr>
        <p:spPr>
          <a:xfrm rot="5400000" flipH="1" flipV="1">
            <a:off x="2620418" y="3635991"/>
            <a:ext cx="12700" cy="2308746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F0BE1BC-ABA5-6CB1-82FE-C25D8CBE630C}"/>
              </a:ext>
            </a:extLst>
          </p:cNvPr>
          <p:cNvSpPr txBox="1"/>
          <p:nvPr/>
        </p:nvSpPr>
        <p:spPr>
          <a:xfrm>
            <a:off x="2183642" y="422684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>
                <a:solidFill>
                  <a:srgbClr val="C00000"/>
                </a:solidFill>
              </a:rPr>
              <a:t>Commit</a:t>
            </a:r>
            <a:endParaRPr lang="es-ES">
              <a:solidFill>
                <a:srgbClr val="C0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0975594-B1B2-DB03-5307-E5D06A5C188E}"/>
              </a:ext>
            </a:extLst>
          </p:cNvPr>
          <p:cNvSpPr/>
          <p:nvPr/>
        </p:nvSpPr>
        <p:spPr>
          <a:xfrm>
            <a:off x="5605866" y="1461646"/>
            <a:ext cx="2047164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Repo remoto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E570F700-9B63-C90C-8C57-48F277B1E50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V="1">
            <a:off x="4798373" y="2150858"/>
            <a:ext cx="1831075" cy="298411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ADF9840-7E13-EB90-A5AC-E712447DDFA9}"/>
              </a:ext>
            </a:extLst>
          </p:cNvPr>
          <p:cNvSpPr txBox="1"/>
          <p:nvPr/>
        </p:nvSpPr>
        <p:spPr>
          <a:xfrm>
            <a:off x="5266959" y="4717006"/>
            <a:ext cx="132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>
                <a:solidFill>
                  <a:srgbClr val="C00000"/>
                </a:solidFill>
              </a:rPr>
              <a:t>Insert</a:t>
            </a:r>
            <a:r>
              <a:rPr lang="es-ES">
                <a:solidFill>
                  <a:srgbClr val="C00000"/>
                </a:solidFill>
              </a:rPr>
              <a:t>/</a:t>
            </a:r>
            <a:r>
              <a:rPr lang="es-ES" err="1">
                <a:solidFill>
                  <a:srgbClr val="C00000"/>
                </a:solidFill>
              </a:rPr>
              <a:t>Push</a:t>
            </a:r>
            <a:endParaRPr lang="es-ES">
              <a:solidFill>
                <a:srgbClr val="C00000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E91EF2B-A6E2-2FA5-B287-349321D16F42}"/>
              </a:ext>
            </a:extLst>
          </p:cNvPr>
          <p:cNvSpPr/>
          <p:nvPr/>
        </p:nvSpPr>
        <p:spPr>
          <a:xfrm>
            <a:off x="7077661" y="4790363"/>
            <a:ext cx="2047164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VISUAL STUDIO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05AD4F7-96BF-CC5C-D5CB-9B59A583186A}"/>
              </a:ext>
            </a:extLst>
          </p:cNvPr>
          <p:cNvSpPr/>
          <p:nvPr/>
        </p:nvSpPr>
        <p:spPr>
          <a:xfrm>
            <a:off x="9386407" y="4790363"/>
            <a:ext cx="2047164" cy="689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Repo local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27BB294-EE72-594E-E312-83E907C79451}"/>
              </a:ext>
            </a:extLst>
          </p:cNvPr>
          <p:cNvSpPr/>
          <p:nvPr/>
        </p:nvSpPr>
        <p:spPr>
          <a:xfrm>
            <a:off x="6990039" y="3841843"/>
            <a:ext cx="4551527" cy="1750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>
                <a:solidFill>
                  <a:schemeClr val="tx2">
                    <a:lumMod val="90000"/>
                    <a:lumOff val="10000"/>
                  </a:schemeClr>
                </a:solidFill>
              </a:rPr>
              <a:t>Ordenador Juan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61A6273-9367-DC72-2D01-A78483366ACA}"/>
              </a:ext>
            </a:extLst>
          </p:cNvPr>
          <p:cNvSpPr txBox="1"/>
          <p:nvPr/>
        </p:nvSpPr>
        <p:spPr>
          <a:xfrm>
            <a:off x="8533617" y="1436920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>
                <a:solidFill>
                  <a:srgbClr val="C00000"/>
                </a:solidFill>
              </a:rPr>
              <a:t>Extraer/</a:t>
            </a:r>
            <a:r>
              <a:rPr lang="es-ES" err="1">
                <a:solidFill>
                  <a:srgbClr val="C00000"/>
                </a:solidFill>
              </a:rPr>
              <a:t>Pull</a:t>
            </a:r>
            <a:endParaRPr lang="es-ES">
              <a:solidFill>
                <a:srgbClr val="C00000"/>
              </a:solidFill>
            </a:endParaRP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630AC6EE-F2F7-6D16-C498-C5B38854E5CD}"/>
              </a:ext>
            </a:extLst>
          </p:cNvPr>
          <p:cNvCxnSpPr>
            <a:cxnSpLocks/>
            <a:stCxn id="17" idx="3"/>
            <a:endCxn id="27" idx="3"/>
          </p:cNvCxnSpPr>
          <p:nvPr/>
        </p:nvCxnSpPr>
        <p:spPr>
          <a:xfrm>
            <a:off x="7653030" y="1806252"/>
            <a:ext cx="3780541" cy="3328717"/>
          </a:xfrm>
          <a:prstGeom prst="bentConnector3">
            <a:avLst>
              <a:gd name="adj1" fmla="val 10604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FC2BEBAE-7B8B-829A-3EE8-AA9E29336F97}"/>
              </a:ext>
            </a:extLst>
          </p:cNvPr>
          <p:cNvCxnSpPr>
            <a:cxnSpLocks/>
            <a:stCxn id="27" idx="0"/>
            <a:endCxn id="26" idx="0"/>
          </p:cNvCxnSpPr>
          <p:nvPr/>
        </p:nvCxnSpPr>
        <p:spPr>
          <a:xfrm rot="16200000" flipV="1">
            <a:off x="9255616" y="3635990"/>
            <a:ext cx="12700" cy="2308746"/>
          </a:xfrm>
          <a:prstGeom prst="bent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B194CD9-F26B-4218-9AAE-E1F95C68AADE}"/>
              </a:ext>
            </a:extLst>
          </p:cNvPr>
          <p:cNvSpPr txBox="1"/>
          <p:nvPr/>
        </p:nvSpPr>
        <p:spPr>
          <a:xfrm>
            <a:off x="8610286" y="4233190"/>
            <a:ext cx="139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C00000"/>
                </a:solidFill>
              </a:rPr>
              <a:t>Se actualiza</a:t>
            </a:r>
          </a:p>
        </p:txBody>
      </p:sp>
    </p:spTree>
    <p:extLst>
      <p:ext uri="{BB962C8B-B14F-4D97-AF65-F5344CB8AC3E}">
        <p14:creationId xmlns:p14="http://schemas.microsoft.com/office/powerpoint/2010/main" val="37369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30" grpId="0"/>
      <p:bldP spid="3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Panorámica</PresentationFormat>
  <Paragraphs>97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Cascadia Mono</vt:lpstr>
      <vt:lpstr>Wingdings</vt:lpstr>
      <vt:lpstr>Tema de Office</vt:lpstr>
      <vt:lpstr>Sesiones de prácticas 2 y 3</vt:lpstr>
      <vt:lpstr>3.1 Declaración de las propiedades (Capa persistencia)</vt:lpstr>
      <vt:lpstr>3.2 Declaración de los constructores y métodos (Capa negocio/lógica)</vt:lpstr>
      <vt:lpstr>3.2 Declaración de los constructores y métodos (Capa negocio/lógica)</vt:lpstr>
      <vt:lpstr>Capa de persistencia</vt:lpstr>
      <vt:lpstr>Arquitectura 3-capas cerrada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Gema Ibañez Sanchez</dc:creator>
  <cp:lastModifiedBy>Gema Ibañez Sanchez</cp:lastModifiedBy>
  <cp:revision>1</cp:revision>
  <dcterms:created xsi:type="dcterms:W3CDTF">2024-10-17T14:41:28Z</dcterms:created>
  <dcterms:modified xsi:type="dcterms:W3CDTF">2024-10-21T15:41:15Z</dcterms:modified>
</cp:coreProperties>
</file>