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3222171-520E-4E5A-8094-3E2797AFAF6D}">
  <a:tblStyle styleId="{53222171-520E-4E5A-8094-3E2797AFAF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OpenSans-bold.fntdata"/><Relationship Id="rId10" Type="http://schemas.openxmlformats.org/officeDocument/2006/relationships/slide" Target="slides/slide4.xml"/><Relationship Id="rId32" Type="http://schemas.openxmlformats.org/officeDocument/2006/relationships/font" Target="fonts/OpenSans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ttier.github.io/posts/2016-08-05-matthews-correlation-coefficient.html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8ab2af89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8ab2af89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8ab2af89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8ab2af89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8ab2af891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8ab2af891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Resources: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https://lettier.github.io/posts/2016-08-05-matthews-correlation-coefficient.html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8ab2af89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8ab2af89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8ab2af891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8ab2af89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8ab2af891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8ab2af891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8ab2af89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8ab2af89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8ab2af891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8ab2af891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8ab2af891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8ab2af89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8ab2af89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8ab2af89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ab2af89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ab2af89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8ab2af891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8ab2af891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8ab2af891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8ab2af891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8ab2af891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8ab2af891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8ab2af891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88ab2af891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8ab2af891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8ab2af891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8ab2af891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8ab2af891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ab2af8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ab2af8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8ab2af89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8ab2af89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8ab2af89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8ab2af89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8ab2af89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8ab2af89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8ab2af891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8ab2af891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8ab2af89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8ab2af89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8ab2af89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8ab2af89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Open Sans"/>
                <a:ea typeface="Open Sans"/>
                <a:cs typeface="Open Sans"/>
                <a:sym typeface="Open Sans"/>
              </a:rPr>
              <a:t>Evaluating Model Performance &amp; Hyperparameter Tuning</a:t>
            </a:r>
            <a:endParaRPr sz="4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961425" y="4138175"/>
            <a:ext cx="613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ADADAD"/>
                </a:solidFill>
              </a:rPr>
              <a:t>DPHI Data Science Bootcamp</a:t>
            </a:r>
            <a:endParaRPr sz="2500">
              <a:solidFill>
                <a:srgbClr val="ADADA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ADADAD"/>
                </a:solidFill>
              </a:rPr>
              <a:t>Dikscha Sapra</a:t>
            </a:r>
            <a:endParaRPr sz="25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Metrics to Evaluate our Models</a:t>
            </a:r>
            <a:endParaRPr/>
          </a:p>
        </p:txBody>
      </p:sp>
      <p:sp>
        <p:nvSpPr>
          <p:cNvPr id="220" name="Google Shape;220;p22"/>
          <p:cNvSpPr txBox="1"/>
          <p:nvPr>
            <p:ph idx="1" type="body"/>
          </p:nvPr>
        </p:nvSpPr>
        <p:spPr>
          <a:xfrm>
            <a:off x="311700" y="1152475"/>
            <a:ext cx="445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A7D6"/>
                </a:solidFill>
              </a:rPr>
              <a:t>Precision</a:t>
            </a:r>
            <a:endParaRPr sz="2100">
              <a:solidFill>
                <a:srgbClr val="B4A7D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Also called as Positive </a:t>
            </a:r>
            <a:r>
              <a:rPr lang="en">
                <a:solidFill>
                  <a:srgbClr val="FFFFFF"/>
                </a:solidFill>
              </a:rPr>
              <a:t>Predictive</a:t>
            </a:r>
            <a:r>
              <a:rPr lang="en">
                <a:solidFill>
                  <a:srgbClr val="FFFFFF"/>
                </a:solidFill>
              </a:rPr>
              <a:t> Value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Correctly predicted as positives compared to total predicted as positives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Precision = 			TP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		    TP+FP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21" name="Google Shape;221;p22"/>
          <p:cNvGraphicFramePr/>
          <p:nvPr/>
        </p:nvGraphicFramePr>
        <p:xfrm>
          <a:off x="5410175" y="208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{53222171-520E-4E5A-8094-3E2797AFAF6D}</a:tableStyleId>
              </a:tblPr>
              <a:tblGrid>
                <a:gridCol w="1767375"/>
                <a:gridCol w="1767375"/>
              </a:tblGrid>
              <a:tr h="56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</a:tr>
            </a:tbl>
          </a:graphicData>
        </a:graphic>
      </p:graphicFrame>
      <p:sp>
        <p:nvSpPr>
          <p:cNvPr id="222" name="Google Shape;222;p22"/>
          <p:cNvSpPr txBox="1"/>
          <p:nvPr/>
        </p:nvSpPr>
        <p:spPr>
          <a:xfrm>
            <a:off x="5629225" y="1539650"/>
            <a:ext cx="2907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Actual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Positive			Negative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3" name="Google Shape;223;p22"/>
          <p:cNvCxnSpPr/>
          <p:nvPr/>
        </p:nvCxnSpPr>
        <p:spPr>
          <a:xfrm>
            <a:off x="2272750" y="4019825"/>
            <a:ext cx="1115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2"/>
          <p:cNvSpPr txBox="1"/>
          <p:nvPr/>
        </p:nvSpPr>
        <p:spPr>
          <a:xfrm rot="-5400000">
            <a:off x="4124375" y="2549425"/>
            <a:ext cx="1802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Predicted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Negative	Positive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Metrics to Evaluate our Models</a:t>
            </a:r>
            <a:endParaRPr/>
          </a:p>
        </p:txBody>
      </p:sp>
      <p:sp>
        <p:nvSpPr>
          <p:cNvPr id="230" name="Google Shape;230;p23"/>
          <p:cNvSpPr txBox="1"/>
          <p:nvPr>
            <p:ph idx="1" type="body"/>
          </p:nvPr>
        </p:nvSpPr>
        <p:spPr>
          <a:xfrm>
            <a:off x="311700" y="1152475"/>
            <a:ext cx="451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A7D6"/>
                </a:solidFill>
              </a:rPr>
              <a:t>F1-Score</a:t>
            </a:r>
            <a:endParaRPr sz="2100">
              <a:solidFill>
                <a:srgbClr val="B4A7D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Harmonic Mean of Precision and Recall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Penalises False negatives and false positives.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Mostly used for uneven class distribution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Precision = 		2*Precision*Recall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		    Precision+Recall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31" name="Google Shape;231;p23"/>
          <p:cNvGraphicFramePr/>
          <p:nvPr/>
        </p:nvGraphicFramePr>
        <p:xfrm>
          <a:off x="5410175" y="208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{53222171-520E-4E5A-8094-3E2797AFAF6D}</a:tableStyleId>
              </a:tblPr>
              <a:tblGrid>
                <a:gridCol w="1767375"/>
                <a:gridCol w="1767375"/>
              </a:tblGrid>
              <a:tr h="56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</a:tr>
            </a:tbl>
          </a:graphicData>
        </a:graphic>
      </p:graphicFrame>
      <p:sp>
        <p:nvSpPr>
          <p:cNvPr id="232" name="Google Shape;232;p23"/>
          <p:cNvSpPr txBox="1"/>
          <p:nvPr/>
        </p:nvSpPr>
        <p:spPr>
          <a:xfrm>
            <a:off x="5629225" y="1539650"/>
            <a:ext cx="2907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Actual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Positive			Negative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3" name="Google Shape;233;p23"/>
          <p:cNvCxnSpPr/>
          <p:nvPr/>
        </p:nvCxnSpPr>
        <p:spPr>
          <a:xfrm>
            <a:off x="2272750" y="4019825"/>
            <a:ext cx="1879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3"/>
          <p:cNvSpPr txBox="1"/>
          <p:nvPr/>
        </p:nvSpPr>
        <p:spPr>
          <a:xfrm rot="-5400000">
            <a:off x="4124375" y="2549425"/>
            <a:ext cx="1802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Predicted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Negative	Positive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Metrics to Evaluate our Models</a:t>
            </a:r>
            <a:endParaRPr/>
          </a:p>
        </p:txBody>
      </p:sp>
      <p:sp>
        <p:nvSpPr>
          <p:cNvPr id="240" name="Google Shape;240;p24"/>
          <p:cNvSpPr txBox="1"/>
          <p:nvPr>
            <p:ph idx="1" type="body"/>
          </p:nvPr>
        </p:nvSpPr>
        <p:spPr>
          <a:xfrm>
            <a:off x="235500" y="1152475"/>
            <a:ext cx="4673100" cy="19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A7D6"/>
                </a:solidFill>
              </a:rPr>
              <a:t>Matthews Correlation Coefficient</a:t>
            </a:r>
            <a:endParaRPr sz="2100">
              <a:solidFill>
                <a:srgbClr val="B4A7D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Cross Product of different terms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Penalises False negatives and false positives.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41" name="Google Shape;241;p24"/>
          <p:cNvGraphicFramePr/>
          <p:nvPr/>
        </p:nvGraphicFramePr>
        <p:xfrm>
          <a:off x="5410175" y="208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{53222171-520E-4E5A-8094-3E2797AFAF6D}</a:tableStyleId>
              </a:tblPr>
              <a:tblGrid>
                <a:gridCol w="1767375"/>
                <a:gridCol w="1767375"/>
              </a:tblGrid>
              <a:tr h="56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</a:tr>
            </a:tbl>
          </a:graphicData>
        </a:graphic>
      </p:graphicFrame>
      <p:sp>
        <p:nvSpPr>
          <p:cNvPr id="242" name="Google Shape;242;p24"/>
          <p:cNvSpPr txBox="1"/>
          <p:nvPr/>
        </p:nvSpPr>
        <p:spPr>
          <a:xfrm>
            <a:off x="5629225" y="1539650"/>
            <a:ext cx="2907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Actual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Positive			Negative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3" name="Google Shape;243;p24"/>
          <p:cNvCxnSpPr/>
          <p:nvPr/>
        </p:nvCxnSpPr>
        <p:spPr>
          <a:xfrm>
            <a:off x="341550" y="3867425"/>
            <a:ext cx="4569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4"/>
          <p:cNvSpPr txBox="1"/>
          <p:nvPr/>
        </p:nvSpPr>
        <p:spPr>
          <a:xfrm rot="-5400000">
            <a:off x="4124375" y="2549425"/>
            <a:ext cx="1802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Predicted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Negative	Positive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5" name="Google Shape;245;p24"/>
          <p:cNvCxnSpPr/>
          <p:nvPr/>
        </p:nvCxnSpPr>
        <p:spPr>
          <a:xfrm>
            <a:off x="117500" y="4134050"/>
            <a:ext cx="16980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4"/>
          <p:cNvCxnSpPr/>
          <p:nvPr/>
        </p:nvCxnSpPr>
        <p:spPr>
          <a:xfrm>
            <a:off x="287400" y="3990450"/>
            <a:ext cx="0" cy="32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4"/>
          <p:cNvCxnSpPr/>
          <p:nvPr/>
        </p:nvCxnSpPr>
        <p:spPr>
          <a:xfrm>
            <a:off x="300250" y="3964325"/>
            <a:ext cx="477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24"/>
          <p:cNvSpPr txBox="1"/>
          <p:nvPr/>
        </p:nvSpPr>
        <p:spPr>
          <a:xfrm>
            <a:off x="211300" y="2909900"/>
            <a:ext cx="549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Mostly used for uneven class distribution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MCC	= 		TP * TN - FP * FN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(TP + FP) * (FN + TN) * (FP + TN) * (TP + FN)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METRICS</a:t>
            </a:r>
            <a:endParaRPr/>
          </a:p>
        </p:txBody>
      </p:sp>
      <p:sp>
        <p:nvSpPr>
          <p:cNvPr id="254" name="Google Shape;254;p25"/>
          <p:cNvSpPr txBox="1"/>
          <p:nvPr/>
        </p:nvSpPr>
        <p:spPr>
          <a:xfrm>
            <a:off x="759300" y="1150650"/>
            <a:ext cx="412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MEAN SQUARED ERROR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267750" y="1884100"/>
            <a:ext cx="4560300" cy="1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It is simply the average of the squared difference between the actual target value and the value predicted by the regression model.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As it squares the differences, it penalizes even a small error which leads to over-estimation of how bad the model is.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MSE or Mean Squared Error is one of the most preferred metrics for regression tasks.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256" name="Google Shape;256;p25"/>
          <p:cNvPicPr preferRelativeResize="0"/>
          <p:nvPr/>
        </p:nvPicPr>
        <p:blipFill rotWithShape="1">
          <a:blip r:embed="rId3">
            <a:alphaModFix/>
          </a:blip>
          <a:srcRect b="36018" l="4798" r="0" t="14294"/>
          <a:stretch/>
        </p:blipFill>
        <p:spPr>
          <a:xfrm>
            <a:off x="4943950" y="1531650"/>
            <a:ext cx="3883099" cy="9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METRICS</a:t>
            </a:r>
            <a:endParaRPr/>
          </a:p>
        </p:txBody>
      </p:sp>
      <p:sp>
        <p:nvSpPr>
          <p:cNvPr id="262" name="Google Shape;262;p26"/>
          <p:cNvSpPr txBox="1"/>
          <p:nvPr/>
        </p:nvSpPr>
        <p:spPr>
          <a:xfrm>
            <a:off x="759300" y="1226850"/>
            <a:ext cx="412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ROOT </a:t>
            </a:r>
            <a:r>
              <a:rPr b="1" lang="en" sz="2000">
                <a:solidFill>
                  <a:srgbClr val="FFFFFF"/>
                </a:solidFill>
              </a:rPr>
              <a:t>MEAN SQUARED ERROR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267750" y="1731700"/>
            <a:ext cx="4560300" cy="28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RMSE is nothing but the </a:t>
            </a:r>
            <a:r>
              <a:rPr lang="en" sz="1600">
                <a:solidFill>
                  <a:srgbClr val="FFFFFF"/>
                </a:solidFill>
              </a:rPr>
              <a:t>square</a:t>
            </a:r>
            <a:r>
              <a:rPr lang="en" sz="1600">
                <a:solidFill>
                  <a:srgbClr val="FFFFFF"/>
                </a:solidFill>
              </a:rPr>
              <a:t> root of Mean Squared Error.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It is preferred more in some cases because the errors are first squared before averaging which poses a high penalty on large errors.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This implies that RMSE is useful when large errors are undesired.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264" name="Google Shape;264;p26"/>
          <p:cNvPicPr preferRelativeResize="0"/>
          <p:nvPr/>
        </p:nvPicPr>
        <p:blipFill rotWithShape="1">
          <a:blip r:embed="rId3">
            <a:alphaModFix/>
          </a:blip>
          <a:srcRect b="21933" l="0" r="0" t="17825"/>
          <a:stretch/>
        </p:blipFill>
        <p:spPr>
          <a:xfrm>
            <a:off x="5240150" y="1673125"/>
            <a:ext cx="3478376" cy="8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METRICS</a:t>
            </a:r>
            <a:endParaRPr/>
          </a:p>
        </p:txBody>
      </p:sp>
      <p:pic>
        <p:nvPicPr>
          <p:cNvPr id="270" name="Google Shape;2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025" y="1553250"/>
            <a:ext cx="31908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7"/>
          <p:cNvSpPr txBox="1"/>
          <p:nvPr/>
        </p:nvSpPr>
        <p:spPr>
          <a:xfrm>
            <a:off x="759300" y="1226850"/>
            <a:ext cx="340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MEAN ABSOLUTE ERROR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272" name="Google Shape;272;p27"/>
          <p:cNvSpPr txBox="1"/>
          <p:nvPr/>
        </p:nvSpPr>
        <p:spPr>
          <a:xfrm>
            <a:off x="267750" y="1884100"/>
            <a:ext cx="48234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The MAE or the Mean Absolute Error is more robust to outliers and does not penalize the errors as extremely as Mean Squared Error.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MAE is the absolute difference between the actual target value and the value predicted by the model.  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Metrics to use When?</a:t>
            </a:r>
            <a:endParaRPr/>
          </a:p>
        </p:txBody>
      </p:sp>
      <p:sp>
        <p:nvSpPr>
          <p:cNvPr id="278" name="Google Shape;278;p28"/>
          <p:cNvSpPr txBox="1"/>
          <p:nvPr/>
        </p:nvSpPr>
        <p:spPr>
          <a:xfrm>
            <a:off x="5204225" y="769950"/>
            <a:ext cx="340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Depends on the Dataset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279" name="Google Shape;279;p28"/>
          <p:cNvSpPr txBox="1"/>
          <p:nvPr/>
        </p:nvSpPr>
        <p:spPr>
          <a:xfrm>
            <a:off x="311700" y="1486375"/>
            <a:ext cx="2325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Classification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537375" y="2288800"/>
            <a:ext cx="81069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➢"/>
            </a:pPr>
            <a:r>
              <a:rPr b="1" lang="en" sz="1500">
                <a:solidFill>
                  <a:srgbClr val="FFFFFF"/>
                </a:solidFill>
              </a:rPr>
              <a:t>Fraud Detection:</a:t>
            </a:r>
            <a:r>
              <a:rPr lang="en" sz="1500">
                <a:solidFill>
                  <a:srgbClr val="FFFFFF"/>
                </a:solidFill>
              </a:rPr>
              <a:t> Every Non-Fraud transaction that gets classified as Fraud does not bear that heavy a cost, at the maximum - the person will get one extra phone call to check whether the transaction is fraudulent or not. BUT! Every fraud transaction that goes undetected and unchecked - will incur a huge cost!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THEREFORE False positives are not as important as False Negatives</a:t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SENSITIVITY </a:t>
            </a:r>
            <a:r>
              <a:rPr lang="en" sz="1500">
                <a:solidFill>
                  <a:srgbClr val="FFFFFF"/>
                </a:solidFill>
              </a:rPr>
              <a:t>&gt;&gt; </a:t>
            </a:r>
            <a:r>
              <a:rPr lang="en" sz="1500">
                <a:solidFill>
                  <a:schemeClr val="dk1"/>
                </a:solidFill>
              </a:rPr>
              <a:t>SPECIFICITY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Metrics to use When?</a:t>
            </a:r>
            <a:endParaRPr/>
          </a:p>
        </p:txBody>
      </p:sp>
      <p:sp>
        <p:nvSpPr>
          <p:cNvPr id="286" name="Google Shape;286;p29"/>
          <p:cNvSpPr txBox="1"/>
          <p:nvPr/>
        </p:nvSpPr>
        <p:spPr>
          <a:xfrm>
            <a:off x="5204225" y="769950"/>
            <a:ext cx="340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Depends on the Dataset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311700" y="1486375"/>
            <a:ext cx="2325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Classification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288" name="Google Shape;288;p29"/>
          <p:cNvSpPr txBox="1"/>
          <p:nvPr/>
        </p:nvSpPr>
        <p:spPr>
          <a:xfrm>
            <a:off x="537375" y="2288800"/>
            <a:ext cx="81069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➢"/>
            </a:pPr>
            <a:r>
              <a:rPr b="1" lang="en" sz="1500">
                <a:solidFill>
                  <a:srgbClr val="FFFFFF"/>
                </a:solidFill>
              </a:rPr>
              <a:t>Disease Detection: </a:t>
            </a:r>
            <a:r>
              <a:rPr lang="en" sz="1500">
                <a:solidFill>
                  <a:srgbClr val="FFFFFF"/>
                </a:solidFill>
              </a:rPr>
              <a:t>If a healthy person is falsely detected, it is problematic since they may undergo </a:t>
            </a:r>
            <a:r>
              <a:rPr lang="en" sz="1500">
                <a:solidFill>
                  <a:srgbClr val="FFFFFF"/>
                </a:solidFill>
              </a:rPr>
              <a:t>unnecessary</a:t>
            </a:r>
            <a:r>
              <a:rPr lang="en" sz="1500">
                <a:solidFill>
                  <a:srgbClr val="FFFFFF"/>
                </a:solidFill>
              </a:rPr>
              <a:t> surgery/treatment. If a diseased person is falsely detected as healthy, the disease may progress further to an advanced stage.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THEREFORE False positives and False Negatives both important</a:t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SPECIFICITY and </a:t>
            </a:r>
            <a:r>
              <a:rPr lang="en" sz="1500">
                <a:solidFill>
                  <a:srgbClr val="FFFFFF"/>
                </a:solidFill>
              </a:rPr>
              <a:t>SENSITIVITY are both important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Metrics to use When?</a:t>
            </a:r>
            <a:endParaRPr/>
          </a:p>
        </p:txBody>
      </p:sp>
      <p:sp>
        <p:nvSpPr>
          <p:cNvPr id="294" name="Google Shape;294;p30"/>
          <p:cNvSpPr txBox="1"/>
          <p:nvPr/>
        </p:nvSpPr>
        <p:spPr>
          <a:xfrm>
            <a:off x="537375" y="1984000"/>
            <a:ext cx="81069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➢"/>
            </a:pPr>
            <a:r>
              <a:rPr b="1" lang="en" sz="1500">
                <a:solidFill>
                  <a:srgbClr val="FFFFFF"/>
                </a:solidFill>
              </a:rPr>
              <a:t>Recommendation Systems</a:t>
            </a:r>
            <a:r>
              <a:rPr b="1" lang="en" sz="1500">
                <a:solidFill>
                  <a:srgbClr val="FFFFFF"/>
                </a:solidFill>
              </a:rPr>
              <a:t>: </a:t>
            </a:r>
            <a:r>
              <a:rPr lang="en" sz="1500">
                <a:solidFill>
                  <a:srgbClr val="FFFFFF"/>
                </a:solidFill>
              </a:rPr>
              <a:t>Suppose we recommend certain items to a user, this is what the metrics terms mean wr.t. Recommendation systems: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SENSITIVITY: Ratio of total useful items recommended to total items that are liked by the user</a:t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PRECISION: ratio of total useful items </a:t>
            </a:r>
            <a:r>
              <a:rPr lang="en" sz="1500">
                <a:solidFill>
                  <a:srgbClr val="FFFFFF"/>
                </a:solidFill>
              </a:rPr>
              <a:t>recommended</a:t>
            </a:r>
            <a:r>
              <a:rPr lang="en" sz="1500">
                <a:solidFill>
                  <a:srgbClr val="FFFFFF"/>
                </a:solidFill>
              </a:rPr>
              <a:t> to the total number of items recommended.</a:t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SPECIFICITY: Total Non useful items guessed by the recommendation system, to the total items not liked by the user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Sensitivity</a:t>
            </a:r>
            <a:r>
              <a:rPr lang="en" sz="1500">
                <a:solidFill>
                  <a:srgbClr val="FFFFFF"/>
                </a:solidFill>
              </a:rPr>
              <a:t> and Precision are important, but not Specificity!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295" name="Google Shape;295;p30"/>
          <p:cNvSpPr txBox="1"/>
          <p:nvPr/>
        </p:nvSpPr>
        <p:spPr>
          <a:xfrm>
            <a:off x="5204225" y="769950"/>
            <a:ext cx="340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Depends on the Dataset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311700" y="1486375"/>
            <a:ext cx="2325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Classification</a:t>
            </a:r>
            <a:endParaRPr b="1" sz="21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Metrics to use When?</a:t>
            </a:r>
            <a:endParaRPr/>
          </a:p>
        </p:txBody>
      </p:sp>
      <p:sp>
        <p:nvSpPr>
          <p:cNvPr id="302" name="Google Shape;302;p31"/>
          <p:cNvSpPr txBox="1"/>
          <p:nvPr/>
        </p:nvSpPr>
        <p:spPr>
          <a:xfrm>
            <a:off x="537375" y="2212600"/>
            <a:ext cx="81069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➢"/>
            </a:pPr>
            <a:r>
              <a:rPr b="1" lang="en" sz="1500">
                <a:solidFill>
                  <a:srgbClr val="FFFFFF"/>
                </a:solidFill>
              </a:rPr>
              <a:t>MSE: </a:t>
            </a:r>
            <a:r>
              <a:rPr lang="en" sz="1500">
                <a:solidFill>
                  <a:srgbClr val="FFFFFF"/>
                </a:solidFill>
              </a:rPr>
              <a:t>When we want to penalize even small errors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➢"/>
            </a:pPr>
            <a:r>
              <a:rPr b="1" lang="en" sz="1500">
                <a:solidFill>
                  <a:srgbClr val="FFFFFF"/>
                </a:solidFill>
              </a:rPr>
              <a:t>MSE: </a:t>
            </a:r>
            <a:r>
              <a:rPr lang="en" sz="1500">
                <a:solidFill>
                  <a:srgbClr val="FFFFFF"/>
                </a:solidFill>
              </a:rPr>
              <a:t>When we want to penalize outliers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➢"/>
            </a:pPr>
            <a:r>
              <a:rPr b="1" lang="en" sz="1500">
                <a:solidFill>
                  <a:srgbClr val="FFFFFF"/>
                </a:solidFill>
              </a:rPr>
              <a:t>MAE:</a:t>
            </a:r>
            <a:r>
              <a:rPr lang="en" sz="1500">
                <a:solidFill>
                  <a:srgbClr val="FFFFFF"/>
                </a:solidFill>
              </a:rPr>
              <a:t> When we do not want of penalise outliers that much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➢"/>
            </a:pPr>
            <a:r>
              <a:rPr b="1" lang="en" sz="1500">
                <a:solidFill>
                  <a:srgbClr val="FFFFFF"/>
                </a:solidFill>
              </a:rPr>
              <a:t>RMSE: </a:t>
            </a:r>
            <a:r>
              <a:rPr lang="en" sz="1500">
                <a:solidFill>
                  <a:srgbClr val="FFFFFF"/>
                </a:solidFill>
              </a:rPr>
              <a:t>U</a:t>
            </a:r>
            <a:r>
              <a:rPr lang="en" sz="1600">
                <a:solidFill>
                  <a:srgbClr val="FFFFFF"/>
                </a:solidFill>
              </a:rPr>
              <a:t>seful when large errors are undesired.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5204225" y="769950"/>
            <a:ext cx="340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Depends on the Dataset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311700" y="1486375"/>
            <a:ext cx="2325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Regression</a:t>
            </a:r>
            <a:endParaRPr b="1" sz="21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evaluate Performance?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914475"/>
            <a:ext cx="8520600" cy="16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understand how good is our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compare it with other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generalise how good our model will perform on new data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/>
          <p:nvPr>
            <p:ph idx="1" type="body"/>
          </p:nvPr>
        </p:nvSpPr>
        <p:spPr>
          <a:xfrm>
            <a:off x="2521500" y="1304875"/>
            <a:ext cx="3735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</a:rPr>
              <a:t>Good Rule of Thumb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310" name="Google Shape;310;p32"/>
          <p:cNvSpPr txBox="1"/>
          <p:nvPr>
            <p:ph idx="1" type="body"/>
          </p:nvPr>
        </p:nvSpPr>
        <p:spPr>
          <a:xfrm>
            <a:off x="696150" y="2447875"/>
            <a:ext cx="80808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If unsure, or in general - Report all of these metrics!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311" name="Google Shape;311;p32"/>
          <p:cNvSpPr txBox="1"/>
          <p:nvPr>
            <p:ph idx="1" type="body"/>
          </p:nvPr>
        </p:nvSpPr>
        <p:spPr>
          <a:xfrm>
            <a:off x="772350" y="3819475"/>
            <a:ext cx="48588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Most of these are provided in sklearn.</a:t>
            </a:r>
            <a:endParaRPr sz="2200">
              <a:solidFill>
                <a:srgbClr val="FFFFFF"/>
              </a:solidFill>
            </a:endParaRPr>
          </a:p>
        </p:txBody>
      </p:sp>
      <p:pic>
        <p:nvPicPr>
          <p:cNvPr id="312" name="Google Shape;3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800" y="1179600"/>
            <a:ext cx="800575" cy="8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sp>
        <p:nvSpPr>
          <p:cNvPr id="318" name="Google Shape;318;p33"/>
          <p:cNvSpPr txBox="1"/>
          <p:nvPr>
            <p:ph idx="1" type="body"/>
          </p:nvPr>
        </p:nvSpPr>
        <p:spPr>
          <a:xfrm>
            <a:off x="311700" y="1152475"/>
            <a:ext cx="8520600" cy="24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 know how our model performs on seen data, but how do we be sure on how it performs on new data?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What if less data is available - which makes it difficult to separate data for training and testing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What if our training and testing sets were sampled in such a way that there is a certain bias which causes the testing dataset to perform better than it would on new and </a:t>
            </a:r>
            <a:r>
              <a:rPr lang="en">
                <a:solidFill>
                  <a:srgbClr val="FFFFFF"/>
                </a:solidFill>
              </a:rPr>
              <a:t>unknown</a:t>
            </a:r>
            <a:r>
              <a:rPr lang="en">
                <a:solidFill>
                  <a:srgbClr val="FFFFFF"/>
                </a:solidFill>
              </a:rPr>
              <a:t> data?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9" name="Google Shape;319;p33"/>
          <p:cNvSpPr txBox="1"/>
          <p:nvPr/>
        </p:nvSpPr>
        <p:spPr>
          <a:xfrm>
            <a:off x="1590250" y="3909375"/>
            <a:ext cx="461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Answer: Cross Validate your data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CROSS VALIDATION</a:t>
            </a:r>
            <a:endParaRPr/>
          </a:p>
        </p:txBody>
      </p:sp>
      <p:cxnSp>
        <p:nvCxnSpPr>
          <p:cNvPr id="325" name="Google Shape;325;p34"/>
          <p:cNvCxnSpPr/>
          <p:nvPr/>
        </p:nvCxnSpPr>
        <p:spPr>
          <a:xfrm>
            <a:off x="1223575" y="1611875"/>
            <a:ext cx="6978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4"/>
          <p:cNvCxnSpPr/>
          <p:nvPr/>
        </p:nvCxnSpPr>
        <p:spPr>
          <a:xfrm>
            <a:off x="4565700" y="916750"/>
            <a:ext cx="6300" cy="668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4"/>
          <p:cNvCxnSpPr/>
          <p:nvPr/>
        </p:nvCxnSpPr>
        <p:spPr>
          <a:xfrm>
            <a:off x="1218275" y="1606750"/>
            <a:ext cx="0" cy="480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34"/>
          <p:cNvCxnSpPr/>
          <p:nvPr/>
        </p:nvCxnSpPr>
        <p:spPr>
          <a:xfrm>
            <a:off x="8202275" y="1611875"/>
            <a:ext cx="0" cy="431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34"/>
          <p:cNvSpPr/>
          <p:nvPr/>
        </p:nvSpPr>
        <p:spPr>
          <a:xfrm>
            <a:off x="421200" y="2129825"/>
            <a:ext cx="26157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k-Fold Cross Validation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0" name="Google Shape;330;p34"/>
          <p:cNvSpPr/>
          <p:nvPr/>
        </p:nvSpPr>
        <p:spPr>
          <a:xfrm>
            <a:off x="6356700" y="2053625"/>
            <a:ext cx="26157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Leave One Out CV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1" name="Google Shape;331;p34"/>
          <p:cNvSpPr/>
          <p:nvPr/>
        </p:nvSpPr>
        <p:spPr>
          <a:xfrm>
            <a:off x="452775" y="38486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4"/>
          <p:cNvSpPr/>
          <p:nvPr/>
        </p:nvSpPr>
        <p:spPr>
          <a:xfrm>
            <a:off x="757575" y="38486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4"/>
          <p:cNvSpPr/>
          <p:nvPr/>
        </p:nvSpPr>
        <p:spPr>
          <a:xfrm>
            <a:off x="1062375" y="38486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4"/>
          <p:cNvSpPr/>
          <p:nvPr/>
        </p:nvSpPr>
        <p:spPr>
          <a:xfrm>
            <a:off x="1367175" y="38486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4"/>
          <p:cNvSpPr/>
          <p:nvPr/>
        </p:nvSpPr>
        <p:spPr>
          <a:xfrm>
            <a:off x="1671975" y="38486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4"/>
          <p:cNvSpPr/>
          <p:nvPr/>
        </p:nvSpPr>
        <p:spPr>
          <a:xfrm>
            <a:off x="1976775" y="38486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4"/>
          <p:cNvSpPr/>
          <p:nvPr/>
        </p:nvSpPr>
        <p:spPr>
          <a:xfrm>
            <a:off x="2281575" y="38486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4"/>
          <p:cNvSpPr/>
          <p:nvPr/>
        </p:nvSpPr>
        <p:spPr>
          <a:xfrm>
            <a:off x="2586375" y="38486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2891175" y="38486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4"/>
          <p:cNvSpPr txBox="1"/>
          <p:nvPr/>
        </p:nvSpPr>
        <p:spPr>
          <a:xfrm>
            <a:off x="452775" y="2722225"/>
            <a:ext cx="226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Divide Data into K Folds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Let’s take k=3 for example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1" name="Google Shape;341;p34"/>
          <p:cNvSpPr/>
          <p:nvPr/>
        </p:nvSpPr>
        <p:spPr>
          <a:xfrm>
            <a:off x="529144" y="4187675"/>
            <a:ext cx="791000" cy="452800"/>
          </a:xfrm>
          <a:custGeom>
            <a:rect b="b" l="l" r="r" t="t"/>
            <a:pathLst>
              <a:path extrusionOk="0" h="18112" w="31640">
                <a:moveTo>
                  <a:pt x="391" y="0"/>
                </a:moveTo>
                <a:cubicBezTo>
                  <a:pt x="612" y="1473"/>
                  <a:pt x="-1229" y="7068"/>
                  <a:pt x="1716" y="8835"/>
                </a:cubicBezTo>
                <a:cubicBezTo>
                  <a:pt x="4661" y="10602"/>
                  <a:pt x="14747" y="9056"/>
                  <a:pt x="18060" y="10602"/>
                </a:cubicBezTo>
                <a:cubicBezTo>
                  <a:pt x="21373" y="12148"/>
                  <a:pt x="21373" y="18112"/>
                  <a:pt x="21594" y="18112"/>
                </a:cubicBezTo>
                <a:cubicBezTo>
                  <a:pt x="21815" y="18112"/>
                  <a:pt x="17840" y="11927"/>
                  <a:pt x="19386" y="10602"/>
                </a:cubicBezTo>
                <a:cubicBezTo>
                  <a:pt x="20932" y="9277"/>
                  <a:pt x="29031" y="11485"/>
                  <a:pt x="30871" y="10160"/>
                </a:cubicBezTo>
                <a:cubicBezTo>
                  <a:pt x="32712" y="8835"/>
                  <a:pt x="30503" y="3903"/>
                  <a:pt x="30429" y="2651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2" name="Google Shape;342;p34"/>
          <p:cNvSpPr/>
          <p:nvPr/>
        </p:nvSpPr>
        <p:spPr>
          <a:xfrm>
            <a:off x="1443544" y="4187675"/>
            <a:ext cx="791000" cy="452800"/>
          </a:xfrm>
          <a:custGeom>
            <a:rect b="b" l="l" r="r" t="t"/>
            <a:pathLst>
              <a:path extrusionOk="0" h="18112" w="31640">
                <a:moveTo>
                  <a:pt x="391" y="0"/>
                </a:moveTo>
                <a:cubicBezTo>
                  <a:pt x="612" y="1473"/>
                  <a:pt x="-1229" y="7068"/>
                  <a:pt x="1716" y="8835"/>
                </a:cubicBezTo>
                <a:cubicBezTo>
                  <a:pt x="4661" y="10602"/>
                  <a:pt x="14747" y="9056"/>
                  <a:pt x="18060" y="10602"/>
                </a:cubicBezTo>
                <a:cubicBezTo>
                  <a:pt x="21373" y="12148"/>
                  <a:pt x="21373" y="18112"/>
                  <a:pt x="21594" y="18112"/>
                </a:cubicBezTo>
                <a:cubicBezTo>
                  <a:pt x="21815" y="18112"/>
                  <a:pt x="17840" y="11927"/>
                  <a:pt x="19386" y="10602"/>
                </a:cubicBezTo>
                <a:cubicBezTo>
                  <a:pt x="20932" y="9277"/>
                  <a:pt x="29031" y="11485"/>
                  <a:pt x="30871" y="10160"/>
                </a:cubicBezTo>
                <a:cubicBezTo>
                  <a:pt x="32712" y="8835"/>
                  <a:pt x="30503" y="3903"/>
                  <a:pt x="30429" y="2651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3" name="Google Shape;343;p34"/>
          <p:cNvSpPr/>
          <p:nvPr/>
        </p:nvSpPr>
        <p:spPr>
          <a:xfrm>
            <a:off x="2357944" y="4187675"/>
            <a:ext cx="791000" cy="452800"/>
          </a:xfrm>
          <a:custGeom>
            <a:rect b="b" l="l" r="r" t="t"/>
            <a:pathLst>
              <a:path extrusionOk="0" h="18112" w="31640">
                <a:moveTo>
                  <a:pt x="391" y="0"/>
                </a:moveTo>
                <a:cubicBezTo>
                  <a:pt x="612" y="1473"/>
                  <a:pt x="-1229" y="7068"/>
                  <a:pt x="1716" y="8835"/>
                </a:cubicBezTo>
                <a:cubicBezTo>
                  <a:pt x="4661" y="10602"/>
                  <a:pt x="14747" y="9056"/>
                  <a:pt x="18060" y="10602"/>
                </a:cubicBezTo>
                <a:cubicBezTo>
                  <a:pt x="21373" y="12148"/>
                  <a:pt x="21373" y="18112"/>
                  <a:pt x="21594" y="18112"/>
                </a:cubicBezTo>
                <a:cubicBezTo>
                  <a:pt x="21815" y="18112"/>
                  <a:pt x="17840" y="11927"/>
                  <a:pt x="19386" y="10602"/>
                </a:cubicBezTo>
                <a:cubicBezTo>
                  <a:pt x="20932" y="9277"/>
                  <a:pt x="29031" y="11485"/>
                  <a:pt x="30871" y="10160"/>
                </a:cubicBezTo>
                <a:cubicBezTo>
                  <a:pt x="32712" y="8835"/>
                  <a:pt x="30503" y="3903"/>
                  <a:pt x="30429" y="2651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4" name="Google Shape;344;p34"/>
          <p:cNvSpPr txBox="1"/>
          <p:nvPr/>
        </p:nvSpPr>
        <p:spPr>
          <a:xfrm>
            <a:off x="855000" y="4686225"/>
            <a:ext cx="516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k=1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5" name="Google Shape;345;p34"/>
          <p:cNvSpPr txBox="1"/>
          <p:nvPr/>
        </p:nvSpPr>
        <p:spPr>
          <a:xfrm>
            <a:off x="1769400" y="4686225"/>
            <a:ext cx="516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k=2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6" name="Google Shape;346;p34"/>
          <p:cNvSpPr txBox="1"/>
          <p:nvPr/>
        </p:nvSpPr>
        <p:spPr>
          <a:xfrm>
            <a:off x="2683800" y="4686225"/>
            <a:ext cx="516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k=3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34"/>
          <p:cNvSpPr/>
          <p:nvPr/>
        </p:nvSpPr>
        <p:spPr>
          <a:xfrm>
            <a:off x="1367175" y="3848650"/>
            <a:ext cx="309300" cy="331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4"/>
          <p:cNvSpPr/>
          <p:nvPr/>
        </p:nvSpPr>
        <p:spPr>
          <a:xfrm>
            <a:off x="1671975" y="3848650"/>
            <a:ext cx="309300" cy="331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4"/>
          <p:cNvSpPr/>
          <p:nvPr/>
        </p:nvSpPr>
        <p:spPr>
          <a:xfrm>
            <a:off x="1976775" y="3848650"/>
            <a:ext cx="309300" cy="331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4"/>
          <p:cNvSpPr/>
          <p:nvPr/>
        </p:nvSpPr>
        <p:spPr>
          <a:xfrm>
            <a:off x="2281575" y="3848650"/>
            <a:ext cx="309300" cy="331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4"/>
          <p:cNvSpPr/>
          <p:nvPr/>
        </p:nvSpPr>
        <p:spPr>
          <a:xfrm>
            <a:off x="2586375" y="3848650"/>
            <a:ext cx="309300" cy="331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4"/>
          <p:cNvSpPr/>
          <p:nvPr/>
        </p:nvSpPr>
        <p:spPr>
          <a:xfrm>
            <a:off x="2891175" y="3848650"/>
            <a:ext cx="309300" cy="331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4"/>
          <p:cNvSpPr/>
          <p:nvPr/>
        </p:nvSpPr>
        <p:spPr>
          <a:xfrm>
            <a:off x="1062375" y="3848650"/>
            <a:ext cx="309300" cy="331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4"/>
          <p:cNvSpPr/>
          <p:nvPr/>
        </p:nvSpPr>
        <p:spPr>
          <a:xfrm>
            <a:off x="757575" y="3848650"/>
            <a:ext cx="309300" cy="331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4"/>
          <p:cNvSpPr/>
          <p:nvPr/>
        </p:nvSpPr>
        <p:spPr>
          <a:xfrm>
            <a:off x="452775" y="3848650"/>
            <a:ext cx="309300" cy="331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6" name="Google Shape;356;p34"/>
          <p:cNvCxnSpPr/>
          <p:nvPr/>
        </p:nvCxnSpPr>
        <p:spPr>
          <a:xfrm>
            <a:off x="938700" y="3575875"/>
            <a:ext cx="0" cy="25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34"/>
          <p:cNvSpPr txBox="1"/>
          <p:nvPr/>
        </p:nvSpPr>
        <p:spPr>
          <a:xfrm>
            <a:off x="596325" y="3346150"/>
            <a:ext cx="7398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Testing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358" name="Google Shape;358;p34"/>
          <p:cNvCxnSpPr/>
          <p:nvPr/>
        </p:nvCxnSpPr>
        <p:spPr>
          <a:xfrm>
            <a:off x="1700700" y="3575875"/>
            <a:ext cx="0" cy="25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34"/>
          <p:cNvSpPr txBox="1"/>
          <p:nvPr/>
        </p:nvSpPr>
        <p:spPr>
          <a:xfrm>
            <a:off x="1358325" y="3346150"/>
            <a:ext cx="7398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Testing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360" name="Google Shape;360;p34"/>
          <p:cNvCxnSpPr/>
          <p:nvPr/>
        </p:nvCxnSpPr>
        <p:spPr>
          <a:xfrm>
            <a:off x="2615100" y="3575875"/>
            <a:ext cx="0" cy="25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34"/>
          <p:cNvSpPr txBox="1"/>
          <p:nvPr/>
        </p:nvSpPr>
        <p:spPr>
          <a:xfrm>
            <a:off x="2272725" y="3346150"/>
            <a:ext cx="7398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Testing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362" name="Google Shape;362;p34"/>
          <p:cNvSpPr/>
          <p:nvPr/>
        </p:nvSpPr>
        <p:spPr>
          <a:xfrm>
            <a:off x="6548775" y="40772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4"/>
          <p:cNvSpPr/>
          <p:nvPr/>
        </p:nvSpPr>
        <p:spPr>
          <a:xfrm>
            <a:off x="6853575" y="40772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4"/>
          <p:cNvSpPr/>
          <p:nvPr/>
        </p:nvSpPr>
        <p:spPr>
          <a:xfrm>
            <a:off x="7158375" y="40772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4"/>
          <p:cNvSpPr/>
          <p:nvPr/>
        </p:nvSpPr>
        <p:spPr>
          <a:xfrm>
            <a:off x="7463175" y="40772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4"/>
          <p:cNvSpPr/>
          <p:nvPr/>
        </p:nvSpPr>
        <p:spPr>
          <a:xfrm>
            <a:off x="7767975" y="40772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4"/>
          <p:cNvSpPr/>
          <p:nvPr/>
        </p:nvSpPr>
        <p:spPr>
          <a:xfrm>
            <a:off x="8072775" y="40772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4"/>
          <p:cNvSpPr/>
          <p:nvPr/>
        </p:nvSpPr>
        <p:spPr>
          <a:xfrm>
            <a:off x="8377575" y="40772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4"/>
          <p:cNvSpPr/>
          <p:nvPr/>
        </p:nvSpPr>
        <p:spPr>
          <a:xfrm>
            <a:off x="8682375" y="40772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4"/>
          <p:cNvSpPr/>
          <p:nvPr/>
        </p:nvSpPr>
        <p:spPr>
          <a:xfrm>
            <a:off x="6243975" y="40772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" name="Google Shape;371;p34"/>
          <p:cNvCxnSpPr/>
          <p:nvPr/>
        </p:nvCxnSpPr>
        <p:spPr>
          <a:xfrm>
            <a:off x="6348900" y="3804475"/>
            <a:ext cx="0" cy="25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p34"/>
          <p:cNvSpPr txBox="1"/>
          <p:nvPr/>
        </p:nvSpPr>
        <p:spPr>
          <a:xfrm>
            <a:off x="6082725" y="3574750"/>
            <a:ext cx="546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Testing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373" name="Google Shape;373;p34"/>
          <p:cNvCxnSpPr/>
          <p:nvPr/>
        </p:nvCxnSpPr>
        <p:spPr>
          <a:xfrm>
            <a:off x="6653700" y="3804475"/>
            <a:ext cx="0" cy="25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34"/>
          <p:cNvSpPr txBox="1"/>
          <p:nvPr/>
        </p:nvSpPr>
        <p:spPr>
          <a:xfrm>
            <a:off x="6387525" y="3574750"/>
            <a:ext cx="546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Testing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375" name="Google Shape;375;p34"/>
          <p:cNvCxnSpPr/>
          <p:nvPr/>
        </p:nvCxnSpPr>
        <p:spPr>
          <a:xfrm>
            <a:off x="6958500" y="3804475"/>
            <a:ext cx="0" cy="25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34"/>
          <p:cNvSpPr txBox="1"/>
          <p:nvPr/>
        </p:nvSpPr>
        <p:spPr>
          <a:xfrm>
            <a:off x="6692325" y="3574750"/>
            <a:ext cx="546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Testing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377" name="Google Shape;377;p34"/>
          <p:cNvSpPr txBox="1"/>
          <p:nvPr/>
        </p:nvSpPr>
        <p:spPr>
          <a:xfrm>
            <a:off x="6320175" y="2950825"/>
            <a:ext cx="272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All but one sample is chosen as training set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7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70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CROSS VALIDATION</a:t>
            </a:r>
            <a:endParaRPr/>
          </a:p>
        </p:txBody>
      </p:sp>
      <p:cxnSp>
        <p:nvCxnSpPr>
          <p:cNvPr id="383" name="Google Shape;383;p35"/>
          <p:cNvCxnSpPr/>
          <p:nvPr/>
        </p:nvCxnSpPr>
        <p:spPr>
          <a:xfrm>
            <a:off x="1223575" y="1611875"/>
            <a:ext cx="6978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35"/>
          <p:cNvCxnSpPr/>
          <p:nvPr/>
        </p:nvCxnSpPr>
        <p:spPr>
          <a:xfrm>
            <a:off x="4565700" y="916750"/>
            <a:ext cx="6300" cy="668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35"/>
          <p:cNvCxnSpPr/>
          <p:nvPr/>
        </p:nvCxnSpPr>
        <p:spPr>
          <a:xfrm>
            <a:off x="1218275" y="1606750"/>
            <a:ext cx="0" cy="480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35"/>
          <p:cNvCxnSpPr/>
          <p:nvPr/>
        </p:nvCxnSpPr>
        <p:spPr>
          <a:xfrm>
            <a:off x="8202275" y="1611875"/>
            <a:ext cx="0" cy="431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35"/>
          <p:cNvSpPr/>
          <p:nvPr/>
        </p:nvSpPr>
        <p:spPr>
          <a:xfrm>
            <a:off x="421200" y="2129825"/>
            <a:ext cx="26157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k-Fold Cross Validation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88" name="Google Shape;388;p35"/>
          <p:cNvSpPr/>
          <p:nvPr/>
        </p:nvSpPr>
        <p:spPr>
          <a:xfrm>
            <a:off x="6356700" y="2053625"/>
            <a:ext cx="26157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Leave One Out CV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89" name="Google Shape;389;p35"/>
          <p:cNvSpPr txBox="1"/>
          <p:nvPr/>
        </p:nvSpPr>
        <p:spPr>
          <a:xfrm>
            <a:off x="347875" y="2960750"/>
            <a:ext cx="31419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Used on larger datasets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When k=1, we have LOOCV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0" name="Google Shape;390;p35"/>
          <p:cNvSpPr txBox="1"/>
          <p:nvPr/>
        </p:nvSpPr>
        <p:spPr>
          <a:xfrm>
            <a:off x="5875125" y="2884550"/>
            <a:ext cx="29697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Used on smaller datasets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Computationally Expensive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Best results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396" name="Google Shape;396;p36"/>
          <p:cNvSpPr txBox="1"/>
          <p:nvPr>
            <p:ph idx="1" type="body"/>
          </p:nvPr>
        </p:nvSpPr>
        <p:spPr>
          <a:xfrm>
            <a:off x="311700" y="1076275"/>
            <a:ext cx="8520600" cy="11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For any classifier/regressor that we use, there are a lot of </a:t>
            </a:r>
            <a:r>
              <a:rPr lang="en">
                <a:solidFill>
                  <a:srgbClr val="FFFFFF"/>
                </a:solidFill>
              </a:rPr>
              <a:t>parameters</a:t>
            </a:r>
            <a:r>
              <a:rPr lang="en">
                <a:solidFill>
                  <a:srgbClr val="FFFFFF"/>
                </a:solidFill>
              </a:rPr>
              <a:t> and hyperparameters.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For example - Neural Networks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97" name="Google Shape;3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050" y="3447775"/>
            <a:ext cx="1213594" cy="11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6"/>
          <p:cNvSpPr/>
          <p:nvPr/>
        </p:nvSpPr>
        <p:spPr>
          <a:xfrm>
            <a:off x="4781825" y="2571750"/>
            <a:ext cx="1115400" cy="629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NUMBER OF ITERATIONS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399" name="Google Shape;399;p36"/>
          <p:cNvSpPr/>
          <p:nvPr/>
        </p:nvSpPr>
        <p:spPr>
          <a:xfrm>
            <a:off x="5897225" y="3299525"/>
            <a:ext cx="1115400" cy="629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ACTIVATION FUNCTION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00" name="Google Shape;400;p36"/>
          <p:cNvSpPr/>
          <p:nvPr/>
        </p:nvSpPr>
        <p:spPr>
          <a:xfrm>
            <a:off x="5243450" y="4234900"/>
            <a:ext cx="1115400" cy="629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NUMBER OF NODES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01" name="Google Shape;401;p36"/>
          <p:cNvSpPr/>
          <p:nvPr/>
        </p:nvSpPr>
        <p:spPr>
          <a:xfrm>
            <a:off x="2407475" y="2670125"/>
            <a:ext cx="1016100" cy="629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NUMBER OF LAYERS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02" name="Google Shape;402;p36"/>
          <p:cNvSpPr/>
          <p:nvPr/>
        </p:nvSpPr>
        <p:spPr>
          <a:xfrm>
            <a:off x="2122550" y="3605500"/>
            <a:ext cx="1016100" cy="629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BATCH SIZE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03" name="Google Shape;403;p36"/>
          <p:cNvSpPr/>
          <p:nvPr/>
        </p:nvSpPr>
        <p:spPr>
          <a:xfrm>
            <a:off x="2560975" y="4342375"/>
            <a:ext cx="1016100" cy="629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LEARNING RATE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04" name="Google Shape;404;p36"/>
          <p:cNvSpPr/>
          <p:nvPr/>
        </p:nvSpPr>
        <p:spPr>
          <a:xfrm>
            <a:off x="3551575" y="2589775"/>
            <a:ext cx="1016100" cy="629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ALPHA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05" name="Google Shape;405;p36"/>
          <p:cNvSpPr/>
          <p:nvPr/>
        </p:nvSpPr>
        <p:spPr>
          <a:xfrm>
            <a:off x="6218575" y="2589775"/>
            <a:ext cx="1016100" cy="629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BETA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06" name="Google Shape;406;p36"/>
          <p:cNvSpPr txBox="1"/>
          <p:nvPr/>
        </p:nvSpPr>
        <p:spPr>
          <a:xfrm>
            <a:off x="231925" y="2316325"/>
            <a:ext cx="1788900" cy="19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to find the best values for each of these parameters?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Testing out all of these will take a huge amount of time!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7" name="Google Shape;407;p36"/>
          <p:cNvSpPr txBox="1"/>
          <p:nvPr/>
        </p:nvSpPr>
        <p:spPr>
          <a:xfrm>
            <a:off x="236350" y="4198175"/>
            <a:ext cx="17118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Solution: </a:t>
            </a:r>
            <a:r>
              <a:rPr lang="en">
                <a:solidFill>
                  <a:srgbClr val="FFFFFF"/>
                </a:solidFill>
              </a:rPr>
              <a:t>GridSearchCV in sklearn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SEARCH CV</a:t>
            </a:r>
            <a:endParaRPr/>
          </a:p>
        </p:txBody>
      </p:sp>
      <p:sp>
        <p:nvSpPr>
          <p:cNvPr id="413" name="Google Shape;41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Input all different values you want to check the performance on.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Input the metrics you want to </a:t>
            </a:r>
            <a:r>
              <a:rPr lang="en">
                <a:solidFill>
                  <a:srgbClr val="FFFFFF"/>
                </a:solidFill>
              </a:rPr>
              <a:t>optimize</a:t>
            </a:r>
            <a:r>
              <a:rPr lang="en">
                <a:solidFill>
                  <a:srgbClr val="FFFFFF"/>
                </a:solidFill>
              </a:rPr>
              <a:t> the results on (Accuracy, Sensitivity, Specificity, AUC-ROC)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Cross Validate results however many times required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4" name="Google Shape;414;p37"/>
          <p:cNvSpPr txBox="1"/>
          <p:nvPr/>
        </p:nvSpPr>
        <p:spPr>
          <a:xfrm>
            <a:off x="3468775" y="4395275"/>
            <a:ext cx="19590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Try it using sklearn!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evaluate your Model?</a:t>
            </a:r>
            <a:endParaRPr/>
          </a:p>
        </p:txBody>
      </p:sp>
      <p:cxnSp>
        <p:nvCxnSpPr>
          <p:cNvPr id="67" name="Google Shape;67;p15"/>
          <p:cNvCxnSpPr/>
          <p:nvPr/>
        </p:nvCxnSpPr>
        <p:spPr>
          <a:xfrm>
            <a:off x="1223575" y="1611875"/>
            <a:ext cx="6978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5"/>
          <p:cNvCxnSpPr/>
          <p:nvPr/>
        </p:nvCxnSpPr>
        <p:spPr>
          <a:xfrm>
            <a:off x="4565700" y="916750"/>
            <a:ext cx="6300" cy="668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5"/>
          <p:cNvCxnSpPr/>
          <p:nvPr/>
        </p:nvCxnSpPr>
        <p:spPr>
          <a:xfrm>
            <a:off x="1218275" y="1606750"/>
            <a:ext cx="0" cy="781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5"/>
          <p:cNvCxnSpPr/>
          <p:nvPr/>
        </p:nvCxnSpPr>
        <p:spPr>
          <a:xfrm>
            <a:off x="8202275" y="1611875"/>
            <a:ext cx="0" cy="73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5"/>
          <p:cNvSpPr/>
          <p:nvPr/>
        </p:nvSpPr>
        <p:spPr>
          <a:xfrm>
            <a:off x="421200" y="2434625"/>
            <a:ext cx="21504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CLASSIFICATION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6822000" y="2358425"/>
            <a:ext cx="21504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REGRESSION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88200" y="3032225"/>
            <a:ext cx="17424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9EAD3"/>
                </a:solidFill>
              </a:rPr>
              <a:t>DISCRETE VARIABLES</a:t>
            </a:r>
            <a:endParaRPr sz="1100">
              <a:solidFill>
                <a:srgbClr val="D9EAD3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856250" y="2941175"/>
            <a:ext cx="2023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9EAD3"/>
                </a:solidFill>
              </a:rPr>
              <a:t>CONTINUOUS</a:t>
            </a:r>
            <a:r>
              <a:rPr lang="en" sz="1100">
                <a:solidFill>
                  <a:srgbClr val="D9EAD3"/>
                </a:solidFill>
              </a:rPr>
              <a:t> </a:t>
            </a:r>
            <a:r>
              <a:rPr lang="en" sz="1100">
                <a:solidFill>
                  <a:srgbClr val="D9EAD3"/>
                </a:solidFill>
              </a:rPr>
              <a:t>VARIABLES</a:t>
            </a:r>
            <a:endParaRPr sz="1100">
              <a:solidFill>
                <a:srgbClr val="D9EAD3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3591300" y="2245375"/>
            <a:ext cx="2150400" cy="13461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9DAF8"/>
                </a:solidFill>
              </a:rPr>
              <a:t>Why do we need </a:t>
            </a:r>
            <a:r>
              <a:rPr lang="en" sz="1300">
                <a:solidFill>
                  <a:srgbClr val="C9DAF8"/>
                </a:solidFill>
              </a:rPr>
              <a:t>different methods for both of them?</a:t>
            </a:r>
            <a:r>
              <a:rPr lang="en" sz="1300">
                <a:solidFill>
                  <a:srgbClr val="C9DAF8"/>
                </a:solidFill>
              </a:rPr>
              <a:t> </a:t>
            </a:r>
            <a:endParaRPr sz="1300">
              <a:solidFill>
                <a:srgbClr val="C9DAF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ACCURACY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6190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basic metrics to evaluate our model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Intuition</a:t>
            </a:r>
            <a:r>
              <a:rPr lang="en"/>
              <a:t>: All correctly predicted values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All predicted values</a:t>
            </a:r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1811600" y="2147275"/>
            <a:ext cx="2968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6"/>
          <p:cNvSpPr/>
          <p:nvPr/>
        </p:nvSpPr>
        <p:spPr>
          <a:xfrm>
            <a:off x="1551025" y="28098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2084425" y="28098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2541625" y="28098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998825" y="28098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3456025" y="28098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3913225" y="28098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4294900" y="2736750"/>
            <a:ext cx="951600" cy="4047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5333575" y="2723125"/>
            <a:ext cx="3859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Task at hand - Separate Yellow and pink balls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1551025" y="33432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2084425" y="33432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2541625" y="33432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2998825" y="33432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3456025" y="33432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913225" y="33432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4294900" y="3270150"/>
            <a:ext cx="951600" cy="4047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5551300" y="3256525"/>
            <a:ext cx="3642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Colors predicted by our model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946" y="3866940"/>
            <a:ext cx="294601" cy="255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346" y="3866940"/>
            <a:ext cx="294601" cy="255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546" y="3866940"/>
            <a:ext cx="294601" cy="255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746" y="3866940"/>
            <a:ext cx="294601" cy="255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1025" y="3876625"/>
            <a:ext cx="255850" cy="25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1625" y="3876625"/>
            <a:ext cx="255850" cy="2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4933375" y="1844675"/>
            <a:ext cx="8226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X 100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532800" y="3803550"/>
            <a:ext cx="35730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Correctly predicted = 4. Total = 6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Accuracy = 66.7%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52400" y="2766100"/>
            <a:ext cx="1380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Actual Labels: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-9950" y="3299500"/>
            <a:ext cx="1589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Predicted </a:t>
            </a:r>
            <a:r>
              <a:rPr lang="en">
                <a:solidFill>
                  <a:srgbClr val="FFFFFF"/>
                </a:solidFill>
              </a:rPr>
              <a:t>Labels: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Accuracy not a good metric?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1474825" y="26574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2008225" y="26574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2465425" y="26574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2922625" y="26574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3379825" y="26574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3837025" y="26574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4218700" y="2584350"/>
            <a:ext cx="951600" cy="4047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5354700" y="2633550"/>
            <a:ext cx="38556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Task at hand - Separate Red and Yellow balls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76200" y="2613700"/>
            <a:ext cx="1380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Actual Labels: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508000" y="834875"/>
            <a:ext cx="78078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Baseline Model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Base Model with which we are comparing our performance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Several ways to consider a Baseline Model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We are considering a model which classifies all labels as that of majority class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1474825" y="31908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2008225" y="31908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2465425" y="31908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2922625" y="31908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3379825" y="31908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3837025" y="31908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4218700" y="3117750"/>
            <a:ext cx="951600" cy="4047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5257375" y="3104125"/>
            <a:ext cx="4006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Majority class is Yellow (4/6), so all are predicted yellow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-76200" y="3147100"/>
            <a:ext cx="1579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Predicted Labels: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425" y="3648025"/>
            <a:ext cx="255850" cy="25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025" y="3648025"/>
            <a:ext cx="255850" cy="25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5346" y="3638340"/>
            <a:ext cx="294601" cy="255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8746" y="3638340"/>
            <a:ext cx="294601" cy="255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3146" y="3638340"/>
            <a:ext cx="294601" cy="255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0346" y="3638340"/>
            <a:ext cx="294601" cy="25586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/>
        </p:nvSpPr>
        <p:spPr>
          <a:xfrm>
            <a:off x="4484500" y="3942325"/>
            <a:ext cx="3713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Accuracy = 4/6 *100 = 66.7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311700" y="4498000"/>
            <a:ext cx="85206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B8AF"/>
                </a:solidFill>
              </a:rPr>
              <a:t>Our model is not better than the baseline model (Which is technically just a </a:t>
            </a:r>
            <a:r>
              <a:rPr b="1" lang="en">
                <a:solidFill>
                  <a:srgbClr val="E6B8AF"/>
                </a:solidFill>
              </a:rPr>
              <a:t>nonsense</a:t>
            </a:r>
            <a:r>
              <a:rPr b="1" lang="en">
                <a:solidFill>
                  <a:srgbClr val="E6B8AF"/>
                </a:solidFill>
              </a:rPr>
              <a:t> model!)</a:t>
            </a:r>
            <a:endParaRPr b="1">
              <a:solidFill>
                <a:srgbClr val="E6B8A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/>
        </p:nvSpPr>
        <p:spPr>
          <a:xfrm>
            <a:off x="29825" y="727775"/>
            <a:ext cx="45975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B4A7D6"/>
                </a:solidFill>
              </a:rPr>
              <a:t>Confusion Matrix:</a:t>
            </a:r>
            <a:endParaRPr b="1" sz="1500">
              <a:solidFill>
                <a:srgbClr val="B4A7D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9EAD3"/>
                </a:solidFill>
              </a:rPr>
              <a:t>For the sake on generalisation, let us call yellow as positive labels, and pink as negative labels.</a:t>
            </a:r>
            <a:endParaRPr sz="1500">
              <a:solidFill>
                <a:srgbClr val="D9EAD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to do?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6123025" y="10572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6656425" y="10572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7113625" y="10572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7570825" y="10572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8028025" y="10572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8485225" y="10572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6123025" y="15906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6656425" y="15906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7113625" y="15906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7570825" y="15906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8028025" y="15906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8485225" y="15906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4724400" y="1013500"/>
            <a:ext cx="1380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Actual Labels: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4562050" y="1546900"/>
            <a:ext cx="1589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Predicted Labels: 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61" name="Google Shape;161;p18"/>
          <p:cNvGraphicFramePr/>
          <p:nvPr/>
        </p:nvGraphicFramePr>
        <p:xfrm>
          <a:off x="5410175" y="338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{53222171-520E-4E5A-8094-3E2797AFAF6D}</a:tableStyleId>
              </a:tblPr>
              <a:tblGrid>
                <a:gridCol w="1743150"/>
                <a:gridCol w="1743150"/>
              </a:tblGrid>
              <a:tr h="69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TP)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FP)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9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FN)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TN)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2" name="Google Shape;162;p18"/>
          <p:cNvSpPr txBox="1"/>
          <p:nvPr/>
        </p:nvSpPr>
        <p:spPr>
          <a:xfrm>
            <a:off x="6092675" y="2055200"/>
            <a:ext cx="441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6626075" y="2055200"/>
            <a:ext cx="441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7083275" y="2055200"/>
            <a:ext cx="441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7540475" y="2055200"/>
            <a:ext cx="441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7997675" y="2055200"/>
            <a:ext cx="441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8454875" y="2055200"/>
            <a:ext cx="441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5629225" y="2835050"/>
            <a:ext cx="2907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Actual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Positive			Negative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18"/>
          <p:cNvSpPr txBox="1"/>
          <p:nvPr/>
        </p:nvSpPr>
        <p:spPr>
          <a:xfrm rot="-5400000">
            <a:off x="4124375" y="3768625"/>
            <a:ext cx="1802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Predicted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Negative	</a:t>
            </a:r>
            <a:r>
              <a:rPr lang="en">
                <a:solidFill>
                  <a:srgbClr val="FFFFFF"/>
                </a:solidFill>
              </a:rPr>
              <a:t>Positive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0" y="1752600"/>
            <a:ext cx="4421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9EAD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Break down the data into four categories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Actual =Positive, Predicted = Positive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			(True Positive)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Actual =Positive, Predicted = Negative</a:t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	(False Negative)</a:t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Actual =Negative, Predicted = Negative</a:t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	(True Negative)</a:t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Actual = Negative, Predicted = Positive</a:t>
            </a:r>
            <a:endParaRPr sz="1500">
              <a:solidFill>
                <a:srgbClr val="FFFFFF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(False Positive)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/>
        </p:nvSpPr>
        <p:spPr>
          <a:xfrm>
            <a:off x="29825" y="727775"/>
            <a:ext cx="45975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B4A7D6"/>
                </a:solidFill>
              </a:rPr>
              <a:t>Confusion Matrix:</a:t>
            </a:r>
            <a:endParaRPr b="1" sz="1500">
              <a:solidFill>
                <a:srgbClr val="B4A7D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9EAD3"/>
                </a:solidFill>
              </a:rPr>
              <a:t>For the sake on generalisation, let us call yellow as positive labels, and pink as negative labels.</a:t>
            </a:r>
            <a:endParaRPr sz="1500">
              <a:solidFill>
                <a:srgbClr val="D9EAD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6123025" y="10572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6656425" y="10572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7113625" y="10572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7570825" y="10572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8028025" y="10572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8485225" y="10572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6123025" y="15906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6656425" y="15906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7113625" y="15906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7570825" y="15906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8028025" y="15906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8485225" y="15906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4724400" y="1013500"/>
            <a:ext cx="1380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Actual Labels: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4562050" y="1546900"/>
            <a:ext cx="1589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Predicted Labels: 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90" name="Google Shape;190;p19"/>
          <p:cNvGraphicFramePr/>
          <p:nvPr/>
        </p:nvGraphicFramePr>
        <p:xfrm>
          <a:off x="3733775" y="338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{53222171-520E-4E5A-8094-3E2797AFAF6D}</a:tableStyleId>
              </a:tblPr>
              <a:tblGrid>
                <a:gridCol w="1743150"/>
                <a:gridCol w="1743150"/>
              </a:tblGrid>
              <a:tr h="69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9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1" name="Google Shape;191;p19"/>
          <p:cNvSpPr txBox="1"/>
          <p:nvPr/>
        </p:nvSpPr>
        <p:spPr>
          <a:xfrm>
            <a:off x="3952825" y="2835050"/>
            <a:ext cx="2907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Actual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Positive			Negative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2" name="Google Shape;192;p19"/>
          <p:cNvSpPr txBox="1"/>
          <p:nvPr/>
        </p:nvSpPr>
        <p:spPr>
          <a:xfrm rot="-5400000">
            <a:off x="2447975" y="3768625"/>
            <a:ext cx="1802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Predicted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Negative	Positive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552175" y="2297050"/>
            <a:ext cx="2241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AIM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Maximise TP, TN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Minimise FP, FN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Metrics to Evaluate our Models</a:t>
            </a:r>
            <a:endParaRPr/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311700" y="1152475"/>
            <a:ext cx="459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A7D6"/>
                </a:solidFill>
              </a:rPr>
              <a:t>Sensitivity</a:t>
            </a:r>
            <a:endParaRPr sz="2100">
              <a:solidFill>
                <a:srgbClr val="B4A7D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Also called as </a:t>
            </a:r>
            <a:r>
              <a:rPr lang="en">
                <a:solidFill>
                  <a:schemeClr val="dk1"/>
                </a:solidFill>
              </a:rPr>
              <a:t>True Positive Rate or </a:t>
            </a:r>
            <a:r>
              <a:rPr lang="en">
                <a:solidFill>
                  <a:srgbClr val="FFFFFF"/>
                </a:solidFill>
              </a:rPr>
              <a:t>Recall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Correctly predicted as positives compared to total number of positives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Sensitivity = 			TP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		    TP+FN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00" name="Google Shape;200;p20"/>
          <p:cNvGraphicFramePr/>
          <p:nvPr/>
        </p:nvGraphicFramePr>
        <p:xfrm>
          <a:off x="5410175" y="208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{53222171-520E-4E5A-8094-3E2797AFAF6D}</a:tableStyleId>
              </a:tblPr>
              <a:tblGrid>
                <a:gridCol w="1767375"/>
                <a:gridCol w="1767375"/>
              </a:tblGrid>
              <a:tr h="56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</a:tr>
            </a:tbl>
          </a:graphicData>
        </a:graphic>
      </p:graphicFrame>
      <p:sp>
        <p:nvSpPr>
          <p:cNvPr id="201" name="Google Shape;201;p20"/>
          <p:cNvSpPr txBox="1"/>
          <p:nvPr/>
        </p:nvSpPr>
        <p:spPr>
          <a:xfrm>
            <a:off x="5629225" y="1539650"/>
            <a:ext cx="2907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Actual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Positive			Negative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\color{white} \frac{tp}{tp+fn}" id="202" name="Google Shape;2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200" y="2665413"/>
            <a:ext cx="561975" cy="39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20"/>
          <p:cNvCxnSpPr/>
          <p:nvPr/>
        </p:nvCxnSpPr>
        <p:spPr>
          <a:xfrm>
            <a:off x="2272750" y="4019825"/>
            <a:ext cx="1115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0"/>
          <p:cNvSpPr txBox="1"/>
          <p:nvPr/>
        </p:nvSpPr>
        <p:spPr>
          <a:xfrm rot="-5400000">
            <a:off x="4124375" y="2549425"/>
            <a:ext cx="1802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Predicted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Negative	Positive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Metrics to Evaluate our Models</a:t>
            </a:r>
            <a:endParaRPr/>
          </a:p>
        </p:txBody>
      </p:sp>
      <p:sp>
        <p:nvSpPr>
          <p:cNvPr id="210" name="Google Shape;210;p21"/>
          <p:cNvSpPr txBox="1"/>
          <p:nvPr>
            <p:ph idx="1" type="body"/>
          </p:nvPr>
        </p:nvSpPr>
        <p:spPr>
          <a:xfrm>
            <a:off x="311700" y="1152475"/>
            <a:ext cx="42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A7D6"/>
                </a:solidFill>
              </a:rPr>
              <a:t>Specificity</a:t>
            </a:r>
            <a:endParaRPr sz="2100">
              <a:solidFill>
                <a:srgbClr val="B4A7D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Also called as </a:t>
            </a:r>
            <a:r>
              <a:rPr lang="en">
                <a:solidFill>
                  <a:srgbClr val="FFFFFF"/>
                </a:solidFill>
              </a:rPr>
              <a:t>True Negative Rate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Correctly predicted as negatives compared to total number of negatives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Specificity = 			TN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		    TN+FP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11" name="Google Shape;211;p21"/>
          <p:cNvGraphicFramePr/>
          <p:nvPr/>
        </p:nvGraphicFramePr>
        <p:xfrm>
          <a:off x="5410175" y="208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{53222171-520E-4E5A-8094-3E2797AFAF6D}</a:tableStyleId>
              </a:tblPr>
              <a:tblGrid>
                <a:gridCol w="1767375"/>
                <a:gridCol w="1767375"/>
              </a:tblGrid>
              <a:tr h="56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</a:tr>
            </a:tbl>
          </a:graphicData>
        </a:graphic>
      </p:graphicFrame>
      <p:sp>
        <p:nvSpPr>
          <p:cNvPr id="212" name="Google Shape;212;p21"/>
          <p:cNvSpPr txBox="1"/>
          <p:nvPr/>
        </p:nvSpPr>
        <p:spPr>
          <a:xfrm>
            <a:off x="5629225" y="1539650"/>
            <a:ext cx="2907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Actual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Positive			Negative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3" name="Google Shape;213;p21"/>
          <p:cNvCxnSpPr/>
          <p:nvPr/>
        </p:nvCxnSpPr>
        <p:spPr>
          <a:xfrm>
            <a:off x="2272750" y="4019825"/>
            <a:ext cx="1115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1"/>
          <p:cNvSpPr txBox="1"/>
          <p:nvPr/>
        </p:nvSpPr>
        <p:spPr>
          <a:xfrm rot="-5400000">
            <a:off x="4124375" y="2549425"/>
            <a:ext cx="1802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Predicted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Negative	Positive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