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embeddedFontLst>
    <p:embeddedFont>
      <p:font typeface="Economica"/>
      <p:regular r:id="rId23"/>
      <p:bold r:id="rId24"/>
      <p:italic r:id="rId25"/>
      <p:boldItalic r:id="rId26"/>
    </p:embeddedFont>
    <p:embeddedFont>
      <p:font typeface="Robo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1eb3a5fb0_0_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81eb3a5fb0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1eb3a5fb0_0_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81eb3a5fb0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eb3a5fb0_0_9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81eb3a5fb0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1eb3a5fb0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81eb3a5fb0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1eb3a5fb0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81eb3a5fb0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92a3d6da6_0_2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892a3d6da6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1eb3a5fb0_0_1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81eb3a5fb0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1eb3a5fb0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1eb3a5fb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1eb3a5fb0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81eb3a5fb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eb3a5fb0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81eb3a5fb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1eb3a5fb0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81eb3a5fb0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eb3a5fb0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81eb3a5fb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1eb3a5fb0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81eb3a5fb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1eb3a5fb0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81eb3a5fb0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towardsdatascience.com/simple-guide-for-ensemble-learning-methods-d87cc68705a2"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docs.google.com/presentation/d/18pyGEZGkEwinktUyZNlhAPAgJMS04tUIIcoyhQFefRw/edit?usp=sharing"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hyperlink" Target="https://www.timeanddate.com/worldclock/fixedtime.html?msg=Session+on+Ensembling+Models+and+Hyper+Parameter+Tuning&amp;iso=20200620T2030&amp;p1=176&amp;ah=1" TargetMode="External"/><Relationship Id="rId5" Type="http://schemas.openxmlformats.org/officeDocument/2006/relationships/hyperlink" Target="https://youtu.be/cQavBseTrQQ"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Week#4_Day#3</a:t>
            </a:r>
            <a:endParaRPr b="1" sz="3400">
              <a:solidFill>
                <a:srgbClr val="666666"/>
              </a:solidFill>
              <a:latin typeface="Open Sans"/>
              <a:ea typeface="Open Sans"/>
              <a:cs typeface="Open Sans"/>
              <a:sym typeface="Open Sans"/>
            </a:endParaRPr>
          </a:p>
          <a:p>
            <a:pPr indent="0" lvl="0" marL="0" rtl="0" algn="ctr">
              <a:spcBef>
                <a:spcPts val="0"/>
              </a:spcBef>
              <a:spcAft>
                <a:spcPts val="0"/>
              </a:spcAft>
              <a:buNone/>
            </a:pPr>
            <a:r>
              <a:rPr b="1" lang="en" sz="3400">
                <a:solidFill>
                  <a:srgbClr val="666666"/>
                </a:solidFill>
                <a:latin typeface="Open Sans"/>
                <a:ea typeface="Open Sans"/>
                <a:cs typeface="Open Sans"/>
                <a:sym typeface="Open Sans"/>
              </a:rPr>
              <a:t>Prep Material</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6" name="Google Shape;156;p22"/>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this technique, we take an average of predictions from all the models and use it to make the final prediction.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Averaging can be used for making predictions in regression problems or while calculating probabilities for classification problems.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For example, in the below case, the averaging method would take the average of all the values.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i.e. (5+4+5+4+4)/5 = 4.4</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57" name="Google Shape;157;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Averaging</a:t>
            </a:r>
            <a:endParaRPr sz="4600">
              <a:solidFill>
                <a:srgbClr val="434343"/>
              </a:solidFill>
              <a:latin typeface="Economica"/>
              <a:ea typeface="Economica"/>
              <a:cs typeface="Economica"/>
              <a:sym typeface="Economica"/>
            </a:endParaRPr>
          </a:p>
        </p:txBody>
      </p:sp>
      <p:pic>
        <p:nvPicPr>
          <p:cNvPr id="158" name="Google Shape;158;p22"/>
          <p:cNvPicPr preferRelativeResize="0"/>
          <p:nvPr/>
        </p:nvPicPr>
        <p:blipFill>
          <a:blip r:embed="rId3">
            <a:alphaModFix/>
          </a:blip>
          <a:stretch>
            <a:fillRect/>
          </a:stretch>
        </p:blipFill>
        <p:spPr>
          <a:xfrm>
            <a:off x="362800" y="4974826"/>
            <a:ext cx="8418399" cy="126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5" name="Google Shape;165;p23"/>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This is an extension of the averaging method. All models are assigned different weights defining the importance of each model for prediction.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For instance, if two of your colleagues are critics, while others have no prior experience in this field, then the answers by these two friends are given more importance as compared to the other people.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result is calculated as [(5*0.23) + (4*0.23) + (5*0.18) + (4*0.18) + (4*0.18)] = 4.41.</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66" name="Google Shape;166;p2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Weighted </a:t>
            </a:r>
            <a:r>
              <a:rPr lang="en" sz="4600">
                <a:solidFill>
                  <a:srgbClr val="434343"/>
                </a:solidFill>
                <a:latin typeface="Economica"/>
                <a:ea typeface="Economica"/>
                <a:cs typeface="Economica"/>
                <a:sym typeface="Economica"/>
              </a:rPr>
              <a:t>Average</a:t>
            </a:r>
            <a:endParaRPr sz="4600">
              <a:solidFill>
                <a:srgbClr val="434343"/>
              </a:solidFill>
              <a:latin typeface="Economica"/>
              <a:ea typeface="Economica"/>
              <a:cs typeface="Economica"/>
              <a:sym typeface="Economica"/>
            </a:endParaRPr>
          </a:p>
        </p:txBody>
      </p:sp>
      <p:pic>
        <p:nvPicPr>
          <p:cNvPr id="167" name="Google Shape;167;p23"/>
          <p:cNvPicPr preferRelativeResize="0"/>
          <p:nvPr/>
        </p:nvPicPr>
        <p:blipFill>
          <a:blip r:embed="rId3">
            <a:alphaModFix/>
          </a:blip>
          <a:stretch>
            <a:fillRect/>
          </a:stretch>
        </p:blipFill>
        <p:spPr>
          <a:xfrm>
            <a:off x="363550" y="4642750"/>
            <a:ext cx="8416899" cy="183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 name="Google Shape;173;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4" name="Google Shape;174;p24"/>
          <p:cNvSpPr txBox="1"/>
          <p:nvPr/>
        </p:nvSpPr>
        <p:spPr>
          <a:xfrm>
            <a:off x="464275" y="975200"/>
            <a:ext cx="8264100" cy="47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Now that we have covered the basic ensemble techniques, we can move on to understanding the advanced techniques, namely:</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Stacking</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Blending</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Bagging Eg: Random forest</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Boosting Eg: </a:t>
            </a:r>
            <a:r>
              <a:rPr lang="en" sz="2000">
                <a:solidFill>
                  <a:schemeClr val="dk1"/>
                </a:solidFill>
                <a:latin typeface="Open Sans"/>
                <a:ea typeface="Open Sans"/>
                <a:cs typeface="Open Sans"/>
                <a:sym typeface="Open Sans"/>
              </a:rPr>
              <a:t>Adaboost, Gradient Boost, Extreme Gradient Boost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We’ll learn about Bagging and Boosting </a:t>
            </a:r>
            <a:r>
              <a:rPr lang="en" sz="2000">
                <a:latin typeface="Open Sans"/>
                <a:ea typeface="Open Sans"/>
                <a:cs typeface="Open Sans"/>
                <a:sym typeface="Open Sans"/>
              </a:rPr>
              <a:t>techniques</a:t>
            </a:r>
            <a:r>
              <a:rPr lang="en" sz="2000">
                <a:latin typeface="Open Sans"/>
                <a:ea typeface="Open Sans"/>
                <a:cs typeface="Open Sans"/>
                <a:sym typeface="Open Sans"/>
              </a:rPr>
              <a:t>. There is nothing to worry about them they are just like any other algorithms like linear, logistic and decision tree.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75" name="Google Shape;175;p2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Advanced Ensemble techniques</a:t>
            </a:r>
            <a:endParaRPr sz="4600">
              <a:solidFill>
                <a:srgbClr val="434343"/>
              </a:solidFill>
              <a:latin typeface="Economica"/>
              <a:ea typeface="Economica"/>
              <a:cs typeface="Economica"/>
              <a:sym typeface="Economica"/>
            </a:endParaRPr>
          </a:p>
        </p:txBody>
      </p:sp>
      <p:grpSp>
        <p:nvGrpSpPr>
          <p:cNvPr id="176" name="Google Shape;176;p24"/>
          <p:cNvGrpSpPr/>
          <p:nvPr/>
        </p:nvGrpSpPr>
        <p:grpSpPr>
          <a:xfrm>
            <a:off x="0" y="5976100"/>
            <a:ext cx="9144000" cy="919800"/>
            <a:chOff x="0" y="5976100"/>
            <a:chExt cx="9144000" cy="919800"/>
          </a:xfrm>
        </p:grpSpPr>
        <p:sp>
          <p:nvSpPr>
            <p:cNvPr id="177" name="Google Shape;177;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4"/>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5" name="Google Shape;185;p25"/>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 idea behind bagging is combining the results of multiple models (for instance, all decision trees) to get a generalized result.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Here’s a question: If you create all the models on the same training data and combine it, will it be useful? There is a high chance that these models will give the same result since they are getting the same input. So how can we solve this problem? A technique called bootstrapping helps us with that.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Aggregating = Summing or Combining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Bagging combines the different models created by bootstrapping on different sets of training data and hence the name Bootstrap Aggregating.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Random forest is a famous bagging model which uses variations of multiple trees. If same trees are used then it’s a bagged decision tree.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86" name="Google Shape;186;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Bagging (</a:t>
            </a:r>
            <a:r>
              <a:rPr b="1" lang="en" sz="4600">
                <a:solidFill>
                  <a:srgbClr val="434343"/>
                </a:solidFill>
                <a:latin typeface="Economica"/>
                <a:ea typeface="Economica"/>
                <a:cs typeface="Economica"/>
                <a:sym typeface="Economica"/>
              </a:rPr>
              <a:t>B</a:t>
            </a:r>
            <a:r>
              <a:rPr lang="en" sz="4600">
                <a:solidFill>
                  <a:srgbClr val="434343"/>
                </a:solidFill>
                <a:latin typeface="Economica"/>
                <a:ea typeface="Economica"/>
                <a:cs typeface="Economica"/>
                <a:sym typeface="Economica"/>
              </a:rPr>
              <a:t>ootstrap </a:t>
            </a:r>
            <a:r>
              <a:rPr b="1" lang="en" sz="4600">
                <a:solidFill>
                  <a:srgbClr val="434343"/>
                </a:solidFill>
                <a:latin typeface="Economica"/>
                <a:ea typeface="Economica"/>
                <a:cs typeface="Economica"/>
                <a:sym typeface="Economica"/>
              </a:rPr>
              <a:t>AGG</a:t>
            </a:r>
            <a:r>
              <a:rPr lang="en" sz="4600">
                <a:solidFill>
                  <a:srgbClr val="434343"/>
                </a:solidFill>
                <a:latin typeface="Economica"/>
                <a:ea typeface="Economica"/>
                <a:cs typeface="Economica"/>
                <a:sym typeface="Economica"/>
              </a:rPr>
              <a:t>regat</a:t>
            </a:r>
            <a:r>
              <a:rPr b="1" lang="en" sz="4600">
                <a:solidFill>
                  <a:srgbClr val="434343"/>
                </a:solidFill>
                <a:latin typeface="Economica"/>
                <a:ea typeface="Economica"/>
                <a:cs typeface="Economica"/>
                <a:sym typeface="Economica"/>
              </a:rPr>
              <a:t>ING</a:t>
            </a:r>
            <a:r>
              <a:rPr lang="en" sz="4600">
                <a:solidFill>
                  <a:srgbClr val="434343"/>
                </a:solidFill>
                <a:latin typeface="Economica"/>
                <a:ea typeface="Economica"/>
                <a:cs typeface="Economica"/>
                <a:sym typeface="Economica"/>
              </a:rPr>
              <a:t>)</a:t>
            </a:r>
            <a:endParaRPr sz="4600">
              <a:solidFill>
                <a:srgbClr val="434343"/>
              </a:solidFill>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 name="Google Shape;192;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3" name="Google Shape;193;p26"/>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Here’s another question for you: If a data point is incorrectly predicted by the first model, and then the next (probably all models), will combining the predictions provide better results? Such situations are taken care of by boosting.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Intuitively, each new model focuses its efforts on the most difficult observations to fit till now and attempts to correct the errors of the previous model. So at the end of the process, </a:t>
            </a:r>
            <a:r>
              <a:rPr lang="en" sz="2000">
                <a:solidFill>
                  <a:schemeClr val="dk1"/>
                </a:solidFill>
                <a:latin typeface="Open Sans"/>
                <a:ea typeface="Open Sans"/>
                <a:cs typeface="Open Sans"/>
                <a:sym typeface="Open Sans"/>
              </a:rPr>
              <a:t>we obtain </a:t>
            </a:r>
            <a:r>
              <a:rPr lang="en" sz="2000">
                <a:latin typeface="Open Sans"/>
                <a:ea typeface="Open Sans"/>
                <a:cs typeface="Open Sans"/>
                <a:sym typeface="Open Sans"/>
              </a:rPr>
              <a:t>a strong learner.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Boosting, like bagging, can be used for regression as well as for classification problems.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various types of Boosting algorithms which we’ll study about soon.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94" name="Google Shape;194;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Boosting</a:t>
            </a:r>
            <a:endParaRPr sz="4600">
              <a:solidFill>
                <a:srgbClr val="434343"/>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1" name="Google Shape;201;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Reading Material</a:t>
            </a:r>
            <a:endParaRPr sz="4800">
              <a:solidFill>
                <a:srgbClr val="434343"/>
              </a:solidFill>
              <a:latin typeface="Economica"/>
              <a:ea typeface="Economica"/>
              <a:cs typeface="Economica"/>
              <a:sym typeface="Economica"/>
            </a:endParaRPr>
          </a:p>
        </p:txBody>
      </p:sp>
      <p:sp>
        <p:nvSpPr>
          <p:cNvPr id="202" name="Google Shape;202;p27"/>
          <p:cNvSpPr txBox="1"/>
          <p:nvPr/>
        </p:nvSpPr>
        <p:spPr>
          <a:xfrm>
            <a:off x="373950" y="2536600"/>
            <a:ext cx="8685600" cy="19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rgbClr val="FFFF00"/>
                </a:highlight>
                <a:latin typeface="Open Sans"/>
                <a:ea typeface="Open Sans"/>
                <a:cs typeface="Open Sans"/>
                <a:sym typeface="Open Sans"/>
              </a:rPr>
              <a:t>MUST READ</a:t>
            </a:r>
            <a:endParaRPr sz="2000">
              <a:solidFill>
                <a:schemeClr val="dk1"/>
              </a:solidFill>
              <a:highlight>
                <a:srgbClr val="FFFF00"/>
              </a:highlight>
              <a:latin typeface="Open Sans"/>
              <a:ea typeface="Open Sans"/>
              <a:cs typeface="Open Sans"/>
              <a:sym typeface="Open Sans"/>
            </a:endParaRPr>
          </a:p>
          <a:p>
            <a:pPr indent="0" lvl="0" marL="0" rtl="0" algn="l">
              <a:lnSpc>
                <a:spcPct val="115000"/>
              </a:lnSpc>
              <a:spcBef>
                <a:spcPts val="0"/>
              </a:spcBef>
              <a:spcAft>
                <a:spcPts val="0"/>
              </a:spcAft>
              <a:buNone/>
            </a:pPr>
            <a:r>
              <a:rPr lang="en" sz="2000">
                <a:solidFill>
                  <a:schemeClr val="dk1"/>
                </a:solidFill>
                <a:latin typeface="Open Sans"/>
                <a:ea typeface="Open Sans"/>
                <a:cs typeface="Open Sans"/>
                <a:sym typeface="Open Sans"/>
              </a:rPr>
              <a:t>Simple guide for ensemble learning methods:</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https://towardsdatascience.com/simple-guide-for-ensemble-learning-methods-d87cc68705a2</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203" name="Google Shape;203;p27"/>
          <p:cNvGrpSpPr/>
          <p:nvPr/>
        </p:nvGrpSpPr>
        <p:grpSpPr>
          <a:xfrm>
            <a:off x="0" y="5976100"/>
            <a:ext cx="9144000" cy="919800"/>
            <a:chOff x="0" y="5976100"/>
            <a:chExt cx="9144000" cy="919800"/>
          </a:xfrm>
        </p:grpSpPr>
        <p:sp>
          <p:nvSpPr>
            <p:cNvPr id="204" name="Google Shape;204;p2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7"/>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 name="Google Shape;211;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2" name="Google Shape;212;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13" name="Google Shape;213;p28"/>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https://docs.google.com/presentation/d/18pyGEZGkEwinktUyZNlhAPAgJMS04tUIIcoyhQFefRw/edit?usp=sharing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214" name="Google Shape;214;p28"/>
          <p:cNvGrpSpPr/>
          <p:nvPr/>
        </p:nvGrpSpPr>
        <p:grpSpPr>
          <a:xfrm>
            <a:off x="0" y="5976100"/>
            <a:ext cx="9144000" cy="919800"/>
            <a:chOff x="0" y="5976100"/>
            <a:chExt cx="9144000" cy="919800"/>
          </a:xfrm>
        </p:grpSpPr>
        <p:sp>
          <p:nvSpPr>
            <p:cNvPr id="215" name="Google Shape;215;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28"/>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 name="Google Shape;222;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3" name="Google Shape;223;p29"/>
          <p:cNvGrpSpPr/>
          <p:nvPr/>
        </p:nvGrpSpPr>
        <p:grpSpPr>
          <a:xfrm>
            <a:off x="0" y="5976100"/>
            <a:ext cx="9144000" cy="919800"/>
            <a:chOff x="0" y="5976100"/>
            <a:chExt cx="9144000" cy="919800"/>
          </a:xfrm>
        </p:grpSpPr>
        <p:sp>
          <p:nvSpPr>
            <p:cNvPr id="224" name="Google Shape;224;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26" name="Google Shape;226;p2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Session Details</a:t>
            </a:r>
            <a:endParaRPr sz="4800">
              <a:solidFill>
                <a:srgbClr val="434343"/>
              </a:solidFill>
              <a:latin typeface="Economica"/>
              <a:ea typeface="Economica"/>
              <a:cs typeface="Economica"/>
              <a:sym typeface="Economica"/>
            </a:endParaRPr>
          </a:p>
        </p:txBody>
      </p:sp>
      <p:sp>
        <p:nvSpPr>
          <p:cNvPr id="227" name="Google Shape;227;p29"/>
          <p:cNvSpPr txBox="1"/>
          <p:nvPr/>
        </p:nvSpPr>
        <p:spPr>
          <a:xfrm>
            <a:off x="531750" y="1561024"/>
            <a:ext cx="8155800" cy="42930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Tutor:</a:t>
            </a:r>
            <a:r>
              <a:rPr lang="en" sz="2000">
                <a:solidFill>
                  <a:srgbClr val="222222"/>
                </a:solidFill>
                <a:highlight>
                  <a:schemeClr val="lt1"/>
                </a:highlight>
                <a:latin typeface="Open Sans"/>
                <a:ea typeface="Open Sans"/>
                <a:cs typeface="Open Sans"/>
                <a:sym typeface="Open Sans"/>
              </a:rPr>
              <a:t> Prasad Seemakurthi</a:t>
            </a:r>
            <a:endParaRPr sz="2000">
              <a:solidFill>
                <a:srgbClr val="222222"/>
              </a:solidFill>
              <a:highlight>
                <a:schemeClr val="lt1"/>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Topic:</a:t>
            </a:r>
            <a:r>
              <a:rPr lang="en" sz="2000">
                <a:solidFill>
                  <a:srgbClr val="222222"/>
                </a:solidFill>
                <a:highlight>
                  <a:schemeClr val="lt1"/>
                </a:highlight>
                <a:latin typeface="Open Sans"/>
                <a:ea typeface="Open Sans"/>
                <a:cs typeface="Open Sans"/>
                <a:sym typeface="Open Sans"/>
              </a:rPr>
              <a:t> </a:t>
            </a:r>
            <a:r>
              <a:rPr lang="en" sz="2000">
                <a:solidFill>
                  <a:srgbClr val="222222"/>
                </a:solidFill>
                <a:highlight>
                  <a:schemeClr val="lt1"/>
                </a:highlight>
                <a:latin typeface="Open Sans"/>
                <a:ea typeface="Open Sans"/>
                <a:cs typeface="Open Sans"/>
                <a:sym typeface="Open Sans"/>
              </a:rPr>
              <a:t>Ensembling Models and Hyper Parameter Tuning</a:t>
            </a:r>
            <a:endParaRPr sz="2000">
              <a:solidFill>
                <a:srgbClr val="222222"/>
              </a:solidFill>
              <a:highlight>
                <a:schemeClr val="lt1"/>
              </a:highlight>
              <a:latin typeface="Open Sans"/>
              <a:ea typeface="Open Sans"/>
              <a:cs typeface="Open Sans"/>
              <a:sym typeface="Open Sans"/>
            </a:endParaRPr>
          </a:p>
          <a:p>
            <a:pPr indent="0" lvl="0" marL="457200" rtl="0" algn="l">
              <a:lnSpc>
                <a:spcPct val="150000"/>
              </a:lnSpc>
              <a:spcBef>
                <a:spcPts val="0"/>
              </a:spcBef>
              <a:spcAft>
                <a:spcPts val="0"/>
              </a:spcAft>
              <a:buNone/>
            </a:pPr>
            <a:r>
              <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Date &amp; time:</a:t>
            </a:r>
            <a:r>
              <a:rPr lang="en" sz="2000">
                <a:solidFill>
                  <a:srgbClr val="222222"/>
                </a:solidFill>
                <a:highlight>
                  <a:schemeClr val="lt1"/>
                </a:highlight>
                <a:latin typeface="Open Sans"/>
                <a:ea typeface="Open Sans"/>
                <a:cs typeface="Open Sans"/>
                <a:sym typeface="Open Sans"/>
              </a:rPr>
              <a:t> 20th June, at 8:30 pm IST (please locate your time in your timezone </a:t>
            </a:r>
            <a:r>
              <a:rPr lang="en" sz="2000" u="sng">
                <a:solidFill>
                  <a:schemeClr val="hlink"/>
                </a:solidFill>
                <a:highlight>
                  <a:schemeClr val="lt1"/>
                </a:highlight>
                <a:latin typeface="Open Sans"/>
                <a:ea typeface="Open Sans"/>
                <a:cs typeface="Open Sans"/>
                <a:sym typeface="Open Sans"/>
                <a:hlinkClick r:id="rId4"/>
              </a:rPr>
              <a:t>here</a:t>
            </a:r>
            <a:r>
              <a:rPr lang="en" sz="2000">
                <a:solidFill>
                  <a:srgbClr val="222222"/>
                </a:solidFill>
                <a:highlight>
                  <a:schemeClr val="lt1"/>
                </a:highlight>
                <a:latin typeface="Open Sans"/>
                <a:ea typeface="Open Sans"/>
                <a:cs typeface="Open Sans"/>
                <a:sym typeface="Open Sans"/>
              </a:rPr>
              <a:t>).</a:t>
            </a:r>
            <a:br>
              <a:rPr lang="en" sz="2000">
                <a:solidFill>
                  <a:srgbClr val="222222"/>
                </a:solidFill>
                <a:highlight>
                  <a:schemeClr val="lt1"/>
                </a:highlight>
                <a:latin typeface="Open Sans"/>
                <a:ea typeface="Open Sans"/>
                <a:cs typeface="Open Sans"/>
                <a:sym typeface="Open Sans"/>
              </a:rPr>
            </a:b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Youtube live link: </a:t>
            </a:r>
            <a:r>
              <a:rPr b="1" lang="en" sz="2000" u="sng">
                <a:solidFill>
                  <a:schemeClr val="hlink"/>
                </a:solidFill>
                <a:highlight>
                  <a:schemeClr val="lt1"/>
                </a:highlight>
                <a:latin typeface="Open Sans"/>
                <a:ea typeface="Open Sans"/>
                <a:cs typeface="Open Sans"/>
                <a:sym typeface="Open Sans"/>
                <a:hlinkClick r:id="rId5"/>
              </a:rPr>
              <a:t>https://youtu.be/cQavBseTrQQ</a:t>
            </a:r>
            <a:endParaRPr b="1" sz="2000">
              <a:solidFill>
                <a:srgbClr val="222222"/>
              </a:solidFill>
              <a:highlight>
                <a:schemeClr val="lt1"/>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b="1" sz="2000">
              <a:solidFill>
                <a:srgbClr val="222222"/>
              </a:solidFill>
              <a:highlight>
                <a:schemeClr val="lt1"/>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3" name="Google Shape;233;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34" name="Google Shape;234;p30"/>
          <p:cNvGrpSpPr/>
          <p:nvPr/>
        </p:nvGrpSpPr>
        <p:grpSpPr>
          <a:xfrm>
            <a:off x="0" y="5976100"/>
            <a:ext cx="9144000" cy="919800"/>
            <a:chOff x="0" y="5976100"/>
            <a:chExt cx="9144000" cy="919800"/>
          </a:xfrm>
        </p:grpSpPr>
        <p:sp>
          <p:nvSpPr>
            <p:cNvPr id="235" name="Google Shape;235;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7" name="Google Shape;237;p3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38" name="Google Shape;238;p3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2519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Random Forest</a:t>
            </a:r>
            <a:endParaRPr b="1" sz="1800">
              <a:latin typeface="Roboto"/>
              <a:ea typeface="Roboto"/>
              <a:cs typeface="Roboto"/>
              <a:sym typeface="Roboto"/>
            </a:endParaRPr>
          </a:p>
        </p:txBody>
      </p:sp>
      <p:sp>
        <p:nvSpPr>
          <p:cNvPr id="71" name="Google Shape;71;p14"/>
          <p:cNvSpPr/>
          <p:nvPr/>
        </p:nvSpPr>
        <p:spPr>
          <a:xfrm>
            <a:off x="5301325" y="18706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Ensembling Models</a:t>
            </a:r>
            <a:endParaRPr b="1" sz="1800">
              <a:latin typeface="Roboto"/>
              <a:ea typeface="Roboto"/>
              <a:cs typeface="Roboto"/>
              <a:sym typeface="Roboto"/>
            </a:endParaRPr>
          </a:p>
        </p:txBody>
      </p:sp>
      <p:sp>
        <p:nvSpPr>
          <p:cNvPr id="72" name="Google Shape;72;p14"/>
          <p:cNvSpPr/>
          <p:nvPr/>
        </p:nvSpPr>
        <p:spPr>
          <a:xfrm>
            <a:off x="3365450" y="4295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Session Details</a:t>
            </a:r>
            <a:endParaRPr b="1"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9" name="Google Shape;79;p15"/>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Random forest is a flexible, easy to use machine learning algorithm that produces, </a:t>
            </a:r>
            <a:r>
              <a:rPr lang="en" sz="2000">
                <a:solidFill>
                  <a:schemeClr val="dk1"/>
                </a:solidFill>
                <a:latin typeface="Open Sans"/>
                <a:ea typeface="Open Sans"/>
                <a:cs typeface="Open Sans"/>
                <a:sym typeface="Open Sans"/>
              </a:rPr>
              <a:t>a great result most of the times </a:t>
            </a:r>
            <a:r>
              <a:rPr lang="en" sz="2000">
                <a:latin typeface="Open Sans"/>
                <a:ea typeface="Open Sans"/>
                <a:cs typeface="Open Sans"/>
                <a:sym typeface="Open Sans"/>
              </a:rPr>
              <a:t>even without hyper-parameter tuning.</a:t>
            </a:r>
            <a:br>
              <a:rPr lang="en" sz="2000">
                <a:latin typeface="Open Sans"/>
                <a:ea typeface="Open Sans"/>
                <a:cs typeface="Open Sans"/>
                <a:sym typeface="Open Sans"/>
              </a:rPr>
            </a:b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It is also one of the most used algorithms, because of its simplicity and diversity (it </a:t>
            </a:r>
            <a:r>
              <a:rPr b="1" lang="en" sz="2000">
                <a:latin typeface="Open Sans"/>
                <a:ea typeface="Open Sans"/>
                <a:cs typeface="Open Sans"/>
                <a:sym typeface="Open Sans"/>
              </a:rPr>
              <a:t>can be used for both classification and regression tasks</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Random forest </a:t>
            </a:r>
            <a:r>
              <a:rPr b="1" lang="en" sz="2000">
                <a:latin typeface="Open Sans"/>
                <a:ea typeface="Open Sans"/>
                <a:cs typeface="Open Sans"/>
                <a:sym typeface="Open Sans"/>
              </a:rPr>
              <a:t>builds multiple decision trees and merges them together</a:t>
            </a:r>
            <a:r>
              <a:rPr lang="en" sz="2000">
                <a:latin typeface="Open Sans"/>
                <a:ea typeface="Open Sans"/>
                <a:cs typeface="Open Sans"/>
                <a:sym typeface="Open Sans"/>
              </a:rPr>
              <a:t> to get a more accurate and stable prediction.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80" name="Google Shape;80;p1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Random Forest</a:t>
            </a:r>
            <a:endParaRPr sz="4600">
              <a:solidFill>
                <a:srgbClr val="434343"/>
              </a:solidFill>
              <a:latin typeface="Economica"/>
              <a:ea typeface="Economica"/>
              <a:cs typeface="Economica"/>
              <a:sym typeface="Economica"/>
            </a:endParaRPr>
          </a:p>
        </p:txBody>
      </p:sp>
      <p:pic>
        <p:nvPicPr>
          <p:cNvPr id="81" name="Google Shape;81;p15"/>
          <p:cNvPicPr preferRelativeResize="0"/>
          <p:nvPr/>
        </p:nvPicPr>
        <p:blipFill>
          <a:blip r:embed="rId3">
            <a:alphaModFix/>
          </a:blip>
          <a:stretch>
            <a:fillRect/>
          </a:stretch>
        </p:blipFill>
        <p:spPr>
          <a:xfrm>
            <a:off x="2596500" y="4196275"/>
            <a:ext cx="3951000" cy="266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 name="Google Shape;87;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8" name="Google Shape;88;p1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random forest algorithm is used in a lot of different fields, like banking, the stock market, medicine and e-commerce.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finance, for example, it is used to detect customers more likely to repay their debt on time, or use a bank's services more frequently. In this domain it is also used to detect fraudsters out to scam the bank. In trading, the algorithm can be used to determine a stock's future behavior.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the healthcare domain it is used to identify the correct combination of components in medicine and to analyze a patient’s medical history to identify diseases.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Random forest is used in e-commerce to determine whether a customer will actually like the product or not.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89" name="Google Shape;89;p1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Applications</a:t>
            </a:r>
            <a:endParaRPr sz="4600">
              <a:solidFill>
                <a:srgbClr val="434343"/>
              </a:solidFill>
              <a:latin typeface="Economica"/>
              <a:ea typeface="Economica"/>
              <a:cs typeface="Economica"/>
              <a:sym typeface="Economica"/>
            </a:endParaRPr>
          </a:p>
        </p:txBody>
      </p:sp>
      <p:grpSp>
        <p:nvGrpSpPr>
          <p:cNvPr id="90" name="Google Shape;90;p16"/>
          <p:cNvGrpSpPr/>
          <p:nvPr/>
        </p:nvGrpSpPr>
        <p:grpSpPr>
          <a:xfrm>
            <a:off x="0" y="5976100"/>
            <a:ext cx="9144000" cy="919800"/>
            <a:chOff x="0" y="5976100"/>
            <a:chExt cx="9144000" cy="919800"/>
          </a:xfrm>
        </p:grpSpPr>
        <p:sp>
          <p:nvSpPr>
            <p:cNvPr id="91" name="Google Shape;91;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Andrew wants to decide where to go during one-year vacation, so he asks the people who know him best for suggestions. The first friend he seeks out asks him about the likes and dislikes of his past travels. Based on the answers, he will give Andrew some advice.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This is a typical decision tree algorithm approach. Andrew's friend created rules to guide his decision about what he should recommend, by using Andrew's answers.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Afterwards, Andrew starts asking more and more of his friends to advise him and they again ask him different questions they can use to derive some recommendations for him. Finally, Andrew chooses the places that are recommend the most to him, which is the typical random forest algorithm approach.</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100" name="Google Shape;100;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Real-life analogy</a:t>
            </a:r>
            <a:endParaRPr sz="4600">
              <a:solidFill>
                <a:srgbClr val="434343"/>
              </a:solidFill>
              <a:latin typeface="Economica"/>
              <a:ea typeface="Economica"/>
              <a:cs typeface="Economica"/>
              <a:sym typeface="Economica"/>
            </a:endParaRPr>
          </a:p>
        </p:txBody>
      </p:sp>
      <p:pic>
        <p:nvPicPr>
          <p:cNvPr id="101" name="Google Shape;101;p17"/>
          <p:cNvPicPr preferRelativeResize="0"/>
          <p:nvPr/>
        </p:nvPicPr>
        <p:blipFill rotWithShape="1">
          <a:blip r:embed="rId3">
            <a:alphaModFix/>
          </a:blip>
          <a:srcRect b="19729" l="3391" r="3446" t="5223"/>
          <a:stretch/>
        </p:blipFill>
        <p:spPr>
          <a:xfrm>
            <a:off x="2900613" y="4625550"/>
            <a:ext cx="3342775" cy="223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 name="Google Shape;107;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8" name="Google Shape;108;p18"/>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Let’s pause and think what Andrew did. He took multiple opinions from a large enough bunch of people and then made an informed decision based on them. This is what Ensemble methods also do.</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You might have two models that each are good at predicting a certain (different) portion of your dataset. Combining the 2 models into 1 seems like a good idea to increase performance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a:t>
            </a:r>
            <a:r>
              <a:rPr lang="en" sz="2000">
                <a:latin typeface="Open Sans"/>
                <a:ea typeface="Open Sans"/>
                <a:cs typeface="Open Sans"/>
                <a:sym typeface="Open Sans"/>
              </a:rPr>
              <a:t>nsemble” = </a:t>
            </a:r>
            <a:r>
              <a:rPr lang="en" sz="2000">
                <a:solidFill>
                  <a:schemeClr val="dk1"/>
                </a:solidFill>
                <a:latin typeface="Open Sans"/>
                <a:ea typeface="Open Sans"/>
                <a:cs typeface="Open Sans"/>
                <a:sym typeface="Open Sans"/>
              </a:rPr>
              <a:t>Combination of models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Ensemble models in machine learning </a:t>
            </a:r>
            <a:r>
              <a:rPr b="1" lang="en" sz="2000">
                <a:latin typeface="Open Sans"/>
                <a:ea typeface="Open Sans"/>
                <a:cs typeface="Open Sans"/>
                <a:sym typeface="Open Sans"/>
              </a:rPr>
              <a:t>combine the decisions from multiple models to improve the overall performance.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09" name="Google Shape;109;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Ensemble Models - “The wisdom of crowds”</a:t>
            </a:r>
            <a:endParaRPr sz="4600">
              <a:solidFill>
                <a:srgbClr val="434343"/>
              </a:solidFill>
              <a:latin typeface="Economica"/>
              <a:ea typeface="Economica"/>
              <a:cs typeface="Economica"/>
              <a:sym typeface="Economica"/>
            </a:endParaRPr>
          </a:p>
        </p:txBody>
      </p:sp>
      <p:grpSp>
        <p:nvGrpSpPr>
          <p:cNvPr id="110" name="Google Shape;110;p18"/>
          <p:cNvGrpSpPr/>
          <p:nvPr/>
        </p:nvGrpSpPr>
        <p:grpSpPr>
          <a:xfrm>
            <a:off x="0" y="5976100"/>
            <a:ext cx="9144000" cy="919800"/>
            <a:chOff x="0" y="5976100"/>
            <a:chExt cx="9144000" cy="919800"/>
          </a:xfrm>
        </p:grpSpPr>
        <p:sp>
          <p:nvSpPr>
            <p:cNvPr id="111" name="Google Shape;111;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9" name="Google Shape;119;p19"/>
          <p:cNvSpPr txBox="1"/>
          <p:nvPr/>
        </p:nvSpPr>
        <p:spPr>
          <a:xfrm>
            <a:off x="848950" y="1154050"/>
            <a:ext cx="74946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basically ensembling/combining two or more algorithms could improve or boost your performance. But there is a logic behind ensembling…you cannot just randomly combine two models and demand an increase in performance….there is a math behind everything.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let’s dive into the several ensembling methods that you can try out.</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20" name="Google Shape;120;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Ensemble Models </a:t>
            </a:r>
            <a:endParaRPr sz="4600">
              <a:solidFill>
                <a:srgbClr val="434343"/>
              </a:solidFill>
              <a:latin typeface="Economica"/>
              <a:ea typeface="Economica"/>
              <a:cs typeface="Economica"/>
              <a:sym typeface="Economica"/>
            </a:endParaRPr>
          </a:p>
        </p:txBody>
      </p:sp>
      <p:grpSp>
        <p:nvGrpSpPr>
          <p:cNvPr id="121" name="Google Shape;121;p19"/>
          <p:cNvGrpSpPr/>
          <p:nvPr/>
        </p:nvGrpSpPr>
        <p:grpSpPr>
          <a:xfrm>
            <a:off x="0" y="5976100"/>
            <a:ext cx="9144000" cy="919800"/>
            <a:chOff x="0" y="5976100"/>
            <a:chExt cx="9144000" cy="919800"/>
          </a:xfrm>
        </p:grpSpPr>
        <p:sp>
          <p:nvSpPr>
            <p:cNvPr id="122" name="Google Shape;122;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 name="Google Shape;129;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0" name="Google Shape;130;p20"/>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In this section, we will look at a few simple but powerful techniques, namely:</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Max Voting/ Mode</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Averaging</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AutoNum type="arabicPeriod"/>
            </a:pPr>
            <a:r>
              <a:rPr lang="en" sz="2200">
                <a:latin typeface="Open Sans"/>
                <a:ea typeface="Open Sans"/>
                <a:cs typeface="Open Sans"/>
                <a:sym typeface="Open Sans"/>
              </a:rPr>
              <a:t>Weighted Averaging</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131" name="Google Shape;131;p2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Simple Ensemble Techniques</a:t>
            </a:r>
            <a:endParaRPr sz="4600">
              <a:solidFill>
                <a:srgbClr val="434343"/>
              </a:solidFill>
              <a:latin typeface="Economica"/>
              <a:ea typeface="Economica"/>
              <a:cs typeface="Economica"/>
              <a:sym typeface="Economica"/>
            </a:endParaRPr>
          </a:p>
        </p:txBody>
      </p:sp>
      <p:grpSp>
        <p:nvGrpSpPr>
          <p:cNvPr id="132" name="Google Shape;132;p20"/>
          <p:cNvGrpSpPr/>
          <p:nvPr/>
        </p:nvGrpSpPr>
        <p:grpSpPr>
          <a:xfrm>
            <a:off x="0" y="5976100"/>
            <a:ext cx="9144000" cy="919800"/>
            <a:chOff x="0" y="5976100"/>
            <a:chExt cx="9144000" cy="919800"/>
          </a:xfrm>
        </p:grpSpPr>
        <p:sp>
          <p:nvSpPr>
            <p:cNvPr id="133" name="Google Shape;133;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0" name="Google Shape;140;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1" name="Google Shape;141;p21"/>
          <p:cNvSpPr txBox="1"/>
          <p:nvPr/>
        </p:nvSpPr>
        <p:spPr>
          <a:xfrm>
            <a:off x="464275" y="975200"/>
            <a:ext cx="82641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The max voting method is generally used for classification problems. In this technique, multiple models are used to make predictions for each data point. The predictions by each model are considered as a ‘vote’. The predictions which we get from the majority of the models are used as the final prediction.</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For example, when you asked 5 of your colleagues to rate your movie (out of 5); we’ll assume three of them rated 4 while two of them gave a 5. Since the majority gave a rating of 4, the final rating will be taken as 4. You can consider this as taking the mode of all the predictions.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42" name="Google Shape;142;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Max Voting/ Mode</a:t>
            </a:r>
            <a:endParaRPr sz="4600">
              <a:solidFill>
                <a:srgbClr val="434343"/>
              </a:solidFill>
              <a:latin typeface="Economica"/>
              <a:ea typeface="Economica"/>
              <a:cs typeface="Economica"/>
              <a:sym typeface="Economica"/>
            </a:endParaRPr>
          </a:p>
        </p:txBody>
      </p:sp>
      <p:pic>
        <p:nvPicPr>
          <p:cNvPr id="143" name="Google Shape;143;p21"/>
          <p:cNvPicPr preferRelativeResize="0"/>
          <p:nvPr/>
        </p:nvPicPr>
        <p:blipFill rotWithShape="1">
          <a:blip r:embed="rId3">
            <a:alphaModFix/>
          </a:blip>
          <a:srcRect b="0" l="2636" r="3219" t="11174"/>
          <a:stretch/>
        </p:blipFill>
        <p:spPr>
          <a:xfrm>
            <a:off x="2160725" y="4378175"/>
            <a:ext cx="4976701" cy="2479725"/>
          </a:xfrm>
          <a:prstGeom prst="rect">
            <a:avLst/>
          </a:prstGeom>
          <a:noFill/>
          <a:ln>
            <a:noFill/>
          </a:ln>
        </p:spPr>
      </p:pic>
      <p:pic>
        <p:nvPicPr>
          <p:cNvPr id="144" name="Google Shape;144;p21"/>
          <p:cNvPicPr preferRelativeResize="0"/>
          <p:nvPr/>
        </p:nvPicPr>
        <p:blipFill>
          <a:blip r:embed="rId4">
            <a:alphaModFix/>
          </a:blip>
          <a:stretch>
            <a:fillRect/>
          </a:stretch>
        </p:blipFill>
        <p:spPr>
          <a:xfrm>
            <a:off x="-3382587" y="7113013"/>
            <a:ext cx="7362825" cy="723900"/>
          </a:xfrm>
          <a:prstGeom prst="rect">
            <a:avLst/>
          </a:prstGeom>
          <a:noFill/>
          <a:ln>
            <a:noFill/>
          </a:ln>
        </p:spPr>
      </p:pic>
      <p:sp>
        <p:nvSpPr>
          <p:cNvPr id="145" name="Google Shape;145;p21"/>
          <p:cNvSpPr txBox="1"/>
          <p:nvPr/>
        </p:nvSpPr>
        <p:spPr>
          <a:xfrm>
            <a:off x="5372325" y="4441125"/>
            <a:ext cx="795900" cy="2520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5</a:t>
            </a:r>
            <a:endParaRPr b="1"/>
          </a:p>
        </p:txBody>
      </p:sp>
      <p:sp>
        <p:nvSpPr>
          <p:cNvPr id="146" name="Google Shape;146;p21"/>
          <p:cNvSpPr txBox="1"/>
          <p:nvPr/>
        </p:nvSpPr>
        <p:spPr>
          <a:xfrm>
            <a:off x="5372325" y="4693125"/>
            <a:ext cx="795900" cy="2520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147" name="Google Shape;147;p21"/>
          <p:cNvSpPr txBox="1"/>
          <p:nvPr/>
        </p:nvSpPr>
        <p:spPr>
          <a:xfrm>
            <a:off x="5372325" y="4945125"/>
            <a:ext cx="795900" cy="3183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5</a:t>
            </a:r>
            <a:endParaRPr b="1"/>
          </a:p>
        </p:txBody>
      </p:sp>
      <p:sp>
        <p:nvSpPr>
          <p:cNvPr id="148" name="Google Shape;148;p21"/>
          <p:cNvSpPr txBox="1"/>
          <p:nvPr/>
        </p:nvSpPr>
        <p:spPr>
          <a:xfrm>
            <a:off x="5372325" y="5269325"/>
            <a:ext cx="795900" cy="3183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
        <p:nvSpPr>
          <p:cNvPr id="149" name="Google Shape;149;p21"/>
          <p:cNvSpPr txBox="1"/>
          <p:nvPr/>
        </p:nvSpPr>
        <p:spPr>
          <a:xfrm>
            <a:off x="5372325" y="5593550"/>
            <a:ext cx="795900" cy="252000"/>
          </a:xfrm>
          <a:prstGeom prst="rect">
            <a:avLst/>
          </a:prstGeom>
          <a:solidFill>
            <a:srgbClr val="DD7E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4</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