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cc416af4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80cc416af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cc416af4_0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0cc416af4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cc416af4_0_1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80cc416af4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cc416af4_0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0cc416af4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0cc416af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80cc416af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b62a1c11_1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80b62a1c11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0b62a1c11_1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0b62a1c11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0cc416af4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80cc416af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cc416af4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0cc416af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cc416af4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0cc416af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kaggle.com/dansbecker/your-first-machine-learning-mode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phibootcamp.slack.com/archives/C014J5W1KU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docs.google.com/presentation/d/1BCwLdFQqFLHR2-7APyoWh5u1b6Jo3wq17nj-8s2H_mg/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dphi-official/First_ML_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7VeUPuFGJHk"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towardsdatascience.com/a-beginners-guide-to-decision-tree-classification-6d3209353ea" TargetMode="External"/><Relationship Id="rId4" Type="http://schemas.openxmlformats.org/officeDocument/2006/relationships/hyperlink" Target="https://www.datacamp.com/community/tutorials/decision-tree-classification-pyth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medium.com/greyatom/decision-trees-a-simple-way-to-visualize-a-decision-dc506a403a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bit.ly/SMA_Dataset" TargetMode="External"/><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Know more about Decision Trees</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7" name="Google Shape;137;p22"/>
          <p:cNvGrpSpPr/>
          <p:nvPr/>
        </p:nvGrpSpPr>
        <p:grpSpPr>
          <a:xfrm>
            <a:off x="0" y="5976100"/>
            <a:ext cx="9144000" cy="919800"/>
            <a:chOff x="0" y="5976100"/>
            <a:chExt cx="9144000" cy="919800"/>
          </a:xfrm>
        </p:grpSpPr>
        <p:sp>
          <p:nvSpPr>
            <p:cNvPr id="138" name="Google Shape;138;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0" name="Google Shape;140;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 Description</a:t>
            </a:r>
            <a:endParaRPr sz="4800">
              <a:solidFill>
                <a:srgbClr val="434343"/>
              </a:solidFill>
              <a:latin typeface="Economica"/>
              <a:ea typeface="Economica"/>
              <a:cs typeface="Economica"/>
              <a:sym typeface="Economica"/>
            </a:endParaRPr>
          </a:p>
        </p:txBody>
      </p:sp>
      <p:sp>
        <p:nvSpPr>
          <p:cNvPr id="141" name="Google Shape;141;p22"/>
          <p:cNvSpPr txBox="1"/>
          <p:nvPr/>
        </p:nvSpPr>
        <p:spPr>
          <a:xfrm>
            <a:off x="494100" y="1061700"/>
            <a:ext cx="8155800" cy="1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It contains data of 99 standard metropolitan areas in the US. The data set provides information on 10 variables for each area for the period 1976-1977. The areas have been divided into 4 geographic regions: 1=North-East, 2=North-Central, 3=South, 4=West. The variables provided are listed in the table below:</a:t>
            </a:r>
            <a:endParaRPr sz="1800">
              <a:solidFill>
                <a:schemeClr val="dk1"/>
              </a:solidFill>
              <a:latin typeface="Open Sans"/>
              <a:ea typeface="Open Sans"/>
              <a:cs typeface="Open Sans"/>
              <a:sym typeface="Open Sans"/>
            </a:endParaRPr>
          </a:p>
        </p:txBody>
      </p:sp>
      <p:pic>
        <p:nvPicPr>
          <p:cNvPr id="142" name="Google Shape;142;p22"/>
          <p:cNvPicPr preferRelativeResize="0"/>
          <p:nvPr/>
        </p:nvPicPr>
        <p:blipFill rotWithShape="1">
          <a:blip r:embed="rId4">
            <a:alphaModFix/>
          </a:blip>
          <a:srcRect b="0" l="0" r="0" t="1787"/>
          <a:stretch/>
        </p:blipFill>
        <p:spPr>
          <a:xfrm>
            <a:off x="1756025" y="2766300"/>
            <a:ext cx="5881912" cy="3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9" name="Google Shape;149;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Hints</a:t>
            </a:r>
            <a:endParaRPr sz="4800">
              <a:solidFill>
                <a:srgbClr val="434343"/>
              </a:solidFill>
              <a:latin typeface="Economica"/>
              <a:ea typeface="Economica"/>
              <a:cs typeface="Economica"/>
              <a:sym typeface="Economica"/>
            </a:endParaRPr>
          </a:p>
        </p:txBody>
      </p:sp>
      <p:sp>
        <p:nvSpPr>
          <p:cNvPr id="150" name="Google Shape;150;p23"/>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This is a regression problem as the outcome variable is </a:t>
            </a:r>
            <a:r>
              <a:rPr lang="en" sz="2000">
                <a:solidFill>
                  <a:schemeClr val="dk1"/>
                </a:solidFill>
                <a:latin typeface="Open Sans"/>
                <a:ea typeface="Open Sans"/>
                <a:cs typeface="Open Sans"/>
                <a:sym typeface="Open Sans"/>
              </a:rPr>
              <a:t>continuous</a:t>
            </a:r>
            <a:r>
              <a:rPr lang="en" sz="2000">
                <a:solidFill>
                  <a:schemeClr val="dk1"/>
                </a:solidFill>
                <a:latin typeface="Open Sans"/>
                <a:ea typeface="Open Sans"/>
                <a:cs typeface="Open Sans"/>
                <a:sym typeface="Open Sans"/>
              </a:rPr>
              <a:t>. Hence, you need to use a Regressor instead of classifier in the below lines of code. A reference example of regressor problem can be found </a:t>
            </a:r>
            <a:r>
              <a:rPr lang="en" sz="2000" u="sng">
                <a:solidFill>
                  <a:schemeClr val="hlink"/>
                </a:solidFill>
                <a:latin typeface="Open Sans"/>
                <a:ea typeface="Open Sans"/>
                <a:cs typeface="Open Sans"/>
                <a:sym typeface="Open Sans"/>
                <a:hlinkClick r:id="rId3"/>
              </a:rPr>
              <a:t>here</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from sklearn.tree import DecisionTree</a:t>
            </a:r>
            <a:r>
              <a:rPr b="1" lang="en" sz="2000">
                <a:solidFill>
                  <a:schemeClr val="dk1"/>
                </a:solidFill>
                <a:latin typeface="Open Sans"/>
                <a:ea typeface="Open Sans"/>
                <a:cs typeface="Open Sans"/>
                <a:sym typeface="Open Sans"/>
              </a:rPr>
              <a:t>Classifier</a:t>
            </a:r>
            <a:endParaRPr b="1"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model = DecisionTree</a:t>
            </a:r>
            <a:r>
              <a:rPr b="1" lang="en" sz="2000">
                <a:solidFill>
                  <a:schemeClr val="dk1"/>
                </a:solidFill>
                <a:latin typeface="Open Sans"/>
                <a:ea typeface="Open Sans"/>
                <a:cs typeface="Open Sans"/>
                <a:sym typeface="Open Sans"/>
              </a:rPr>
              <a:t>Classifier</a:t>
            </a:r>
            <a:r>
              <a:rPr lang="en" sz="2000">
                <a:solidFill>
                  <a:schemeClr val="dk1"/>
                </a:solidFill>
                <a:latin typeface="Open Sans"/>
                <a:ea typeface="Open Sans"/>
                <a:cs typeface="Open Sans"/>
                <a:sym typeface="Open Sans"/>
              </a:rPr>
              <a:t>()</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model.fit(X_train, y_train)</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7" name="Google Shape;15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next?</a:t>
            </a:r>
            <a:endParaRPr sz="4800">
              <a:solidFill>
                <a:srgbClr val="434343"/>
              </a:solidFill>
              <a:latin typeface="Economica"/>
              <a:ea typeface="Economica"/>
              <a:cs typeface="Economica"/>
              <a:sym typeface="Economica"/>
            </a:endParaRPr>
          </a:p>
        </p:txBody>
      </p:sp>
      <p:sp>
        <p:nvSpPr>
          <p:cNvPr id="158" name="Google Shape;158;p24"/>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dk1"/>
                </a:solidFill>
                <a:latin typeface="Open Sans"/>
                <a:ea typeface="Open Sans"/>
                <a:cs typeface="Open Sans"/>
                <a:sym typeface="Open Sans"/>
              </a:rPr>
              <a:t>If you were able to build a model then don’t forget to share it here with fellow learners:</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2000" u="sng">
                <a:solidFill>
                  <a:schemeClr val="hlink"/>
                </a:solidFill>
                <a:latin typeface="Open Sans"/>
                <a:ea typeface="Open Sans"/>
                <a:cs typeface="Open Sans"/>
                <a:sym typeface="Open Sans"/>
                <a:hlinkClick r:id="rId3"/>
              </a:rPr>
              <a:t>https://dphibootcamp.slack.com/archives/C014J5W1KUG</a:t>
            </a:r>
            <a:r>
              <a:rPr b="1" lang="en" sz="2000">
                <a:solidFill>
                  <a:schemeClr val="dk1"/>
                </a:solidFill>
                <a:latin typeface="Open Sans"/>
                <a:ea typeface="Open Sans"/>
                <a:cs typeface="Open Sans"/>
                <a:sym typeface="Open Sans"/>
              </a:rPr>
              <a:t> </a:t>
            </a:r>
            <a:endParaRPr b="1"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2000">
                <a:solidFill>
                  <a:schemeClr val="dk1"/>
                </a:solidFill>
                <a:latin typeface="Open Sans"/>
                <a:ea typeface="Open Sans"/>
                <a:cs typeface="Open Sans"/>
                <a:sym typeface="Open Sans"/>
              </a:rPr>
              <a:t>You surely deserve a praise for your first Machine Learning Model!</a:t>
            </a:r>
            <a:endParaRPr b="1" sz="20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Download link to slides</a:t>
            </a:r>
            <a:endParaRPr sz="4800">
              <a:solidFill>
                <a:srgbClr val="434343"/>
              </a:solidFill>
              <a:latin typeface="Economica"/>
              <a:ea typeface="Economica"/>
              <a:cs typeface="Economica"/>
              <a:sym typeface="Economica"/>
            </a:endParaRPr>
          </a:p>
        </p:txBody>
      </p:sp>
      <p:sp>
        <p:nvSpPr>
          <p:cNvPr id="166" name="Google Shape;166;p25"/>
          <p:cNvSpPr txBox="1"/>
          <p:nvPr/>
        </p:nvSpPr>
        <p:spPr>
          <a:xfrm>
            <a:off x="942150" y="3026407"/>
            <a:ext cx="7335000" cy="805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dk1"/>
                </a:solidFill>
                <a:latin typeface="Open Sans"/>
                <a:ea typeface="Open Sans"/>
                <a:cs typeface="Open Sans"/>
                <a:sym typeface="Open Sans"/>
              </a:rPr>
              <a:t>Download here: </a:t>
            </a:r>
            <a:r>
              <a:rPr b="1" lang="en" sz="2300" u="sng">
                <a:solidFill>
                  <a:schemeClr val="hlink"/>
                </a:solidFill>
                <a:latin typeface="Open Sans"/>
                <a:ea typeface="Open Sans"/>
                <a:cs typeface="Open Sans"/>
                <a:sym typeface="Open Sans"/>
                <a:hlinkClick r:id="rId3"/>
              </a:rPr>
              <a:t>https://docs.google.com/presentation/d/1BCwLdFQqFLHR2-7APyoWh5u1b6Jo3wq17nj-8s2H_mg/edit?usp=sharing</a:t>
            </a:r>
            <a:endParaRPr b="1" sz="2300">
              <a:solidFill>
                <a:schemeClr val="dk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300">
                <a:solidFill>
                  <a:schemeClr val="dk1"/>
                </a:solidFill>
                <a:latin typeface="Open Sans"/>
                <a:ea typeface="Open Sans"/>
                <a:cs typeface="Open Sans"/>
                <a:sym typeface="Open Sans"/>
              </a:rPr>
              <a:t> </a:t>
            </a:r>
            <a:endParaRPr b="1" sz="23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3" name="Google Shape;173;p26"/>
          <p:cNvGrpSpPr/>
          <p:nvPr/>
        </p:nvGrpSpPr>
        <p:grpSpPr>
          <a:xfrm>
            <a:off x="0" y="5976100"/>
            <a:ext cx="9144000" cy="919800"/>
            <a:chOff x="0" y="5976100"/>
            <a:chExt cx="9144000" cy="919800"/>
          </a:xfrm>
        </p:grpSpPr>
        <p:sp>
          <p:nvSpPr>
            <p:cNvPr id="174" name="Google Shape;17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6" name="Google Shape;176;p2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177" name="Google Shape;177;p2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3406200" y="24093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Decision Trees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7" name="Google Shape;77;p15"/>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Some Important Updates</a:t>
            </a:r>
            <a:endParaRPr sz="4800">
              <a:solidFill>
                <a:srgbClr val="434343"/>
              </a:solidFill>
              <a:latin typeface="Economica"/>
              <a:ea typeface="Economica"/>
              <a:cs typeface="Economica"/>
              <a:sym typeface="Economica"/>
            </a:endParaRPr>
          </a:p>
        </p:txBody>
      </p:sp>
      <p:sp>
        <p:nvSpPr>
          <p:cNvPr id="78" name="Google Shape;78;p15"/>
          <p:cNvSpPr txBox="1"/>
          <p:nvPr/>
        </p:nvSpPr>
        <p:spPr>
          <a:xfrm>
            <a:off x="480550" y="1945350"/>
            <a:ext cx="7757400" cy="2152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Some updates have been made to the code from yesterday’s session, please </a:t>
            </a:r>
            <a:r>
              <a:rPr b="1" lang="en" sz="2200">
                <a:latin typeface="Open Sans"/>
                <a:ea typeface="Open Sans"/>
                <a:cs typeface="Open Sans"/>
                <a:sym typeface="Open Sans"/>
              </a:rPr>
              <a:t>download the updated code</a:t>
            </a:r>
            <a:r>
              <a:rPr lang="en" sz="2200">
                <a:latin typeface="Open Sans"/>
                <a:ea typeface="Open Sans"/>
                <a:cs typeface="Open Sans"/>
                <a:sym typeface="Open Sans"/>
              </a:rPr>
              <a:t> below: </a:t>
            </a:r>
            <a:br>
              <a:rPr lang="en" sz="2200">
                <a:latin typeface="Open Sans"/>
                <a:ea typeface="Open Sans"/>
                <a:cs typeface="Open Sans"/>
                <a:sym typeface="Open Sans"/>
              </a:rPr>
            </a:br>
            <a:br>
              <a:rPr lang="en" sz="2200">
                <a:latin typeface="Open Sans"/>
                <a:ea typeface="Open Sans"/>
                <a:cs typeface="Open Sans"/>
                <a:sym typeface="Open Sans"/>
              </a:rPr>
            </a:br>
            <a:r>
              <a:rPr b="1" lang="en" sz="2200" u="sng">
                <a:solidFill>
                  <a:schemeClr val="hlink"/>
                </a:solidFill>
                <a:latin typeface="Open Sans"/>
                <a:ea typeface="Open Sans"/>
                <a:cs typeface="Open Sans"/>
                <a:sym typeface="Open Sans"/>
                <a:hlinkClick r:id="rId3"/>
              </a:rPr>
              <a:t>https://github.com/dphi-official/First_ML_Model</a:t>
            </a:r>
            <a:r>
              <a:rPr b="1" lang="en" sz="2200">
                <a:latin typeface="Open Sans"/>
                <a:ea typeface="Open Sans"/>
                <a:cs typeface="Open Sans"/>
                <a:sym typeface="Open Sans"/>
              </a:rPr>
              <a:t> </a:t>
            </a:r>
            <a:endParaRPr b="1" sz="2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5" name="Google Shape;85;p16"/>
          <p:cNvSpPr txBox="1"/>
          <p:nvPr/>
        </p:nvSpPr>
        <p:spPr>
          <a:xfrm>
            <a:off x="652550" y="2030250"/>
            <a:ext cx="7757400" cy="279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The following video explains clearly what a decision is and how it works with bunch of live examples.</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Alongside it will talk about some mathematical aspects such as gini impurity. It would be good to understand them in long run, though you may not want to overwhelm yourself with too many jargons at the moment.</a:t>
            </a:r>
            <a:endParaRPr sz="2000">
              <a:latin typeface="Open Sans"/>
              <a:ea typeface="Open Sans"/>
              <a:cs typeface="Open Sans"/>
              <a:sym typeface="Open Sans"/>
            </a:endParaRPr>
          </a:p>
        </p:txBody>
      </p:sp>
      <p:sp>
        <p:nvSpPr>
          <p:cNvPr id="86" name="Google Shape;86;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Understanding Decision Trees</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3" name="Google Shape;93;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Understanding Decision Trees</a:t>
            </a:r>
            <a:endParaRPr sz="4800">
              <a:solidFill>
                <a:srgbClr val="434343"/>
              </a:solidFill>
              <a:latin typeface="Economica"/>
              <a:ea typeface="Economica"/>
              <a:cs typeface="Economica"/>
              <a:sym typeface="Economica"/>
            </a:endParaRPr>
          </a:p>
        </p:txBody>
      </p:sp>
      <p:pic>
        <p:nvPicPr>
          <p:cNvPr descr="This StatQuest focuses on the machine learning topic &quot;Decision Trees&quot;. Decision trees are a simple way to convert a table of data that you have sitting around your desk into a means to predict and classify new data as it comes.&#10;&#10;There is a minor error at 12:43: The Gini Impurity for Chest Pain should be 0.19.&#10;There is another minor error at 14:39: We should plug in 0.375 instead of 0.336.&#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15 How to use decision trees to make decisions&#10;1:36 Descriptions of decision trees and their parts&#10;3:29 How to build a decision tree&#10;7:06 Calculating Gini Impurity&#10;13:59 Numeric and continuous variables&#10;15:31 Ranked data&#10;16:08 Multiple choice data&#10;&#10;#statquest #decisiontree #ML" id="94" name="Google Shape;94;p17" title="StatQuest: Decision Trees">
            <a:hlinkClick r:id="rId3"/>
          </p:cNvPr>
          <p:cNvPicPr preferRelativeResize="0"/>
          <p:nvPr/>
        </p:nvPicPr>
        <p:blipFill>
          <a:blip r:embed="rId4">
            <a:alphaModFix/>
          </a:blip>
          <a:stretch>
            <a:fillRect/>
          </a:stretch>
        </p:blipFill>
        <p:spPr>
          <a:xfrm>
            <a:off x="671650" y="925325"/>
            <a:ext cx="7719200" cy="578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 Resources</a:t>
            </a:r>
            <a:endParaRPr sz="4800">
              <a:solidFill>
                <a:srgbClr val="434343"/>
              </a:solidFill>
              <a:latin typeface="Economica"/>
              <a:ea typeface="Economica"/>
              <a:cs typeface="Economica"/>
              <a:sym typeface="Economica"/>
            </a:endParaRPr>
          </a:p>
        </p:txBody>
      </p:sp>
      <p:sp>
        <p:nvSpPr>
          <p:cNvPr id="102" name="Google Shape;102;p18"/>
          <p:cNvSpPr txBox="1"/>
          <p:nvPr/>
        </p:nvSpPr>
        <p:spPr>
          <a:xfrm>
            <a:off x="682050" y="1298650"/>
            <a:ext cx="7335000" cy="5104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A simple non-technical explanation of decision tree: </a:t>
            </a:r>
            <a:r>
              <a:rPr lang="en" sz="2000" u="sng">
                <a:solidFill>
                  <a:schemeClr val="accent5"/>
                </a:solidFill>
                <a:latin typeface="Open Sans"/>
                <a:ea typeface="Open Sans"/>
                <a:cs typeface="Open Sans"/>
                <a:sym typeface="Open Sans"/>
                <a:hlinkClick r:id="rId3"/>
              </a:rPr>
              <a:t>https://towardsdatascience.com/a-beginners-guide-to-decision-tree-classification-6d3209353ea</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Char char="●"/>
            </a:pPr>
            <a:r>
              <a:rPr lang="en" sz="2000">
                <a:latin typeface="Open Sans"/>
                <a:ea typeface="Open Sans"/>
                <a:cs typeface="Open Sans"/>
                <a:sym typeface="Open Sans"/>
              </a:rPr>
              <a:t>A </a:t>
            </a:r>
            <a:r>
              <a:rPr lang="en" sz="2000">
                <a:latin typeface="Open Sans"/>
                <a:ea typeface="Open Sans"/>
                <a:cs typeface="Open Sans"/>
                <a:sym typeface="Open Sans"/>
              </a:rPr>
              <a:t>comprehensive</a:t>
            </a:r>
            <a:r>
              <a:rPr lang="en" sz="2000">
                <a:latin typeface="Open Sans"/>
                <a:ea typeface="Open Sans"/>
                <a:cs typeface="Open Sans"/>
                <a:sym typeface="Open Sans"/>
              </a:rPr>
              <a:t> article on decision trees that talks about optimisation criteria, pros and cons etc: </a:t>
            </a:r>
            <a:r>
              <a:rPr lang="en" sz="2000" u="sng">
                <a:solidFill>
                  <a:schemeClr val="hlink"/>
                </a:solidFill>
                <a:latin typeface="Open Sans"/>
                <a:ea typeface="Open Sans"/>
                <a:cs typeface="Open Sans"/>
                <a:sym typeface="Open Sans"/>
                <a:hlinkClick r:id="rId4"/>
              </a:rPr>
              <a:t>https://www.datacamp.com/community/tutorials/decision-tree-classification-python</a:t>
            </a:r>
            <a:endParaRPr sz="2000">
              <a:latin typeface="Open Sans"/>
              <a:ea typeface="Open Sans"/>
              <a:cs typeface="Open Sans"/>
              <a:sym typeface="Open Sans"/>
            </a:endParaRPr>
          </a:p>
          <a:p>
            <a:pPr indent="0" lvl="0" marL="0" rtl="0" algn="l">
              <a:lnSpc>
                <a:spcPct val="150000"/>
              </a:lnSpc>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9" name="Google Shape;109;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 Resources</a:t>
            </a:r>
            <a:endParaRPr sz="4800">
              <a:solidFill>
                <a:srgbClr val="434343"/>
              </a:solidFill>
              <a:latin typeface="Economica"/>
              <a:ea typeface="Economica"/>
              <a:cs typeface="Economica"/>
              <a:sym typeface="Economica"/>
            </a:endParaRPr>
          </a:p>
        </p:txBody>
      </p:sp>
      <p:sp>
        <p:nvSpPr>
          <p:cNvPr id="110" name="Google Shape;110;p19"/>
          <p:cNvSpPr txBox="1"/>
          <p:nvPr/>
        </p:nvSpPr>
        <p:spPr>
          <a:xfrm>
            <a:off x="682050" y="1298650"/>
            <a:ext cx="7335000" cy="5104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Char char="●"/>
            </a:pPr>
            <a:r>
              <a:rPr b="1" lang="en" sz="2000">
                <a:solidFill>
                  <a:schemeClr val="dk1"/>
                </a:solidFill>
                <a:latin typeface="Open Sans"/>
                <a:ea typeface="Open Sans"/>
                <a:cs typeface="Open Sans"/>
                <a:sym typeface="Open Sans"/>
              </a:rPr>
              <a:t>Optional reading</a:t>
            </a:r>
            <a:r>
              <a:rPr lang="en" sz="2000">
                <a:solidFill>
                  <a:schemeClr val="dk1"/>
                </a:solidFill>
                <a:latin typeface="Open Sans"/>
                <a:ea typeface="Open Sans"/>
                <a:cs typeface="Open Sans"/>
                <a:sym typeface="Open Sans"/>
              </a:rPr>
              <a:t>, to understanding several aspects of decision trees: </a:t>
            </a:r>
            <a:r>
              <a:rPr lang="en" sz="2000" u="sng">
                <a:solidFill>
                  <a:schemeClr val="hlink"/>
                </a:solidFill>
                <a:latin typeface="Open Sans"/>
                <a:ea typeface="Open Sans"/>
                <a:cs typeface="Open Sans"/>
                <a:sym typeface="Open Sans"/>
                <a:hlinkClick r:id="rId3"/>
              </a:rPr>
              <a:t>https://medium.com/greyatom/decision-trees-a-simple-way-to-visualize-a-decision-dc506a403aeb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7" name="Google Shape;117;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do some practice</a:t>
            </a:r>
            <a:endParaRPr sz="4800">
              <a:solidFill>
                <a:srgbClr val="434343"/>
              </a:solidFill>
              <a:latin typeface="Economica"/>
              <a:ea typeface="Economica"/>
              <a:cs typeface="Economica"/>
              <a:sym typeface="Economica"/>
            </a:endParaRPr>
          </a:p>
        </p:txBody>
      </p:sp>
      <p:sp>
        <p:nvSpPr>
          <p:cNvPr id="118" name="Google Shape;118;p20"/>
          <p:cNvSpPr txBox="1"/>
          <p:nvPr/>
        </p:nvSpPr>
        <p:spPr>
          <a:xfrm>
            <a:off x="863750" y="1715734"/>
            <a:ext cx="7335000" cy="381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Now that we know how to build a simple decision tree model on one of the datasets that we used previously </a:t>
            </a:r>
            <a:r>
              <a:rPr b="1" lang="en" sz="2000">
                <a:solidFill>
                  <a:schemeClr val="dk1"/>
                </a:solidFill>
                <a:latin typeface="Open Sans"/>
                <a:ea typeface="Open Sans"/>
                <a:cs typeface="Open Sans"/>
                <a:sym typeface="Open Sans"/>
              </a:rPr>
              <a:t>(dataset details are given in the next slide)</a:t>
            </a:r>
            <a:br>
              <a:rPr b="1" lang="en" sz="2000">
                <a:solidFill>
                  <a:schemeClr val="dk1"/>
                </a:solidFill>
                <a:latin typeface="Open Sans"/>
                <a:ea typeface="Open Sans"/>
                <a:cs typeface="Open Sans"/>
                <a:sym typeface="Open Sans"/>
              </a:rPr>
            </a:br>
            <a:endParaRPr b="1" sz="2000">
              <a:solidFill>
                <a:schemeClr val="dk1"/>
              </a:solidFill>
              <a:latin typeface="Open Sans"/>
              <a:ea typeface="Open Sans"/>
              <a:cs typeface="Open Sans"/>
              <a:sym typeface="Open Sans"/>
            </a:endParaRPr>
          </a:p>
          <a:p>
            <a:pPr indent="-355600" lvl="0" marL="457200" rtl="0" algn="l">
              <a:lnSpc>
                <a:spcPct val="150000"/>
              </a:lnSpc>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Objective:</a:t>
            </a:r>
            <a:r>
              <a:rPr lang="en" sz="2000">
                <a:solidFill>
                  <a:schemeClr val="dk1"/>
                </a:solidFill>
                <a:latin typeface="Open Sans"/>
                <a:ea typeface="Open Sans"/>
                <a:cs typeface="Open Sans"/>
                <a:sym typeface="Open Sans"/>
              </a:rPr>
              <a:t> Imagine you were hired as a Data Scientist/Analyst by the Central Police Office of Metropolitan areas and your job is now to create a predictive model for crime_rate. For now, let’s focus on building a simple decision tree.</a:t>
            </a:r>
            <a:endParaRPr sz="20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5" name="Google Shape;125;p21"/>
          <p:cNvGrpSpPr/>
          <p:nvPr/>
        </p:nvGrpSpPr>
        <p:grpSpPr>
          <a:xfrm>
            <a:off x="0" y="5976100"/>
            <a:ext cx="9144000" cy="919800"/>
            <a:chOff x="0" y="5976100"/>
            <a:chExt cx="9144000" cy="919800"/>
          </a:xfrm>
        </p:grpSpPr>
        <p:sp>
          <p:nvSpPr>
            <p:cNvPr id="126" name="Google Shape;126;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8" name="Google Shape;128;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sp>
        <p:nvSpPr>
          <p:cNvPr id="129" name="Google Shape;129;p21"/>
          <p:cNvSpPr txBox="1"/>
          <p:nvPr/>
        </p:nvSpPr>
        <p:spPr>
          <a:xfrm>
            <a:off x="808200" y="1079800"/>
            <a:ext cx="7527600" cy="44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exercise, we’ll be exploring the Standard Metropolitan Areas Dataset in depth.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Link to the Dataset: </a:t>
            </a:r>
            <a:r>
              <a:rPr lang="en" sz="2000" u="sng">
                <a:solidFill>
                  <a:schemeClr val="hlink"/>
                </a:solidFill>
                <a:latin typeface="Open Sans"/>
                <a:ea typeface="Open Sans"/>
                <a:cs typeface="Open Sans"/>
                <a:sym typeface="Open Sans"/>
                <a:hlinkClick r:id="rId4"/>
              </a:rPr>
              <a:t>https://bit.ly/SMA_Dataset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Download the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as a CSV file.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30" name="Google Shape;130;p21"/>
          <p:cNvPicPr preferRelativeResize="0"/>
          <p:nvPr/>
        </p:nvPicPr>
        <p:blipFill>
          <a:blip r:embed="rId5">
            <a:alphaModFix/>
          </a:blip>
          <a:stretch>
            <a:fillRect/>
          </a:stretch>
        </p:blipFill>
        <p:spPr>
          <a:xfrm>
            <a:off x="4349965" y="2572837"/>
            <a:ext cx="4371435" cy="33372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