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9144000"/>
  <p:notesSz cx="6858000" cy="9144000"/>
  <p:embeddedFontLst>
    <p:embeddedFont>
      <p:font typeface="Economica"/>
      <p:regular r:id="rId57"/>
      <p:bold r:id="rId58"/>
      <p:italic r:id="rId59"/>
      <p:boldItalic r:id="rId60"/>
    </p:embeddedFont>
    <p:embeddedFont>
      <p:font typeface="Roboto"/>
      <p:regular r:id="rId61"/>
      <p:bold r:id="rId62"/>
      <p:italic r:id="rId63"/>
      <p:boldItalic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9C97570-ACCD-4ED2-89D0-D4E36448DB02}">
  <a:tblStyle styleId="{C9C97570-ACCD-4ED2-89D0-D4E36448DB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fntdata"/><Relationship Id="rId61" Type="http://schemas.openxmlformats.org/officeDocument/2006/relationships/font" Target="fonts/Roboto-regular.fntdata"/><Relationship Id="rId20" Type="http://schemas.openxmlformats.org/officeDocument/2006/relationships/slide" Target="slides/slide15.xml"/><Relationship Id="rId64" Type="http://schemas.openxmlformats.org/officeDocument/2006/relationships/font" Target="fonts/Roboto-boldItalic.fntdata"/><Relationship Id="rId63" Type="http://schemas.openxmlformats.org/officeDocument/2006/relationships/font" Target="fonts/Roboto-italic.fntdata"/><Relationship Id="rId22" Type="http://schemas.openxmlformats.org/officeDocument/2006/relationships/slide" Target="slides/slide17.xml"/><Relationship Id="rId66" Type="http://schemas.openxmlformats.org/officeDocument/2006/relationships/font" Target="fonts/OpenSans-bold.fntdata"/><Relationship Id="rId21" Type="http://schemas.openxmlformats.org/officeDocument/2006/relationships/slide" Target="slides/slide16.xml"/><Relationship Id="rId65" Type="http://schemas.openxmlformats.org/officeDocument/2006/relationships/font" Target="fonts/OpenSans-regular.fntdata"/><Relationship Id="rId24" Type="http://schemas.openxmlformats.org/officeDocument/2006/relationships/slide" Target="slides/slide19.xml"/><Relationship Id="rId68" Type="http://schemas.openxmlformats.org/officeDocument/2006/relationships/font" Target="fonts/OpenSans-boldItalic.fntdata"/><Relationship Id="rId23" Type="http://schemas.openxmlformats.org/officeDocument/2006/relationships/slide" Target="slides/slide18.xml"/><Relationship Id="rId67" Type="http://schemas.openxmlformats.org/officeDocument/2006/relationships/font" Target="fonts/OpenSans-italic.fntdata"/><Relationship Id="rId60" Type="http://schemas.openxmlformats.org/officeDocument/2006/relationships/font" Target="fonts/Economica-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Economica-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Economica-italic.fntdata"/><Relationship Id="rId14" Type="http://schemas.openxmlformats.org/officeDocument/2006/relationships/slide" Target="slides/slide9.xml"/><Relationship Id="rId58" Type="http://schemas.openxmlformats.org/officeDocument/2006/relationships/font" Target="fonts/Economic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a15c219f9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8a15c219f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a1a86493a_0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8a1a86493a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a1a86493a_0_1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8a1a86493a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a19bf5e42_2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8a19bf5e42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a19bf5e42_0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8a19bf5e4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a1a86493a_0_1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8a1a86493a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a19bf5e42_2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8a19bf5e42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a19bf5e42_0_1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8a19bf5e42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a19bf5e42_0_1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8a19bf5e42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a19bf5e42_2_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8a19bf5e42_2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a1a86493a_0_2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8a1a86493a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a1a86493a_0_2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8a1a86493a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a19bf5e42_2_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8a19bf5e42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a1a86493a_0_10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8a1a86493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a1a86493a_0_24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a1a86493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ac316ef47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8ac316ef47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a19bf5e42_2_2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8a19bf5e42_2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a19bf5e42_2_2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8a19bf5e42_2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a19bf5e42_2_2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8a19bf5e42_2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a19bf5e42_2_2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8a19bf5e42_2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19bf5e42_0_1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8a19bf5e42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8a19bf5e42_2_25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a19bf5e42_2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a19bf5e42_2_2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8a19bf5e42_2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a19bf5e42_2_27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8a19bf5e42_2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8a19bf5e42_2_2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8a19bf5e42_2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8a19bf5e42_2_2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8a19bf5e42_2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8a19bf5e42_2_29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8a19bf5e42_2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8a19bf5e42_2_30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8a19bf5e42_2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8a19bf5e42_2_30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8a19bf5e42_2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8a19bf5e42_2_3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8a19bf5e42_2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8a19bf5e42_2_3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8a19bf5e42_2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a053d1edc_1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8a053d1edc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8a19bf5e42_2_3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8a19bf5e42_2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8a19bf5e42_2_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8a19bf5e42_2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8a19bf5e42_2_1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8a19bf5e42_2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8a19bf5e42_2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8a19bf5e42_2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8a19bf5e42_2_1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8a19bf5e42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8ad2ad9a5f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8ad2ad9a5f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8a19bf5e42_2_1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8a19bf5e42_2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8a19bf5e42_2_1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8a19bf5e42_2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8a19bf5e42_0_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8a19bf5e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8a19bf5e42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8a19bf5e4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a1a86493a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8a1a86493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8a1a86493a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8a1a86493a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a1a86493a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8a1a86493a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a1a86493a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8a1a86493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a1a86493a_0_4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a1a86493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ac316ef47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8ac316ef47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docs.google.com/presentation/d/10mkWll_9s8LkZpy-SzRWQjFr2ay6VppgpjkBVs2HSvM/edit#slide=id.g88e3151951_0_51"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www.youtube.com/watch?v=PHxYNGo8NcI" TargetMode="Externa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ocs.google.com/presentation/d/1BCwLdFQqFLHR2-7APyoWh5u1b6Jo3wq17nj-8s2H_mg/edit#slide=id.p1"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www.datacamp.com/community/tutorials/decision-tree-classification-python"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www.youtube.com/watch?v=J4Wdy0Wc_xQ" TargetMode="Externa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docs.google.com/presentation/d/18pyGEZGkEwinktUyZNlhAPAgJMS04tUIIcoyhQFefRw/edit#slide=id.p1"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www.datacamp.com/community/tutorials/random-forests-classifier-python" TargetMode="External"/><Relationship Id="rId4" Type="http://schemas.openxmlformats.org/officeDocument/2006/relationships/hyperlink" Target="https://github.com/dphi-official/ML_Models/tree/master/Random_Forest" TargetMode="External"/><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medium.com/towards-artificial-intelligence/support-vector-machine-svm-a-visual-simple-explanation-part-1-a7efa96444f2" TargetMode="Externa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www.youtube.com/watch?v=N1vOgolbjSc" TargetMode="Externa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www.datacamp.com/community/tutorials/naive-bayes-scikit-lear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www.youtube.com/watch?v=4HKqjENq9OU" TargetMode="Externa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analyticsindiamag.com/7-types-classification-algorithms/"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www.youtube.com/watch?v=XeJZbCT84Js" TargetMode="External"/><Relationship Id="rId4"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hyperlink" Target="http://www.youtube.com/watch?v=yr73lr4W7Mc" TargetMode="Externa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8.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hyperlink" Target="http://www.youtube.com/watch?v=OAl6eAyP-yo" TargetMode="External"/><Relationship Id="rId4" Type="http://schemas.openxmlformats.org/officeDocument/2006/relationships/image" Target="../media/image30.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hyperlink" Target="https://towardsdatascience.com/understanding-the-roc-and-auc-curves-a05b68550b69"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hyperlink" Target="https://towardsdatascience.com/the-5-classification-evaluation-metrics-you-must-know-aa97784ff226" TargetMode="External"/><Relationship Id="rId4" Type="http://schemas.openxmlformats.org/officeDocument/2006/relationships/hyperlink" Target="https://medium.com/usf-msds/choosing-the-right-metric-for-evaluating-machine-learning-models-part-2-86d5649a5428"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hyperlink" Target="https://docs.google.com/presentation/d/1JbZ8wM3xt5p2rk8nh1iFhscXmGFTSl-ZvNQ2smpCyl0/edit?usp=sharing"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Week#5_Day#2</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 name="Google Shape;146;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7" name="Google Shape;147;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533400" lvl="0" marL="457200" rtl="0" algn="ctr">
              <a:spcBef>
                <a:spcPts val="0"/>
              </a:spcBef>
              <a:spcAft>
                <a:spcPts val="0"/>
              </a:spcAft>
              <a:buClr>
                <a:srgbClr val="434343"/>
              </a:buClr>
              <a:buSzPts val="4800"/>
              <a:buFont typeface="Economica"/>
              <a:buAutoNum type="arabicPeriod"/>
            </a:pPr>
            <a:r>
              <a:rPr lang="en" sz="4800">
                <a:solidFill>
                  <a:srgbClr val="434343"/>
                </a:solidFill>
                <a:latin typeface="Economica"/>
                <a:ea typeface="Economica"/>
                <a:cs typeface="Economica"/>
                <a:sym typeface="Economica"/>
              </a:rPr>
              <a:t>Logistic Regression</a:t>
            </a:r>
            <a:endParaRPr sz="4800">
              <a:solidFill>
                <a:srgbClr val="434343"/>
              </a:solidFill>
              <a:latin typeface="Economica"/>
              <a:ea typeface="Economica"/>
              <a:cs typeface="Economica"/>
              <a:sym typeface="Economica"/>
            </a:endParaRPr>
          </a:p>
        </p:txBody>
      </p:sp>
      <p:sp>
        <p:nvSpPr>
          <p:cNvPr id="148" name="Google Shape;148;p22"/>
          <p:cNvSpPr txBox="1"/>
          <p:nvPr/>
        </p:nvSpPr>
        <p:spPr>
          <a:xfrm>
            <a:off x="944250" y="1194613"/>
            <a:ext cx="7330800" cy="48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Logistic Regression is one of the basic and popular algorithm to solve a classification problem(</a:t>
            </a:r>
            <a:r>
              <a:rPr lang="en" sz="1800">
                <a:solidFill>
                  <a:schemeClr val="dk1"/>
                </a:solidFill>
                <a:latin typeface="Open Sans"/>
                <a:ea typeface="Open Sans"/>
                <a:cs typeface="Open Sans"/>
                <a:sym typeface="Open Sans"/>
              </a:rPr>
              <a:t>when the dependent variable(target) is categorical)</a:t>
            </a:r>
            <a:r>
              <a:rPr lang="en" sz="1800">
                <a:latin typeface="Open Sans"/>
                <a:ea typeface="Open Sans"/>
                <a:cs typeface="Open Sans"/>
                <a:sym typeface="Open Sans"/>
              </a:rPr>
              <a:t>.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Regression in 'Logistic Regression', comes from the fact that its underlying technique is quite the same as Linear Regression. The term “Logistic” is taken from the Logit/Sigmoid function that is used in this method of classification.</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For example,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To predict whether an email is spam (1) or (0)</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Whether the tumor is malignant (1) or not (0)</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Logistic Regression Module:</a:t>
            </a:r>
            <a:endParaRPr b="1"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https://docs.google.com/presentation/d/10mkWll_9s8LkZpy-SzRWQjFr2ay6VppgpjkBVs2HSvM/edit#slide=id.g88e3151951_0_51</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49" name="Google Shape;149;p22"/>
          <p:cNvGrpSpPr/>
          <p:nvPr/>
        </p:nvGrpSpPr>
        <p:grpSpPr>
          <a:xfrm>
            <a:off x="0" y="5976100"/>
            <a:ext cx="9144000" cy="919800"/>
            <a:chOff x="0" y="5976100"/>
            <a:chExt cx="9144000" cy="919800"/>
          </a:xfrm>
        </p:grpSpPr>
        <p:sp>
          <p:nvSpPr>
            <p:cNvPr id="150" name="Google Shape;150;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2"/>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 name="Google Shape;157;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8" name="Google Shape;158;p23"/>
          <p:cNvSpPr txBox="1"/>
          <p:nvPr/>
        </p:nvSpPr>
        <p:spPr>
          <a:xfrm>
            <a:off x="132200" y="170000"/>
            <a:ext cx="8850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2. Decision Trees for Classification -Classification Trees </a:t>
            </a:r>
            <a:endParaRPr sz="4000">
              <a:solidFill>
                <a:srgbClr val="434343"/>
              </a:solidFill>
              <a:latin typeface="Economica"/>
              <a:ea typeface="Economica"/>
              <a:cs typeface="Economica"/>
              <a:sym typeface="Economica"/>
            </a:endParaRPr>
          </a:p>
        </p:txBody>
      </p:sp>
      <p:pic>
        <p:nvPicPr>
          <p:cNvPr descr="Decision tree algorithm is used to solve classification problem in machine learning domain. In this tutorial we will solve employee salary prediction problem using decision tree. First we will go over some theory and then do coding practice. In the end I've a very interesting exercise for you to solve.&#10;&#10;#MachineLearning #PythonMachineLearning #MachineLearningTutorial #Python #PythonTutorial #PythonTraining #MachineLearningCource #DecisionTree&#10;&#10;Code: https://github.com/codebasics/py/blob/master/ML/9_decision_tree/9_decision_tree.ipynb&#10;csv file for exercise: https://github.com/codebasics/py/blob/master/ML/9_decision_tree/Exercise/titanic.csv&#10;&#10;Topics that are covered in this Video:&#10;0:02 - How to solve classification problem using decision tree algorithm? &#10;0:26 - Theory (Explain rationale behind decision tree using a use case of predicting salary based on department, degree and company that a person is working for) &#10;2:10 - How do you select ordering of features? High vs low information gain and entropy  &#10;3:52 - Gini impurity  &#10;4:28 - Coding (start)  &#10;9:11 - Create sklearn model using DecisionTreeClassifier  &#10;13:32 - Exercise (Find out survival rate of titanic ship passengers using decision tree)  &#10;&#10;Next Video: &#10;Machine Learning Tutorial Python - 10 Support Vector Machine (SVM): https://www.youtube.com/watch?v=FB5EdxAGxQg&amp;list=PLeo1K3hjS3uvCeTYTeyfe0-rN5r8zn9rw&amp;index=11&#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sILfyvQlvUBokXkHPSve6S&#10;&#10;Jupyter Notebook: https://www.youtube.com/watch?v=q_BzsPxwLOE&amp;list=PLeo1K3hjS3uuZPwzACannnFSn9qHn8to8&#10;&#10;&#10;To download csv and code for all tutorials: go to https://github.com/codebasics/py, click on a green button to clone or download the entire repository and then go to relevant folder to get access to that specific file.&#10;&#10;Website: http://codebasicshub.com/&#10;Facebook: https://www.facebook.com/codebasicshub&#10;Twitter: https://twitter.com/codebasicshub" id="159" name="Google Shape;159;p23" title="Machine Learning Tutorial Python - 9  Decision Tree">
            <a:hlinkClick r:id="rId3"/>
          </p:cNvPr>
          <p:cNvPicPr preferRelativeResize="0"/>
          <p:nvPr/>
        </p:nvPicPr>
        <p:blipFill>
          <a:blip r:embed="rId4">
            <a:alphaModFix/>
          </a:blip>
          <a:stretch>
            <a:fillRect/>
          </a:stretch>
        </p:blipFill>
        <p:spPr>
          <a:xfrm>
            <a:off x="737150" y="1028625"/>
            <a:ext cx="7640400" cy="573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6" name="Google Shape;166;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Decision Trees</a:t>
            </a:r>
            <a:endParaRPr sz="4800">
              <a:solidFill>
                <a:srgbClr val="434343"/>
              </a:solidFill>
              <a:latin typeface="Economica"/>
              <a:ea typeface="Economica"/>
              <a:cs typeface="Economica"/>
              <a:sym typeface="Economica"/>
            </a:endParaRPr>
          </a:p>
        </p:txBody>
      </p:sp>
      <p:sp>
        <p:nvSpPr>
          <p:cNvPr id="167" name="Google Shape;167;p24"/>
          <p:cNvSpPr txBox="1"/>
          <p:nvPr/>
        </p:nvSpPr>
        <p:spPr>
          <a:xfrm>
            <a:off x="876625" y="1189575"/>
            <a:ext cx="7390200" cy="43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Classification tree methods (i.e., decision tree methods) are recommended when the task contains classifications or predictions of outcomes, and the goal is to generate rules that can be easily explained and translated into SQL or a natural query language.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A Classification tree labels, records, and assigns variables to discrete classes. A Classification tree can also provide a measure of confidence that the classification is correct.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Module on Decision Trees:</a:t>
            </a:r>
            <a:endParaRPr b="1"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https://docs.google.com/presentation/d/1BCwLdFQqFLHR2-7APyoWh5u1b6Jo3wq17nj-8s2H_mg/edit#slide=id.p1</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68" name="Google Shape;168;p24"/>
          <p:cNvGrpSpPr/>
          <p:nvPr/>
        </p:nvGrpSpPr>
        <p:grpSpPr>
          <a:xfrm>
            <a:off x="0" y="5976100"/>
            <a:ext cx="9144000" cy="919800"/>
            <a:chOff x="0" y="5976100"/>
            <a:chExt cx="9144000" cy="919800"/>
          </a:xfrm>
        </p:grpSpPr>
        <p:sp>
          <p:nvSpPr>
            <p:cNvPr id="169" name="Google Shape;169;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4"/>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 name="Google Shape;176;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7" name="Google Shape;177;p25"/>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You might encounter the term ‘CART’ while building ML models. It’s actually nothing new but the same old Decision Tree you built your first model with.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CART = Classification and Regression Trees, </a:t>
            </a:r>
            <a:r>
              <a:rPr lang="en" sz="1800">
                <a:latin typeface="Open Sans"/>
                <a:ea typeface="Open Sans"/>
                <a:cs typeface="Open Sans"/>
                <a:sym typeface="Open Sans"/>
              </a:rPr>
              <a:t>an umbrella term for:</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Classification Trees:</a:t>
            </a:r>
            <a:r>
              <a:rPr lang="en" sz="1800">
                <a:latin typeface="Open Sans"/>
                <a:ea typeface="Open Sans"/>
                <a:cs typeface="Open Sans"/>
                <a:sym typeface="Open Sans"/>
              </a:rPr>
              <a:t> where the target variable is categorical and the tree is used to identify the "class" within which a target variable would likely fall into.</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Regression Trees:</a:t>
            </a:r>
            <a:r>
              <a:rPr lang="en" sz="1800">
                <a:latin typeface="Open Sans"/>
                <a:ea typeface="Open Sans"/>
                <a:cs typeface="Open Sans"/>
                <a:sym typeface="Open Sans"/>
              </a:rPr>
              <a:t> where the target variable is continuous and tree is used to predict it's value.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78" name="Google Shape;178;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CART</a:t>
            </a:r>
            <a:endParaRPr sz="4600">
              <a:solidFill>
                <a:srgbClr val="434343"/>
              </a:solidFill>
              <a:latin typeface="Economica"/>
              <a:ea typeface="Economica"/>
              <a:cs typeface="Economica"/>
              <a:sym typeface="Economica"/>
            </a:endParaRPr>
          </a:p>
        </p:txBody>
      </p:sp>
      <p:pic>
        <p:nvPicPr>
          <p:cNvPr id="179" name="Google Shape;179;p25"/>
          <p:cNvPicPr preferRelativeResize="0"/>
          <p:nvPr/>
        </p:nvPicPr>
        <p:blipFill rotWithShape="1">
          <a:blip r:embed="rId3">
            <a:alphaModFix/>
          </a:blip>
          <a:srcRect b="0" l="0" r="0" t="13651"/>
          <a:stretch/>
        </p:blipFill>
        <p:spPr>
          <a:xfrm>
            <a:off x="3012800" y="3279925"/>
            <a:ext cx="3272550" cy="1455775"/>
          </a:xfrm>
          <a:prstGeom prst="rect">
            <a:avLst/>
          </a:prstGeom>
          <a:noFill/>
          <a:ln>
            <a:noFill/>
          </a:ln>
        </p:spPr>
      </p:pic>
      <p:pic>
        <p:nvPicPr>
          <p:cNvPr id="180" name="Google Shape;180;p25"/>
          <p:cNvPicPr preferRelativeResize="0"/>
          <p:nvPr/>
        </p:nvPicPr>
        <p:blipFill rotWithShape="1">
          <a:blip r:embed="rId4">
            <a:alphaModFix/>
          </a:blip>
          <a:srcRect b="0" l="0" r="0" t="11613"/>
          <a:stretch/>
        </p:blipFill>
        <p:spPr>
          <a:xfrm>
            <a:off x="3793601" y="5214350"/>
            <a:ext cx="1708480" cy="1643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 name="Google Shape;18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7" name="Google Shape;187;p26"/>
          <p:cNvSpPr txBox="1"/>
          <p:nvPr/>
        </p:nvSpPr>
        <p:spPr>
          <a:xfrm>
            <a:off x="191550" y="69725"/>
            <a:ext cx="8836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Resources on Decision Tree Classification</a:t>
            </a:r>
            <a:endParaRPr sz="4800">
              <a:solidFill>
                <a:srgbClr val="434343"/>
              </a:solidFill>
              <a:latin typeface="Economica"/>
              <a:ea typeface="Economica"/>
              <a:cs typeface="Economica"/>
              <a:sym typeface="Economica"/>
            </a:endParaRPr>
          </a:p>
        </p:txBody>
      </p:sp>
      <p:sp>
        <p:nvSpPr>
          <p:cNvPr id="188" name="Google Shape;188;p26"/>
          <p:cNvSpPr txBox="1"/>
          <p:nvPr/>
        </p:nvSpPr>
        <p:spPr>
          <a:xfrm>
            <a:off x="876625" y="1646775"/>
            <a:ext cx="7390200" cy="273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Implementation of Decision Tree Classification: </a:t>
            </a:r>
            <a:br>
              <a:rPr lang="en" sz="1800">
                <a:latin typeface="Open Sans"/>
                <a:ea typeface="Open Sans"/>
                <a:cs typeface="Open Sans"/>
                <a:sym typeface="Open Sans"/>
              </a:rPr>
            </a:br>
            <a:r>
              <a:rPr lang="en" sz="1800" u="sng">
                <a:solidFill>
                  <a:schemeClr val="hlink"/>
                </a:solidFill>
                <a:latin typeface="Open Sans"/>
                <a:ea typeface="Open Sans"/>
                <a:cs typeface="Open Sans"/>
                <a:sym typeface="Open Sans"/>
                <a:hlinkClick r:id="rId3"/>
              </a:rPr>
              <a:t>https://www.datacamp.com/community/tutorials/decision-tree-classification-python</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Notebooks:</a:t>
            </a:r>
            <a:endParaRPr b="1"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89" name="Google Shape;189;p26"/>
          <p:cNvGrpSpPr/>
          <p:nvPr/>
        </p:nvGrpSpPr>
        <p:grpSpPr>
          <a:xfrm>
            <a:off x="0" y="5976100"/>
            <a:ext cx="9144000" cy="919800"/>
            <a:chOff x="0" y="5976100"/>
            <a:chExt cx="9144000" cy="919800"/>
          </a:xfrm>
        </p:grpSpPr>
        <p:sp>
          <p:nvSpPr>
            <p:cNvPr id="190" name="Google Shape;190;p2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6"/>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7" name="Google Shape;197;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8" name="Google Shape;198;p27"/>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434343"/>
                </a:solidFill>
                <a:latin typeface="Economica"/>
                <a:ea typeface="Economica"/>
                <a:cs typeface="Economica"/>
                <a:sym typeface="Economica"/>
              </a:rPr>
              <a:t>3. Random Forest for classification - Classification Forest</a:t>
            </a:r>
            <a:endParaRPr sz="3800">
              <a:solidFill>
                <a:srgbClr val="434343"/>
              </a:solidFill>
              <a:latin typeface="Economica"/>
              <a:ea typeface="Economica"/>
              <a:cs typeface="Economica"/>
              <a:sym typeface="Economica"/>
            </a:endParaRPr>
          </a:p>
        </p:txBody>
      </p:sp>
      <p:pic>
        <p:nvPicPr>
          <p:cNvPr descr="Random Forests make a simple, yet effective, machine learning method. They are made out of decision trees, but don't have the same problems with accuracy. In this video, I walk you through the steps to build, use and evaluate a random forest.&#10;&#10;NOTE: Random Forests are made from Decision Trees, so if you don't know about those, here's the Quest: https://youtu.be/7VeUPuFGJHk&#10;&#10;ALSO NOTE: This StatQuest is based on Leo Breiman's (one of the creators of Random Forests) website: https://www.stat.berkeley.edu/~breiman/RandomForests/cc_home.htm&#10;&#10;For a complete index of all the StatQuest videos, check out:&#10;https://statquest.org/video-index/&#10;&#10;If you'd like to support StatQuest, please consider...&#10;Patreon: https://www.patreon.com/statquest&#10;...or...&#10;YouTube Membership: https://www.youtube.com/channel/UCtYLUTtgS3k1Fg4y5tAhLbw/join&#10;&#10;...a cool StatQuest t-shirt or sweatshirt (USA/Europe): https://teespring.com/stores/statquest&#10;(everywhere):&#10;https://www.redbubble.com/people/starmer/works/40421224-statquest-double-bam?asc=u&amp;p=t-shirt&#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0:31 Motivation for using Random Forests&#10;1:17 Step 1, create a bootstrapped dataset&#10;2:23 Step 2, create a decision tree a random subset of variables at each step&#10;4:00 Step 3, repeat steps 1 and 2 a bunch of times&#10;4:40 Classifying a new sample with a Random Forest&#10;5:41 Definition of Bagging&#10;6:03 Evaluating a Random Forest&#10;8:34 Optimizing the Random Forest&#10;&#10;&#10;#statquest #randomforest #ML" id="199" name="Google Shape;199;p27" title="StatQuest: Random Forests Part 1 - Building, Using and Evaluating">
            <a:hlinkClick r:id="rId3"/>
          </p:cNvPr>
          <p:cNvPicPr preferRelativeResize="0"/>
          <p:nvPr/>
        </p:nvPicPr>
        <p:blipFill>
          <a:blip r:embed="rId4">
            <a:alphaModFix/>
          </a:blip>
          <a:stretch>
            <a:fillRect/>
          </a:stretch>
        </p:blipFill>
        <p:spPr>
          <a:xfrm>
            <a:off x="742400" y="975200"/>
            <a:ext cx="7734500" cy="580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5" name="Google Shape;205;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6" name="Google Shape;206;p28"/>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700">
                <a:solidFill>
                  <a:srgbClr val="434343"/>
                </a:solidFill>
                <a:latin typeface="Economica"/>
                <a:ea typeface="Economica"/>
                <a:cs typeface="Economica"/>
                <a:sym typeface="Economica"/>
              </a:rPr>
              <a:t>Random Forest </a:t>
            </a:r>
            <a:endParaRPr sz="4700">
              <a:solidFill>
                <a:srgbClr val="434343"/>
              </a:solidFill>
              <a:latin typeface="Economica"/>
              <a:ea typeface="Economica"/>
              <a:cs typeface="Economica"/>
              <a:sym typeface="Economica"/>
            </a:endParaRPr>
          </a:p>
        </p:txBody>
      </p:sp>
      <p:sp>
        <p:nvSpPr>
          <p:cNvPr id="207" name="Google Shape;207;p28"/>
          <p:cNvSpPr txBox="1"/>
          <p:nvPr/>
        </p:nvSpPr>
        <p:spPr>
          <a:xfrm>
            <a:off x="451425" y="1057500"/>
            <a:ext cx="8410200" cy="57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It is an ensemble tree-based learning algorithm. The Random Forest Classifier is a set of decision trees from randomly selected subset of training set. It aggregates the votes from different decision trees to decide the final class of the test object.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Module for Random Forest and Ensemble Models:</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https://docs.google.com/presentation/d/18pyGEZGkEwinktUyZNlhAPAgJMS04tUIIcoyhQFefRw/edit#slide=id.p1</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208" name="Google Shape;208;p28"/>
          <p:cNvPicPr preferRelativeResize="0"/>
          <p:nvPr/>
        </p:nvPicPr>
        <p:blipFill>
          <a:blip r:embed="rId4">
            <a:alphaModFix/>
          </a:blip>
          <a:stretch>
            <a:fillRect/>
          </a:stretch>
        </p:blipFill>
        <p:spPr>
          <a:xfrm>
            <a:off x="3022400" y="1996400"/>
            <a:ext cx="3268250" cy="332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5" name="Google Shape;215;p29"/>
          <p:cNvSpPr txBox="1"/>
          <p:nvPr/>
        </p:nvSpPr>
        <p:spPr>
          <a:xfrm>
            <a:off x="191550" y="69725"/>
            <a:ext cx="8836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Resources on Random Forest Classification</a:t>
            </a:r>
            <a:endParaRPr sz="4800">
              <a:solidFill>
                <a:srgbClr val="434343"/>
              </a:solidFill>
              <a:latin typeface="Economica"/>
              <a:ea typeface="Economica"/>
              <a:cs typeface="Economica"/>
              <a:sym typeface="Economica"/>
            </a:endParaRPr>
          </a:p>
        </p:txBody>
      </p:sp>
      <p:sp>
        <p:nvSpPr>
          <p:cNvPr id="216" name="Google Shape;216;p29"/>
          <p:cNvSpPr txBox="1"/>
          <p:nvPr/>
        </p:nvSpPr>
        <p:spPr>
          <a:xfrm>
            <a:off x="876625" y="1646775"/>
            <a:ext cx="7390200" cy="273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Implementation of Random Forest Classification: </a:t>
            </a:r>
            <a:br>
              <a:rPr lang="en" sz="1800">
                <a:latin typeface="Open Sans"/>
                <a:ea typeface="Open Sans"/>
                <a:cs typeface="Open Sans"/>
                <a:sym typeface="Open Sans"/>
              </a:rPr>
            </a:br>
            <a:r>
              <a:rPr b="1" lang="en" sz="1800" u="sng">
                <a:solidFill>
                  <a:schemeClr val="hlink"/>
                </a:solidFill>
                <a:latin typeface="Open Sans"/>
                <a:ea typeface="Open Sans"/>
                <a:cs typeface="Open Sans"/>
                <a:sym typeface="Open Sans"/>
                <a:hlinkClick r:id="rId3"/>
              </a:rPr>
              <a:t>https://www.datacamp.com/community/tutorials/random-forests-classifier-python</a:t>
            </a:r>
            <a:r>
              <a:rPr b="1" lang="en" sz="1800">
                <a:latin typeface="Open Sans"/>
                <a:ea typeface="Open Sans"/>
                <a:cs typeface="Open Sans"/>
                <a:sym typeface="Open Sans"/>
              </a:rPr>
              <a:t> </a:t>
            </a:r>
            <a:br>
              <a:rPr b="1" lang="en" sz="1800">
                <a:latin typeface="Open Sans"/>
                <a:ea typeface="Open Sans"/>
                <a:cs typeface="Open Sans"/>
                <a:sym typeface="Open Sans"/>
              </a:rPr>
            </a:br>
            <a:endParaRPr b="1"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Notebooks:</a:t>
            </a:r>
            <a:br>
              <a:rPr b="1" lang="en" sz="1800">
                <a:latin typeface="Open Sans"/>
                <a:ea typeface="Open Sans"/>
                <a:cs typeface="Open Sans"/>
                <a:sym typeface="Open Sans"/>
              </a:rPr>
            </a:br>
            <a:r>
              <a:rPr b="1" lang="en" sz="1800" u="sng">
                <a:solidFill>
                  <a:schemeClr val="hlink"/>
                </a:solidFill>
                <a:latin typeface="Open Sans"/>
                <a:ea typeface="Open Sans"/>
                <a:cs typeface="Open Sans"/>
                <a:sym typeface="Open Sans"/>
                <a:hlinkClick r:id="rId4"/>
              </a:rPr>
              <a:t>https://github.com/dphi-official/ML_Models/tree/master/Random_Forest</a:t>
            </a:r>
            <a:r>
              <a:rPr b="1" lang="en" sz="1800">
                <a:latin typeface="Open Sans"/>
                <a:ea typeface="Open Sans"/>
                <a:cs typeface="Open Sans"/>
                <a:sym typeface="Open Sans"/>
              </a:rPr>
              <a:t> </a:t>
            </a:r>
            <a:endParaRPr b="1"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217" name="Google Shape;217;p29"/>
          <p:cNvGrpSpPr/>
          <p:nvPr/>
        </p:nvGrpSpPr>
        <p:grpSpPr>
          <a:xfrm>
            <a:off x="0" y="5976100"/>
            <a:ext cx="9144000" cy="919800"/>
            <a:chOff x="0" y="5976100"/>
            <a:chExt cx="9144000" cy="919800"/>
          </a:xfrm>
        </p:grpSpPr>
        <p:sp>
          <p:nvSpPr>
            <p:cNvPr id="218" name="Google Shape;218;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29"/>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5" name="Google Shape;225;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6" name="Google Shape;226;p30"/>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Regression Algorithms</a:t>
            </a:r>
            <a:endParaRPr sz="4300">
              <a:solidFill>
                <a:srgbClr val="434343"/>
              </a:solidFill>
              <a:latin typeface="Economica"/>
              <a:ea typeface="Economica"/>
              <a:cs typeface="Economica"/>
              <a:sym typeface="Economica"/>
            </a:endParaRPr>
          </a:p>
        </p:txBody>
      </p:sp>
      <p:sp>
        <p:nvSpPr>
          <p:cNvPr id="227" name="Google Shape;227;p30"/>
          <p:cNvSpPr txBox="1"/>
          <p:nvPr/>
        </p:nvSpPr>
        <p:spPr>
          <a:xfrm>
            <a:off x="451425" y="1280000"/>
            <a:ext cx="8410200" cy="53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Open Sans"/>
                <a:ea typeface="Open Sans"/>
                <a:cs typeface="Open Sans"/>
                <a:sym typeface="Open Sans"/>
              </a:rPr>
              <a:t>1. SUPPORT VECTOR MACHINE(SVM):</a:t>
            </a:r>
            <a:endParaRPr b="1"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The objective of SVMs is to categorize data into two classes. It does so by finding a separating hyperplane(decision boundary), where the distance between itself and the closest data points for both categories is maximized.</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Look at how the hyperplane lies exactly between</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the nearby blue and red points</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(maximising the margin)</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600">
                <a:latin typeface="Open Sans"/>
                <a:ea typeface="Open Sans"/>
                <a:cs typeface="Open Sans"/>
                <a:sym typeface="Open Sans"/>
              </a:rPr>
              <a:t>Simple Visual Explanation of SVM:</a:t>
            </a:r>
            <a:endParaRPr sz="1600">
              <a:latin typeface="Open Sans"/>
              <a:ea typeface="Open Sans"/>
              <a:cs typeface="Open Sans"/>
              <a:sym typeface="Open Sans"/>
            </a:endParaRPr>
          </a:p>
          <a:p>
            <a:pPr indent="0" lvl="0" marL="0" rtl="0" algn="l">
              <a:spcBef>
                <a:spcPts val="0"/>
              </a:spcBef>
              <a:spcAft>
                <a:spcPts val="0"/>
              </a:spcAft>
              <a:buNone/>
            </a:pPr>
            <a:r>
              <a:rPr lang="en" sz="1600" u="sng">
                <a:solidFill>
                  <a:schemeClr val="hlink"/>
                </a:solidFill>
                <a:latin typeface="Open Sans"/>
                <a:ea typeface="Open Sans"/>
                <a:cs typeface="Open Sans"/>
                <a:sym typeface="Open Sans"/>
                <a:hlinkClick r:id="rId3"/>
              </a:rPr>
              <a:t>https://medium.com/towards-artificial-intelligence/support-vector-machine-svm-a-visual-simple-explanation-part-1-a7efa96444f2</a:t>
            </a:r>
            <a:endParaRPr sz="16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pic>
        <p:nvPicPr>
          <p:cNvPr id="228" name="Google Shape;228;p30"/>
          <p:cNvPicPr preferRelativeResize="0"/>
          <p:nvPr/>
        </p:nvPicPr>
        <p:blipFill>
          <a:blip r:embed="rId4">
            <a:alphaModFix/>
          </a:blip>
          <a:stretch>
            <a:fillRect/>
          </a:stretch>
        </p:blipFill>
        <p:spPr>
          <a:xfrm>
            <a:off x="5493475" y="2510550"/>
            <a:ext cx="3290950" cy="3230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4" name="Google Shape;234;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5" name="Google Shape;235;p31"/>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Regression Algorithms</a:t>
            </a:r>
            <a:endParaRPr sz="4300">
              <a:solidFill>
                <a:srgbClr val="434343"/>
              </a:solidFill>
              <a:latin typeface="Economica"/>
              <a:ea typeface="Economica"/>
              <a:cs typeface="Economica"/>
              <a:sym typeface="Economica"/>
            </a:endParaRPr>
          </a:p>
        </p:txBody>
      </p:sp>
      <p:sp>
        <p:nvSpPr>
          <p:cNvPr id="236" name="Google Shape;236;p31"/>
          <p:cNvSpPr txBox="1"/>
          <p:nvPr/>
        </p:nvSpPr>
        <p:spPr>
          <a:xfrm>
            <a:off x="451425" y="925325"/>
            <a:ext cx="8410200" cy="56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2. 	SUPPORT VECTOR MACHINE(SVM):</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descr="SVMs are a popular classification technique used in data science and machine learning.&#10;&#10;In this video, I walk through how support vector machines work in a visual way, and then go step by step through how to write a Python script to use SVMs to classify muffin and cupcake recipes.&#10;&#10;In Part 1a, I visually define the following terms:&#10;- Margin&#10;- Support vectors&#10;- Hyperplane&#10;&#10;In Part 1b, I go through the following steps in a Jupyter Notebook:&#10;- Import libraries (pandas, numpy, sklearn, matplotlib)&#10;- Import data&#10;- Prepare the data&#10;- Fit the model&#10;- Visualize results&#10;- Predict a new case&#10;&#10;In Part 2, I talk about ways to tune the model:&#10;- Higher dimensions&#10;- Multiple classes&#10;- C parameter&#10;- Kernel trick (RBF with gamma)&#10;&#10;In Part 3, I talk about the pros and cons of SVM.&#10;&#10;You can find all of my code and data on Github: https://github.com/adashofdata" id="237" name="Google Shape;237;p31" title="Support Vector Machines: A Visual Explanation with Sample Python Code">
            <a:hlinkClick r:id="rId3"/>
          </p:cNvPr>
          <p:cNvPicPr preferRelativeResize="0"/>
          <p:nvPr/>
        </p:nvPicPr>
        <p:blipFill>
          <a:blip r:embed="rId4">
            <a:alphaModFix/>
          </a:blip>
          <a:stretch>
            <a:fillRect/>
          </a:stretch>
        </p:blipFill>
        <p:spPr>
          <a:xfrm>
            <a:off x="994238" y="1364575"/>
            <a:ext cx="7324576" cy="5493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445663" y="1816050"/>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Difference between Classification and </a:t>
            </a:r>
            <a:r>
              <a:rPr b="1" lang="en" sz="2000">
                <a:latin typeface="Roboto"/>
                <a:ea typeface="Roboto"/>
                <a:cs typeface="Roboto"/>
                <a:sym typeface="Roboto"/>
              </a:rPr>
              <a:t>Regression</a:t>
            </a:r>
            <a:endParaRPr b="1" sz="2000">
              <a:latin typeface="Roboto"/>
              <a:ea typeface="Roboto"/>
              <a:cs typeface="Roboto"/>
              <a:sym typeface="Roboto"/>
            </a:endParaRPr>
          </a:p>
        </p:txBody>
      </p:sp>
      <p:sp>
        <p:nvSpPr>
          <p:cNvPr id="71" name="Google Shape;71;p14"/>
          <p:cNvSpPr/>
          <p:nvPr/>
        </p:nvSpPr>
        <p:spPr>
          <a:xfrm>
            <a:off x="4882738" y="1816038"/>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Classification </a:t>
            </a:r>
            <a:r>
              <a:rPr b="1" lang="en" sz="2000">
                <a:solidFill>
                  <a:schemeClr val="dk1"/>
                </a:solidFill>
                <a:latin typeface="Roboto"/>
                <a:ea typeface="Roboto"/>
                <a:cs typeface="Roboto"/>
                <a:sym typeface="Roboto"/>
              </a:rPr>
              <a:t>Algorithms &amp; Model Evaluation Metrics</a:t>
            </a:r>
            <a:endParaRPr b="1" sz="2000">
              <a:latin typeface="Roboto"/>
              <a:ea typeface="Roboto"/>
              <a:cs typeface="Roboto"/>
              <a:sym typeface="Roboto"/>
            </a:endParaRPr>
          </a:p>
        </p:txBody>
      </p:sp>
      <p:sp>
        <p:nvSpPr>
          <p:cNvPr id="72" name="Google Shape;72;p14"/>
          <p:cNvSpPr/>
          <p:nvPr/>
        </p:nvSpPr>
        <p:spPr>
          <a:xfrm>
            <a:off x="3038175" y="3516875"/>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Which evaluation metrics to use when?</a:t>
            </a:r>
            <a:endParaRPr b="1" sz="2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3" name="Google Shape;243;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4" name="Google Shape;244;p32"/>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Regression Algorithms</a:t>
            </a:r>
            <a:endParaRPr sz="4300">
              <a:solidFill>
                <a:srgbClr val="434343"/>
              </a:solidFill>
              <a:latin typeface="Economica"/>
              <a:ea typeface="Economica"/>
              <a:cs typeface="Economica"/>
              <a:sym typeface="Economica"/>
            </a:endParaRPr>
          </a:p>
        </p:txBody>
      </p:sp>
      <p:sp>
        <p:nvSpPr>
          <p:cNvPr id="245" name="Google Shape;245;p32"/>
          <p:cNvSpPr txBox="1"/>
          <p:nvPr/>
        </p:nvSpPr>
        <p:spPr>
          <a:xfrm>
            <a:off x="451425" y="975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2. K NEAREST NEIGHBORS (KNN)</a:t>
            </a:r>
            <a:endParaRPr b="1"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KNN algorithm assumes that similar things exist in close proximity. In other words, similar things are near to each other.</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Have you noticed Amazon showing you “Customers who bought this item also bought..”. The basis of such a recommendation system is an algorithm like KNN.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246" name="Google Shape;246;p32"/>
          <p:cNvGrpSpPr/>
          <p:nvPr/>
        </p:nvGrpSpPr>
        <p:grpSpPr>
          <a:xfrm>
            <a:off x="0" y="5976100"/>
            <a:ext cx="9144000" cy="919800"/>
            <a:chOff x="0" y="5976100"/>
            <a:chExt cx="9144000" cy="919800"/>
          </a:xfrm>
        </p:grpSpPr>
        <p:sp>
          <p:nvSpPr>
            <p:cNvPr id="247" name="Google Shape;247;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4" name="Google Shape;254;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5" name="Google Shape;255;p33"/>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Classification Algorithms</a:t>
            </a:r>
            <a:endParaRPr sz="4300">
              <a:solidFill>
                <a:srgbClr val="434343"/>
              </a:solidFill>
              <a:latin typeface="Economica"/>
              <a:ea typeface="Economica"/>
              <a:cs typeface="Economica"/>
              <a:sym typeface="Economica"/>
            </a:endParaRPr>
          </a:p>
        </p:txBody>
      </p:sp>
      <p:sp>
        <p:nvSpPr>
          <p:cNvPr id="256" name="Google Shape;256;p33"/>
          <p:cNvSpPr txBox="1"/>
          <p:nvPr/>
        </p:nvSpPr>
        <p:spPr>
          <a:xfrm>
            <a:off x="451425" y="975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Open Sans"/>
                <a:ea typeface="Open Sans"/>
                <a:cs typeface="Open Sans"/>
                <a:sym typeface="Open Sans"/>
              </a:rPr>
              <a:t>3. NAIVE BAYES CLASSIFIER</a:t>
            </a:r>
            <a:r>
              <a:rPr b="1" lang="en" sz="2100">
                <a:latin typeface="Open Sans"/>
                <a:ea typeface="Open Sans"/>
                <a:cs typeface="Open Sans"/>
                <a:sym typeface="Open Sans"/>
              </a:rPr>
              <a:t>:</a:t>
            </a:r>
            <a:endParaRPr b="1"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Naive Bayes is the most straightforward and fast classification algorithm, which is suitable for a large chunk of data.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Naive Bayes classifier is successfully used in various applications such as spam filtering, text classification, sentiment analysis, and recommender systems.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It uses Bayes theorem of probability for prediction of unknown class.</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u="sng">
                <a:latin typeface="Open Sans"/>
                <a:ea typeface="Open Sans"/>
                <a:cs typeface="Open Sans"/>
                <a:sym typeface="Open Sans"/>
              </a:rPr>
              <a:t>Advantages: </a:t>
            </a:r>
            <a:endParaRPr sz="1700" u="sng">
              <a:latin typeface="Open Sans"/>
              <a:ea typeface="Open Sans"/>
              <a:cs typeface="Open Sans"/>
              <a:sym typeface="Open Sans"/>
            </a:endParaRPr>
          </a:p>
          <a:p>
            <a:pPr indent="0" lvl="0" marL="457200" rtl="0" algn="l">
              <a:spcBef>
                <a:spcPts val="0"/>
              </a:spcBef>
              <a:spcAft>
                <a:spcPts val="0"/>
              </a:spcAft>
              <a:buNone/>
            </a:pPr>
            <a:r>
              <a:rPr lang="en" sz="1700">
                <a:latin typeface="Open Sans"/>
                <a:ea typeface="Open Sans"/>
                <a:cs typeface="Open Sans"/>
                <a:sym typeface="Open Sans"/>
              </a:rPr>
              <a:t>This algorithm requires a small amount of training data to estimate the necessary parameters. Naive Bayes classifiers are extremely fast compared to more sophisticated methods.</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u="sng">
                <a:latin typeface="Open Sans"/>
                <a:ea typeface="Open Sans"/>
                <a:cs typeface="Open Sans"/>
                <a:sym typeface="Open Sans"/>
              </a:rPr>
              <a:t>Disadvantages:</a:t>
            </a:r>
            <a:r>
              <a:rPr lang="en" sz="1700">
                <a:latin typeface="Open Sans"/>
                <a:ea typeface="Open Sans"/>
                <a:cs typeface="Open Sans"/>
                <a:sym typeface="Open Sans"/>
              </a:rPr>
              <a:t> Naive Bayes is known to be a bad estimator.</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Naive Bayes Classification using Scikit-learn:</a:t>
            </a:r>
            <a:endParaRPr sz="1700">
              <a:latin typeface="Open Sans"/>
              <a:ea typeface="Open Sans"/>
              <a:cs typeface="Open Sans"/>
              <a:sym typeface="Open Sans"/>
            </a:endParaRPr>
          </a:p>
          <a:p>
            <a:pPr indent="0" lvl="0" marL="0" rtl="0" algn="l">
              <a:spcBef>
                <a:spcPts val="0"/>
              </a:spcBef>
              <a:spcAft>
                <a:spcPts val="0"/>
              </a:spcAft>
              <a:buNone/>
            </a:pPr>
            <a:r>
              <a:rPr lang="en" sz="1700" u="sng">
                <a:solidFill>
                  <a:schemeClr val="hlink"/>
                </a:solidFill>
                <a:latin typeface="Open Sans"/>
                <a:ea typeface="Open Sans"/>
                <a:cs typeface="Open Sans"/>
                <a:sym typeface="Open Sans"/>
                <a:hlinkClick r:id="rId3"/>
              </a:rPr>
              <a:t>https://www.datacamp.com/community/tutorials/naive-bayes-scikit-learn</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2" name="Google Shape;262;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3" name="Google Shape;263;p34"/>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Regression Algorithms</a:t>
            </a:r>
            <a:endParaRPr sz="4300">
              <a:solidFill>
                <a:srgbClr val="434343"/>
              </a:solidFill>
              <a:latin typeface="Economica"/>
              <a:ea typeface="Economica"/>
              <a:cs typeface="Economica"/>
              <a:sym typeface="Economica"/>
            </a:endParaRPr>
          </a:p>
        </p:txBody>
      </p:sp>
      <p:sp>
        <p:nvSpPr>
          <p:cNvPr id="264" name="Google Shape;264;p34"/>
          <p:cNvSpPr txBox="1"/>
          <p:nvPr/>
        </p:nvSpPr>
        <p:spPr>
          <a:xfrm>
            <a:off x="451425" y="975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3. 	K NEAREST NEIGHBORS (KNN)</a:t>
            </a:r>
            <a:endParaRPr b="1"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descr="This KNN Algorithm tutorial (K-Nearest Neighbor Classification Algorithm tutorial) will help you understand what is KNN, why do we need KNN, how do we choose the factor 'K', when do we use KNN, how does KNN algorithm work and you will also see a use case demo showing how to predict whether a person will have diabetes or not using KNN algorithm. KNN algorithm can be applied to both classification and regression problems. Apparently, within the Data Science industry, it's more widely used to solve classification problems. It’s a simple algorithm that stores all available cases and classifies any new cases by taking a majority vote of its k neighbors. Now lets deep dive into this video to understand what is KNN algorithm and how does it actually works.&#10;&#10;Below topics are explained in this K-Nearest Neighbor Classification Algorithm (KNN Algorithm) tutorial:&#10;&#10;1. Why do we need KNN?&#10;2. What is KNN?&#10;3. How do we choose the factor 'K'?&#10;4. When do we use KNN?&#10;5. How does KNN algorithm work?&#10;6. Use case - Predict whether a person will have diabetes or not&#10;&#10;To learn more about Machine Learning, subscribe to our YouTube channel: https://www.youtube.com/user/Simplilearn?sub_confirmation=1&#10;&#10;You can also go through the slides here: https://goo.gl/XP6xcp&#10;&#10;Watch more videos on Machine Learning: https://www.youtube.com/watch?v=7JhjINPwfYQ&amp;list=PLEiEAq2VkUULYYgj13YHUWmRePqiu8Ddy&#10;&#10;#MachineLearningAlgorithms #Datasciencecourse #datascience #SimplilearnMachineLearning #MachineLearningCourse&#10;&#10;Simplilearn’s Machine Learning course will make you an expert in Machine Learning, a form of Artificial Intelligence that automates data analysis to enable computers to learn and adapt through experience to do specific tasks without explicit programming. You will master Machine Learning concepts and techniques including supervised and unsupervised learning, mathematical and heuristic aspects, hands-on modeling to develop algorithms and prepare you for the role of Machine Learning Engineer&#10;&#10;Why learn Machine Learning? &#10;Machine Learning is rapidly being deployed in all kinds of industries, creating a huge demand for skilled professionals. The Machine Learning market size is expected to grow from USD 1.03 billion in 2016 to USD 8.81 billion by 2022, at a Compound Annual Growth Rate (CAGR) of 44.1% during the forecast period.  &#10;&#10;You can gain in-depth knowledge of Machine Learning by taking our Machine Learning certification training course. With Simplilearn’s Machine Learning course, you will prepare for a career as a Machine Learning engineer as you master concepts and techniques including supervised and unsupervised learning, mathematical and heuristic aspects, and hands-on modeling to develop algorithms. Those who complete the course will be able to: &#10;&#10;1. Master the concepts of supervised, unsupervised and reinforcement learning concepts and modeling. &#10;2. Gain practical mastery over principles, algorithms, and applications of Machine Learning through a hands-on approach which includes working on 28 projects and one capstone project. &#10;3. Acquire thorough knowledge of the mathematical and heuristic aspects of Machine Learning. &#10;4. Understand the concepts and operation of support vector machines, kernel SVM, Naive Bayes, decision tree classifier, random forest classifier, logistic regression, K-nearest neighbors, K-means clustering and more. &#10;5. Model a wide variety of robust Machine Learning algorithms including deep learning, clustering, and recommendation systems &#10;&#10;The Machine Learning Course is recommended for: &#10;&#10;1. Developers aspiring to be a data scientist or Machine Learning engineer &#10;2. Information architects who want to gain expertise in Machine Learning algorithms &#10;3. Analytics professionals who want to work in Machine Learning or artificial intelligence &#10;4. Graduates looking to build a career in data science and Machine Learning&#10;&#10;Learn more at: https://www.simplilearn.com/big-data-and-analytics/machine-learning-certification-training-course?utm_campaign=What-is-Machine-Learning-7JhjINPwfYQ&amp;utm_medium=Tutorials&amp;utm_source=youtube&#10;&#10;For more updates on courses and tips follow us on:&#10;- Facebook: https://www.facebook.com/Simplilearn &#10;- Twitter: https://twitter.com/simplilearn &#10;- LinkedIn: https://www.linkedin.com/company/simplilearn&#10;- Website: https://www.simplilearn.com&#10;&#10;Get the Android app: http://bit.ly/1WlVo4u&#10;Get the iOS app: http://apple.co/1HIO5J0" id="265" name="Google Shape;265;p34" title="KNN Algorithm - How KNN Algorithm Works With Example | Data Science For Beginners | Simplilearn">
            <a:hlinkClick r:id="rId3"/>
          </p:cNvPr>
          <p:cNvPicPr preferRelativeResize="0"/>
          <p:nvPr/>
        </p:nvPicPr>
        <p:blipFill>
          <a:blip r:embed="rId4">
            <a:alphaModFix/>
          </a:blip>
          <a:stretch>
            <a:fillRect/>
          </a:stretch>
        </p:blipFill>
        <p:spPr>
          <a:xfrm>
            <a:off x="996413" y="1360276"/>
            <a:ext cx="7198985" cy="5399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1" name="Google Shape;271;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2" name="Google Shape;272;p3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MUST READ</a:t>
            </a:r>
            <a:endParaRPr sz="4800">
              <a:solidFill>
                <a:srgbClr val="434343"/>
              </a:solidFill>
              <a:latin typeface="Economica"/>
              <a:ea typeface="Economica"/>
              <a:cs typeface="Economica"/>
              <a:sym typeface="Economica"/>
            </a:endParaRPr>
          </a:p>
        </p:txBody>
      </p:sp>
      <p:sp>
        <p:nvSpPr>
          <p:cNvPr id="273" name="Google Shape;273;p35"/>
          <p:cNvSpPr txBox="1"/>
          <p:nvPr/>
        </p:nvSpPr>
        <p:spPr>
          <a:xfrm>
            <a:off x="782700" y="2156950"/>
            <a:ext cx="7578600" cy="3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Classification Algorithms with their Python Codes: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https://analyticsindiamag.com/7-types-classification-algorithms/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274" name="Google Shape;274;p35"/>
          <p:cNvGrpSpPr/>
          <p:nvPr/>
        </p:nvGrpSpPr>
        <p:grpSpPr>
          <a:xfrm>
            <a:off x="0" y="5976100"/>
            <a:ext cx="9144000" cy="919800"/>
            <a:chOff x="0" y="5976100"/>
            <a:chExt cx="9144000" cy="919800"/>
          </a:xfrm>
        </p:grpSpPr>
        <p:sp>
          <p:nvSpPr>
            <p:cNvPr id="275" name="Google Shape;275;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5"/>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280" name="Shape 280"/>
        <p:cNvGrpSpPr/>
        <p:nvPr/>
      </p:nvGrpSpPr>
      <p:grpSpPr>
        <a:xfrm>
          <a:off x="0" y="0"/>
          <a:ext cx="0" cy="0"/>
          <a:chOff x="0" y="0"/>
          <a:chExt cx="0" cy="0"/>
        </a:xfrm>
      </p:grpSpPr>
      <p:sp>
        <p:nvSpPr>
          <p:cNvPr id="281" name="Google Shape;281;p36"/>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lt1"/>
                </a:solidFill>
                <a:latin typeface="Open Sans"/>
                <a:ea typeface="Open Sans"/>
                <a:cs typeface="Open Sans"/>
                <a:sym typeface="Open Sans"/>
              </a:rPr>
              <a:t>Evaluating a Classification Model</a:t>
            </a:r>
            <a:endParaRPr b="1" sz="3600">
              <a:solidFill>
                <a:schemeClr val="lt1"/>
              </a:solidFill>
              <a:latin typeface="Open Sans"/>
              <a:ea typeface="Open Sans"/>
              <a:cs typeface="Open Sans"/>
              <a:sym typeface="Open Sans"/>
            </a:endParaRPr>
          </a:p>
        </p:txBody>
      </p:sp>
      <p:sp>
        <p:nvSpPr>
          <p:cNvPr id="282" name="Google Shape;282;p3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8" name="Google Shape;288;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9" name="Google Shape;289;p37"/>
          <p:cNvSpPr txBox="1"/>
          <p:nvPr/>
        </p:nvSpPr>
        <p:spPr>
          <a:xfrm>
            <a:off x="1231650" y="145925"/>
            <a:ext cx="6680700" cy="805200"/>
          </a:xfrm>
          <a:prstGeom prst="rect">
            <a:avLst/>
          </a:prstGeom>
          <a:noFill/>
          <a:ln>
            <a:noFill/>
          </a:ln>
        </p:spPr>
        <p:txBody>
          <a:bodyPr anchorCtr="0" anchor="b" bIns="91425" lIns="91425" spcFirstLastPara="1" rIns="91425" wrap="square" tIns="91425">
            <a:noAutofit/>
          </a:bodyPr>
          <a:lstStyle/>
          <a:p>
            <a:pPr indent="0" lvl="0" marL="457200" rtl="0" algn="ctr">
              <a:spcBef>
                <a:spcPts val="0"/>
              </a:spcBef>
              <a:spcAft>
                <a:spcPts val="0"/>
              </a:spcAft>
              <a:buNone/>
            </a:pPr>
            <a:r>
              <a:rPr lang="en" sz="4800">
                <a:solidFill>
                  <a:srgbClr val="434343"/>
                </a:solidFill>
                <a:latin typeface="Economica"/>
                <a:ea typeface="Economica"/>
                <a:cs typeface="Economica"/>
                <a:sym typeface="Economica"/>
              </a:rPr>
              <a:t>Classification Model Evaluation</a:t>
            </a:r>
            <a:endParaRPr sz="4800">
              <a:solidFill>
                <a:srgbClr val="434343"/>
              </a:solidFill>
              <a:latin typeface="Economica"/>
              <a:ea typeface="Economica"/>
              <a:cs typeface="Economica"/>
              <a:sym typeface="Economica"/>
            </a:endParaRPr>
          </a:p>
        </p:txBody>
      </p:sp>
      <p:sp>
        <p:nvSpPr>
          <p:cNvPr id="290" name="Google Shape;290;p37"/>
          <p:cNvSpPr txBox="1"/>
          <p:nvPr/>
        </p:nvSpPr>
        <p:spPr>
          <a:xfrm>
            <a:off x="1231650" y="1723626"/>
            <a:ext cx="6680700" cy="373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latin typeface="Open Sans"/>
                <a:ea typeface="Open Sans"/>
                <a:cs typeface="Open Sans"/>
                <a:sym typeface="Open Sans"/>
              </a:rPr>
              <a:t>Evaluation Metrics</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Accuracy (Not in case of imbalanced classes)</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Confusion Matrix</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Precision</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Recall/ Sensitivity</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Specificity</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F1 Score</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AUC ROC</a:t>
            </a:r>
            <a:endParaRPr sz="2000">
              <a:latin typeface="Open Sans"/>
              <a:ea typeface="Open Sans"/>
              <a:cs typeface="Open Sans"/>
              <a:sym typeface="Open Sans"/>
            </a:endParaRPr>
          </a:p>
        </p:txBody>
      </p:sp>
      <p:grpSp>
        <p:nvGrpSpPr>
          <p:cNvPr id="291" name="Google Shape;291;p37"/>
          <p:cNvGrpSpPr/>
          <p:nvPr/>
        </p:nvGrpSpPr>
        <p:grpSpPr>
          <a:xfrm>
            <a:off x="0" y="5976100"/>
            <a:ext cx="9144000" cy="919800"/>
            <a:chOff x="0" y="5976100"/>
            <a:chExt cx="9144000" cy="919800"/>
          </a:xfrm>
        </p:grpSpPr>
        <p:sp>
          <p:nvSpPr>
            <p:cNvPr id="292" name="Google Shape;292;p3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3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9" name="Google Shape;299;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00" name="Google Shape;300;p38"/>
          <p:cNvSpPr txBox="1"/>
          <p:nvPr/>
        </p:nvSpPr>
        <p:spPr>
          <a:xfrm>
            <a:off x="331625" y="1459150"/>
            <a:ext cx="8598000" cy="52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Classification Accuracy is what we usually mean, when we use the term accuracy. It is the ratio of number of correct predictions to the total number of input samples.</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45720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sp>
        <p:nvSpPr>
          <p:cNvPr id="301" name="Google Shape;301;p3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Accuracy</a:t>
            </a:r>
            <a:endParaRPr sz="4500">
              <a:solidFill>
                <a:srgbClr val="434343"/>
              </a:solidFill>
              <a:latin typeface="Economica"/>
              <a:ea typeface="Economica"/>
              <a:cs typeface="Economica"/>
              <a:sym typeface="Economica"/>
            </a:endParaRPr>
          </a:p>
        </p:txBody>
      </p:sp>
      <p:pic>
        <p:nvPicPr>
          <p:cNvPr id="302" name="Google Shape;302;p38"/>
          <p:cNvPicPr preferRelativeResize="0"/>
          <p:nvPr/>
        </p:nvPicPr>
        <p:blipFill>
          <a:blip r:embed="rId3">
            <a:alphaModFix/>
          </a:blip>
          <a:stretch>
            <a:fillRect/>
          </a:stretch>
        </p:blipFill>
        <p:spPr>
          <a:xfrm>
            <a:off x="1298261" y="3342775"/>
            <a:ext cx="6547475" cy="737250"/>
          </a:xfrm>
          <a:prstGeom prst="rect">
            <a:avLst/>
          </a:prstGeom>
          <a:noFill/>
          <a:ln>
            <a:noFill/>
          </a:ln>
        </p:spPr>
      </p:pic>
      <p:sp>
        <p:nvSpPr>
          <p:cNvPr id="303" name="Google Shape;303;p38"/>
          <p:cNvSpPr/>
          <p:nvPr/>
        </p:nvSpPr>
        <p:spPr>
          <a:xfrm>
            <a:off x="1568963" y="46802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
          <p:cNvSpPr/>
          <p:nvPr/>
        </p:nvSpPr>
        <p:spPr>
          <a:xfrm>
            <a:off x="2102363" y="46802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
          <p:cNvSpPr/>
          <p:nvPr/>
        </p:nvSpPr>
        <p:spPr>
          <a:xfrm>
            <a:off x="2559563" y="46802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p:nvPr/>
        </p:nvSpPr>
        <p:spPr>
          <a:xfrm>
            <a:off x="3016763" y="4680200"/>
            <a:ext cx="294600" cy="283200"/>
          </a:xfrm>
          <a:prstGeom prst="flowChartConnector">
            <a:avLst/>
          </a:prstGeom>
          <a:solidFill>
            <a:srgbClr val="F1C232"/>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p:nvPr/>
        </p:nvSpPr>
        <p:spPr>
          <a:xfrm>
            <a:off x="3473963" y="4680200"/>
            <a:ext cx="294600" cy="283200"/>
          </a:xfrm>
          <a:prstGeom prst="flowChartConnector">
            <a:avLst/>
          </a:prstGeom>
          <a:solidFill>
            <a:srgbClr val="F1C232"/>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p:nvPr/>
        </p:nvSpPr>
        <p:spPr>
          <a:xfrm>
            <a:off x="3931163" y="46802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
          <p:cNvSpPr txBox="1"/>
          <p:nvPr/>
        </p:nvSpPr>
        <p:spPr>
          <a:xfrm>
            <a:off x="5806525" y="4603463"/>
            <a:ext cx="3172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Task at hand - Separate Yellow and pink balls</a:t>
            </a:r>
            <a:endParaRPr>
              <a:latin typeface="Open Sans"/>
              <a:ea typeface="Open Sans"/>
              <a:cs typeface="Open Sans"/>
              <a:sym typeface="Open Sans"/>
            </a:endParaRPr>
          </a:p>
        </p:txBody>
      </p:sp>
      <p:sp>
        <p:nvSpPr>
          <p:cNvPr id="310" name="Google Shape;310;p38"/>
          <p:cNvSpPr/>
          <p:nvPr/>
        </p:nvSpPr>
        <p:spPr>
          <a:xfrm>
            <a:off x="1568963" y="52136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21023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p:nvPr/>
        </p:nvSpPr>
        <p:spPr>
          <a:xfrm>
            <a:off x="25595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30167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p:nvPr/>
        </p:nvSpPr>
        <p:spPr>
          <a:xfrm>
            <a:off x="34739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8"/>
          <p:cNvSpPr/>
          <p:nvPr/>
        </p:nvSpPr>
        <p:spPr>
          <a:xfrm>
            <a:off x="3931163" y="52136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txBox="1"/>
          <p:nvPr/>
        </p:nvSpPr>
        <p:spPr>
          <a:xfrm>
            <a:off x="5861072" y="5196238"/>
            <a:ext cx="27480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Colors predicted by our model</a:t>
            </a:r>
            <a:endParaRPr>
              <a:latin typeface="Open Sans"/>
              <a:ea typeface="Open Sans"/>
              <a:cs typeface="Open Sans"/>
              <a:sym typeface="Open Sans"/>
            </a:endParaRPr>
          </a:p>
        </p:txBody>
      </p:sp>
      <p:pic>
        <p:nvPicPr>
          <p:cNvPr id="317" name="Google Shape;317;p38"/>
          <p:cNvPicPr preferRelativeResize="0"/>
          <p:nvPr/>
        </p:nvPicPr>
        <p:blipFill>
          <a:blip r:embed="rId4">
            <a:alphaModFix/>
          </a:blip>
          <a:stretch>
            <a:fillRect/>
          </a:stretch>
        </p:blipFill>
        <p:spPr>
          <a:xfrm>
            <a:off x="2092884" y="5737315"/>
            <a:ext cx="294601" cy="255861"/>
          </a:xfrm>
          <a:prstGeom prst="rect">
            <a:avLst/>
          </a:prstGeom>
          <a:noFill/>
          <a:ln>
            <a:noFill/>
          </a:ln>
        </p:spPr>
      </p:pic>
      <p:pic>
        <p:nvPicPr>
          <p:cNvPr id="318" name="Google Shape;318;p38"/>
          <p:cNvPicPr preferRelativeResize="0"/>
          <p:nvPr/>
        </p:nvPicPr>
        <p:blipFill>
          <a:blip r:embed="rId4">
            <a:alphaModFix/>
          </a:blip>
          <a:stretch>
            <a:fillRect/>
          </a:stretch>
        </p:blipFill>
        <p:spPr>
          <a:xfrm>
            <a:off x="3007284" y="5737315"/>
            <a:ext cx="294601" cy="255861"/>
          </a:xfrm>
          <a:prstGeom prst="rect">
            <a:avLst/>
          </a:prstGeom>
          <a:noFill/>
          <a:ln>
            <a:noFill/>
          </a:ln>
        </p:spPr>
      </p:pic>
      <p:pic>
        <p:nvPicPr>
          <p:cNvPr id="319" name="Google Shape;319;p38"/>
          <p:cNvPicPr preferRelativeResize="0"/>
          <p:nvPr/>
        </p:nvPicPr>
        <p:blipFill>
          <a:blip r:embed="rId4">
            <a:alphaModFix/>
          </a:blip>
          <a:stretch>
            <a:fillRect/>
          </a:stretch>
        </p:blipFill>
        <p:spPr>
          <a:xfrm>
            <a:off x="3464484" y="5737315"/>
            <a:ext cx="294601" cy="255861"/>
          </a:xfrm>
          <a:prstGeom prst="rect">
            <a:avLst/>
          </a:prstGeom>
          <a:noFill/>
          <a:ln>
            <a:noFill/>
          </a:ln>
        </p:spPr>
      </p:pic>
      <p:pic>
        <p:nvPicPr>
          <p:cNvPr id="320" name="Google Shape;320;p38"/>
          <p:cNvPicPr preferRelativeResize="0"/>
          <p:nvPr/>
        </p:nvPicPr>
        <p:blipFill>
          <a:blip r:embed="rId4">
            <a:alphaModFix/>
          </a:blip>
          <a:stretch>
            <a:fillRect/>
          </a:stretch>
        </p:blipFill>
        <p:spPr>
          <a:xfrm>
            <a:off x="3921684" y="5737315"/>
            <a:ext cx="294601" cy="255861"/>
          </a:xfrm>
          <a:prstGeom prst="rect">
            <a:avLst/>
          </a:prstGeom>
          <a:noFill/>
          <a:ln>
            <a:noFill/>
          </a:ln>
        </p:spPr>
      </p:pic>
      <p:pic>
        <p:nvPicPr>
          <p:cNvPr id="321" name="Google Shape;321;p38"/>
          <p:cNvPicPr preferRelativeResize="0"/>
          <p:nvPr/>
        </p:nvPicPr>
        <p:blipFill>
          <a:blip r:embed="rId5">
            <a:alphaModFix/>
          </a:blip>
          <a:stretch>
            <a:fillRect/>
          </a:stretch>
        </p:blipFill>
        <p:spPr>
          <a:xfrm>
            <a:off x="1568963" y="5747000"/>
            <a:ext cx="255850" cy="255850"/>
          </a:xfrm>
          <a:prstGeom prst="rect">
            <a:avLst/>
          </a:prstGeom>
          <a:noFill/>
          <a:ln>
            <a:noFill/>
          </a:ln>
        </p:spPr>
      </p:pic>
      <p:pic>
        <p:nvPicPr>
          <p:cNvPr id="322" name="Google Shape;322;p38"/>
          <p:cNvPicPr preferRelativeResize="0"/>
          <p:nvPr/>
        </p:nvPicPr>
        <p:blipFill>
          <a:blip r:embed="rId5">
            <a:alphaModFix/>
          </a:blip>
          <a:stretch>
            <a:fillRect/>
          </a:stretch>
        </p:blipFill>
        <p:spPr>
          <a:xfrm>
            <a:off x="2559563" y="5747000"/>
            <a:ext cx="255850" cy="255850"/>
          </a:xfrm>
          <a:prstGeom prst="rect">
            <a:avLst/>
          </a:prstGeom>
          <a:noFill/>
          <a:ln>
            <a:noFill/>
          </a:ln>
        </p:spPr>
      </p:pic>
      <p:sp>
        <p:nvSpPr>
          <p:cNvPr id="323" name="Google Shape;323;p38"/>
          <p:cNvSpPr txBox="1"/>
          <p:nvPr/>
        </p:nvSpPr>
        <p:spPr>
          <a:xfrm>
            <a:off x="6313125" y="5660300"/>
            <a:ext cx="24285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Correctly predicted = 4</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Total Predictions = 6 </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Accuracy = 4/6 = 66.7%</a:t>
            </a:r>
            <a:endParaRPr b="1">
              <a:latin typeface="Open Sans"/>
              <a:ea typeface="Open Sans"/>
              <a:cs typeface="Open Sans"/>
              <a:sym typeface="Open Sans"/>
            </a:endParaRPr>
          </a:p>
        </p:txBody>
      </p:sp>
      <p:sp>
        <p:nvSpPr>
          <p:cNvPr id="324" name="Google Shape;324;p38"/>
          <p:cNvSpPr txBox="1"/>
          <p:nvPr/>
        </p:nvSpPr>
        <p:spPr>
          <a:xfrm>
            <a:off x="102263" y="4636475"/>
            <a:ext cx="13803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Actual Labels: </a:t>
            </a:r>
            <a:endParaRPr sz="1300">
              <a:latin typeface="Open Sans"/>
              <a:ea typeface="Open Sans"/>
              <a:cs typeface="Open Sans"/>
              <a:sym typeface="Open Sans"/>
            </a:endParaRPr>
          </a:p>
        </p:txBody>
      </p:sp>
      <p:sp>
        <p:nvSpPr>
          <p:cNvPr id="325" name="Google Shape;325;p38"/>
          <p:cNvSpPr txBox="1"/>
          <p:nvPr/>
        </p:nvSpPr>
        <p:spPr>
          <a:xfrm>
            <a:off x="7988" y="5169875"/>
            <a:ext cx="15891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Predicted Labels: </a:t>
            </a:r>
            <a:endParaRPr sz="1300">
              <a:latin typeface="Open Sans"/>
              <a:ea typeface="Open Sans"/>
              <a:cs typeface="Open Sans"/>
              <a:sym typeface="Open Sans"/>
            </a:endParaRPr>
          </a:p>
        </p:txBody>
      </p:sp>
      <p:sp>
        <p:nvSpPr>
          <p:cNvPr id="326" name="Google Shape;326;p38"/>
          <p:cNvSpPr/>
          <p:nvPr/>
        </p:nvSpPr>
        <p:spPr>
          <a:xfrm>
            <a:off x="4929950" y="5227250"/>
            <a:ext cx="809100" cy="25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a:off x="4939850" y="4710875"/>
            <a:ext cx="809100" cy="25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3" name="Google Shape;333;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4" name="Google Shape;334;p39"/>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Accuracy is very important, but it might not be the best metric all the time. Let’s look at why with an example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Let’s say we are building a model which predicts if a transaction is fraudulent or not</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Let’s imagine, we build a basic model which always predicts that a transaction is not fraudulent. Guess what would be the accuracy of this model?</a:t>
            </a:r>
            <a:endParaRPr sz="1700">
              <a:latin typeface="Open Sans"/>
              <a:ea typeface="Open Sans"/>
              <a:cs typeface="Open Sans"/>
              <a:sym typeface="Open Sans"/>
            </a:endParaRPr>
          </a:p>
          <a:p>
            <a:pPr indent="0" lvl="0" marL="457200" rtl="0" algn="l">
              <a:spcBef>
                <a:spcPts val="0"/>
              </a:spcBef>
              <a:spcAft>
                <a:spcPts val="0"/>
              </a:spcAft>
              <a:buNone/>
            </a:pPr>
            <a:r>
              <a:rPr b="1" lang="en" sz="1700">
                <a:latin typeface="Open Sans"/>
                <a:ea typeface="Open Sans"/>
                <a:cs typeface="Open Sans"/>
                <a:sym typeface="Open Sans"/>
              </a:rPr>
              <a:t>~99% !!</a:t>
            </a:r>
            <a:r>
              <a:rPr lang="en" sz="1700">
                <a:latin typeface="Open Sans"/>
                <a:ea typeface="Open Sans"/>
                <a:cs typeface="Open Sans"/>
                <a:sym typeface="Open Sans"/>
              </a:rPr>
              <a:t> (You may ask why? Well, less than 1% transactions are usually fraudulent and there is a huge class imbalance. So even if you fit a wrong model that always predicts a transaction to be not fraudulent, the accuracy will remain 99% owing to class imbalance)</a:t>
            </a:r>
            <a:endParaRPr sz="1700">
              <a:latin typeface="Open Sans"/>
              <a:ea typeface="Open Sans"/>
              <a:cs typeface="Open Sans"/>
              <a:sym typeface="Open Sans"/>
            </a:endParaRPr>
          </a:p>
          <a:p>
            <a:pPr indent="0" lvl="0" marL="0" rtl="0" algn="l">
              <a:spcBef>
                <a:spcPts val="0"/>
              </a:spcBef>
              <a:spcAft>
                <a:spcPts val="0"/>
              </a:spcAft>
              <a:buNone/>
            </a:pPr>
            <a:r>
              <a:t/>
            </a:r>
            <a:endParaRPr b="1"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Impressive, right? Well, the probability of a bank buying this model is absolute zero.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In a problem where there is a large class imbalance, a model can predict the value of the </a:t>
            </a:r>
            <a:r>
              <a:rPr b="1" lang="en" sz="1700">
                <a:latin typeface="Open Sans"/>
                <a:ea typeface="Open Sans"/>
                <a:cs typeface="Open Sans"/>
                <a:sym typeface="Open Sans"/>
              </a:rPr>
              <a:t>majority class for all predictions</a:t>
            </a:r>
            <a:r>
              <a:rPr lang="en" sz="1700">
                <a:latin typeface="Open Sans"/>
                <a:ea typeface="Open Sans"/>
                <a:cs typeface="Open Sans"/>
                <a:sym typeface="Open Sans"/>
              </a:rPr>
              <a:t> and achieve a high classification accuracy.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While our model has a stunning accuracy, this is an apt example where accuracy is definitely not the right metric.</a:t>
            </a:r>
            <a:endParaRPr b="1"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335" name="Google Shape;335;p3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Why not Accuracy?</a:t>
            </a:r>
            <a:endParaRPr sz="4500">
              <a:solidFill>
                <a:srgbClr val="434343"/>
              </a:solidFill>
              <a:latin typeface="Economica"/>
              <a:ea typeface="Economica"/>
              <a:cs typeface="Economica"/>
              <a:sym typeface="Economic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1" name="Google Shape;341;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42" name="Google Shape;342;p4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Why not Accuracy?</a:t>
            </a:r>
            <a:endParaRPr sz="4500">
              <a:solidFill>
                <a:srgbClr val="434343"/>
              </a:solidFill>
              <a:latin typeface="Economica"/>
              <a:ea typeface="Economica"/>
              <a:cs typeface="Economica"/>
              <a:sym typeface="Economica"/>
            </a:endParaRPr>
          </a:p>
        </p:txBody>
      </p:sp>
      <p:pic>
        <p:nvPicPr>
          <p:cNvPr id="343" name="Google Shape;343;p40" title="IAML2.22: Classification accuracy and imbalanced classes">
            <a:hlinkClick r:id="rId3"/>
          </p:cNvPr>
          <p:cNvPicPr preferRelativeResize="0"/>
          <p:nvPr/>
        </p:nvPicPr>
        <p:blipFill>
          <a:blip r:embed="rId4">
            <a:alphaModFix/>
          </a:blip>
          <a:stretch>
            <a:fillRect/>
          </a:stretch>
        </p:blipFill>
        <p:spPr>
          <a:xfrm>
            <a:off x="1009650" y="1768425"/>
            <a:ext cx="6785975" cy="5089475"/>
          </a:xfrm>
          <a:prstGeom prst="rect">
            <a:avLst/>
          </a:prstGeom>
          <a:noFill/>
          <a:ln>
            <a:noFill/>
          </a:ln>
        </p:spPr>
      </p:pic>
      <p:sp>
        <p:nvSpPr>
          <p:cNvPr id="344" name="Google Shape;344;p40"/>
          <p:cNvSpPr txBox="1"/>
          <p:nvPr/>
        </p:nvSpPr>
        <p:spPr>
          <a:xfrm>
            <a:off x="739188" y="1118725"/>
            <a:ext cx="7326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00"/>
                </a:highlight>
              </a:rPr>
              <a:t>Watch till 1 min 14 secs to understand why accuracy is bad metric for model performance</a:t>
            </a:r>
            <a:endParaRPr b="1">
              <a:highlight>
                <a:srgbClr val="FFFF00"/>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0" name="Google Shape;350;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51" name="Google Shape;351;p41"/>
          <p:cNvSpPr txBox="1"/>
          <p:nvPr/>
        </p:nvSpPr>
        <p:spPr>
          <a:xfrm>
            <a:off x="331625" y="1445875"/>
            <a:ext cx="8598000" cy="52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Logistic Regression employs different sets of metrics than Linear Regression. Here, we deal with probabilities and categorical values.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the following slides, we describe a few of the evaluation metrics used for Logistic Regression: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352" name="Google Shape;352;p4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434343"/>
                </a:solidFill>
                <a:latin typeface="Economica"/>
                <a:ea typeface="Economica"/>
                <a:cs typeface="Economica"/>
                <a:sym typeface="Economica"/>
              </a:rPr>
              <a:t>Evaluating the Performance of Logistic Regression model</a:t>
            </a:r>
            <a:endParaRPr sz="3800">
              <a:solidFill>
                <a:srgbClr val="434343"/>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9" name="Google Shape;79;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Disclaimer</a:t>
            </a:r>
            <a:endParaRPr sz="4800">
              <a:solidFill>
                <a:srgbClr val="434343"/>
              </a:solidFill>
              <a:latin typeface="Economica"/>
              <a:ea typeface="Economica"/>
              <a:cs typeface="Economica"/>
              <a:sym typeface="Economica"/>
            </a:endParaRPr>
          </a:p>
        </p:txBody>
      </p:sp>
      <p:sp>
        <p:nvSpPr>
          <p:cNvPr id="80" name="Google Shape;80;p15"/>
          <p:cNvSpPr txBox="1"/>
          <p:nvPr/>
        </p:nvSpPr>
        <p:spPr>
          <a:xfrm>
            <a:off x="672625" y="1820300"/>
            <a:ext cx="7578600" cy="3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We haven’t taught all the algorithms as the Bootcamp was of 5 weeks and we wanted learners to have a good grasp on the concepts that are being taught and not overwhelm them with all the concepts available. Once you know how to handle data and build models, you can easily build different kinds of models.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Through this module, we’ll be providing material around some of the popular algorithms. In addition, we will sharing some more resources soon.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81" name="Google Shape;81;p15"/>
          <p:cNvGrpSpPr/>
          <p:nvPr/>
        </p:nvGrpSpPr>
        <p:grpSpPr>
          <a:xfrm>
            <a:off x="0" y="5976100"/>
            <a:ext cx="9144000" cy="919800"/>
            <a:chOff x="0" y="5976100"/>
            <a:chExt cx="9144000" cy="919800"/>
          </a:xfrm>
        </p:grpSpPr>
        <p:sp>
          <p:nvSpPr>
            <p:cNvPr id="82" name="Google Shape;82;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56" name="Shape 356"/>
        <p:cNvGrpSpPr/>
        <p:nvPr/>
      </p:nvGrpSpPr>
      <p:grpSpPr>
        <a:xfrm>
          <a:off x="0" y="0"/>
          <a:ext cx="0" cy="0"/>
          <a:chOff x="0" y="0"/>
          <a:chExt cx="0" cy="0"/>
        </a:xfrm>
      </p:grpSpPr>
      <p:sp>
        <p:nvSpPr>
          <p:cNvPr id="357" name="Google Shape;357;p42"/>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300">
                <a:solidFill>
                  <a:schemeClr val="lt1"/>
                </a:solidFill>
                <a:latin typeface="Open Sans"/>
                <a:ea typeface="Open Sans"/>
                <a:cs typeface="Open Sans"/>
                <a:sym typeface="Open Sans"/>
              </a:rPr>
              <a:t>Is confusion matrix confusing or it resolves the confusion?</a:t>
            </a:r>
            <a:endParaRPr b="1" sz="23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2400">
                <a:solidFill>
                  <a:schemeClr val="lt1"/>
                </a:solidFill>
                <a:latin typeface="Open Sans"/>
                <a:ea typeface="Open Sans"/>
                <a:cs typeface="Open Sans"/>
                <a:sym typeface="Open Sans"/>
              </a:rPr>
              <a:t>You decide!</a:t>
            </a:r>
            <a:endParaRPr b="1" sz="2400">
              <a:solidFill>
                <a:schemeClr val="lt1"/>
              </a:solidFill>
              <a:latin typeface="Open Sans"/>
              <a:ea typeface="Open Sans"/>
              <a:cs typeface="Open Sans"/>
              <a:sym typeface="Open Sans"/>
            </a:endParaRPr>
          </a:p>
        </p:txBody>
      </p:sp>
      <p:sp>
        <p:nvSpPr>
          <p:cNvPr id="358" name="Google Shape;358;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4" name="Google Shape;364;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5" name="Google Shape;365;p43"/>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 confusion matrix is a table that is often used to describe the performance of a classification model (or "classifier") on a set of test data for which the true values are known. The confusion matrix itself is relatively simple to understand, but the related terminology can be confusing.</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Let's start with an example confusion matrix for a binary classifier for disease prediction (though it can easily be extended to the case of more than two classes):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366" name="Google Shape;366;p4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pic>
        <p:nvPicPr>
          <p:cNvPr id="367" name="Google Shape;367;p43"/>
          <p:cNvPicPr preferRelativeResize="0"/>
          <p:nvPr/>
        </p:nvPicPr>
        <p:blipFill>
          <a:blip r:embed="rId3">
            <a:alphaModFix/>
          </a:blip>
          <a:stretch>
            <a:fillRect/>
          </a:stretch>
        </p:blipFill>
        <p:spPr>
          <a:xfrm>
            <a:off x="558075" y="3495563"/>
            <a:ext cx="8181975" cy="3057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3" name="Google Shape;373;p4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4" name="Google Shape;374;p44"/>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Let's now define the most basic terms, which are whole numbers (not rates):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true positives (TP):</a:t>
            </a:r>
            <a:r>
              <a:rPr lang="en" sz="1900">
                <a:latin typeface="Open Sans"/>
                <a:ea typeface="Open Sans"/>
                <a:cs typeface="Open Sans"/>
                <a:sym typeface="Open Sans"/>
              </a:rPr>
              <a:t> These are cases in which we predicted yes (they have the disease), and they do have the disease.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true negatives (TN):</a:t>
            </a:r>
            <a:r>
              <a:rPr lang="en" sz="1900">
                <a:latin typeface="Open Sans"/>
                <a:ea typeface="Open Sans"/>
                <a:cs typeface="Open Sans"/>
                <a:sym typeface="Open Sans"/>
              </a:rPr>
              <a:t> We predicted no, and they don't have the disease.</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false positives (FP):</a:t>
            </a:r>
            <a:r>
              <a:rPr lang="en" sz="1900">
                <a:latin typeface="Open Sans"/>
                <a:ea typeface="Open Sans"/>
                <a:cs typeface="Open Sans"/>
                <a:sym typeface="Open Sans"/>
              </a:rPr>
              <a:t> We predicted yes, but they don't actually have the disease. (Also known as a "Type I error.")</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false negatives (FN):</a:t>
            </a:r>
            <a:r>
              <a:rPr lang="en" sz="1900">
                <a:latin typeface="Open Sans"/>
                <a:ea typeface="Open Sans"/>
                <a:cs typeface="Open Sans"/>
                <a:sym typeface="Open Sans"/>
              </a:rPr>
              <a:t> We predicted no, but they actually do have the disease. (Also known as a "Type II error.")</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 know these seem hard to memorise. One thing that has helped me remember these are by putting it in a better way: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457200" lvl="0" marL="0" rtl="0" algn="l">
              <a:spcBef>
                <a:spcPts val="0"/>
              </a:spcBef>
              <a:spcAft>
                <a:spcPts val="0"/>
              </a:spcAft>
              <a:buNone/>
            </a:pPr>
            <a:r>
              <a:rPr b="1" lang="en" sz="1900">
                <a:highlight>
                  <a:srgbClr val="FFFF00"/>
                </a:highlight>
                <a:latin typeface="Open Sans"/>
                <a:ea typeface="Open Sans"/>
                <a:cs typeface="Open Sans"/>
                <a:sym typeface="Open Sans"/>
              </a:rPr>
              <a:t>false positives = falsely classified as being positive.</a:t>
            </a:r>
            <a:endParaRPr b="1" sz="1900">
              <a:highlight>
                <a:srgbClr val="FFFF00"/>
              </a:highlight>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375" name="Google Shape;375;p4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1" name="Google Shape;381;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82" name="Google Shape;382;p45"/>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This is a list of rates that are often computed from a confusion matrix for a binary classifier: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Precision:</a:t>
            </a:r>
            <a:r>
              <a:rPr lang="en" sz="2000">
                <a:latin typeface="Open Sans"/>
                <a:ea typeface="Open Sans"/>
                <a:cs typeface="Open Sans"/>
                <a:sym typeface="Open Sans"/>
              </a:rPr>
              <a:t> Correctly predicted as positives compared to total predicted as positives</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rPr lang="en" sz="2000">
                <a:latin typeface="Open Sans"/>
                <a:ea typeface="Open Sans"/>
                <a:cs typeface="Open Sans"/>
                <a:sym typeface="Open Sans"/>
              </a:rPr>
              <a:t>Precision =  </a:t>
            </a:r>
            <a:r>
              <a:rPr b="1" lang="en" sz="2000">
                <a:latin typeface="Open Sans"/>
                <a:ea typeface="Open Sans"/>
                <a:cs typeface="Open Sans"/>
                <a:sym typeface="Open Sans"/>
              </a:rPr>
              <a:t>TP/(TP+FP)</a:t>
            </a:r>
            <a:r>
              <a:rPr lang="en" sz="2000">
                <a:latin typeface="Open Sans"/>
                <a:ea typeface="Open Sans"/>
                <a:cs typeface="Open Sans"/>
                <a:sym typeface="Open Sans"/>
              </a:rPr>
              <a:t> = 100/110 = 0.91</a:t>
            </a:r>
            <a:endParaRPr sz="2000">
              <a:latin typeface="Open Sans"/>
              <a:ea typeface="Open Sans"/>
              <a:cs typeface="Open Sans"/>
              <a:sym typeface="Open Sans"/>
            </a:endParaRPr>
          </a:p>
          <a:p>
            <a:pPr indent="-355600" lvl="0" marL="457200" rtl="0" algn="l">
              <a:spcBef>
                <a:spcPts val="1600"/>
              </a:spcBef>
              <a:spcAft>
                <a:spcPts val="0"/>
              </a:spcAft>
              <a:buSzPts val="2000"/>
              <a:buFont typeface="Open Sans"/>
              <a:buChar char="●"/>
            </a:pPr>
            <a:r>
              <a:rPr b="1" lang="en" sz="2000">
                <a:latin typeface="Open Sans"/>
                <a:ea typeface="Open Sans"/>
                <a:cs typeface="Open Sans"/>
                <a:sym typeface="Open Sans"/>
              </a:rPr>
              <a:t>Sensitivity/Recall:</a:t>
            </a:r>
            <a:r>
              <a:rPr lang="en" sz="2000">
                <a:latin typeface="Open Sans"/>
                <a:ea typeface="Open Sans"/>
                <a:cs typeface="Open Sans"/>
                <a:sym typeface="Open Sans"/>
              </a:rPr>
              <a:t> Correctly predicted as positives compared to total number of positives</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 	</a:t>
            </a:r>
            <a:r>
              <a:rPr b="1" lang="en" sz="2000">
                <a:latin typeface="Open Sans"/>
                <a:ea typeface="Open Sans"/>
                <a:cs typeface="Open Sans"/>
                <a:sym typeface="Open Sans"/>
              </a:rPr>
              <a:t>= TP/(TP + FN)</a:t>
            </a:r>
            <a:r>
              <a:rPr lang="en" sz="2000">
                <a:latin typeface="Open Sans"/>
                <a:ea typeface="Open Sans"/>
                <a:cs typeface="Open Sans"/>
                <a:sym typeface="Open Sans"/>
              </a:rPr>
              <a:t> = 100/(100+5) = 0.95</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Note: </a:t>
            </a:r>
            <a:r>
              <a:rPr lang="en" sz="2000">
                <a:latin typeface="Open Sans"/>
                <a:ea typeface="Open Sans"/>
                <a:cs typeface="Open Sans"/>
                <a:sym typeface="Open Sans"/>
              </a:rPr>
              <a:t>Mostly we have to pick one over other, it’s almost impossible to have both high Precision and Recall.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Specificity: </a:t>
            </a:r>
            <a:r>
              <a:rPr lang="en" sz="2000">
                <a:latin typeface="Open Sans"/>
                <a:ea typeface="Open Sans"/>
                <a:cs typeface="Open Sans"/>
                <a:sym typeface="Open Sans"/>
              </a:rPr>
              <a:t>Correctly predicted as negatives compared to total number of negatives </a:t>
            </a:r>
            <a:r>
              <a:rPr b="1" lang="en" sz="2000">
                <a:solidFill>
                  <a:schemeClr val="dk1"/>
                </a:solidFill>
                <a:latin typeface="Open Sans"/>
                <a:ea typeface="Open Sans"/>
                <a:cs typeface="Open Sans"/>
                <a:sym typeface="Open Sans"/>
              </a:rPr>
              <a:t>= TN/(TN + FP) </a:t>
            </a:r>
            <a:r>
              <a:rPr lang="en" sz="2000">
                <a:solidFill>
                  <a:schemeClr val="dk1"/>
                </a:solidFill>
                <a:latin typeface="Open Sans"/>
                <a:ea typeface="Open Sans"/>
                <a:cs typeface="Open Sans"/>
                <a:sym typeface="Open Sans"/>
              </a:rPr>
              <a:t>= 50/(50+10) = 0.83</a:t>
            </a:r>
            <a:endParaRPr sz="2000">
              <a:latin typeface="Open Sans"/>
              <a:ea typeface="Open Sans"/>
              <a:cs typeface="Open Sans"/>
              <a:sym typeface="Open Sans"/>
            </a:endParaRPr>
          </a:p>
        </p:txBody>
      </p:sp>
      <p:sp>
        <p:nvSpPr>
          <p:cNvPr id="383" name="Google Shape;383;p4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9" name="Google Shape;389;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0" name="Google Shape;390;p46"/>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Think about the search box on Amazon home page.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precision is the proportion of relevant results( correctly predicted yes) in the list of all returned search results(total predicted yes).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recall is the ratio of the relevant results(</a:t>
            </a:r>
            <a:r>
              <a:rPr lang="en" sz="1900">
                <a:solidFill>
                  <a:schemeClr val="dk1"/>
                </a:solidFill>
                <a:latin typeface="Open Sans"/>
                <a:ea typeface="Open Sans"/>
                <a:cs typeface="Open Sans"/>
                <a:sym typeface="Open Sans"/>
              </a:rPr>
              <a:t> correctly predicted yes)</a:t>
            </a:r>
            <a:r>
              <a:rPr lang="en" sz="1900">
                <a:latin typeface="Open Sans"/>
                <a:ea typeface="Open Sans"/>
                <a:cs typeface="Open Sans"/>
                <a:sym typeface="Open Sans"/>
              </a:rPr>
              <a:t> returned by the search engine to the total number of the relevant results that could have been returned (total actual yes).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391" name="Google Shape;391;p4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Understanding Precision and Recall</a:t>
            </a:r>
            <a:endParaRPr sz="4600">
              <a:solidFill>
                <a:srgbClr val="434343"/>
              </a:solidFill>
              <a:latin typeface="Economica"/>
              <a:ea typeface="Economica"/>
              <a:cs typeface="Economica"/>
              <a:sym typeface="Economica"/>
            </a:endParaRPr>
          </a:p>
        </p:txBody>
      </p:sp>
      <p:pic>
        <p:nvPicPr>
          <p:cNvPr id="392" name="Google Shape;392;p46"/>
          <p:cNvPicPr preferRelativeResize="0"/>
          <p:nvPr/>
        </p:nvPicPr>
        <p:blipFill>
          <a:blip r:embed="rId3">
            <a:alphaModFix/>
          </a:blip>
          <a:stretch>
            <a:fillRect/>
          </a:stretch>
        </p:blipFill>
        <p:spPr>
          <a:xfrm>
            <a:off x="2684538" y="1466850"/>
            <a:ext cx="3774924" cy="2950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8" name="Google Shape;398;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9" name="Google Shape;399;p47"/>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Often, the sensitivity and specificity of a test are inversely related. Selecting the optimal balance of sensitivity and specificity depends on the objective of the problem that needs to be solved.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If correctly identifying positive class is important for us, then we should choose a model with higher Sensitivity. However, if correctly identifying negative class is more important, then we should choose specificity as the measurement metric</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400" name="Google Shape;400;p4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Choosing between Sensitivity and Specificity</a:t>
            </a:r>
            <a:endParaRPr sz="4600">
              <a:solidFill>
                <a:srgbClr val="434343"/>
              </a:solidFill>
              <a:latin typeface="Economica"/>
              <a:ea typeface="Economica"/>
              <a:cs typeface="Economica"/>
              <a:sym typeface="Economica"/>
            </a:endParaRPr>
          </a:p>
        </p:txBody>
      </p:sp>
      <p:pic>
        <p:nvPicPr>
          <p:cNvPr id="401" name="Google Shape;401;p47"/>
          <p:cNvPicPr preferRelativeResize="0"/>
          <p:nvPr/>
        </p:nvPicPr>
        <p:blipFill rotWithShape="1">
          <a:blip r:embed="rId3">
            <a:alphaModFix/>
          </a:blip>
          <a:srcRect b="4155" l="13737" r="10533" t="9091"/>
          <a:stretch/>
        </p:blipFill>
        <p:spPr>
          <a:xfrm>
            <a:off x="2063350" y="1942412"/>
            <a:ext cx="5171454" cy="3332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4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7" name="Google Shape;407;p4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08" name="Google Shape;408;p48"/>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Let’s say we are predicting if a patient has cancer or not. The default probability  threshold is kept at 0.5 i.e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457200" lvl="0" marL="1828800" rtl="0" algn="l">
              <a:spcBef>
                <a:spcPts val="0"/>
              </a:spcBef>
              <a:spcAft>
                <a:spcPts val="0"/>
              </a:spcAft>
              <a:buNone/>
            </a:pPr>
            <a:r>
              <a:rPr lang="en" sz="1700">
                <a:latin typeface="Open Sans"/>
                <a:ea typeface="Open Sans"/>
                <a:cs typeface="Open Sans"/>
                <a:sym typeface="Open Sans"/>
              </a:rPr>
              <a:t>Class 0 (No cancer) – Below 0.5 </a:t>
            </a:r>
            <a:endParaRPr sz="1700">
              <a:latin typeface="Open Sans"/>
              <a:ea typeface="Open Sans"/>
              <a:cs typeface="Open Sans"/>
              <a:sym typeface="Open Sans"/>
            </a:endParaRPr>
          </a:p>
          <a:p>
            <a:pPr indent="457200" lvl="0" marL="1828800" rtl="0" algn="l">
              <a:spcBef>
                <a:spcPts val="0"/>
              </a:spcBef>
              <a:spcAft>
                <a:spcPts val="0"/>
              </a:spcAft>
              <a:buClr>
                <a:schemeClr val="dk1"/>
              </a:buClr>
              <a:buSzPts val="1100"/>
              <a:buFont typeface="Arial"/>
              <a:buNone/>
            </a:pPr>
            <a:r>
              <a:rPr lang="en" sz="1700">
                <a:latin typeface="Open Sans"/>
                <a:ea typeface="Open Sans"/>
                <a:cs typeface="Open Sans"/>
                <a:sym typeface="Open Sans"/>
              </a:rPr>
              <a:t>Class 1 (Cancer) – Above 0.5</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409" name="Google Shape;409;p4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Sensitivity or Specificity - an example</a:t>
            </a:r>
            <a:endParaRPr sz="4600">
              <a:solidFill>
                <a:srgbClr val="434343"/>
              </a:solidFill>
              <a:latin typeface="Economica"/>
              <a:ea typeface="Economica"/>
              <a:cs typeface="Economica"/>
              <a:sym typeface="Economica"/>
            </a:endParaRPr>
          </a:p>
        </p:txBody>
      </p:sp>
      <p:pic>
        <p:nvPicPr>
          <p:cNvPr id="410" name="Google Shape;410;p48"/>
          <p:cNvPicPr preferRelativeResize="0"/>
          <p:nvPr/>
        </p:nvPicPr>
        <p:blipFill>
          <a:blip r:embed="rId3">
            <a:alphaModFix/>
          </a:blip>
          <a:stretch>
            <a:fillRect/>
          </a:stretch>
        </p:blipFill>
        <p:spPr>
          <a:xfrm>
            <a:off x="37650" y="2430448"/>
            <a:ext cx="9144000" cy="442755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4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6" name="Google Shape;416;p4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17" name="Google Shape;417;p49"/>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Suppose we want to predict Class 1 (Ci.e patient has cancer) only if we are VERY confident. (To avoid giving the patient a shock and to avoid unnecessary treatment)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We can instead change this threshold to 0.7. Thus, we’ll tell someone they have cancer only if we think they have greater than or equal to 70% chance of having a cancer.</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Look at the graph below. SInce the threshold has shifted to the right, so the number of people correctly guessed as having cancer have increased. Thus, the specificity has increased. ( We are being very specific with declaring patients with cancer).</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418" name="Google Shape;418;p4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Case 1: Higher Specificity </a:t>
            </a:r>
            <a:endParaRPr sz="4600">
              <a:solidFill>
                <a:srgbClr val="434343"/>
              </a:solidFill>
              <a:latin typeface="Economica"/>
              <a:ea typeface="Economica"/>
              <a:cs typeface="Economica"/>
              <a:sym typeface="Economica"/>
            </a:endParaRPr>
          </a:p>
        </p:txBody>
      </p:sp>
      <p:pic>
        <p:nvPicPr>
          <p:cNvPr id="419" name="Google Shape;419;p49"/>
          <p:cNvPicPr preferRelativeResize="0"/>
          <p:nvPr/>
        </p:nvPicPr>
        <p:blipFill>
          <a:blip r:embed="rId3">
            <a:alphaModFix/>
          </a:blip>
          <a:stretch>
            <a:fillRect/>
          </a:stretch>
        </p:blipFill>
        <p:spPr>
          <a:xfrm>
            <a:off x="707337" y="3015898"/>
            <a:ext cx="7729325" cy="3848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5" name="Google Shape;425;p5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26" name="Google Shape;426;p50"/>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pen Sans"/>
                <a:ea typeface="Open Sans"/>
                <a:cs typeface="Open Sans"/>
                <a:sym typeface="Open Sans"/>
              </a:rPr>
              <a:t>Suppose we want to avoid missing too many cases of cancer ( avoid false negatives). If a person with cancer is told that he’s well, it can cause a delay in treatment and affect the health badly).</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In this case we can set a lower threshold, say 0.25.  Even if a patient has 25% chance of having cancer, we’ll inform him/her.</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Looking at the graph you can see that the threshold has shifted to the left. Most of the people with cancer will be detected in advance in this case. We have completely (or almost) eliminated False Negatives. It will thus result in higher Sensitivity/ Recall.  (We are being sensitive in detecting a disease i.e a really sensitive test).</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sp>
        <p:nvSpPr>
          <p:cNvPr id="427" name="Google Shape;427;p5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Case 2: Higher Sensitivity </a:t>
            </a:r>
            <a:endParaRPr sz="4600">
              <a:solidFill>
                <a:srgbClr val="434343"/>
              </a:solidFill>
              <a:latin typeface="Economica"/>
              <a:ea typeface="Economica"/>
              <a:cs typeface="Economica"/>
              <a:sym typeface="Economica"/>
            </a:endParaRPr>
          </a:p>
        </p:txBody>
      </p:sp>
      <p:pic>
        <p:nvPicPr>
          <p:cNvPr id="428" name="Google Shape;428;p50"/>
          <p:cNvPicPr preferRelativeResize="0"/>
          <p:nvPr/>
        </p:nvPicPr>
        <p:blipFill>
          <a:blip r:embed="rId3">
            <a:alphaModFix/>
          </a:blip>
          <a:stretch>
            <a:fillRect/>
          </a:stretch>
        </p:blipFill>
        <p:spPr>
          <a:xfrm>
            <a:off x="1808800" y="3765421"/>
            <a:ext cx="6083252" cy="309257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This video describes the issue of the sensitivity/specificity trade off.&#10;&#10;When we develop a screening test, we have to decide the cut off value that indicates a positive result ourselves. Where we decide to place this cut off has implications in terms of the sensitivity and specificity." id="434" name="Google Shape;434;p51" title="Cancer screening part 3: Sensitivity / specificity trade off">
            <a:hlinkClick r:id="rId3"/>
          </p:cNvPr>
          <p:cNvPicPr preferRelativeResize="0"/>
          <p:nvPr/>
        </p:nvPicPr>
        <p:blipFill>
          <a:blip r:embed="rId4">
            <a:alphaModFix/>
          </a:blip>
          <a:stretch>
            <a:fillRect/>
          </a:stretch>
        </p:blipFill>
        <p:spPr>
          <a:xfrm>
            <a:off x="345438" y="461575"/>
            <a:ext cx="8528425" cy="6396325"/>
          </a:xfrm>
          <a:prstGeom prst="rect">
            <a:avLst/>
          </a:prstGeom>
          <a:noFill/>
          <a:ln>
            <a:noFill/>
          </a:ln>
        </p:spPr>
      </p:pic>
      <p:sp>
        <p:nvSpPr>
          <p:cNvPr id="435" name="Google Shape;435;p51"/>
          <p:cNvSpPr txBox="1"/>
          <p:nvPr/>
        </p:nvSpPr>
        <p:spPr>
          <a:xfrm>
            <a:off x="278575" y="53050"/>
            <a:ext cx="85284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You can watch this video from 00:58 to 5:32 explaining the Sensitivity and Specificity trade off</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Classification vs Regression</a:t>
            </a:r>
            <a:endParaRPr sz="4800">
              <a:solidFill>
                <a:srgbClr val="434343"/>
              </a:solidFill>
              <a:latin typeface="Economica"/>
              <a:ea typeface="Economica"/>
              <a:cs typeface="Economica"/>
              <a:sym typeface="Economica"/>
            </a:endParaRPr>
          </a:p>
        </p:txBody>
      </p:sp>
      <p:sp>
        <p:nvSpPr>
          <p:cNvPr id="91" name="Google Shape;91;p16"/>
          <p:cNvSpPr txBox="1"/>
          <p:nvPr/>
        </p:nvSpPr>
        <p:spPr>
          <a:xfrm>
            <a:off x="672625" y="4892725"/>
            <a:ext cx="7578600" cy="18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order to decide whether to use a regression or classification model, the first questions you should ask yourself is: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Does</a:t>
            </a:r>
            <a:r>
              <a:rPr lang="en" sz="2000">
                <a:latin typeface="Open Sans"/>
                <a:ea typeface="Open Sans"/>
                <a:cs typeface="Open Sans"/>
                <a:sym typeface="Open Sans"/>
              </a:rPr>
              <a:t> your target variable </a:t>
            </a:r>
            <a:r>
              <a:rPr lang="en" sz="2000">
                <a:latin typeface="Open Sans"/>
                <a:ea typeface="Open Sans"/>
                <a:cs typeface="Open Sans"/>
                <a:sym typeface="Open Sans"/>
              </a:rPr>
              <a:t>have a continuous value</a:t>
            </a:r>
            <a:r>
              <a:rPr lang="en" sz="2000">
                <a:latin typeface="Open Sans"/>
                <a:ea typeface="Open Sans"/>
                <a:cs typeface="Open Sans"/>
                <a:sym typeface="Open Sans"/>
              </a:rPr>
              <a:t> or is it discrete (binary or multi-class)?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92" name="Google Shape;92;p16"/>
          <p:cNvPicPr preferRelativeResize="0"/>
          <p:nvPr/>
        </p:nvPicPr>
        <p:blipFill>
          <a:blip r:embed="rId3">
            <a:alphaModFix/>
          </a:blip>
          <a:stretch>
            <a:fillRect/>
          </a:stretch>
        </p:blipFill>
        <p:spPr>
          <a:xfrm>
            <a:off x="2176850" y="1029575"/>
            <a:ext cx="4790300" cy="3863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5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42" name="Google Shape;442;p52"/>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Talking about accuracy, our favourite metric!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Accuracy is defined as the ratio of correctly predicted examples by the total examples.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b="1" lang="en" sz="1900">
                <a:solidFill>
                  <a:schemeClr val="dk1"/>
                </a:solidFill>
                <a:latin typeface="Open Sans"/>
                <a:ea typeface="Open Sans"/>
                <a:cs typeface="Open Sans"/>
                <a:sym typeface="Open Sans"/>
              </a:rPr>
              <a:t>Accuracy:</a:t>
            </a:r>
            <a:r>
              <a:rPr lang="en" sz="1900">
                <a:solidFill>
                  <a:schemeClr val="dk1"/>
                </a:solidFill>
                <a:latin typeface="Open Sans"/>
                <a:ea typeface="Open Sans"/>
                <a:cs typeface="Open Sans"/>
                <a:sym typeface="Open Sans"/>
              </a:rPr>
              <a:t> Overall, how often is the classifier correct?</a:t>
            </a:r>
            <a:endParaRPr sz="1900">
              <a:solidFill>
                <a:schemeClr val="dk1"/>
              </a:solidFill>
              <a:latin typeface="Open Sans"/>
              <a:ea typeface="Open Sans"/>
              <a:cs typeface="Open Sans"/>
              <a:sym typeface="Open Sans"/>
            </a:endParaRPr>
          </a:p>
          <a:p>
            <a:pPr indent="457200" lvl="0" marL="457200" rtl="0" algn="l">
              <a:spcBef>
                <a:spcPts val="0"/>
              </a:spcBef>
              <a:spcAft>
                <a:spcPts val="0"/>
              </a:spcAft>
              <a:buNone/>
            </a:pPr>
            <a:r>
              <a:rPr b="1" lang="en" sz="1900">
                <a:solidFill>
                  <a:schemeClr val="dk1"/>
                </a:solidFill>
                <a:latin typeface="Open Sans"/>
                <a:ea typeface="Open Sans"/>
                <a:cs typeface="Open Sans"/>
                <a:sym typeface="Open Sans"/>
              </a:rPr>
              <a:t>= (TP+TN)/total</a:t>
            </a:r>
            <a:r>
              <a:rPr lang="en" sz="1900">
                <a:solidFill>
                  <a:schemeClr val="dk1"/>
                </a:solidFill>
                <a:latin typeface="Open Sans"/>
                <a:ea typeface="Open Sans"/>
                <a:cs typeface="Open Sans"/>
                <a:sym typeface="Open Sans"/>
              </a:rPr>
              <a:t> = (100+50)/165 = 0.91</a:t>
            </a:r>
            <a:endParaRPr sz="1900">
              <a:solidFill>
                <a:schemeClr val="dk1"/>
              </a:solidFill>
              <a:latin typeface="Open Sans"/>
              <a:ea typeface="Open Sans"/>
              <a:cs typeface="Open Sans"/>
              <a:sym typeface="Open Sans"/>
            </a:endParaRPr>
          </a:p>
          <a:p>
            <a:pPr indent="45720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Remember, accuracy is a </a:t>
            </a:r>
            <a:r>
              <a:rPr b="1" lang="en" sz="1900">
                <a:solidFill>
                  <a:schemeClr val="dk1"/>
                </a:solidFill>
                <a:latin typeface="Open Sans"/>
                <a:ea typeface="Open Sans"/>
                <a:cs typeface="Open Sans"/>
                <a:sym typeface="Open Sans"/>
              </a:rPr>
              <a:t>very useful metric</a:t>
            </a:r>
            <a:r>
              <a:rPr lang="en" sz="1900">
                <a:solidFill>
                  <a:schemeClr val="dk1"/>
                </a:solidFill>
                <a:latin typeface="Open Sans"/>
                <a:ea typeface="Open Sans"/>
                <a:cs typeface="Open Sans"/>
                <a:sym typeface="Open Sans"/>
              </a:rPr>
              <a:t> </a:t>
            </a:r>
            <a:r>
              <a:rPr b="1" lang="en" sz="1900">
                <a:solidFill>
                  <a:schemeClr val="dk1"/>
                </a:solidFill>
                <a:latin typeface="Open Sans"/>
                <a:ea typeface="Open Sans"/>
                <a:cs typeface="Open Sans"/>
                <a:sym typeface="Open Sans"/>
              </a:rPr>
              <a:t>when all the classes are equally important. </a:t>
            </a:r>
            <a:endParaRPr b="1"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But this might not be the case if we are predicting if a patient has cancer. In this example, we can probably tolerate FPs but not FNs.</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If a cancerous patient is wrongly reported as being fine, it can result in delaying of treatment. Which is not good!</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443" name="Google Shape;443;p5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pic>
        <p:nvPicPr>
          <p:cNvPr id="444" name="Google Shape;444;p52"/>
          <p:cNvPicPr preferRelativeResize="0"/>
          <p:nvPr/>
        </p:nvPicPr>
        <p:blipFill>
          <a:blip r:embed="rId3">
            <a:alphaModFix/>
          </a:blip>
          <a:stretch>
            <a:fillRect/>
          </a:stretch>
        </p:blipFill>
        <p:spPr>
          <a:xfrm>
            <a:off x="2375800" y="2226588"/>
            <a:ext cx="4286250" cy="733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0" name="Google Shape;450;p5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51" name="Google Shape;451;p53"/>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So you’ve already learnt how to calculate Precision and Recall and how changing the threshold can affect their values. (SImilar to Sensitivity, Specificity threshold)</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But do we necessarily need to spend time on varying the threshold to get the perfect Precision and Recall? Or is there a way to choose this threshold automatically?</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Let’s take 3 algorithms and try to find a metric for combining Precision and Recall.</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How about taking an average of Precision and Recall? (P+R)/2</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452" name="Google Shape;452;p5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graphicFrame>
        <p:nvGraphicFramePr>
          <p:cNvPr id="453" name="Google Shape;453;p53"/>
          <p:cNvGraphicFramePr/>
          <p:nvPr/>
        </p:nvGraphicFramePr>
        <p:xfrm>
          <a:off x="990150" y="4762850"/>
          <a:ext cx="3000000" cy="3000000"/>
        </p:xfrm>
        <a:graphic>
          <a:graphicData uri="http://schemas.openxmlformats.org/drawingml/2006/table">
            <a:tbl>
              <a:tblPr>
                <a:noFill/>
                <a:tableStyleId>{C9C97570-ACCD-4ED2-89D0-D4E36448DB02}</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Precision (P)</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Recall (R)</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Average</a:t>
                      </a:r>
                      <a:endParaRPr b="1">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0.5</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0.45</a:t>
                      </a:r>
                      <a:endParaRPr>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2</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0.7</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a:t>
                      </a:r>
                      <a:endParaRPr>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3</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0.02</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1.0</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0.51</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5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9" name="Google Shape;459;p5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60" name="Google Shape;460;p54"/>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Average tells us that Algorithm 3 is the best (highest value). Whereas Algorithm 3 is a dumb model that predicts y=1 each time and thus gives a recall of 1 (FN =0, TP=1).</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That means average isn’t a good metric.</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Researchers found a metric that solves our purpose: The F1 Score!</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461" name="Google Shape;461;p5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F1 Score</a:t>
            </a:r>
            <a:endParaRPr sz="4600">
              <a:solidFill>
                <a:srgbClr val="434343"/>
              </a:solidFill>
              <a:latin typeface="Economica"/>
              <a:ea typeface="Economica"/>
              <a:cs typeface="Economica"/>
              <a:sym typeface="Economica"/>
            </a:endParaRPr>
          </a:p>
        </p:txBody>
      </p:sp>
      <p:pic>
        <p:nvPicPr>
          <p:cNvPr id="462" name="Google Shape;462;p54"/>
          <p:cNvPicPr preferRelativeResize="0"/>
          <p:nvPr/>
        </p:nvPicPr>
        <p:blipFill rotWithShape="1">
          <a:blip r:embed="rId3">
            <a:alphaModFix/>
          </a:blip>
          <a:srcRect b="30948" l="0" r="0" t="0"/>
          <a:stretch/>
        </p:blipFill>
        <p:spPr>
          <a:xfrm>
            <a:off x="665350" y="3210000"/>
            <a:ext cx="7813275" cy="36479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8" name="Google Shape;468;p5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69" name="Google Shape;469;p55"/>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Let’s apply F1 Score to our problem:</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The F1 score tells us that Algorithm 1 is the best (highest F1 Score).</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b="1" lang="en" sz="1900">
                <a:solidFill>
                  <a:schemeClr val="dk1"/>
                </a:solidFill>
                <a:latin typeface="Open Sans"/>
                <a:ea typeface="Open Sans"/>
                <a:cs typeface="Open Sans"/>
                <a:sym typeface="Open Sans"/>
              </a:rPr>
              <a:t>For F1 Score to be large, both P and R need to be large. </a:t>
            </a:r>
            <a:endParaRPr b="1"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b="1"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It’ll be highest(1) when both P and R are 1</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Accuracy can be used when the class distribution is similar while F1-score is a better metric when there are imbalanced classes.</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470" name="Google Shape;470;p5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F1 Score</a:t>
            </a:r>
            <a:endParaRPr sz="4600">
              <a:solidFill>
                <a:srgbClr val="434343"/>
              </a:solidFill>
              <a:latin typeface="Economica"/>
              <a:ea typeface="Economica"/>
              <a:cs typeface="Economica"/>
              <a:sym typeface="Economica"/>
            </a:endParaRPr>
          </a:p>
        </p:txBody>
      </p:sp>
      <p:graphicFrame>
        <p:nvGraphicFramePr>
          <p:cNvPr id="471" name="Google Shape;471;p55"/>
          <p:cNvGraphicFramePr/>
          <p:nvPr/>
        </p:nvGraphicFramePr>
        <p:xfrm>
          <a:off x="1029575" y="1552725"/>
          <a:ext cx="3000000" cy="3000000"/>
        </p:xfrm>
        <a:graphic>
          <a:graphicData uri="http://schemas.openxmlformats.org/drawingml/2006/table">
            <a:tbl>
              <a:tblPr>
                <a:noFill/>
                <a:tableStyleId>{C9C97570-ACCD-4ED2-89D0-D4E36448DB02}</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Precision (P)</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Recall (R)</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Average</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F1 Score</a:t>
                      </a:r>
                      <a:endParaRPr b="1">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0.5</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0.45</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0.444</a:t>
                      </a:r>
                      <a:endParaRPr>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2</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0.7</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0.175</a:t>
                      </a:r>
                      <a:endParaRPr>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3</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0.02</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1.0</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0.51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0.0392</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5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7" name="Google Shape;477;p5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78" name="Google Shape;478;p56"/>
          <p:cNvSpPr txBox="1"/>
          <p:nvPr/>
        </p:nvSpPr>
        <p:spPr>
          <a:xfrm>
            <a:off x="238775" y="1193850"/>
            <a:ext cx="8820600" cy="5518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An ROC curve is a commonly used way to visualize the performance of a binary classifier, meaning a classifier with two possible output classes.</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It shows the performance of a classification model at all threshold values.</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It plots 2 parameters:</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AutoNum type="arabicPeriod"/>
            </a:pPr>
            <a:r>
              <a:rPr lang="en" sz="1800">
                <a:solidFill>
                  <a:schemeClr val="dk1"/>
                </a:solidFill>
                <a:latin typeface="Open Sans"/>
                <a:ea typeface="Open Sans"/>
                <a:cs typeface="Open Sans"/>
                <a:sym typeface="Open Sans"/>
              </a:rPr>
              <a:t>True positive rate /Recall (TPR)</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AutoNum type="arabicPeriod"/>
            </a:pPr>
            <a:r>
              <a:rPr lang="en" sz="1800">
                <a:solidFill>
                  <a:schemeClr val="dk1"/>
                </a:solidFill>
                <a:latin typeface="Open Sans"/>
                <a:ea typeface="Open Sans"/>
                <a:cs typeface="Open Sans"/>
                <a:sym typeface="Open Sans"/>
              </a:rPr>
              <a:t>False Positive rate (FPR)</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479" name="Google Shape;479;p5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ROC (Receiver Operator Characteristic) Curve</a:t>
            </a:r>
            <a:endParaRPr sz="4000">
              <a:solidFill>
                <a:srgbClr val="434343"/>
              </a:solidFill>
              <a:latin typeface="Economica"/>
              <a:ea typeface="Economica"/>
              <a:cs typeface="Economica"/>
              <a:sym typeface="Economica"/>
            </a:endParaRPr>
          </a:p>
        </p:txBody>
      </p:sp>
      <p:pic>
        <p:nvPicPr>
          <p:cNvPr id="480" name="Google Shape;480;p56"/>
          <p:cNvPicPr preferRelativeResize="0"/>
          <p:nvPr/>
        </p:nvPicPr>
        <p:blipFill>
          <a:blip r:embed="rId3">
            <a:alphaModFix/>
          </a:blip>
          <a:stretch>
            <a:fillRect/>
          </a:stretch>
        </p:blipFill>
        <p:spPr>
          <a:xfrm>
            <a:off x="1748829" y="3550342"/>
            <a:ext cx="2310000" cy="805200"/>
          </a:xfrm>
          <a:prstGeom prst="rect">
            <a:avLst/>
          </a:prstGeom>
          <a:noFill/>
          <a:ln>
            <a:noFill/>
          </a:ln>
        </p:spPr>
      </p:pic>
      <p:pic>
        <p:nvPicPr>
          <p:cNvPr id="481" name="Google Shape;481;p56"/>
          <p:cNvPicPr preferRelativeResize="0"/>
          <p:nvPr/>
        </p:nvPicPr>
        <p:blipFill>
          <a:blip r:embed="rId4">
            <a:alphaModFix/>
          </a:blip>
          <a:stretch>
            <a:fillRect/>
          </a:stretch>
        </p:blipFill>
        <p:spPr>
          <a:xfrm>
            <a:off x="1748825" y="4944680"/>
            <a:ext cx="2310000" cy="83637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5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7" name="Google Shape;487;p5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88" name="Google Shape;488;p57"/>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AUC stands for "</a:t>
            </a:r>
            <a:r>
              <a:rPr b="1" lang="en" sz="1800">
                <a:latin typeface="Open Sans"/>
                <a:ea typeface="Open Sans"/>
                <a:cs typeface="Open Sans"/>
                <a:sym typeface="Open Sans"/>
              </a:rPr>
              <a:t>Area under the ROC Curve</a:t>
            </a:r>
            <a:r>
              <a:rPr lang="en" sz="1800">
                <a:latin typeface="Open Sans"/>
                <a:ea typeface="Open Sans"/>
                <a:cs typeface="Open Sans"/>
                <a:sym typeface="Open Sans"/>
              </a:rPr>
              <a:t>." That is, AUC measures the entire two-dimensional area underneath the entire ROC curve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457200" lvl="0" marL="2286000" rtl="0" algn="l">
              <a:spcBef>
                <a:spcPts val="0"/>
              </a:spcBef>
              <a:spcAft>
                <a:spcPts val="0"/>
              </a:spcAft>
              <a:buNone/>
            </a:pPr>
            <a:r>
              <a:t/>
            </a:r>
            <a:endParaRPr sz="1800">
              <a:latin typeface="Open Sans"/>
              <a:ea typeface="Open Sans"/>
              <a:cs typeface="Open Sans"/>
              <a:sym typeface="Open Sans"/>
            </a:endParaRPr>
          </a:p>
          <a:p>
            <a:pPr indent="457200" lvl="0" marL="2286000" rtl="0" algn="l">
              <a:spcBef>
                <a:spcPts val="0"/>
              </a:spcBef>
              <a:spcAft>
                <a:spcPts val="0"/>
              </a:spcAft>
              <a:buNone/>
            </a:pPr>
            <a:r>
              <a:t/>
            </a:r>
            <a:endParaRPr sz="1800">
              <a:latin typeface="Open Sans"/>
              <a:ea typeface="Open Sans"/>
              <a:cs typeface="Open Sans"/>
              <a:sym typeface="Open Sans"/>
            </a:endParaRPr>
          </a:p>
          <a:p>
            <a:pPr indent="457200" lvl="0" marL="228600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AUC provides an aggregate measure of performance across all possible classification thresholds.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489" name="Google Shape;489;p5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AUC Curve</a:t>
            </a:r>
            <a:endParaRPr sz="4600">
              <a:solidFill>
                <a:srgbClr val="434343"/>
              </a:solidFill>
              <a:latin typeface="Economica"/>
              <a:ea typeface="Economica"/>
              <a:cs typeface="Economica"/>
              <a:sym typeface="Economica"/>
            </a:endParaRPr>
          </a:p>
        </p:txBody>
      </p:sp>
      <p:pic>
        <p:nvPicPr>
          <p:cNvPr id="490" name="Google Shape;490;p57"/>
          <p:cNvPicPr preferRelativeResize="0"/>
          <p:nvPr/>
        </p:nvPicPr>
        <p:blipFill>
          <a:blip r:embed="rId3">
            <a:alphaModFix/>
          </a:blip>
          <a:stretch>
            <a:fillRect/>
          </a:stretch>
        </p:blipFill>
        <p:spPr>
          <a:xfrm>
            <a:off x="2852738" y="1857375"/>
            <a:ext cx="3438525" cy="31432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5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6" name="Google Shape;496;p5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97" name="Google Shape;497;p58"/>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sp>
        <p:nvSpPr>
          <p:cNvPr id="498" name="Google Shape;498;p5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ROC and AUC Explained </a:t>
            </a:r>
            <a:endParaRPr sz="4000">
              <a:solidFill>
                <a:srgbClr val="434343"/>
              </a:solidFill>
              <a:latin typeface="Economica"/>
              <a:ea typeface="Economica"/>
              <a:cs typeface="Economica"/>
              <a:sym typeface="Economica"/>
            </a:endParaRPr>
          </a:p>
        </p:txBody>
      </p:sp>
      <p:pic>
        <p:nvPicPr>
          <p:cNvPr descr="An ROC curve is the most commonly used way to visualize the performance of a binary classifier, and AUC is (arguably) the best way to summarize its performance in a single number. As such, gaining a deep understanding of ROC curves and AUC is beneficial for data scientists, machine learning practitioners, and medical researchers (among others).&#10;&#10;SUBSCRIBE to learn data science with Python:&#10;https://www.youtube.com/dataschool?sub_confirmation=1&#10;&#10;JOIN the &quot;Data School Insiders&quot; community and receive exclusive rewards:&#10;https://www.patreon.com/dataschool&#10;&#10;RESOURCES:&#10;- Transcript and screenshots: https://www.dataschool.io/roc-curves-and-auc-explained/&#10;- Visualization: http://www.navan.name/roc/&#10;- Research paper: http://people.inf.elte.hu/kiss/13dwhdm/roc.pdf&#10;&#10;LET'S CONNECT!&#10;- Newsletter: https://www.dataschool.io/subscribe/&#10;- Twitter: https://twitter.com/justmarkham&#10;- Facebook: https://www.facebook.com/DataScienceSchool/&#10;- LinkedIn: https://www.linkedin.com/in/justmarkham/" id="499" name="Google Shape;499;p58" title="ROC Curves and Area Under the Curve (AUC) Explained">
            <a:hlinkClick r:id="rId3"/>
          </p:cNvPr>
          <p:cNvPicPr preferRelativeResize="0"/>
          <p:nvPr/>
        </p:nvPicPr>
        <p:blipFill>
          <a:blip r:embed="rId4">
            <a:alphaModFix/>
          </a:blip>
          <a:stretch>
            <a:fillRect/>
          </a:stretch>
        </p:blipFill>
        <p:spPr>
          <a:xfrm>
            <a:off x="654600" y="925325"/>
            <a:ext cx="7910100" cy="59325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5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5" name="Google Shape;505;p5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06" name="Google Shape;506;p5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Reading Material</a:t>
            </a:r>
            <a:endParaRPr sz="4800">
              <a:solidFill>
                <a:srgbClr val="434343"/>
              </a:solidFill>
              <a:latin typeface="Economica"/>
              <a:ea typeface="Economica"/>
              <a:cs typeface="Economica"/>
              <a:sym typeface="Economica"/>
            </a:endParaRPr>
          </a:p>
        </p:txBody>
      </p:sp>
      <p:sp>
        <p:nvSpPr>
          <p:cNvPr id="507" name="Google Shape;507;p59"/>
          <p:cNvSpPr txBox="1"/>
          <p:nvPr/>
        </p:nvSpPr>
        <p:spPr>
          <a:xfrm>
            <a:off x="373950" y="2048200"/>
            <a:ext cx="8685600" cy="34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rgbClr val="FFFF00"/>
                </a:highlight>
                <a:latin typeface="Open Sans"/>
                <a:ea typeface="Open Sans"/>
                <a:cs typeface="Open Sans"/>
                <a:sym typeface="Open Sans"/>
              </a:rPr>
              <a:t>MUST READ</a:t>
            </a:r>
            <a:endParaRPr sz="2000">
              <a:solidFill>
                <a:schemeClr val="dk1"/>
              </a:solidFill>
              <a:highlight>
                <a:srgbClr val="FFFF00"/>
              </a:highlight>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An excellent article explaining Threshold, ROC and AUC in a simple manner: </a:t>
            </a:r>
            <a:r>
              <a:rPr lang="en" sz="2000" u="sng">
                <a:solidFill>
                  <a:schemeClr val="hlink"/>
                </a:solidFill>
                <a:latin typeface="Open Sans"/>
                <a:ea typeface="Open Sans"/>
                <a:cs typeface="Open Sans"/>
                <a:sym typeface="Open Sans"/>
                <a:hlinkClick r:id="rId3"/>
              </a:rPr>
              <a:t>https://towardsdatascience.com/understanding-the-roc-and-auc-curves-a05b68550b69</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511" name="Shape 511"/>
        <p:cNvGrpSpPr/>
        <p:nvPr/>
      </p:nvGrpSpPr>
      <p:grpSpPr>
        <a:xfrm>
          <a:off x="0" y="0"/>
          <a:ext cx="0" cy="0"/>
          <a:chOff x="0" y="0"/>
          <a:chExt cx="0" cy="0"/>
        </a:xfrm>
      </p:grpSpPr>
      <p:sp>
        <p:nvSpPr>
          <p:cNvPr id="512" name="Google Shape;512;p60"/>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lt1"/>
                </a:solidFill>
                <a:latin typeface="Open Sans"/>
                <a:ea typeface="Open Sans"/>
                <a:cs typeface="Open Sans"/>
                <a:sym typeface="Open Sans"/>
              </a:rPr>
              <a:t>Which metrics to use when?</a:t>
            </a:r>
            <a:endParaRPr b="1" sz="3600">
              <a:solidFill>
                <a:schemeClr val="lt1"/>
              </a:solidFill>
              <a:latin typeface="Open Sans"/>
              <a:ea typeface="Open Sans"/>
              <a:cs typeface="Open Sans"/>
              <a:sym typeface="Open Sans"/>
            </a:endParaRPr>
          </a:p>
        </p:txBody>
      </p:sp>
      <p:sp>
        <p:nvSpPr>
          <p:cNvPr id="513" name="Google Shape;513;p6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9" name="Google Shape;519;p6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20" name="Google Shape;520;p61"/>
          <p:cNvSpPr txBox="1"/>
          <p:nvPr/>
        </p:nvSpPr>
        <p:spPr>
          <a:xfrm>
            <a:off x="378800" y="170000"/>
            <a:ext cx="8435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Which metrics to use when?</a:t>
            </a:r>
            <a:endParaRPr sz="4800">
              <a:solidFill>
                <a:srgbClr val="434343"/>
              </a:solidFill>
              <a:latin typeface="Economica"/>
              <a:ea typeface="Economica"/>
              <a:cs typeface="Economica"/>
              <a:sym typeface="Economica"/>
            </a:endParaRPr>
          </a:p>
        </p:txBody>
      </p:sp>
      <p:sp>
        <p:nvSpPr>
          <p:cNvPr id="521" name="Google Shape;521;p61"/>
          <p:cNvSpPr txBox="1"/>
          <p:nvPr/>
        </p:nvSpPr>
        <p:spPr>
          <a:xfrm>
            <a:off x="763500" y="975200"/>
            <a:ext cx="7608000" cy="480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latin typeface="Open Sans"/>
                <a:ea typeface="Open Sans"/>
                <a:cs typeface="Open Sans"/>
                <a:sym typeface="Open Sans"/>
              </a:rPr>
              <a:t>This is an important question and we get used to learning these measures over time. Sharing some resources with you all so that it helps you understand what metrics to be used in the context of solving a regression problem.</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2000">
                <a:solidFill>
                  <a:schemeClr val="dk1"/>
                </a:solidFill>
                <a:latin typeface="Open Sans"/>
                <a:ea typeface="Open Sans"/>
                <a:cs typeface="Open Sans"/>
                <a:sym typeface="Open Sans"/>
              </a:rPr>
              <a:t>5 Classification Metrics every data scientist must know</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accent5"/>
                </a:solidFill>
                <a:latin typeface="Open Sans"/>
                <a:ea typeface="Open Sans"/>
                <a:cs typeface="Open Sans"/>
                <a:sym typeface="Open Sans"/>
                <a:hlinkClick r:id="rId3"/>
              </a:rPr>
              <a:t>https://towardsdatascience.com/the-5-classification-evaluation-metrics-you-must-know-aa97784ff226</a:t>
            </a:r>
            <a:br>
              <a:rPr lang="en" sz="1900">
                <a:solidFill>
                  <a:schemeClr val="dk1"/>
                </a:solidFill>
                <a:latin typeface="Open Sans"/>
                <a:ea typeface="Open Sans"/>
                <a:cs typeface="Open Sans"/>
                <a:sym typeface="Open Sans"/>
              </a:rPr>
            </a:b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2000" u="sng">
                <a:solidFill>
                  <a:schemeClr val="hlink"/>
                </a:solidFill>
                <a:latin typeface="Open Sans"/>
                <a:ea typeface="Open Sans"/>
                <a:cs typeface="Open Sans"/>
                <a:sym typeface="Open Sans"/>
                <a:hlinkClick r:id="rId4"/>
              </a:rPr>
              <a:t>https://medium.com/usf-msds/choosing-the-right-metric-for-evaluating-machine-learning-models-part-2-86d5649a5428</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p:txBody>
      </p:sp>
      <p:grpSp>
        <p:nvGrpSpPr>
          <p:cNvPr id="522" name="Google Shape;522;p61"/>
          <p:cNvGrpSpPr/>
          <p:nvPr/>
        </p:nvGrpSpPr>
        <p:grpSpPr>
          <a:xfrm>
            <a:off x="0" y="5976100"/>
            <a:ext cx="9144000" cy="919800"/>
            <a:chOff x="0" y="5976100"/>
            <a:chExt cx="9144000" cy="919800"/>
          </a:xfrm>
        </p:grpSpPr>
        <p:sp>
          <p:nvSpPr>
            <p:cNvPr id="523" name="Google Shape;523;p6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4" name="Google Shape;524;p61"/>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9" name="Google Shape;99;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Regression</a:t>
            </a:r>
            <a:endParaRPr sz="4800">
              <a:solidFill>
                <a:srgbClr val="434343"/>
              </a:solidFill>
              <a:latin typeface="Economica"/>
              <a:ea typeface="Economica"/>
              <a:cs typeface="Economica"/>
              <a:sym typeface="Economica"/>
            </a:endParaRPr>
          </a:p>
        </p:txBody>
      </p:sp>
      <p:sp>
        <p:nvSpPr>
          <p:cNvPr id="100" name="Google Shape;100;p17"/>
          <p:cNvSpPr txBox="1"/>
          <p:nvPr/>
        </p:nvSpPr>
        <p:spPr>
          <a:xfrm>
            <a:off x="672625" y="1820300"/>
            <a:ext cx="7578600" cy="3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If your answer is </a:t>
            </a:r>
            <a:r>
              <a:rPr lang="en" sz="2000">
                <a:latin typeface="Open Sans"/>
                <a:ea typeface="Open Sans"/>
                <a:cs typeface="Open Sans"/>
                <a:sym typeface="Open Sans"/>
              </a:rPr>
              <a:t>continuous</a:t>
            </a:r>
            <a:r>
              <a:rPr lang="en" sz="2000">
                <a:latin typeface="Open Sans"/>
                <a:ea typeface="Open Sans"/>
                <a:cs typeface="Open Sans"/>
                <a:sym typeface="Open Sans"/>
              </a:rPr>
              <a:t> values, you’re dealing with Regression.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This means that if you’re trying to predict quantities like height, income, price, or scores, you should be using a model that will output a continuous number.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So if your objective is to determine tomorrow’s temperature, you should use a regression model.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101" name="Google Shape;101;p17"/>
          <p:cNvGrpSpPr/>
          <p:nvPr/>
        </p:nvGrpSpPr>
        <p:grpSpPr>
          <a:xfrm>
            <a:off x="0" y="5976100"/>
            <a:ext cx="9144000" cy="919800"/>
            <a:chOff x="0" y="5976100"/>
            <a:chExt cx="9144000" cy="919800"/>
          </a:xfrm>
        </p:grpSpPr>
        <p:sp>
          <p:nvSpPr>
            <p:cNvPr id="102" name="Google Shape;102;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0" name="Google Shape;530;p6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31" name="Google Shape;531;p6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532" name="Google Shape;532;p62"/>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https://docs.google.com/presentation/d/1JbZ8wM3xt5p2rk8nh1iFhscXmGFTSl-ZvNQ2smpCyl0/edit?usp=sharing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8" name="Google Shape;538;p6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539" name="Google Shape;539;p63"/>
          <p:cNvGrpSpPr/>
          <p:nvPr/>
        </p:nvGrpSpPr>
        <p:grpSpPr>
          <a:xfrm>
            <a:off x="0" y="5976100"/>
            <a:ext cx="9144000" cy="919800"/>
            <a:chOff x="0" y="5976100"/>
            <a:chExt cx="9144000" cy="919800"/>
          </a:xfrm>
        </p:grpSpPr>
        <p:sp>
          <p:nvSpPr>
            <p:cNvPr id="540" name="Google Shape;540;p6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1" name="Google Shape;541;p6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542" name="Google Shape;542;p63"/>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543" name="Google Shape;543;p63"/>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Classification</a:t>
            </a:r>
            <a:endParaRPr sz="4800">
              <a:solidFill>
                <a:srgbClr val="434343"/>
              </a:solidFill>
              <a:latin typeface="Economica"/>
              <a:ea typeface="Economica"/>
              <a:cs typeface="Economica"/>
              <a:sym typeface="Economica"/>
            </a:endParaRPr>
          </a:p>
        </p:txBody>
      </p:sp>
      <p:sp>
        <p:nvSpPr>
          <p:cNvPr id="111" name="Google Shape;111;p18"/>
          <p:cNvSpPr txBox="1"/>
          <p:nvPr/>
        </p:nvSpPr>
        <p:spPr>
          <a:xfrm>
            <a:off x="672625" y="1363100"/>
            <a:ext cx="7578600" cy="42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Let’s come to the second case where if you can clearly see that the target variable is divided into classes. You’ll be using Classification here.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When the number of classes is 2, it is known as Binary Classification.</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Eg. Will it be hot or cold tomorrow is a binary classification problem with 2 classes: Hot and Cold.</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When it is more than 2, it is known as Multi Class Classification.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Eg. Classifying movies in Good, Average or Bad according to reviews.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112" name="Google Shape;112;p18"/>
          <p:cNvGrpSpPr/>
          <p:nvPr/>
        </p:nvGrpSpPr>
        <p:grpSpPr>
          <a:xfrm>
            <a:off x="0" y="5976100"/>
            <a:ext cx="9144000" cy="919800"/>
            <a:chOff x="0" y="5976100"/>
            <a:chExt cx="9144000" cy="919800"/>
          </a:xfrm>
        </p:grpSpPr>
        <p:sp>
          <p:nvSpPr>
            <p:cNvPr id="113" name="Google Shape;113;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1" name="Google Shape;121;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Classification vs Regression</a:t>
            </a:r>
            <a:endParaRPr sz="4800">
              <a:solidFill>
                <a:srgbClr val="434343"/>
              </a:solidFill>
              <a:latin typeface="Economica"/>
              <a:ea typeface="Economica"/>
              <a:cs typeface="Economica"/>
              <a:sym typeface="Economica"/>
            </a:endParaRPr>
          </a:p>
        </p:txBody>
      </p:sp>
      <p:sp>
        <p:nvSpPr>
          <p:cNvPr id="122" name="Google Shape;122;p19"/>
          <p:cNvSpPr txBox="1"/>
          <p:nvPr/>
        </p:nvSpPr>
        <p:spPr>
          <a:xfrm>
            <a:off x="748825" y="2429900"/>
            <a:ext cx="7578600" cy="39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It’s important to understand the characteristics of your target variable before you begin running models and forming predictions.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123" name="Google Shape;123;p19"/>
          <p:cNvPicPr preferRelativeResize="0"/>
          <p:nvPr/>
        </p:nvPicPr>
        <p:blipFill>
          <a:blip r:embed="rId3">
            <a:alphaModFix/>
          </a:blip>
          <a:stretch>
            <a:fillRect/>
          </a:stretch>
        </p:blipFill>
        <p:spPr>
          <a:xfrm>
            <a:off x="995888" y="1269300"/>
            <a:ext cx="6770326" cy="332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lt1"/>
                </a:solidFill>
                <a:latin typeface="Open Sans"/>
                <a:ea typeface="Open Sans"/>
                <a:cs typeface="Open Sans"/>
                <a:sym typeface="Open Sans"/>
              </a:rPr>
              <a:t>Classification Algorithms</a:t>
            </a:r>
            <a:endParaRPr b="1" sz="3600">
              <a:solidFill>
                <a:schemeClr val="lt1"/>
              </a:solidFill>
              <a:latin typeface="Open Sans"/>
              <a:ea typeface="Open Sans"/>
              <a:cs typeface="Open Sans"/>
              <a:sym typeface="Open Sans"/>
            </a:endParaRPr>
          </a:p>
        </p:txBody>
      </p:sp>
      <p:sp>
        <p:nvSpPr>
          <p:cNvPr id="129" name="Google Shape;12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 name="Google Shape;135;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6" name="Google Shape;136;p21"/>
          <p:cNvSpPr txBox="1"/>
          <p:nvPr/>
        </p:nvSpPr>
        <p:spPr>
          <a:xfrm>
            <a:off x="702000" y="219825"/>
            <a:ext cx="7740000" cy="805200"/>
          </a:xfrm>
          <a:prstGeom prst="rect">
            <a:avLst/>
          </a:prstGeom>
          <a:noFill/>
          <a:ln>
            <a:noFill/>
          </a:ln>
        </p:spPr>
        <p:txBody>
          <a:bodyPr anchorCtr="0" anchor="b" bIns="91425" lIns="91425" spcFirstLastPara="1" rIns="91425" wrap="square" tIns="91425">
            <a:noAutofit/>
          </a:bodyPr>
          <a:lstStyle/>
          <a:p>
            <a:pPr indent="0" lvl="0" marL="457200" rtl="0" algn="ctr">
              <a:spcBef>
                <a:spcPts val="0"/>
              </a:spcBef>
              <a:spcAft>
                <a:spcPts val="0"/>
              </a:spcAft>
              <a:buNone/>
            </a:pPr>
            <a:r>
              <a:rPr lang="en" sz="4800">
                <a:solidFill>
                  <a:srgbClr val="434343"/>
                </a:solidFill>
                <a:latin typeface="Economica"/>
                <a:ea typeface="Economica"/>
                <a:cs typeface="Economica"/>
                <a:sym typeface="Economica"/>
              </a:rPr>
              <a:t>Types of Classification</a:t>
            </a:r>
            <a:r>
              <a:rPr lang="en" sz="4800">
                <a:solidFill>
                  <a:srgbClr val="434343"/>
                </a:solidFill>
                <a:latin typeface="Economica"/>
                <a:ea typeface="Economica"/>
                <a:cs typeface="Economica"/>
                <a:sym typeface="Economica"/>
              </a:rPr>
              <a:t> Algorithms</a:t>
            </a:r>
            <a:endParaRPr sz="4800">
              <a:solidFill>
                <a:srgbClr val="434343"/>
              </a:solidFill>
              <a:latin typeface="Economica"/>
              <a:ea typeface="Economica"/>
              <a:cs typeface="Economica"/>
              <a:sym typeface="Economica"/>
            </a:endParaRPr>
          </a:p>
        </p:txBody>
      </p:sp>
      <p:sp>
        <p:nvSpPr>
          <p:cNvPr id="137" name="Google Shape;137;p21"/>
          <p:cNvSpPr txBox="1"/>
          <p:nvPr/>
        </p:nvSpPr>
        <p:spPr>
          <a:xfrm>
            <a:off x="1231650" y="1723628"/>
            <a:ext cx="6680700" cy="41883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Logistic </a:t>
            </a:r>
            <a:r>
              <a:rPr lang="en" sz="2000">
                <a:latin typeface="Open Sans"/>
                <a:ea typeface="Open Sans"/>
                <a:cs typeface="Open Sans"/>
                <a:sym typeface="Open Sans"/>
              </a:rPr>
              <a:t>Regression</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Decision Trees (DecisionTreeClassifier)</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Random Forest (</a:t>
            </a:r>
            <a:r>
              <a:rPr lang="en" sz="2000">
                <a:latin typeface="Open Sans"/>
                <a:ea typeface="Open Sans"/>
                <a:cs typeface="Open Sans"/>
                <a:sym typeface="Open Sans"/>
              </a:rPr>
              <a:t>RandomForestClassifier)</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Other Algorithms</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Naive Bayes Classifier</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Support Vector Machines</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K Nearest Neighbors</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And many more….</a:t>
            </a:r>
            <a:endParaRPr sz="2000">
              <a:latin typeface="Open Sans"/>
              <a:ea typeface="Open Sans"/>
              <a:cs typeface="Open Sans"/>
              <a:sym typeface="Open Sans"/>
            </a:endParaRPr>
          </a:p>
        </p:txBody>
      </p:sp>
      <p:grpSp>
        <p:nvGrpSpPr>
          <p:cNvPr id="138" name="Google Shape;138;p21"/>
          <p:cNvGrpSpPr/>
          <p:nvPr/>
        </p:nvGrpSpPr>
        <p:grpSpPr>
          <a:xfrm>
            <a:off x="0" y="5976100"/>
            <a:ext cx="9144000" cy="919800"/>
            <a:chOff x="0" y="5976100"/>
            <a:chExt cx="9144000" cy="919800"/>
          </a:xfrm>
        </p:grpSpPr>
        <p:sp>
          <p:nvSpPr>
            <p:cNvPr id="139" name="Google Shape;139;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