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verage"/>
      <p:regular r:id="rId26"/>
    </p:embeddedFont>
    <p:embeddedFont>
      <p:font typeface="Oswald"/>
      <p:regular r:id="rId27"/>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verage-regular.fntdata"/><Relationship Id="rId25" Type="http://schemas.openxmlformats.org/officeDocument/2006/relationships/slide" Target="slides/slide20.xml"/><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b981c32f1_0_1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b981c32f1_0_1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b981c32f1_0_1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b981c32f1_0_1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1b981c32f1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1b981c32f1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b981c32f1_0_18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b981c32f1_0_18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b981c32f1_0_1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b981c32f1_0_1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b981c32f1_0_1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b981c32f1_0_1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b981c32f1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b981c32f1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b981c32f1_0_18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b981c32f1_0_18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b981c32f1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b981c32f1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b981c32f1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b981c32f1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b981c32f1_0_1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b981c32f1_0_1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1b981c32f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1b981c32f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b981c32f1_0_1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b981c32f1_0_1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b981c32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b981c32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b981c32f1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b981c32f1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b981c32f1_0_1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b981c32f1_0_1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b981c32f1_0_1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b981c32f1_0_1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b981c32f1_0_1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b981c32f1_0_1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1b981c32f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1b981c32f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b981c32f1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1b981c32f1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fr-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dur="600">
        <p14:flip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PEgLurLVKGY"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drive.google.com/file/d/18_MVNjoXesbNAbpbNj6uELd5hw_8dYG6/view" TargetMode="External"/><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MicrowaveBallin/MobileDistroComparis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CA"/>
              <a:t>Mobile Distro Comparisons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CA"/>
              <a:t>An Experiment By Cristian Racila &amp; Nicholas Roy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How To Successfully </a:t>
            </a:r>
            <a:r>
              <a:rPr lang="fr-CA" sz="2800" u="sng"/>
              <a:t>Install</a:t>
            </a:r>
            <a:endParaRPr sz="2800" u="sng"/>
          </a:p>
        </p:txBody>
      </p:sp>
      <p:sp>
        <p:nvSpPr>
          <p:cNvPr id="117" name="Google Shape;117;p22"/>
          <p:cNvSpPr txBox="1"/>
          <p:nvPr>
            <p:ph idx="1" type="body"/>
          </p:nvPr>
        </p:nvSpPr>
        <p:spPr>
          <a:xfrm>
            <a:off x="311700" y="1152475"/>
            <a:ext cx="61932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fr-CA" sz="1529">
                <a:solidFill>
                  <a:schemeClr val="dk1"/>
                </a:solidFill>
              </a:rPr>
              <a:t>The solution was simple, but required specific steps.</a:t>
            </a:r>
            <a:endParaRPr sz="1529">
              <a:solidFill>
                <a:schemeClr val="dk1"/>
              </a:solidFill>
            </a:endParaRPr>
          </a:p>
          <a:p>
            <a:pPr indent="0" lvl="0" marL="0" rtl="0" algn="l">
              <a:spcBef>
                <a:spcPts val="0"/>
              </a:spcBef>
              <a:spcAft>
                <a:spcPts val="0"/>
              </a:spcAft>
              <a:buNone/>
            </a:pPr>
            <a:r>
              <a:rPr lang="fr-CA" sz="1529">
                <a:solidFill>
                  <a:schemeClr val="dk1"/>
                </a:solidFill>
              </a:rPr>
              <a:t>This process includes installing a single zip file with a distribution from the web. In my case on that is samsung s3 specific.</a:t>
            </a:r>
            <a:endParaRPr sz="1529">
              <a:solidFill>
                <a:schemeClr val="dk1"/>
              </a:solidFill>
            </a:endParaRPr>
          </a:p>
          <a:p>
            <a:pPr indent="0" lvl="0" marL="0" rtl="0" algn="l">
              <a:spcBef>
                <a:spcPts val="0"/>
              </a:spcBef>
              <a:spcAft>
                <a:spcPts val="0"/>
              </a:spcAft>
              <a:buNone/>
            </a:pPr>
            <a:r>
              <a:t/>
            </a:r>
            <a:endParaRPr sz="1529">
              <a:solidFill>
                <a:schemeClr val="dk1"/>
              </a:solidFill>
            </a:endParaRPr>
          </a:p>
          <a:p>
            <a:pPr indent="-325693" lvl="0" marL="457200" rtl="0" algn="l">
              <a:spcBef>
                <a:spcPts val="0"/>
              </a:spcBef>
              <a:spcAft>
                <a:spcPts val="0"/>
              </a:spcAft>
              <a:buClr>
                <a:schemeClr val="dk1"/>
              </a:buClr>
              <a:buSzPts val="1529"/>
              <a:buAutoNum type="arabicPeriod"/>
            </a:pPr>
            <a:r>
              <a:rPr lang="fr-CA" sz="1529">
                <a:solidFill>
                  <a:schemeClr val="dk1"/>
                </a:solidFill>
              </a:rPr>
              <a:t>Make sure to install TWRP to access the zip with boot configurations</a:t>
            </a:r>
            <a:endParaRPr sz="1529">
              <a:solidFill>
                <a:schemeClr val="dk1"/>
              </a:solidFill>
            </a:endParaRPr>
          </a:p>
          <a:p>
            <a:pPr indent="-325693" lvl="0" marL="457200" rtl="0" algn="l">
              <a:spcBef>
                <a:spcPts val="0"/>
              </a:spcBef>
              <a:spcAft>
                <a:spcPts val="0"/>
              </a:spcAft>
              <a:buClr>
                <a:schemeClr val="dk1"/>
              </a:buClr>
              <a:buSzPts val="1529"/>
              <a:buAutoNum type="arabicPeriod"/>
            </a:pPr>
            <a:r>
              <a:rPr lang="fr-CA" sz="1529">
                <a:solidFill>
                  <a:schemeClr val="dk1"/>
                </a:solidFill>
              </a:rPr>
              <a:t>In TWRP menu, wipe your phone clean</a:t>
            </a:r>
            <a:endParaRPr sz="1529">
              <a:solidFill>
                <a:schemeClr val="dk1"/>
              </a:solidFill>
            </a:endParaRPr>
          </a:p>
          <a:p>
            <a:pPr indent="-325693" lvl="0" marL="457200" rtl="0" algn="l">
              <a:spcBef>
                <a:spcPts val="0"/>
              </a:spcBef>
              <a:spcAft>
                <a:spcPts val="0"/>
              </a:spcAft>
              <a:buClr>
                <a:schemeClr val="dk1"/>
              </a:buClr>
              <a:buSzPts val="1529"/>
              <a:buAutoNum type="arabicPeriod"/>
            </a:pPr>
            <a:r>
              <a:rPr lang="fr-CA" sz="1529">
                <a:solidFill>
                  <a:schemeClr val="dk1"/>
                </a:solidFill>
              </a:rPr>
              <a:t>In PowerShell,  run </a:t>
            </a:r>
            <a:r>
              <a:rPr i="1" lang="fr-CA" sz="1529">
                <a:solidFill>
                  <a:schemeClr val="dk1"/>
                </a:solidFill>
              </a:rPr>
              <a:t>./adb push "file.zip" /</a:t>
            </a:r>
            <a:r>
              <a:rPr lang="fr-CA" sz="1529">
                <a:solidFill>
                  <a:schemeClr val="dk1"/>
                </a:solidFill>
              </a:rPr>
              <a:t> to download the file onto your phone</a:t>
            </a:r>
            <a:endParaRPr sz="1529">
              <a:solidFill>
                <a:schemeClr val="dk1"/>
              </a:solidFill>
            </a:endParaRPr>
          </a:p>
          <a:p>
            <a:pPr indent="-325693" lvl="0" marL="457200" rtl="0" algn="l">
              <a:spcBef>
                <a:spcPts val="0"/>
              </a:spcBef>
              <a:spcAft>
                <a:spcPts val="0"/>
              </a:spcAft>
              <a:buClr>
                <a:schemeClr val="dk1"/>
              </a:buClr>
              <a:buSzPts val="1529"/>
              <a:buAutoNum type="arabicPeriod"/>
            </a:pPr>
            <a:r>
              <a:rPr lang="fr-CA" sz="1529">
                <a:solidFill>
                  <a:schemeClr val="dk1"/>
                </a:solidFill>
              </a:rPr>
              <a:t>Install the file through TWRP, reboot </a:t>
            </a:r>
            <a:endParaRPr sz="1529">
              <a:solidFill>
                <a:schemeClr val="dk1"/>
              </a:solidFill>
            </a:endParaRPr>
          </a:p>
          <a:p>
            <a:pPr indent="0" lvl="0" marL="0" rtl="0" algn="l">
              <a:spcBef>
                <a:spcPts val="1200"/>
              </a:spcBef>
              <a:spcAft>
                <a:spcPts val="0"/>
              </a:spcAft>
              <a:buNone/>
            </a:pPr>
            <a:r>
              <a:rPr lang="fr-CA" sz="1529">
                <a:solidFill>
                  <a:schemeClr val="dk1"/>
                </a:solidFill>
              </a:rPr>
              <a:t>I initially wanted to stick to a single distro to gain a fuller understanding, but somehow failure brought me to a version that I’ve never even heard of before.</a:t>
            </a:r>
            <a:endParaRPr sz="1529">
              <a:solidFill>
                <a:schemeClr val="dk1"/>
              </a:solidFill>
            </a:endParaRPr>
          </a:p>
        </p:txBody>
      </p:sp>
      <p:pic>
        <p:nvPicPr>
          <p:cNvPr id="118" name="Google Shape;118;p22"/>
          <p:cNvPicPr preferRelativeResize="0"/>
          <p:nvPr/>
        </p:nvPicPr>
        <p:blipFill>
          <a:blip r:embed="rId3">
            <a:alphaModFix/>
          </a:blip>
          <a:stretch>
            <a:fillRect/>
          </a:stretch>
        </p:blipFill>
        <p:spPr>
          <a:xfrm>
            <a:off x="7283125" y="142700"/>
            <a:ext cx="1757975" cy="2343977"/>
          </a:xfrm>
          <a:prstGeom prst="rect">
            <a:avLst/>
          </a:prstGeom>
          <a:noFill/>
          <a:ln>
            <a:noFill/>
          </a:ln>
        </p:spPr>
      </p:pic>
      <p:pic>
        <p:nvPicPr>
          <p:cNvPr id="119" name="Google Shape;119;p22"/>
          <p:cNvPicPr preferRelativeResize="0"/>
          <p:nvPr/>
        </p:nvPicPr>
        <p:blipFill>
          <a:blip r:embed="rId4">
            <a:alphaModFix/>
          </a:blip>
          <a:stretch>
            <a:fillRect/>
          </a:stretch>
        </p:blipFill>
        <p:spPr>
          <a:xfrm>
            <a:off x="6504800" y="2059050"/>
            <a:ext cx="2136449" cy="28485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What I Achieved</a:t>
            </a:r>
            <a:endParaRPr sz="2800" u="sng"/>
          </a:p>
        </p:txBody>
      </p:sp>
      <p:sp>
        <p:nvSpPr>
          <p:cNvPr id="125" name="Google Shape;125;p23"/>
          <p:cNvSpPr txBox="1"/>
          <p:nvPr>
            <p:ph idx="1" type="body"/>
          </p:nvPr>
        </p:nvSpPr>
        <p:spPr>
          <a:xfrm>
            <a:off x="311700" y="1152475"/>
            <a:ext cx="61932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fr-CA" sz="1629">
                <a:solidFill>
                  <a:schemeClr val="dk1"/>
                </a:solidFill>
              </a:rPr>
              <a:t>By the end, I came up with a replicable solution to this </a:t>
            </a:r>
            <a:endParaRPr sz="1629">
              <a:solidFill>
                <a:schemeClr val="dk1"/>
              </a:solidFill>
            </a:endParaRPr>
          </a:p>
          <a:p>
            <a:pPr indent="0" lvl="0" marL="0" rtl="0" algn="l">
              <a:lnSpc>
                <a:spcPct val="100000"/>
              </a:lnSpc>
              <a:spcBef>
                <a:spcPts val="0"/>
              </a:spcBef>
              <a:spcAft>
                <a:spcPts val="0"/>
              </a:spcAft>
              <a:buNone/>
            </a:pPr>
            <a:r>
              <a:rPr lang="fr-CA" sz="1629">
                <a:solidFill>
                  <a:schemeClr val="dk1"/>
                </a:solidFill>
              </a:rPr>
              <a:t>great problem of ours.</a:t>
            </a:r>
            <a:endParaRPr sz="1629">
              <a:solidFill>
                <a:schemeClr val="dk1"/>
              </a:solidFill>
            </a:endParaRPr>
          </a:p>
          <a:p>
            <a:pPr indent="0" lvl="0" marL="0" rtl="0" algn="l">
              <a:lnSpc>
                <a:spcPct val="100000"/>
              </a:lnSpc>
              <a:spcBef>
                <a:spcPts val="0"/>
              </a:spcBef>
              <a:spcAft>
                <a:spcPts val="0"/>
              </a:spcAft>
              <a:buNone/>
            </a:pPr>
            <a:r>
              <a:t/>
            </a:r>
            <a:endParaRPr sz="1629">
              <a:solidFill>
                <a:schemeClr val="dk1"/>
              </a:solidFill>
            </a:endParaRPr>
          </a:p>
          <a:p>
            <a:pPr indent="-332043" lvl="0" marL="457200" rtl="0" algn="l">
              <a:lnSpc>
                <a:spcPct val="100000"/>
              </a:lnSpc>
              <a:spcBef>
                <a:spcPts val="0"/>
              </a:spcBef>
              <a:spcAft>
                <a:spcPts val="0"/>
              </a:spcAft>
              <a:buClr>
                <a:schemeClr val="dk1"/>
              </a:buClr>
              <a:buSzPts val="1629"/>
              <a:buChar char="-"/>
            </a:pPr>
            <a:r>
              <a:rPr lang="fr-CA" sz="1629">
                <a:solidFill>
                  <a:schemeClr val="dk1"/>
                </a:solidFill>
              </a:rPr>
              <a:t>Gained hands on experience for similar ROM/mobile distro related </a:t>
            </a:r>
            <a:r>
              <a:rPr lang="fr-CA" sz="1629">
                <a:solidFill>
                  <a:schemeClr val="dk1"/>
                </a:solidFill>
              </a:rPr>
              <a:t>scenarios</a:t>
            </a:r>
            <a:endParaRPr sz="1629">
              <a:solidFill>
                <a:schemeClr val="dk1"/>
              </a:solidFill>
            </a:endParaRPr>
          </a:p>
          <a:p>
            <a:pPr indent="0" lvl="0" marL="457200" rtl="0" algn="l">
              <a:lnSpc>
                <a:spcPct val="100000"/>
              </a:lnSpc>
              <a:spcBef>
                <a:spcPts val="0"/>
              </a:spcBef>
              <a:spcAft>
                <a:spcPts val="0"/>
              </a:spcAft>
              <a:buNone/>
            </a:pPr>
            <a:r>
              <a:t/>
            </a:r>
            <a:endParaRPr sz="1629">
              <a:solidFill>
                <a:schemeClr val="dk1"/>
              </a:solidFill>
            </a:endParaRPr>
          </a:p>
          <a:p>
            <a:pPr indent="-332043" lvl="0" marL="457200" rtl="0" algn="l">
              <a:lnSpc>
                <a:spcPct val="100000"/>
              </a:lnSpc>
              <a:spcBef>
                <a:spcPts val="0"/>
              </a:spcBef>
              <a:spcAft>
                <a:spcPts val="0"/>
              </a:spcAft>
              <a:buClr>
                <a:schemeClr val="dk1"/>
              </a:buClr>
              <a:buSzPts val="1629"/>
              <a:buChar char="-"/>
            </a:pPr>
            <a:r>
              <a:rPr lang="fr-CA" sz="1629">
                <a:solidFill>
                  <a:schemeClr val="dk1"/>
                </a:solidFill>
              </a:rPr>
              <a:t>A working distribution of cr</a:t>
            </a:r>
            <a:r>
              <a:rPr lang="fr-CA" sz="1629">
                <a:solidFill>
                  <a:schemeClr val="dk1"/>
                </a:solidFill>
              </a:rPr>
              <a:t>Droid</a:t>
            </a:r>
            <a:r>
              <a:rPr lang="fr-CA" sz="1629">
                <a:solidFill>
                  <a:schemeClr val="dk1"/>
                </a:solidFill>
              </a:rPr>
              <a:t> on a mobile device</a:t>
            </a:r>
            <a:endParaRPr sz="1629">
              <a:solidFill>
                <a:schemeClr val="dk1"/>
              </a:solidFill>
            </a:endParaRPr>
          </a:p>
          <a:p>
            <a:pPr indent="0" lvl="0" marL="457200" rtl="0" algn="l">
              <a:lnSpc>
                <a:spcPct val="100000"/>
              </a:lnSpc>
              <a:spcBef>
                <a:spcPts val="0"/>
              </a:spcBef>
              <a:spcAft>
                <a:spcPts val="0"/>
              </a:spcAft>
              <a:buNone/>
            </a:pPr>
            <a:r>
              <a:t/>
            </a:r>
            <a:endParaRPr sz="1629">
              <a:solidFill>
                <a:schemeClr val="dk1"/>
              </a:solidFill>
            </a:endParaRPr>
          </a:p>
          <a:p>
            <a:pPr indent="-332043" lvl="0" marL="457200" rtl="0" algn="l">
              <a:lnSpc>
                <a:spcPct val="100000"/>
              </a:lnSpc>
              <a:spcBef>
                <a:spcPts val="0"/>
              </a:spcBef>
              <a:spcAft>
                <a:spcPts val="0"/>
              </a:spcAft>
              <a:buClr>
                <a:schemeClr val="dk1"/>
              </a:buClr>
              <a:buSzPts val="1629"/>
              <a:buChar char="-"/>
            </a:pPr>
            <a:r>
              <a:rPr lang="fr-CA" sz="1629">
                <a:solidFill>
                  <a:schemeClr val="dk1"/>
                </a:solidFill>
              </a:rPr>
              <a:t>A detailed user-friendly guide describing the steps needed to </a:t>
            </a:r>
            <a:r>
              <a:rPr lang="fr-CA" sz="1629">
                <a:solidFill>
                  <a:schemeClr val="dk1"/>
                </a:solidFill>
              </a:rPr>
              <a:t>accomplish</a:t>
            </a:r>
            <a:r>
              <a:rPr lang="fr-CA" sz="1629">
                <a:solidFill>
                  <a:schemeClr val="dk1"/>
                </a:solidFill>
              </a:rPr>
              <a:t> this task</a:t>
            </a:r>
            <a:endParaRPr sz="1629">
              <a:solidFill>
                <a:schemeClr val="dk1"/>
              </a:solidFill>
            </a:endParaRPr>
          </a:p>
          <a:p>
            <a:pPr indent="0" lvl="0" marL="0" rtl="0" algn="l">
              <a:lnSpc>
                <a:spcPct val="100000"/>
              </a:lnSpc>
              <a:spcBef>
                <a:spcPts val="0"/>
              </a:spcBef>
              <a:spcAft>
                <a:spcPts val="0"/>
              </a:spcAft>
              <a:buNone/>
            </a:pPr>
            <a:r>
              <a:t/>
            </a:r>
            <a:endParaRPr sz="1629">
              <a:solidFill>
                <a:schemeClr val="dk1"/>
              </a:solidFill>
            </a:endParaRPr>
          </a:p>
          <a:p>
            <a:pPr indent="-332043" lvl="0" marL="457200" rtl="0" algn="l">
              <a:lnSpc>
                <a:spcPct val="100000"/>
              </a:lnSpc>
              <a:spcBef>
                <a:spcPts val="0"/>
              </a:spcBef>
              <a:spcAft>
                <a:spcPts val="0"/>
              </a:spcAft>
              <a:buClr>
                <a:schemeClr val="dk1"/>
              </a:buClr>
              <a:buSzPts val="1629"/>
              <a:buChar char="-"/>
            </a:pPr>
            <a:r>
              <a:rPr lang="fr-CA" sz="1629">
                <a:solidFill>
                  <a:schemeClr val="dk1"/>
                </a:solidFill>
              </a:rPr>
              <a:t>An understanding of how different android models can very in solutions for custom ROMs</a:t>
            </a:r>
            <a:endParaRPr sz="1629">
              <a:solidFill>
                <a:schemeClr val="dk1"/>
              </a:solidFill>
            </a:endParaRPr>
          </a:p>
          <a:p>
            <a:pPr indent="0" lvl="0" marL="0" rtl="0" algn="l">
              <a:lnSpc>
                <a:spcPct val="100000"/>
              </a:lnSpc>
              <a:spcBef>
                <a:spcPts val="0"/>
              </a:spcBef>
              <a:spcAft>
                <a:spcPts val="0"/>
              </a:spcAft>
              <a:buNone/>
            </a:pPr>
            <a:r>
              <a:t/>
            </a:r>
            <a:endParaRPr sz="1629">
              <a:solidFill>
                <a:schemeClr val="dk1"/>
              </a:solidFill>
            </a:endParaRPr>
          </a:p>
        </p:txBody>
      </p:sp>
      <p:pic>
        <p:nvPicPr>
          <p:cNvPr id="126" name="Google Shape;126;p23"/>
          <p:cNvPicPr preferRelativeResize="0"/>
          <p:nvPr/>
        </p:nvPicPr>
        <p:blipFill>
          <a:blip r:embed="rId3">
            <a:alphaModFix/>
          </a:blip>
          <a:stretch>
            <a:fillRect/>
          </a:stretch>
        </p:blipFill>
        <p:spPr>
          <a:xfrm>
            <a:off x="5263025" y="112425"/>
            <a:ext cx="2456600" cy="1519550"/>
          </a:xfrm>
          <a:prstGeom prst="rect">
            <a:avLst/>
          </a:prstGeom>
          <a:noFill/>
          <a:ln>
            <a:noFill/>
          </a:ln>
        </p:spPr>
      </p:pic>
      <p:pic>
        <p:nvPicPr>
          <p:cNvPr id="127" name="Google Shape;127;p23"/>
          <p:cNvPicPr preferRelativeResize="0"/>
          <p:nvPr/>
        </p:nvPicPr>
        <p:blipFill>
          <a:blip r:embed="rId4">
            <a:alphaModFix/>
          </a:blip>
          <a:stretch>
            <a:fillRect/>
          </a:stretch>
        </p:blipFill>
        <p:spPr>
          <a:xfrm>
            <a:off x="7316925" y="1304800"/>
            <a:ext cx="1779100" cy="1779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A70 Initial Plan</a:t>
            </a:r>
            <a:endParaRPr sz="2800" u="sng"/>
          </a:p>
        </p:txBody>
      </p:sp>
      <p:sp>
        <p:nvSpPr>
          <p:cNvPr id="133" name="Google Shape;133;p24"/>
          <p:cNvSpPr txBox="1"/>
          <p:nvPr>
            <p:ph idx="1" type="body"/>
          </p:nvPr>
        </p:nvSpPr>
        <p:spPr>
          <a:xfrm>
            <a:off x="311700" y="1152475"/>
            <a:ext cx="8395200" cy="3861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fr-CA" sz="1929">
                <a:solidFill>
                  <a:schemeClr val="dk1"/>
                </a:solidFill>
              </a:rPr>
              <a:t>The goal for the Samsung Galaxy A70 was to try out two specific Linux-based distributions—Ubuntu Touch and LineageOS 17.1—to see if they could successfully run on the device.</a:t>
            </a:r>
            <a:endParaRPr sz="1929">
              <a:solidFill>
                <a:schemeClr val="dk1"/>
              </a:solidFill>
            </a:endParaRPr>
          </a:p>
          <a:p>
            <a:pPr indent="0" lvl="0" marL="0" rtl="0" algn="l">
              <a:spcBef>
                <a:spcPts val="1200"/>
              </a:spcBef>
              <a:spcAft>
                <a:spcPts val="0"/>
              </a:spcAft>
              <a:buNone/>
            </a:pPr>
            <a:r>
              <a:rPr lang="fr-CA" sz="1929">
                <a:solidFill>
                  <a:schemeClr val="dk1"/>
                </a:solidFill>
              </a:rPr>
              <a:t>Steps:</a:t>
            </a:r>
            <a:endParaRPr sz="1929">
              <a:solidFill>
                <a:schemeClr val="dk1"/>
              </a:solidFill>
            </a:endParaRPr>
          </a:p>
          <a:p>
            <a:pPr indent="-323532" lvl="0" marL="457200" rtl="0" algn="l">
              <a:spcBef>
                <a:spcPts val="1200"/>
              </a:spcBef>
              <a:spcAft>
                <a:spcPts val="0"/>
              </a:spcAft>
              <a:buClr>
                <a:schemeClr val="dk1"/>
              </a:buClr>
              <a:buSzPct val="100000"/>
              <a:buAutoNum type="arabicPeriod"/>
            </a:pPr>
            <a:r>
              <a:rPr lang="fr-CA" sz="1929">
                <a:solidFill>
                  <a:schemeClr val="dk1"/>
                </a:solidFill>
              </a:rPr>
              <a:t>Flash TWRP with Odin (since I used Windows): Use Odin to flash the TWRP recovery on the A70, which is crucial for the installation process.</a:t>
            </a:r>
            <a:endParaRPr sz="1929">
              <a:solidFill>
                <a:schemeClr val="dk1"/>
              </a:solidFill>
            </a:endParaRPr>
          </a:p>
          <a:p>
            <a:pPr indent="-323532" lvl="0" marL="457200" rtl="0" algn="l">
              <a:spcBef>
                <a:spcPts val="0"/>
              </a:spcBef>
              <a:spcAft>
                <a:spcPts val="0"/>
              </a:spcAft>
              <a:buClr>
                <a:schemeClr val="dk1"/>
              </a:buClr>
              <a:buSzPct val="100000"/>
              <a:buAutoNum type="arabicPeriod"/>
            </a:pPr>
            <a:r>
              <a:rPr lang="fr-CA" sz="1929">
                <a:solidFill>
                  <a:schemeClr val="dk1"/>
                </a:solidFill>
              </a:rPr>
              <a:t>Once TWRP is installed, perform a factory reset and format the device to ensure a clean installation environment.</a:t>
            </a:r>
            <a:endParaRPr sz="1929">
              <a:solidFill>
                <a:schemeClr val="dk1"/>
              </a:solidFill>
            </a:endParaRPr>
          </a:p>
          <a:p>
            <a:pPr indent="-323532" lvl="0" marL="457200" rtl="0" algn="l">
              <a:spcBef>
                <a:spcPts val="0"/>
              </a:spcBef>
              <a:spcAft>
                <a:spcPts val="0"/>
              </a:spcAft>
              <a:buClr>
                <a:schemeClr val="dk1"/>
              </a:buClr>
              <a:buSzPct val="100000"/>
              <a:buAutoNum type="arabicPeriod"/>
            </a:pPr>
            <a:r>
              <a:rPr lang="fr-CA" sz="1929">
                <a:solidFill>
                  <a:schemeClr val="dk1"/>
                </a:solidFill>
              </a:rPr>
              <a:t>Using ADB (Android Debug Bridge), I transferred the necessary ZIP files (Ubuntu Touch or LineageOS) to the device.</a:t>
            </a:r>
            <a:endParaRPr sz="1929">
              <a:solidFill>
                <a:schemeClr val="dk1"/>
              </a:solidFill>
            </a:endParaRPr>
          </a:p>
          <a:p>
            <a:pPr indent="-323532" lvl="0" marL="457200" rtl="0" algn="l">
              <a:spcBef>
                <a:spcPts val="0"/>
              </a:spcBef>
              <a:spcAft>
                <a:spcPts val="0"/>
              </a:spcAft>
              <a:buClr>
                <a:schemeClr val="dk1"/>
              </a:buClr>
              <a:buSzPct val="100000"/>
              <a:buAutoNum type="arabicPeriod"/>
            </a:pPr>
            <a:r>
              <a:rPr lang="fr-CA" sz="1929">
                <a:solidFill>
                  <a:schemeClr val="dk1"/>
                </a:solidFill>
              </a:rPr>
              <a:t>Install the ROM Using TWRP: Through the TWRP recovery interface, install the transferred ZIP file and reboot the device.</a:t>
            </a:r>
            <a:endParaRPr sz="1929">
              <a:solidFill>
                <a:schemeClr val="dk1"/>
              </a:solidFill>
            </a:endParaRPr>
          </a:p>
          <a:p>
            <a:pPr indent="0" lvl="0" marL="0" rtl="0" algn="l">
              <a:spcBef>
                <a:spcPts val="1200"/>
              </a:spcBef>
              <a:spcAft>
                <a:spcPts val="0"/>
              </a:spcAft>
              <a:buNone/>
            </a:pPr>
            <a:r>
              <a:rPr lang="fr-CA" sz="1929">
                <a:solidFill>
                  <a:schemeClr val="dk1"/>
                </a:solidFill>
              </a:rPr>
              <a:t>Goal: Install Ubuntu Touch and LineageOS 17.1 on the Galaxy A70 and document the process for others to follow.</a:t>
            </a:r>
            <a:endParaRPr sz="1929">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Challenges I Faced With The A70</a:t>
            </a:r>
            <a:endParaRPr sz="2800" u="sng"/>
          </a:p>
        </p:txBody>
      </p:sp>
      <p:sp>
        <p:nvSpPr>
          <p:cNvPr id="139" name="Google Shape;139;p25"/>
          <p:cNvSpPr txBox="1"/>
          <p:nvPr>
            <p:ph idx="1" type="body"/>
          </p:nvPr>
        </p:nvSpPr>
        <p:spPr>
          <a:xfrm>
            <a:off x="311700" y="1152475"/>
            <a:ext cx="8520600" cy="3809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fr-CA" sz="1400">
                <a:solidFill>
                  <a:schemeClr val="dk1"/>
                </a:solidFill>
                <a:latin typeface="Arial"/>
                <a:ea typeface="Arial"/>
                <a:cs typeface="Arial"/>
                <a:sym typeface="Arial"/>
              </a:rPr>
              <a:t>1. Finding Correct Installations of Odin and TWRP</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fr-CA" sz="1400">
                <a:solidFill>
                  <a:schemeClr val="dk1"/>
                </a:solidFill>
                <a:latin typeface="Arial"/>
                <a:ea typeface="Arial"/>
                <a:cs typeface="Arial"/>
                <a:sym typeface="Arial"/>
              </a:rPr>
              <a:t>The first challenge was ensuring I had the correct versions of Odin and TWRP for the Samsung Galaxy A70. Using the wrong versions can cause installation failures or device issues.</a:t>
            </a:r>
            <a:endParaRPr sz="1400">
              <a:solidFill>
                <a:schemeClr val="dk1"/>
              </a:solidFill>
              <a:latin typeface="Arial"/>
              <a:ea typeface="Arial"/>
              <a:cs typeface="Arial"/>
              <a:sym typeface="Arial"/>
            </a:endParaRPr>
          </a:p>
          <a:p>
            <a:pPr indent="0" lvl="0" marL="0" rtl="0" algn="l">
              <a:spcBef>
                <a:spcPts val="1200"/>
              </a:spcBef>
              <a:spcAft>
                <a:spcPts val="0"/>
              </a:spcAft>
              <a:buNone/>
            </a:pPr>
            <a:r>
              <a:t/>
            </a:r>
            <a:endParaRPr sz="1500">
              <a:solidFill>
                <a:schemeClr val="dk1"/>
              </a:solidFill>
              <a:latin typeface="Arial"/>
              <a:ea typeface="Arial"/>
              <a:cs typeface="Arial"/>
              <a:sym typeface="Arial"/>
            </a:endParaRPr>
          </a:p>
          <a:p>
            <a:pPr indent="0" lvl="0" marL="0" rtl="0" algn="l">
              <a:spcBef>
                <a:spcPts val="1200"/>
              </a:spcBef>
              <a:spcAft>
                <a:spcPts val="0"/>
              </a:spcAft>
              <a:buNone/>
            </a:pPr>
            <a:r>
              <a:t/>
            </a:r>
            <a:endParaRPr sz="1500">
              <a:solidFill>
                <a:schemeClr val="dk1"/>
              </a:solidFill>
              <a:latin typeface="Arial"/>
              <a:ea typeface="Arial"/>
              <a:cs typeface="Arial"/>
              <a:sym typeface="Arial"/>
            </a:endParaRPr>
          </a:p>
          <a:p>
            <a:pPr indent="0" lvl="0" marL="0" rtl="0" algn="l">
              <a:spcBef>
                <a:spcPts val="1200"/>
              </a:spcBef>
              <a:spcAft>
                <a:spcPts val="0"/>
              </a:spcAft>
              <a:buNone/>
            </a:pPr>
            <a:r>
              <a:rPr lang="fr-CA" sz="1400">
                <a:solidFill>
                  <a:schemeClr val="dk1"/>
                </a:solidFill>
                <a:latin typeface="Arial"/>
                <a:ea typeface="Arial"/>
                <a:cs typeface="Arial"/>
                <a:sym typeface="Arial"/>
              </a:rPr>
              <a:t>2. Getting Familiar with the Button Combinations to Open Recovery Mode</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fr-CA" sz="1400">
                <a:solidFill>
                  <a:schemeClr val="dk1"/>
                </a:solidFill>
                <a:latin typeface="Arial"/>
                <a:ea typeface="Arial"/>
                <a:cs typeface="Arial"/>
                <a:sym typeface="Arial"/>
              </a:rPr>
              <a:t>Samsung devices have specific button combinations to enter recovery mode. Figuring out the correct sequence (Power + Volume Up + Bixby) took some trial and error, as it wasn't immediately obvious for the A70. For instance, if I didn’t boot in recovery fast enough after installing TWRP, the system would wipe it and I would have to restart the process.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1595"/>
              <a:buFont typeface="Arial"/>
              <a:buNone/>
            </a:pPr>
            <a:r>
              <a:rPr lang="fr-CA" sz="3133" u="sng"/>
              <a:t>Challenges I Faced With The A70 (Part 2</a:t>
            </a:r>
            <a:r>
              <a:rPr lang="fr-CA" sz="2800" u="sng"/>
              <a:t>)</a:t>
            </a:r>
            <a:endParaRPr/>
          </a:p>
        </p:txBody>
      </p:sp>
      <p:sp>
        <p:nvSpPr>
          <p:cNvPr id="145" name="Google Shape;145;p26"/>
          <p:cNvSpPr txBox="1"/>
          <p:nvPr>
            <p:ph idx="1" type="body"/>
          </p:nvPr>
        </p:nvSpPr>
        <p:spPr>
          <a:xfrm>
            <a:off x="311700" y="1152475"/>
            <a:ext cx="8520600" cy="3783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fr-CA" sz="1400">
                <a:solidFill>
                  <a:schemeClr val="dk1"/>
                </a:solidFill>
                <a:latin typeface="Arial"/>
                <a:ea typeface="Arial"/>
                <a:cs typeface="Arial"/>
                <a:sym typeface="Arial"/>
              </a:rPr>
              <a:t>3. Biggest Challenge: Fixing the </a:t>
            </a:r>
            <a:r>
              <a:rPr lang="fr-CA" sz="1400">
                <a:solidFill>
                  <a:schemeClr val="dk1"/>
                </a:solidFill>
                <a:latin typeface="Arial"/>
                <a:ea typeface="Arial"/>
                <a:cs typeface="Arial"/>
                <a:sym typeface="Arial"/>
              </a:rPr>
              <a:t>VBMeta</a:t>
            </a:r>
            <a:r>
              <a:rPr lang="fr-CA" sz="1400">
                <a:solidFill>
                  <a:schemeClr val="dk1"/>
                </a:solidFill>
                <a:latin typeface="Arial"/>
                <a:ea typeface="Arial"/>
                <a:cs typeface="Arial"/>
                <a:sym typeface="Arial"/>
              </a:rPr>
              <a:t> Error</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fr-CA" sz="1400">
                <a:solidFill>
                  <a:schemeClr val="dk1"/>
                </a:solidFill>
                <a:latin typeface="Arial"/>
                <a:ea typeface="Arial"/>
                <a:cs typeface="Arial"/>
                <a:sym typeface="Arial"/>
              </a:rPr>
              <a:t>The VBMeta error was the biggest issue. This error appears during the flashing process, usually due to the system not recognizing a modified boot image. It was an unexpected challenge but required us to patch the </a:t>
            </a:r>
            <a:r>
              <a:rPr lang="fr-CA" sz="1400">
                <a:solidFill>
                  <a:schemeClr val="dk1"/>
                </a:solidFill>
                <a:latin typeface="Arial"/>
                <a:ea typeface="Arial"/>
                <a:cs typeface="Arial"/>
                <a:sym typeface="Arial"/>
              </a:rPr>
              <a:t>VBMeta</a:t>
            </a:r>
            <a:r>
              <a:rPr lang="fr-CA" sz="1400">
                <a:solidFill>
                  <a:schemeClr val="dk1"/>
                </a:solidFill>
                <a:latin typeface="Arial"/>
                <a:ea typeface="Arial"/>
                <a:cs typeface="Arial"/>
                <a:sym typeface="Arial"/>
              </a:rPr>
              <a:t> image and reflash it to the device. Once done, it resolved the issue. 							</a:t>
            </a:r>
            <a:r>
              <a:rPr lang="fr-CA" sz="1400">
                <a:solidFill>
                  <a:schemeClr val="dk2"/>
                </a:solidFill>
                <a:latin typeface="Arial"/>
                <a:ea typeface="Arial"/>
                <a:cs typeface="Arial"/>
                <a:sym typeface="Arial"/>
              </a:rPr>
              <a:t>(How?)</a:t>
            </a:r>
            <a:endParaRPr sz="1400">
              <a:solidFill>
                <a:schemeClr val="dk2"/>
              </a:solidFill>
              <a:latin typeface="Arial"/>
              <a:ea typeface="Arial"/>
              <a:cs typeface="Arial"/>
              <a:sym typeface="Arial"/>
            </a:endParaRPr>
          </a:p>
          <a:p>
            <a:pPr indent="0" lvl="0" marL="457200" rtl="0" algn="l">
              <a:spcBef>
                <a:spcPts val="1200"/>
              </a:spcBef>
              <a:spcAft>
                <a:spcPts val="0"/>
              </a:spcAft>
              <a:buNone/>
            </a:pPr>
            <a:r>
              <a:t/>
            </a:r>
            <a:endParaRPr sz="1400">
              <a:solidFill>
                <a:schemeClr val="dk1"/>
              </a:solidFill>
              <a:latin typeface="Arial"/>
              <a:ea typeface="Arial"/>
              <a:cs typeface="Arial"/>
              <a:sym typeface="Arial"/>
            </a:endParaRPr>
          </a:p>
          <a:p>
            <a:pPr indent="0" lvl="0" marL="0" rtl="0" algn="l">
              <a:spcBef>
                <a:spcPts val="1200"/>
              </a:spcBef>
              <a:spcAft>
                <a:spcPts val="0"/>
              </a:spcAft>
              <a:buNone/>
            </a:pPr>
            <a:r>
              <a:rPr lang="fr-CA" sz="1400">
                <a:solidFill>
                  <a:schemeClr val="dk1"/>
                </a:solidFill>
                <a:latin typeface="Arial"/>
                <a:ea typeface="Arial"/>
                <a:cs typeface="Arial"/>
                <a:sym typeface="Arial"/>
              </a:rPr>
              <a:t>4. Why VBMeta Error Happened and What It Means</a:t>
            </a:r>
            <a:endParaRPr sz="1400">
              <a:solidFill>
                <a:schemeClr val="dk1"/>
              </a:solidFill>
              <a:latin typeface="Arial"/>
              <a:ea typeface="Arial"/>
              <a:cs typeface="Arial"/>
              <a:sym typeface="Arial"/>
            </a:endParaRPr>
          </a:p>
          <a:p>
            <a:pPr indent="-317500" lvl="0" marL="457200" rtl="0" algn="l">
              <a:spcBef>
                <a:spcPts val="1200"/>
              </a:spcBef>
              <a:spcAft>
                <a:spcPts val="0"/>
              </a:spcAft>
              <a:buClr>
                <a:schemeClr val="dk1"/>
              </a:buClr>
              <a:buSzPts val="1400"/>
              <a:buFont typeface="Arial"/>
              <a:buChar char="●"/>
            </a:pPr>
            <a:r>
              <a:rPr lang="fr-CA" sz="1400">
                <a:solidFill>
                  <a:schemeClr val="dk1"/>
                </a:solidFill>
                <a:latin typeface="Arial"/>
                <a:ea typeface="Arial"/>
                <a:cs typeface="Arial"/>
                <a:sym typeface="Arial"/>
              </a:rPr>
              <a:t>The VBMeta error occurs when the device's security settings don’t match the new custom ROM being installed. It’s tied to Google’s Verified Boot, which ensures the integrity of the device’s firmware. Custom ROMs often break this chain, triggering the error. To fix this, we needed to disable verified boot with a patched VBMeta image. </a:t>
            </a:r>
            <a:r>
              <a:rPr lang="fr-CA" sz="1400">
                <a:solidFill>
                  <a:schemeClr val="dk2"/>
                </a:solidFill>
                <a:latin typeface="Arial"/>
                <a:ea typeface="Arial"/>
                <a:cs typeface="Arial"/>
                <a:sym typeface="Arial"/>
              </a:rPr>
              <a:t>Basically redflags when notices it’s not samsung.</a:t>
            </a:r>
            <a:endParaRPr>
              <a:solidFill>
                <a:schemeClr val="dk2"/>
              </a:solidFill>
            </a:endParaRPr>
          </a:p>
        </p:txBody>
      </p:sp>
      <p:pic>
        <p:nvPicPr>
          <p:cNvPr id="146" name="Google Shape;146;p26"/>
          <p:cNvPicPr preferRelativeResize="0"/>
          <p:nvPr/>
        </p:nvPicPr>
        <p:blipFill rotWithShape="1">
          <a:blip r:embed="rId3">
            <a:alphaModFix/>
          </a:blip>
          <a:srcRect b="0" l="0" r="0" t="0"/>
          <a:stretch/>
        </p:blipFill>
        <p:spPr>
          <a:xfrm>
            <a:off x="5891975" y="161125"/>
            <a:ext cx="2102749" cy="1401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xit" presetID="10" presetSubtype="0">
                                  <p:stCondLst>
                                    <p:cond delay="0"/>
                                  </p:stCondLst>
                                  <p:childTnLst>
                                    <p:animEffect filter="fade" transition="out">
                                      <p:cBhvr>
                                        <p:cTn dur="3400"/>
                                        <p:tgtEl>
                                          <p:spTgt spid="146"/>
                                        </p:tgtEl>
                                      </p:cBhvr>
                                    </p:animEffect>
                                    <p:set>
                                      <p:cBhvr>
                                        <p:cTn dur="1" fill="hold">
                                          <p:stCondLst>
                                            <p:cond delay="3400"/>
                                          </p:stCondLst>
                                        </p:cTn>
                                        <p:tgtEl>
                                          <p:spTgt spid="14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Updated Steps</a:t>
            </a:r>
            <a:endParaRPr sz="2800" u="sng"/>
          </a:p>
        </p:txBody>
      </p:sp>
      <p:sp>
        <p:nvSpPr>
          <p:cNvPr id="152" name="Google Shape;152;p27"/>
          <p:cNvSpPr txBox="1"/>
          <p:nvPr>
            <p:ph idx="1" type="body"/>
          </p:nvPr>
        </p:nvSpPr>
        <p:spPr>
          <a:xfrm>
            <a:off x="354550" y="1323875"/>
            <a:ext cx="4324500" cy="3416400"/>
          </a:xfrm>
          <a:prstGeom prst="rect">
            <a:avLst/>
          </a:prstGeom>
        </p:spPr>
        <p:txBody>
          <a:bodyPr anchorCtr="0" anchor="t" bIns="91425" lIns="91425" spcFirstLastPara="1" rIns="91425" wrap="square" tIns="91425">
            <a:normAutofit/>
          </a:bodyPr>
          <a:lstStyle/>
          <a:p>
            <a:pPr indent="-348735" lvl="0" marL="457200" rtl="0" algn="l">
              <a:spcBef>
                <a:spcPts val="0"/>
              </a:spcBef>
              <a:spcAft>
                <a:spcPts val="0"/>
              </a:spcAft>
              <a:buClr>
                <a:schemeClr val="dk1"/>
              </a:buClr>
              <a:buSzPts val="1892"/>
              <a:buFont typeface="Arial"/>
              <a:buAutoNum type="arabicPeriod"/>
            </a:pPr>
            <a:r>
              <a:rPr lang="fr-CA" sz="1891">
                <a:solidFill>
                  <a:schemeClr val="dk1"/>
                </a:solidFill>
                <a:latin typeface="Arial"/>
                <a:ea typeface="Arial"/>
                <a:cs typeface="Arial"/>
                <a:sym typeface="Arial"/>
              </a:rPr>
              <a:t>Install Odin and TWRP</a:t>
            </a:r>
            <a:endParaRPr sz="1891">
              <a:solidFill>
                <a:schemeClr val="dk1"/>
              </a:solidFill>
              <a:latin typeface="Arial"/>
              <a:ea typeface="Arial"/>
              <a:cs typeface="Arial"/>
              <a:sym typeface="Arial"/>
            </a:endParaRPr>
          </a:p>
          <a:p>
            <a:pPr indent="-348735" lvl="0" marL="457200" rtl="0" algn="l">
              <a:spcBef>
                <a:spcPts val="0"/>
              </a:spcBef>
              <a:spcAft>
                <a:spcPts val="0"/>
              </a:spcAft>
              <a:buClr>
                <a:schemeClr val="dk1"/>
              </a:buClr>
              <a:buSzPts val="1892"/>
              <a:buFont typeface="Arial"/>
              <a:buAutoNum type="arabicPeriod"/>
            </a:pPr>
            <a:r>
              <a:rPr lang="fr-CA" sz="1891">
                <a:solidFill>
                  <a:schemeClr val="dk1"/>
                </a:solidFill>
                <a:latin typeface="Arial"/>
                <a:ea typeface="Arial"/>
                <a:cs typeface="Arial"/>
                <a:sym typeface="Arial"/>
              </a:rPr>
              <a:t>Flash TWRP via Odin</a:t>
            </a:r>
            <a:endParaRPr sz="1891">
              <a:solidFill>
                <a:schemeClr val="dk1"/>
              </a:solidFill>
              <a:latin typeface="Arial"/>
              <a:ea typeface="Arial"/>
              <a:cs typeface="Arial"/>
              <a:sym typeface="Arial"/>
            </a:endParaRPr>
          </a:p>
          <a:p>
            <a:pPr indent="-348735" lvl="0" marL="457200" rtl="0" algn="l">
              <a:spcBef>
                <a:spcPts val="0"/>
              </a:spcBef>
              <a:spcAft>
                <a:spcPts val="0"/>
              </a:spcAft>
              <a:buClr>
                <a:schemeClr val="dk1"/>
              </a:buClr>
              <a:buSzPts val="1892"/>
              <a:buFont typeface="Arial"/>
              <a:buAutoNum type="arabicPeriod"/>
            </a:pPr>
            <a:r>
              <a:rPr lang="fr-CA" sz="1891">
                <a:solidFill>
                  <a:schemeClr val="dk1"/>
                </a:solidFill>
                <a:latin typeface="Arial"/>
                <a:ea typeface="Arial"/>
                <a:cs typeface="Arial"/>
                <a:sym typeface="Arial"/>
              </a:rPr>
              <a:t>Reboot </a:t>
            </a:r>
            <a:r>
              <a:rPr lang="fr-CA" sz="1891">
                <a:solidFill>
                  <a:schemeClr val="dk1"/>
                </a:solidFill>
                <a:latin typeface="Arial"/>
                <a:ea typeface="Arial"/>
                <a:cs typeface="Arial"/>
                <a:sym typeface="Arial"/>
              </a:rPr>
              <a:t>into TWRP recovery</a:t>
            </a:r>
            <a:endParaRPr sz="1891">
              <a:solidFill>
                <a:schemeClr val="dk1"/>
              </a:solidFill>
              <a:latin typeface="Arial"/>
              <a:ea typeface="Arial"/>
              <a:cs typeface="Arial"/>
              <a:sym typeface="Arial"/>
            </a:endParaRPr>
          </a:p>
          <a:p>
            <a:pPr indent="-348735" lvl="0" marL="457200" rtl="0" algn="l">
              <a:spcBef>
                <a:spcPts val="0"/>
              </a:spcBef>
              <a:spcAft>
                <a:spcPts val="0"/>
              </a:spcAft>
              <a:buClr>
                <a:schemeClr val="dk1"/>
              </a:buClr>
              <a:buSzPts val="1892"/>
              <a:buFont typeface="Arial"/>
              <a:buAutoNum type="arabicPeriod"/>
            </a:pPr>
            <a:r>
              <a:rPr lang="fr-CA" sz="1891">
                <a:solidFill>
                  <a:schemeClr val="dk1"/>
                </a:solidFill>
                <a:latin typeface="Arial"/>
                <a:ea typeface="Arial"/>
                <a:cs typeface="Arial"/>
                <a:sym typeface="Arial"/>
              </a:rPr>
              <a:t>Factory reset and format</a:t>
            </a:r>
            <a:endParaRPr sz="1891">
              <a:solidFill>
                <a:schemeClr val="dk1"/>
              </a:solidFill>
              <a:latin typeface="Arial"/>
              <a:ea typeface="Arial"/>
              <a:cs typeface="Arial"/>
              <a:sym typeface="Arial"/>
            </a:endParaRPr>
          </a:p>
          <a:p>
            <a:pPr indent="-348735" lvl="0" marL="457200" rtl="0" algn="l">
              <a:spcBef>
                <a:spcPts val="0"/>
              </a:spcBef>
              <a:spcAft>
                <a:spcPts val="0"/>
              </a:spcAft>
              <a:buClr>
                <a:schemeClr val="dk1"/>
              </a:buClr>
              <a:buSzPts val="1892"/>
              <a:buFont typeface="Arial"/>
              <a:buAutoNum type="arabicPeriod"/>
            </a:pPr>
            <a:r>
              <a:rPr lang="fr-CA" sz="1891">
                <a:solidFill>
                  <a:schemeClr val="dk1"/>
                </a:solidFill>
                <a:latin typeface="Arial"/>
                <a:ea typeface="Arial"/>
                <a:cs typeface="Arial"/>
                <a:sym typeface="Arial"/>
              </a:rPr>
              <a:t>Push ROM via ADB</a:t>
            </a:r>
            <a:endParaRPr sz="1891">
              <a:solidFill>
                <a:schemeClr val="dk1"/>
              </a:solidFill>
              <a:latin typeface="Arial"/>
              <a:ea typeface="Arial"/>
              <a:cs typeface="Arial"/>
              <a:sym typeface="Arial"/>
            </a:endParaRPr>
          </a:p>
          <a:p>
            <a:pPr indent="-348735" lvl="0" marL="457200" rtl="0" algn="l">
              <a:spcBef>
                <a:spcPts val="0"/>
              </a:spcBef>
              <a:spcAft>
                <a:spcPts val="0"/>
              </a:spcAft>
              <a:buClr>
                <a:schemeClr val="dk1"/>
              </a:buClr>
              <a:buSzPts val="1892"/>
              <a:buFont typeface="Arial"/>
              <a:buAutoNum type="arabicPeriod"/>
            </a:pPr>
            <a:r>
              <a:rPr lang="fr-CA" sz="1891">
                <a:solidFill>
                  <a:schemeClr val="dk1"/>
                </a:solidFill>
                <a:latin typeface="Arial"/>
                <a:ea typeface="Arial"/>
                <a:cs typeface="Arial"/>
                <a:sym typeface="Arial"/>
              </a:rPr>
              <a:t>Patch and flash VBMeta image</a:t>
            </a:r>
            <a:endParaRPr sz="1891">
              <a:solidFill>
                <a:schemeClr val="dk1"/>
              </a:solidFill>
              <a:latin typeface="Arial"/>
              <a:ea typeface="Arial"/>
              <a:cs typeface="Arial"/>
              <a:sym typeface="Arial"/>
            </a:endParaRPr>
          </a:p>
          <a:p>
            <a:pPr indent="-348735" lvl="0" marL="457200" rtl="0" algn="l">
              <a:spcBef>
                <a:spcPts val="0"/>
              </a:spcBef>
              <a:spcAft>
                <a:spcPts val="0"/>
              </a:spcAft>
              <a:buClr>
                <a:schemeClr val="dk1"/>
              </a:buClr>
              <a:buSzPts val="1892"/>
              <a:buFont typeface="Arial"/>
              <a:buAutoNum type="arabicPeriod"/>
            </a:pPr>
            <a:r>
              <a:rPr lang="fr-CA" sz="1891">
                <a:solidFill>
                  <a:schemeClr val="dk1"/>
                </a:solidFill>
                <a:latin typeface="Arial"/>
                <a:ea typeface="Arial"/>
                <a:cs typeface="Arial"/>
                <a:sym typeface="Arial"/>
              </a:rPr>
              <a:t>Install ROM zip in TWRP</a:t>
            </a:r>
            <a:endParaRPr sz="1891">
              <a:solidFill>
                <a:schemeClr val="dk1"/>
              </a:solidFill>
              <a:latin typeface="Arial"/>
              <a:ea typeface="Arial"/>
              <a:cs typeface="Arial"/>
              <a:sym typeface="Arial"/>
            </a:endParaRPr>
          </a:p>
          <a:p>
            <a:pPr indent="-348735" lvl="0" marL="457200" rtl="0" algn="l">
              <a:spcBef>
                <a:spcPts val="0"/>
              </a:spcBef>
              <a:spcAft>
                <a:spcPts val="0"/>
              </a:spcAft>
              <a:buClr>
                <a:schemeClr val="dk1"/>
              </a:buClr>
              <a:buSzPts val="1892"/>
              <a:buFont typeface="Arial"/>
              <a:buAutoNum type="arabicPeriod"/>
            </a:pPr>
            <a:r>
              <a:rPr lang="fr-CA" sz="1891">
                <a:solidFill>
                  <a:schemeClr val="dk1"/>
                </a:solidFill>
                <a:latin typeface="Arial"/>
                <a:ea typeface="Arial"/>
                <a:cs typeface="Arial"/>
                <a:sym typeface="Arial"/>
              </a:rPr>
              <a:t>Reboot to system</a:t>
            </a:r>
            <a:endParaRPr sz="1891">
              <a:solidFill>
                <a:schemeClr val="dk1"/>
              </a:solidFill>
              <a:latin typeface="Arial"/>
              <a:ea typeface="Arial"/>
              <a:cs typeface="Arial"/>
              <a:sym typeface="Arial"/>
            </a:endParaRPr>
          </a:p>
          <a:p>
            <a:pPr indent="0" lvl="0" marL="0" rtl="0" algn="l">
              <a:spcBef>
                <a:spcPts val="1200"/>
              </a:spcBef>
              <a:spcAft>
                <a:spcPts val="1200"/>
              </a:spcAft>
              <a:buNone/>
            </a:pPr>
            <a:r>
              <a:t/>
            </a:r>
            <a:endParaRPr/>
          </a:p>
        </p:txBody>
      </p:sp>
      <p:sp>
        <p:nvSpPr>
          <p:cNvPr id="153" name="Google Shape;153;p27"/>
          <p:cNvSpPr txBox="1"/>
          <p:nvPr/>
        </p:nvSpPr>
        <p:spPr>
          <a:xfrm>
            <a:off x="5227600" y="3783425"/>
            <a:ext cx="3710700" cy="5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fr-CA" sz="1800">
                <a:solidFill>
                  <a:schemeClr val="accent3"/>
                </a:solidFill>
                <a:latin typeface="Average"/>
                <a:ea typeface="Average"/>
                <a:cs typeface="Average"/>
                <a:sym typeface="Average"/>
              </a:rPr>
              <a:t>Youtube Tutorial On The Flashing Once You Have TWRP</a:t>
            </a:r>
            <a:endParaRPr i="1" sz="1800">
              <a:solidFill>
                <a:schemeClr val="accent3"/>
              </a:solidFill>
              <a:latin typeface="Average"/>
              <a:ea typeface="Average"/>
              <a:cs typeface="Average"/>
              <a:sym typeface="Average"/>
            </a:endParaRPr>
          </a:p>
        </p:txBody>
      </p:sp>
      <p:pic>
        <p:nvPicPr>
          <p:cNvPr descr="In this video, I show you how to install Ubuntu Touch, LineageOS, and crDroid on the Samsung Galaxy A70 (SM-A705) using TWRP recovery.&#10;This guide also covers fixing common issues like the vbmeta image error that can occur when flashing custom ROMs.&#10;&#10;Key Notes:&#10;1. TWRP Setup Required: Ensure TWRP is already installed on your Galaxy A70 before starting.&#10;2. VBMeta Fix Included: Learn how to resolve the Error Verifying VBMeta Image.&#10;3. Device-Specific Guide: This tutorial is tailored specifically for the Galaxy A70.&#10;4. Backup Your Data: Flashing custom ROMs will erase your data, so back up beforehand.&#10;5. Warranty Void: Unlocking the bootloader and flashing ROMs voids your warranty.&#10;&#10;Resources (Search the following tools on their official websites or forums (specific links omitted):&#10;&#10;Installation Tools:&#10;-ADB Tools: Download the SDK Platform Tools from Google's official website.&#10;-TWRP for Galaxy A70: Find the latest version on the Team Win website.&#10;-Odin for Windows: Download version 3.14.1 from odindownload.com.&#10;-VBMeta Patched File: Search &quot;XDA [RECOVERY][UNOFFICIAL][ROOT] TWRP for Galaxy A70&quot;.&#10;&#10;Zip Files Sources:&#10;1. Ubuntu Touch Installer: See &quot;XDA [ROM][ALPHA][UBports] Ubuntu Touch for Galaxy A70&quot;.&#10;2. LineageOS for A70: Find it at &quot;XDA [ROM][BETA][UNOFFICIAL] LineageOS 17.1 for Galaxy A70&quot;.&#10;3. crDroid for A70: Search for &quot;XDA [CLOSED][ROM][12.1L][Unofficial][27/11/2022] crDroid 8 for Galaxy A70&quot;.&#10;&#10;Consider supporting the developers through donations if you enjoy their work!&#10;&#10;Thanks for reading till the end, please leave a like whilst you're here. (*❦ω❦)" id="154" name="Google Shape;154;p27" title="Installing Ubuntu Touch, LineageOS, and crDroid on the Samsung Galaxy A70 Using TWRP">
            <a:hlinkClick r:id="rId3"/>
          </p:cNvPr>
          <p:cNvPicPr preferRelativeResize="0"/>
          <p:nvPr/>
        </p:nvPicPr>
        <p:blipFill>
          <a:blip r:embed="rId4">
            <a:alphaModFix/>
          </a:blip>
          <a:stretch>
            <a:fillRect/>
          </a:stretch>
        </p:blipFill>
        <p:spPr>
          <a:xfrm>
            <a:off x="4796400" y="1323875"/>
            <a:ext cx="4035900" cy="2270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What I Achieved With The A70</a:t>
            </a:r>
            <a:endParaRPr sz="2800" u="sng"/>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fr-CA">
                <a:solidFill>
                  <a:schemeClr val="dk1"/>
                </a:solidFill>
              </a:rPr>
              <a:t>-Successfully installed Ubuntu Touch, LineageOS, and crDroid on the Galaxy A70.</a:t>
            </a:r>
            <a:endParaRPr>
              <a:solidFill>
                <a:schemeClr val="dk1"/>
              </a:solidFill>
            </a:endParaRPr>
          </a:p>
          <a:p>
            <a:pPr indent="0" lvl="0" marL="0" rtl="0" algn="l">
              <a:spcBef>
                <a:spcPts val="1200"/>
              </a:spcBef>
              <a:spcAft>
                <a:spcPts val="0"/>
              </a:spcAft>
              <a:buNone/>
            </a:pPr>
            <a:r>
              <a:rPr lang="fr-CA">
                <a:solidFill>
                  <a:schemeClr val="dk1"/>
                </a:solidFill>
              </a:rPr>
              <a:t>	</a:t>
            </a:r>
            <a:endParaRPr>
              <a:solidFill>
                <a:schemeClr val="dk1"/>
              </a:solidFill>
            </a:endParaRPr>
          </a:p>
          <a:p>
            <a:pPr indent="0" lvl="0" marL="0" rtl="0" algn="l">
              <a:spcBef>
                <a:spcPts val="1200"/>
              </a:spcBef>
              <a:spcAft>
                <a:spcPts val="0"/>
              </a:spcAft>
              <a:buNone/>
            </a:pPr>
            <a:r>
              <a:rPr lang="fr-CA">
                <a:solidFill>
                  <a:schemeClr val="dk1"/>
                </a:solidFill>
              </a:rPr>
              <a:t>-Created a detailed, beginner-friendly YouTube tutorial featuring all three installs, excluding installing TWRP.</a:t>
            </a:r>
            <a:endParaRPr>
              <a:solidFill>
                <a:schemeClr val="dk1"/>
              </a:solidFill>
            </a:endParaRPr>
          </a:p>
          <a:p>
            <a:pPr indent="0" lvl="0" marL="0" rtl="0" algn="l">
              <a:spcBef>
                <a:spcPts val="1200"/>
              </a:spcBef>
              <a:spcAft>
                <a:spcPts val="0"/>
              </a:spcAft>
              <a:buNone/>
            </a:pPr>
            <a:r>
              <a:rPr lang="fr-CA">
                <a:solidFill>
                  <a:schemeClr val="dk1"/>
                </a:solidFill>
              </a:rPr>
              <a:t>	</a:t>
            </a:r>
            <a:endParaRPr>
              <a:solidFill>
                <a:schemeClr val="dk1"/>
              </a:solidFill>
            </a:endParaRPr>
          </a:p>
          <a:p>
            <a:pPr indent="0" lvl="0" marL="0" rtl="0" algn="l">
              <a:spcBef>
                <a:spcPts val="1200"/>
              </a:spcBef>
              <a:spcAft>
                <a:spcPts val="0"/>
              </a:spcAft>
              <a:buNone/>
            </a:pPr>
            <a:r>
              <a:rPr lang="fr-CA">
                <a:solidFill>
                  <a:schemeClr val="dk1"/>
                </a:solidFill>
              </a:rPr>
              <a:t>-Contributed to the open-source community by documenting the process.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fr-CA">
                <a:solidFill>
                  <a:schemeClr val="dk1"/>
                </a:solidFill>
              </a:rPr>
              <a:t>-Gain</a:t>
            </a:r>
            <a:r>
              <a:rPr lang="fr-CA">
                <a:solidFill>
                  <a:schemeClr val="dk1"/>
                </a:solidFill>
              </a:rPr>
              <a:t>e</a:t>
            </a:r>
            <a:r>
              <a:rPr lang="fr-CA">
                <a:solidFill>
                  <a:schemeClr val="dk1"/>
                </a:solidFill>
              </a:rPr>
              <a:t>d hands-on experience with flashing and debugging tools.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Distributions’ Features On The A70 - UI</a:t>
            </a:r>
            <a:endParaRPr sz="2800" u="sng"/>
          </a:p>
        </p:txBody>
      </p:sp>
      <p:pic>
        <p:nvPicPr>
          <p:cNvPr id="166" name="Google Shape;166;p29" title="screen-20241201-163044.mp4">
            <a:hlinkClick r:id="rId3"/>
          </p:cNvPr>
          <p:cNvPicPr preferRelativeResize="0"/>
          <p:nvPr/>
        </p:nvPicPr>
        <p:blipFill>
          <a:blip r:embed="rId4">
            <a:alphaModFix/>
          </a:blip>
          <a:stretch>
            <a:fillRect/>
          </a:stretch>
        </p:blipFill>
        <p:spPr>
          <a:xfrm>
            <a:off x="6338872" y="373950"/>
            <a:ext cx="1834475" cy="4076574"/>
          </a:xfrm>
          <a:prstGeom prst="rect">
            <a:avLst/>
          </a:prstGeom>
          <a:noFill/>
          <a:ln>
            <a:noFill/>
          </a:ln>
        </p:spPr>
      </p:pic>
      <p:sp>
        <p:nvSpPr>
          <p:cNvPr id="167" name="Google Shape;167;p29"/>
          <p:cNvSpPr txBox="1"/>
          <p:nvPr>
            <p:ph idx="1" type="body"/>
          </p:nvPr>
        </p:nvSpPr>
        <p:spPr>
          <a:xfrm>
            <a:off x="2901625" y="4158400"/>
            <a:ext cx="1477200" cy="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CA">
                <a:solidFill>
                  <a:srgbClr val="FF9900"/>
                </a:solidFill>
              </a:rPr>
              <a:t>LineageOS </a:t>
            </a:r>
            <a:endParaRPr>
              <a:solidFill>
                <a:srgbClr val="FF9900"/>
              </a:solidFill>
            </a:endParaRPr>
          </a:p>
        </p:txBody>
      </p:sp>
      <p:sp>
        <p:nvSpPr>
          <p:cNvPr id="168" name="Google Shape;168;p29"/>
          <p:cNvSpPr txBox="1"/>
          <p:nvPr>
            <p:ph idx="1" type="body"/>
          </p:nvPr>
        </p:nvSpPr>
        <p:spPr>
          <a:xfrm>
            <a:off x="4861675" y="1191800"/>
            <a:ext cx="1477200" cy="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CA">
                <a:solidFill>
                  <a:srgbClr val="FF9900"/>
                </a:solidFill>
              </a:rPr>
              <a:t>Cr Droid</a:t>
            </a:r>
            <a:endParaRPr>
              <a:solidFill>
                <a:srgbClr val="FF9900"/>
              </a:solidFill>
            </a:endParaRPr>
          </a:p>
        </p:txBody>
      </p:sp>
      <p:pic>
        <p:nvPicPr>
          <p:cNvPr id="169" name="Google Shape;169;p29"/>
          <p:cNvPicPr preferRelativeResize="0"/>
          <p:nvPr/>
        </p:nvPicPr>
        <p:blipFill>
          <a:blip r:embed="rId5">
            <a:alphaModFix/>
          </a:blip>
          <a:stretch>
            <a:fillRect/>
          </a:stretch>
        </p:blipFill>
        <p:spPr>
          <a:xfrm>
            <a:off x="618963" y="1246913"/>
            <a:ext cx="1831225" cy="3478010"/>
          </a:xfrm>
          <a:prstGeom prst="rect">
            <a:avLst/>
          </a:prstGeom>
          <a:noFill/>
          <a:ln>
            <a:noFill/>
          </a:ln>
        </p:spPr>
      </p:pic>
      <p:pic>
        <p:nvPicPr>
          <p:cNvPr id="170" name="Google Shape;170;p29"/>
          <p:cNvPicPr preferRelativeResize="0"/>
          <p:nvPr/>
        </p:nvPicPr>
        <p:blipFill>
          <a:blip r:embed="rId6">
            <a:alphaModFix/>
          </a:blip>
          <a:stretch>
            <a:fillRect/>
          </a:stretch>
        </p:blipFill>
        <p:spPr>
          <a:xfrm>
            <a:off x="4002300" y="1982175"/>
            <a:ext cx="1399600" cy="1872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Distributions’ Features On The A70 - Camera</a:t>
            </a:r>
            <a:endParaRPr sz="2800" u="sng"/>
          </a:p>
        </p:txBody>
      </p:sp>
      <p:sp>
        <p:nvSpPr>
          <p:cNvPr id="176" name="Google Shape;176;p30"/>
          <p:cNvSpPr txBox="1"/>
          <p:nvPr>
            <p:ph idx="1" type="body"/>
          </p:nvPr>
        </p:nvSpPr>
        <p:spPr>
          <a:xfrm>
            <a:off x="394900" y="1210725"/>
            <a:ext cx="1477200" cy="486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fr-CA">
                <a:solidFill>
                  <a:srgbClr val="FF9900"/>
                </a:solidFill>
              </a:rPr>
              <a:t>Ubuntu Touch </a:t>
            </a:r>
            <a:endParaRPr>
              <a:solidFill>
                <a:srgbClr val="FF9900"/>
              </a:solidFill>
            </a:endParaRPr>
          </a:p>
        </p:txBody>
      </p:sp>
      <p:sp>
        <p:nvSpPr>
          <p:cNvPr id="177" name="Google Shape;177;p30"/>
          <p:cNvSpPr txBox="1"/>
          <p:nvPr>
            <p:ph idx="1" type="body"/>
          </p:nvPr>
        </p:nvSpPr>
        <p:spPr>
          <a:xfrm>
            <a:off x="4008125" y="1210725"/>
            <a:ext cx="1477200" cy="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CA">
                <a:solidFill>
                  <a:srgbClr val="FF9900"/>
                </a:solidFill>
              </a:rPr>
              <a:t>LineageOS</a:t>
            </a:r>
            <a:r>
              <a:rPr lang="fr-CA">
                <a:solidFill>
                  <a:srgbClr val="FF9900"/>
                </a:solidFill>
              </a:rPr>
              <a:t> </a:t>
            </a:r>
            <a:endParaRPr>
              <a:solidFill>
                <a:srgbClr val="FF9900"/>
              </a:solidFill>
            </a:endParaRPr>
          </a:p>
        </p:txBody>
      </p:sp>
      <p:sp>
        <p:nvSpPr>
          <p:cNvPr id="178" name="Google Shape;178;p30"/>
          <p:cNvSpPr txBox="1"/>
          <p:nvPr>
            <p:ph idx="1" type="body"/>
          </p:nvPr>
        </p:nvSpPr>
        <p:spPr>
          <a:xfrm>
            <a:off x="7048100" y="1210725"/>
            <a:ext cx="1477200" cy="48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fr-CA">
                <a:solidFill>
                  <a:srgbClr val="FF9900"/>
                </a:solidFill>
              </a:rPr>
              <a:t>Cr Droid</a:t>
            </a:r>
            <a:endParaRPr>
              <a:solidFill>
                <a:srgbClr val="FF9900"/>
              </a:solidFill>
            </a:endParaRPr>
          </a:p>
        </p:txBody>
      </p:sp>
      <p:pic>
        <p:nvPicPr>
          <p:cNvPr id="179" name="Google Shape;179;p30"/>
          <p:cNvPicPr preferRelativeResize="0"/>
          <p:nvPr/>
        </p:nvPicPr>
        <p:blipFill>
          <a:blip r:embed="rId3">
            <a:alphaModFix/>
          </a:blip>
          <a:stretch>
            <a:fillRect/>
          </a:stretch>
        </p:blipFill>
        <p:spPr>
          <a:xfrm>
            <a:off x="152400" y="1849725"/>
            <a:ext cx="2706080" cy="3141375"/>
          </a:xfrm>
          <a:prstGeom prst="rect">
            <a:avLst/>
          </a:prstGeom>
          <a:noFill/>
          <a:ln>
            <a:noFill/>
          </a:ln>
        </p:spPr>
      </p:pic>
      <p:pic>
        <p:nvPicPr>
          <p:cNvPr id="180" name="Google Shape;180;p30"/>
          <p:cNvPicPr preferRelativeResize="0"/>
          <p:nvPr/>
        </p:nvPicPr>
        <p:blipFill>
          <a:blip r:embed="rId4">
            <a:alphaModFix/>
          </a:blip>
          <a:stretch>
            <a:fillRect/>
          </a:stretch>
        </p:blipFill>
        <p:spPr>
          <a:xfrm>
            <a:off x="3576630" y="1890325"/>
            <a:ext cx="2109879" cy="3141375"/>
          </a:xfrm>
          <a:prstGeom prst="rect">
            <a:avLst/>
          </a:prstGeom>
          <a:noFill/>
          <a:ln>
            <a:noFill/>
          </a:ln>
        </p:spPr>
      </p:pic>
      <p:pic>
        <p:nvPicPr>
          <p:cNvPr id="181" name="Google Shape;181;p30"/>
          <p:cNvPicPr preferRelativeResize="0"/>
          <p:nvPr/>
        </p:nvPicPr>
        <p:blipFill>
          <a:blip r:embed="rId5">
            <a:alphaModFix/>
          </a:blip>
          <a:stretch>
            <a:fillRect/>
          </a:stretch>
        </p:blipFill>
        <p:spPr>
          <a:xfrm>
            <a:off x="6626509" y="1849725"/>
            <a:ext cx="2205791" cy="31413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What’s Next ? (Future plans)</a:t>
            </a:r>
            <a:endParaRPr sz="2800" u="sng"/>
          </a:p>
        </p:txBody>
      </p:sp>
      <p:sp>
        <p:nvSpPr>
          <p:cNvPr id="187" name="Google Shape;187;p31"/>
          <p:cNvSpPr txBox="1"/>
          <p:nvPr>
            <p:ph idx="1" type="body"/>
          </p:nvPr>
        </p:nvSpPr>
        <p:spPr>
          <a:xfrm>
            <a:off x="311700" y="1152475"/>
            <a:ext cx="8520600" cy="24390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Clr>
                <a:schemeClr val="dk1"/>
              </a:buClr>
              <a:buSzPts val="2200"/>
              <a:buAutoNum type="arabicPeriod"/>
            </a:pPr>
            <a:r>
              <a:rPr lang="fr-CA" sz="2200">
                <a:solidFill>
                  <a:schemeClr val="dk1"/>
                </a:solidFill>
              </a:rPr>
              <a:t>Contribute findings to XDA and GitHub to help others troubleshoot.</a:t>
            </a:r>
            <a:endParaRPr sz="2200">
              <a:solidFill>
                <a:schemeClr val="dk1"/>
              </a:solidFill>
            </a:endParaRPr>
          </a:p>
          <a:p>
            <a:pPr indent="0" lvl="0" marL="0" rtl="0" algn="l">
              <a:spcBef>
                <a:spcPts val="1200"/>
              </a:spcBef>
              <a:spcAft>
                <a:spcPts val="0"/>
              </a:spcAft>
              <a:buNone/>
            </a:pPr>
            <a:r>
              <a:t/>
            </a:r>
            <a:endParaRPr sz="2200">
              <a:solidFill>
                <a:schemeClr val="dk1"/>
              </a:solidFill>
            </a:endParaRPr>
          </a:p>
          <a:p>
            <a:pPr indent="-368300" lvl="0" marL="457200" rtl="0" algn="l">
              <a:spcBef>
                <a:spcPts val="1200"/>
              </a:spcBef>
              <a:spcAft>
                <a:spcPts val="0"/>
              </a:spcAft>
              <a:buClr>
                <a:schemeClr val="dk1"/>
              </a:buClr>
              <a:buSzPts val="2200"/>
              <a:buAutoNum type="arabicPeriod"/>
            </a:pPr>
            <a:r>
              <a:rPr lang="fr-CA" sz="2200">
                <a:solidFill>
                  <a:schemeClr val="dk1"/>
                </a:solidFill>
              </a:rPr>
              <a:t>Engage with open-source projects for Linux on mobile platforms.</a:t>
            </a:r>
            <a:endParaRPr sz="2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Project Description/Motivation</a:t>
            </a:r>
            <a:endParaRPr sz="2800" u="sng"/>
          </a:p>
        </p:txBody>
      </p:sp>
      <p:sp>
        <p:nvSpPr>
          <p:cNvPr id="66" name="Google Shape;66;p14"/>
          <p:cNvSpPr txBox="1"/>
          <p:nvPr>
            <p:ph idx="1" type="body"/>
          </p:nvPr>
        </p:nvSpPr>
        <p:spPr>
          <a:xfrm>
            <a:off x="311700" y="1253525"/>
            <a:ext cx="8520600" cy="36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solidFill>
                  <a:schemeClr val="dk1"/>
                </a:solidFill>
              </a:rPr>
              <a:t>Objective: Install Linux distributions on 2 different generations of samsung devices, such as the Galaxy A70(2019) and Galaxy S3(2012) to explore open-source options for older devices.</a:t>
            </a:r>
            <a:endParaRPr>
              <a:solidFill>
                <a:schemeClr val="dk1"/>
              </a:solidFill>
            </a:endParaRPr>
          </a:p>
          <a:p>
            <a:pPr indent="0" lvl="0" marL="0" rtl="0" algn="l">
              <a:spcBef>
                <a:spcPts val="1200"/>
              </a:spcBef>
              <a:spcAft>
                <a:spcPts val="0"/>
              </a:spcAft>
              <a:buNone/>
            </a:pPr>
            <a:r>
              <a:rPr lang="fr-CA">
                <a:solidFill>
                  <a:schemeClr val="dk1"/>
                </a:solidFill>
              </a:rPr>
              <a:t>Motivation: We aimed to enable more users to repurpose older Android devices, contribute to open-source, and share our findings. Additionally, these devices were lying around, unused and laggy, making this a perfect opportunity to expand our Unix class learnings.</a:t>
            </a:r>
            <a:endParaRPr>
              <a:solidFill>
                <a:schemeClr val="dk1"/>
              </a:solidFill>
            </a:endParaRPr>
          </a:p>
          <a:p>
            <a:pPr indent="0" lvl="0" marL="0" rtl="0" algn="l">
              <a:spcBef>
                <a:spcPts val="1200"/>
              </a:spcBef>
              <a:spcAft>
                <a:spcPts val="1200"/>
              </a:spcAft>
              <a:buNone/>
            </a:pPr>
            <a:r>
              <a:rPr lang="fr-CA">
                <a:solidFill>
                  <a:schemeClr val="dk1"/>
                </a:solidFill>
              </a:rPr>
              <a:t>Expected Outcome: Produce a step-by-step video tutorial to guide others through the installation process.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412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Demo</a:t>
            </a:r>
            <a:endParaRPr sz="2800" u="sng"/>
          </a:p>
        </p:txBody>
      </p:sp>
      <p:sp>
        <p:nvSpPr>
          <p:cNvPr id="193" name="Google Shape;193;p32"/>
          <p:cNvSpPr txBox="1"/>
          <p:nvPr>
            <p:ph idx="1" type="body"/>
          </p:nvPr>
        </p:nvSpPr>
        <p:spPr>
          <a:xfrm>
            <a:off x="377125" y="1100575"/>
            <a:ext cx="7284300" cy="1200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fr-CA">
                <a:solidFill>
                  <a:schemeClr val="dk1"/>
                </a:solidFill>
              </a:rPr>
              <a:t>Feel free to take a look at the devices as they pass around. </a:t>
            </a:r>
            <a:endParaRPr>
              <a:solidFill>
                <a:schemeClr val="dk1"/>
              </a:solidFill>
            </a:endParaRPr>
          </a:p>
          <a:p>
            <a:pPr indent="0" lvl="0" marL="0" rtl="0" algn="l">
              <a:spcBef>
                <a:spcPts val="1200"/>
              </a:spcBef>
              <a:spcAft>
                <a:spcPts val="1200"/>
              </a:spcAft>
              <a:buNone/>
            </a:pPr>
            <a:r>
              <a:rPr lang="fr-CA">
                <a:solidFill>
                  <a:schemeClr val="dk1"/>
                </a:solidFill>
              </a:rPr>
              <a:t>The A70 currently has Ubuntu Touch on it, and the S111 Cr Droid. (Careful with S111 pls).</a:t>
            </a:r>
            <a:endParaRPr>
              <a:solidFill>
                <a:schemeClr val="dk1"/>
              </a:solidFill>
            </a:endParaRPr>
          </a:p>
        </p:txBody>
      </p:sp>
      <p:sp>
        <p:nvSpPr>
          <p:cNvPr id="194" name="Google Shape;194;p32"/>
          <p:cNvSpPr txBox="1"/>
          <p:nvPr>
            <p:ph type="title"/>
          </p:nvPr>
        </p:nvSpPr>
        <p:spPr>
          <a:xfrm>
            <a:off x="311700" y="2384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Our Contribution</a:t>
            </a:r>
            <a:endParaRPr sz="2800" u="sng"/>
          </a:p>
        </p:txBody>
      </p:sp>
      <p:sp>
        <p:nvSpPr>
          <p:cNvPr id="195" name="Google Shape;195;p32"/>
          <p:cNvSpPr txBox="1"/>
          <p:nvPr>
            <p:ph idx="1" type="body"/>
          </p:nvPr>
        </p:nvSpPr>
        <p:spPr>
          <a:xfrm>
            <a:off x="412500" y="3090325"/>
            <a:ext cx="8520600" cy="1200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AutoNum type="arabicPeriod"/>
            </a:pPr>
            <a:r>
              <a:rPr lang="fr-CA">
                <a:solidFill>
                  <a:schemeClr val="dk1"/>
                </a:solidFill>
              </a:rPr>
              <a:t>Shared our process and fixes for uncommon errors.</a:t>
            </a:r>
            <a:endParaRPr>
              <a:solidFill>
                <a:schemeClr val="dk1"/>
              </a:solidFill>
            </a:endParaRPr>
          </a:p>
          <a:p>
            <a:pPr indent="-342900" lvl="0" marL="457200" rtl="0" algn="l">
              <a:spcBef>
                <a:spcPts val="0"/>
              </a:spcBef>
              <a:spcAft>
                <a:spcPts val="0"/>
              </a:spcAft>
              <a:buClr>
                <a:schemeClr val="dk1"/>
              </a:buClr>
              <a:buSzPts val="1800"/>
              <a:buAutoNum type="arabicPeriod"/>
            </a:pPr>
            <a:r>
              <a:rPr lang="fr-CA">
                <a:solidFill>
                  <a:schemeClr val="dk1"/>
                </a:solidFill>
              </a:rPr>
              <a:t>Uploaded scripts and installation notes to GitHub.</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Distributions We Considered</a:t>
            </a:r>
            <a:endParaRPr sz="2800" u="sng"/>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solidFill>
                  <a:schemeClr val="dk1"/>
                </a:solidFill>
              </a:rPr>
              <a:t>-</a:t>
            </a:r>
            <a:r>
              <a:rPr lang="fr-CA">
                <a:solidFill>
                  <a:schemeClr val="dk1"/>
                </a:solidFill>
              </a:rPr>
              <a:t>At first, we considered</a:t>
            </a:r>
            <a:r>
              <a:rPr lang="fr-CA">
                <a:solidFill>
                  <a:schemeClr val="dk1"/>
                </a:solidFill>
              </a:rPr>
              <a:t> Ubuntu Touch, NixOS, Mobian, Nemo Mobile, PostMarketOS.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fr-CA">
                <a:solidFill>
                  <a:schemeClr val="dk1"/>
                </a:solidFill>
              </a:rPr>
              <a:t>-However, what we ended up choosing was Ubuntu Touch, LineageOS, and crDroid for compatibility reasons and available features.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fr-CA">
                <a:solidFill>
                  <a:schemeClr val="dk1"/>
                </a:solidFill>
              </a:rPr>
              <a:t>-Why these? Good documentation, community support, and active development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Code and Documentation (</a:t>
            </a:r>
            <a:r>
              <a:rPr lang="fr-CA" sz="2600" u="sng">
                <a:solidFill>
                  <a:srgbClr val="00FFFF"/>
                </a:solidFill>
                <a:latin typeface="Average"/>
                <a:ea typeface="Average"/>
                <a:cs typeface="Average"/>
                <a:sym typeface="Average"/>
                <a:hlinkClick r:id="rId3">
                  <a:extLst>
                    <a:ext uri="{A12FA001-AC4F-418D-AE19-62706E023703}">
                      <ahyp:hlinkClr val="tx"/>
                    </a:ext>
                  </a:extLst>
                </a:hlinkClick>
              </a:rPr>
              <a:t>Github</a:t>
            </a:r>
            <a:r>
              <a:rPr lang="fr-CA" sz="2800" u="sng"/>
              <a:t>)</a:t>
            </a:r>
            <a:endParaRPr sz="2800" u="sng"/>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sz="2600"/>
          </a:p>
          <a:p>
            <a:pPr indent="0" lvl="0" marL="0" rtl="0" algn="l">
              <a:spcBef>
                <a:spcPts val="1200"/>
              </a:spcBef>
              <a:spcAft>
                <a:spcPts val="0"/>
              </a:spcAft>
              <a:buNone/>
            </a:pPr>
            <a:r>
              <a:rPr lang="fr-CA" sz="7200">
                <a:solidFill>
                  <a:schemeClr val="dk1"/>
                </a:solidFill>
              </a:rPr>
              <a:t>Unlike source code-based projects, our GitHub repository contains:</a:t>
            </a:r>
            <a:endParaRPr sz="7200">
              <a:solidFill>
                <a:schemeClr val="dk1"/>
              </a:solidFill>
            </a:endParaRPr>
          </a:p>
          <a:p>
            <a:pPr indent="-342900" lvl="0" marL="457200" rtl="0" algn="l">
              <a:spcBef>
                <a:spcPts val="1200"/>
              </a:spcBef>
              <a:spcAft>
                <a:spcPts val="0"/>
              </a:spcAft>
              <a:buClr>
                <a:schemeClr val="dk1"/>
              </a:buClr>
              <a:buSzPct val="100000"/>
              <a:buFont typeface="Arial"/>
              <a:buChar char="●"/>
            </a:pPr>
            <a:r>
              <a:rPr lang="fr-CA" sz="7200">
                <a:solidFill>
                  <a:schemeClr val="dk1"/>
                </a:solidFill>
              </a:rPr>
              <a:t>Research Notes:  Documenting our findings during the exploration of Linux distributions and device compatibility.</a:t>
            </a:r>
            <a:endParaRPr sz="7200">
              <a:solidFill>
                <a:schemeClr val="dk1"/>
              </a:solidFill>
            </a:endParaRPr>
          </a:p>
          <a:p>
            <a:pPr indent="-342900" lvl="0" marL="457200" rtl="0" algn="l">
              <a:spcBef>
                <a:spcPts val="0"/>
              </a:spcBef>
              <a:spcAft>
                <a:spcPts val="0"/>
              </a:spcAft>
              <a:buClr>
                <a:schemeClr val="dk1"/>
              </a:buClr>
              <a:buSzPct val="100000"/>
              <a:buFont typeface="Arial"/>
              <a:buChar char="●"/>
            </a:pPr>
            <a:r>
              <a:rPr lang="fr-CA" sz="7200">
                <a:solidFill>
                  <a:schemeClr val="dk1"/>
                </a:solidFill>
              </a:rPr>
              <a:t>Progress Journals:  Regular updates on our process, including obstacles encountered and solutions implemented.</a:t>
            </a:r>
            <a:endParaRPr sz="7200">
              <a:solidFill>
                <a:schemeClr val="dk1"/>
              </a:solidFill>
            </a:endParaRPr>
          </a:p>
          <a:p>
            <a:pPr indent="-342900" lvl="0" marL="457200" rtl="0" algn="l">
              <a:spcBef>
                <a:spcPts val="0"/>
              </a:spcBef>
              <a:spcAft>
                <a:spcPts val="0"/>
              </a:spcAft>
              <a:buClr>
                <a:schemeClr val="dk1"/>
              </a:buClr>
              <a:buSzPct val="100000"/>
              <a:buFont typeface="Arial"/>
              <a:buChar char="●"/>
            </a:pPr>
            <a:r>
              <a:rPr lang="fr-CA" sz="7200">
                <a:solidFill>
                  <a:schemeClr val="dk1"/>
                </a:solidFill>
              </a:rPr>
              <a:t>Resources Used:  A collection of links, guides, and tools that assisted in the project, such as installation guides, TWRP resources, and ROM download links.</a:t>
            </a:r>
            <a:endParaRPr sz="7200">
              <a:solidFill>
                <a:schemeClr val="dk1"/>
              </a:solidFill>
            </a:endParaRPr>
          </a:p>
          <a:p>
            <a:pPr indent="0" lvl="0" marL="457200" rtl="0" algn="l">
              <a:spcBef>
                <a:spcPts val="1200"/>
              </a:spcBef>
              <a:spcAft>
                <a:spcPts val="0"/>
              </a:spcAft>
              <a:buNone/>
            </a:pPr>
            <a:r>
              <a:t/>
            </a:r>
            <a:endParaRPr sz="7200">
              <a:solidFill>
                <a:schemeClr val="dk1"/>
              </a:solidFill>
            </a:endParaRPr>
          </a:p>
          <a:p>
            <a:pPr indent="0" lvl="0" marL="0" rtl="0" algn="l">
              <a:spcBef>
                <a:spcPts val="1200"/>
              </a:spcBef>
              <a:spcAft>
                <a:spcPts val="0"/>
              </a:spcAft>
              <a:buNone/>
            </a:pPr>
            <a:r>
              <a:rPr lang="fr-CA" sz="7200">
                <a:solidFill>
                  <a:schemeClr val="dk1"/>
                </a:solidFill>
              </a:rPr>
              <a:t>Our goal is to share the knowledge gained throughout the project, offering others a resource to replicate or expand on our work.</a:t>
            </a:r>
            <a:endParaRPr sz="7200">
              <a:solidFill>
                <a:schemeClr val="dk1"/>
              </a:solidFill>
            </a:endParaRPr>
          </a:p>
          <a:p>
            <a:pPr indent="0" lvl="0" marL="0" rtl="0" algn="l">
              <a:spcBef>
                <a:spcPts val="1200"/>
              </a:spcBef>
              <a:spcAft>
                <a:spcPts val="1200"/>
              </a:spcAft>
              <a:buNone/>
            </a:pPr>
            <a:r>
              <a:t/>
            </a:r>
            <a:endParaRPr sz="2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Development Journey</a:t>
            </a:r>
            <a:endParaRPr sz="2800" u="sng"/>
          </a:p>
        </p:txBody>
      </p:sp>
      <p:sp>
        <p:nvSpPr>
          <p:cNvPr id="84" name="Google Shape;84;p17"/>
          <p:cNvSpPr txBox="1"/>
          <p:nvPr>
            <p:ph idx="1" type="body"/>
          </p:nvPr>
        </p:nvSpPr>
        <p:spPr>
          <a:xfrm>
            <a:off x="361225" y="12040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CA">
                <a:solidFill>
                  <a:schemeClr val="dk1"/>
                </a:solidFill>
              </a:rPr>
              <a:t>Planned Steps: Research, finalize distributions, create video tutorials.</a:t>
            </a:r>
            <a:endParaRPr>
              <a:solidFill>
                <a:schemeClr val="dk1"/>
              </a:solidFill>
            </a:endParaRPr>
          </a:p>
          <a:p>
            <a:pPr indent="0" lvl="0" marL="0" rtl="0" algn="l">
              <a:spcBef>
                <a:spcPts val="1200"/>
              </a:spcBef>
              <a:spcAft>
                <a:spcPts val="0"/>
              </a:spcAft>
              <a:buNone/>
            </a:pPr>
            <a:r>
              <a:rPr lang="fr-CA">
                <a:solidFill>
                  <a:schemeClr val="dk1"/>
                </a:solidFill>
              </a:rPr>
              <a:t>Actual Experience:</a:t>
            </a:r>
            <a:endParaRPr>
              <a:solidFill>
                <a:schemeClr val="dk1"/>
              </a:solidFill>
            </a:endParaRPr>
          </a:p>
          <a:p>
            <a:pPr indent="-342900" lvl="0" marL="457200" rtl="0" algn="l">
              <a:spcBef>
                <a:spcPts val="1200"/>
              </a:spcBef>
              <a:spcAft>
                <a:spcPts val="0"/>
              </a:spcAft>
              <a:buClr>
                <a:schemeClr val="dk1"/>
              </a:buClr>
              <a:buSzPts val="1800"/>
              <a:buFont typeface="Average"/>
              <a:buChar char="●"/>
            </a:pPr>
            <a:r>
              <a:rPr lang="fr-CA">
                <a:solidFill>
                  <a:schemeClr val="dk1"/>
                </a:solidFill>
              </a:rPr>
              <a:t>Challenges with both phones delaying our progress (a LOT).</a:t>
            </a:r>
            <a:endParaRPr>
              <a:solidFill>
                <a:schemeClr val="dk1"/>
              </a:solidFill>
            </a:endParaRPr>
          </a:p>
          <a:p>
            <a:pPr indent="-342900" lvl="0" marL="457200" rtl="0" algn="l">
              <a:spcBef>
                <a:spcPts val="0"/>
              </a:spcBef>
              <a:spcAft>
                <a:spcPts val="0"/>
              </a:spcAft>
              <a:buClr>
                <a:schemeClr val="dk1"/>
              </a:buClr>
              <a:buSzPts val="1800"/>
              <a:buFont typeface="Average"/>
              <a:buChar char="●"/>
            </a:pPr>
            <a:r>
              <a:rPr lang="fr-CA">
                <a:solidFill>
                  <a:schemeClr val="dk1"/>
                </a:solidFill>
              </a:rPr>
              <a:t>Adjustments to TWRP flashing techniques.</a:t>
            </a:r>
            <a:endParaRPr>
              <a:solidFill>
                <a:schemeClr val="dk1"/>
              </a:solidFill>
            </a:endParaRPr>
          </a:p>
          <a:p>
            <a:pPr indent="-342900" lvl="0" marL="457200" rtl="0" algn="l">
              <a:spcBef>
                <a:spcPts val="0"/>
              </a:spcBef>
              <a:spcAft>
                <a:spcPts val="0"/>
              </a:spcAft>
              <a:buClr>
                <a:schemeClr val="dk1"/>
              </a:buClr>
              <a:buSzPts val="1800"/>
              <a:buFont typeface="Average"/>
              <a:buChar char="●"/>
            </a:pPr>
            <a:r>
              <a:rPr lang="fr-CA">
                <a:solidFill>
                  <a:schemeClr val="dk1"/>
                </a:solidFill>
              </a:rPr>
              <a:t>Time spent troubleshooting unexpected errors (infinite).</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fr-CA">
                <a:solidFill>
                  <a:schemeClr val="dk1"/>
                </a:solidFill>
              </a:rPr>
              <a:t>Lessons learned: Importance of device-specific research and backups.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fr-CA" sz="2800" u="sng"/>
              <a:t>S3 </a:t>
            </a:r>
            <a:r>
              <a:rPr lang="fr-CA" sz="2800" u="sng"/>
              <a:t>Initial Pl</a:t>
            </a:r>
            <a:r>
              <a:rPr lang="fr-CA" sz="2800" u="sng"/>
              <a:t>an</a:t>
            </a:r>
            <a:endParaRPr sz="2800" u="sng"/>
          </a:p>
        </p:txBody>
      </p:sp>
      <p:sp>
        <p:nvSpPr>
          <p:cNvPr id="90" name="Google Shape;90;p18"/>
          <p:cNvSpPr txBox="1"/>
          <p:nvPr>
            <p:ph idx="1" type="body"/>
          </p:nvPr>
        </p:nvSpPr>
        <p:spPr>
          <a:xfrm>
            <a:off x="311700" y="1017725"/>
            <a:ext cx="8520600" cy="386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fr-CA" sz="7200">
                <a:solidFill>
                  <a:schemeClr val="dk1"/>
                </a:solidFill>
              </a:rPr>
              <a:t>Research lead us to </a:t>
            </a:r>
            <a:r>
              <a:rPr i="1" lang="fr-CA" sz="7200">
                <a:solidFill>
                  <a:schemeClr val="dk1"/>
                </a:solidFill>
              </a:rPr>
              <a:t>postmarketOS </a:t>
            </a:r>
            <a:r>
              <a:rPr lang="fr-CA" sz="7200">
                <a:solidFill>
                  <a:schemeClr val="dk1"/>
                </a:solidFill>
              </a:rPr>
              <a:t>for our main candidate:</a:t>
            </a:r>
            <a:endParaRPr sz="7200">
              <a:solidFill>
                <a:schemeClr val="dk1"/>
              </a:solidFill>
            </a:endParaRPr>
          </a:p>
          <a:p>
            <a:pPr indent="0" lvl="0" marL="0" rtl="0" algn="l">
              <a:spcBef>
                <a:spcPts val="1200"/>
              </a:spcBef>
              <a:spcAft>
                <a:spcPts val="0"/>
              </a:spcAft>
              <a:buNone/>
            </a:pPr>
            <a:r>
              <a:rPr lang="fr-CA" sz="7200">
                <a:solidFill>
                  <a:schemeClr val="dk1"/>
                </a:solidFill>
              </a:rPr>
              <a:t>1. SD card partitioning:</a:t>
            </a:r>
            <a:endParaRPr sz="7200">
              <a:solidFill>
                <a:schemeClr val="dk1"/>
              </a:solidFill>
            </a:endParaRPr>
          </a:p>
          <a:p>
            <a:pPr indent="0" lvl="0" marL="0" rtl="0" algn="l">
              <a:spcBef>
                <a:spcPts val="1200"/>
              </a:spcBef>
              <a:spcAft>
                <a:spcPts val="0"/>
              </a:spcAft>
              <a:buNone/>
            </a:pPr>
            <a:r>
              <a:rPr lang="fr-CA" sz="7200">
                <a:solidFill>
                  <a:schemeClr val="dk1"/>
                </a:solidFill>
              </a:rPr>
              <a:t>Configure the SD with all the necessary partitions. One for boot, system, etc...</a:t>
            </a:r>
            <a:endParaRPr sz="7200">
              <a:solidFill>
                <a:schemeClr val="dk1"/>
              </a:solidFill>
            </a:endParaRPr>
          </a:p>
          <a:p>
            <a:pPr indent="0" lvl="0" marL="0" rtl="0" algn="l">
              <a:spcBef>
                <a:spcPts val="1200"/>
              </a:spcBef>
              <a:spcAft>
                <a:spcPts val="0"/>
              </a:spcAft>
              <a:buNone/>
            </a:pPr>
            <a:r>
              <a:t/>
            </a:r>
            <a:endParaRPr sz="7200">
              <a:solidFill>
                <a:schemeClr val="dk1"/>
              </a:solidFill>
            </a:endParaRPr>
          </a:p>
          <a:p>
            <a:pPr indent="0" lvl="0" marL="0" rtl="0" algn="l">
              <a:spcBef>
                <a:spcPts val="1200"/>
              </a:spcBef>
              <a:spcAft>
                <a:spcPts val="0"/>
              </a:spcAft>
              <a:buNone/>
            </a:pPr>
            <a:r>
              <a:rPr lang="fr-CA" sz="7200">
                <a:solidFill>
                  <a:schemeClr val="dk1"/>
                </a:solidFill>
              </a:rPr>
              <a:t>2. Flash image files:</a:t>
            </a:r>
            <a:endParaRPr sz="7200">
              <a:solidFill>
                <a:schemeClr val="dk1"/>
              </a:solidFill>
            </a:endParaRPr>
          </a:p>
          <a:p>
            <a:pPr indent="0" lvl="0" marL="0" rtl="0" algn="l">
              <a:spcBef>
                <a:spcPts val="1200"/>
              </a:spcBef>
              <a:spcAft>
                <a:spcPts val="0"/>
              </a:spcAft>
              <a:buNone/>
            </a:pPr>
            <a:r>
              <a:rPr lang="fr-CA" sz="7200">
                <a:solidFill>
                  <a:schemeClr val="dk1"/>
                </a:solidFill>
              </a:rPr>
              <a:t>Use the files from postmarketOS site to flash to their respective partitions.</a:t>
            </a:r>
            <a:endParaRPr sz="7200">
              <a:solidFill>
                <a:schemeClr val="dk1"/>
              </a:solidFill>
            </a:endParaRPr>
          </a:p>
          <a:p>
            <a:pPr indent="0" lvl="0" marL="0" rtl="0" algn="l">
              <a:spcBef>
                <a:spcPts val="1200"/>
              </a:spcBef>
              <a:spcAft>
                <a:spcPts val="0"/>
              </a:spcAft>
              <a:buNone/>
            </a:pPr>
            <a:r>
              <a:t/>
            </a:r>
            <a:endParaRPr sz="7200">
              <a:solidFill>
                <a:schemeClr val="dk1"/>
              </a:solidFill>
            </a:endParaRPr>
          </a:p>
          <a:p>
            <a:pPr indent="0" lvl="0" marL="0" rtl="0" algn="l">
              <a:spcBef>
                <a:spcPts val="1200"/>
              </a:spcBef>
              <a:spcAft>
                <a:spcPts val="0"/>
              </a:spcAft>
              <a:buNone/>
            </a:pPr>
            <a:r>
              <a:rPr lang="fr-CA" sz="7200">
                <a:solidFill>
                  <a:schemeClr val="dk1"/>
                </a:solidFill>
              </a:rPr>
              <a:t>3. Boot from SD card:</a:t>
            </a:r>
            <a:endParaRPr sz="7200">
              <a:solidFill>
                <a:schemeClr val="dk1"/>
              </a:solidFill>
            </a:endParaRPr>
          </a:p>
          <a:p>
            <a:pPr indent="0" lvl="0" marL="0" rtl="0" algn="l">
              <a:spcBef>
                <a:spcPts val="1200"/>
              </a:spcBef>
              <a:spcAft>
                <a:spcPts val="0"/>
              </a:spcAft>
              <a:buNone/>
            </a:pPr>
            <a:r>
              <a:rPr lang="fr-CA" sz="7200">
                <a:solidFill>
                  <a:schemeClr val="dk1"/>
                </a:solidFill>
              </a:rPr>
              <a:t>Simply load into the phone, and boot. Easy...?</a:t>
            </a:r>
            <a:endParaRPr sz="7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CA" sz="3111" u="sng"/>
              <a:t>What I learned through experience</a:t>
            </a:r>
            <a:endParaRPr sz="3111" u="sng"/>
          </a:p>
          <a:p>
            <a:pPr indent="0" lvl="0" marL="0" rtl="0" algn="l">
              <a:spcBef>
                <a:spcPts val="0"/>
              </a:spcBef>
              <a:spcAft>
                <a:spcPts val="0"/>
              </a:spcAft>
              <a:buNone/>
            </a:pPr>
            <a:r>
              <a:t/>
            </a:r>
            <a:endParaRPr/>
          </a:p>
        </p:txBody>
      </p:sp>
      <p:sp>
        <p:nvSpPr>
          <p:cNvPr id="96" name="Google Shape;96;p19"/>
          <p:cNvSpPr txBox="1"/>
          <p:nvPr>
            <p:ph idx="1" type="body"/>
          </p:nvPr>
        </p:nvSpPr>
        <p:spPr>
          <a:xfrm>
            <a:off x="311700" y="1152475"/>
            <a:ext cx="8520600" cy="38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CA">
                <a:solidFill>
                  <a:schemeClr val="dk1"/>
                </a:solidFill>
              </a:rPr>
              <a:t>What I learned through confusing steps, little documentation.</a:t>
            </a:r>
            <a:endParaRPr>
              <a:solidFill>
                <a:schemeClr val="dk1"/>
              </a:solidFill>
            </a:endParaRPr>
          </a:p>
          <a:p>
            <a:pPr indent="0" lvl="0" marL="0" rtl="0" algn="l">
              <a:spcBef>
                <a:spcPts val="0"/>
              </a:spcBef>
              <a:spcAft>
                <a:spcPts val="0"/>
              </a:spcAft>
              <a:buNone/>
            </a:pPr>
            <a:r>
              <a:rPr lang="fr-CA">
                <a:solidFill>
                  <a:schemeClr val="dk1"/>
                </a:solidFill>
              </a:rPr>
              <a:t>No single source provided a working solution for my specific case.</a:t>
            </a:r>
            <a:endParaRPr>
              <a:solidFill>
                <a:schemeClr val="dk1"/>
              </a:solidFill>
            </a:endParaRPr>
          </a:p>
          <a:p>
            <a:pPr indent="0" lvl="0" marL="0" rtl="0" algn="l">
              <a:lnSpc>
                <a:spcPct val="100000"/>
              </a:lnSpc>
              <a:spcBef>
                <a:spcPts val="1200"/>
              </a:spcBef>
              <a:spcAft>
                <a:spcPts val="0"/>
              </a:spcAft>
              <a:buNone/>
            </a:pPr>
            <a:r>
              <a:rPr lang="fr-CA">
                <a:solidFill>
                  <a:schemeClr val="dk1"/>
                </a:solidFill>
              </a:rPr>
              <a:t>Trial 1 - Heimdall with Linux</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fr-CA">
                <a:solidFill>
                  <a:schemeClr val="dk1"/>
                </a:solidFill>
              </a:rPr>
              <a:t>Knowledge of PIT files and how they are used to flash mobile devices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fr-CA">
                <a:solidFill>
                  <a:schemeClr val="dk1"/>
                </a:solidFill>
              </a:rPr>
              <a:t>Using download mode for installing ROMs without TWRP</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fr-CA">
                <a:solidFill>
                  <a:schemeClr val="dk1"/>
                </a:solidFill>
              </a:rPr>
              <a:t>Heimdall as a tool to manipulate mobile devices</a:t>
            </a:r>
            <a:endParaRPr>
              <a:solidFill>
                <a:schemeClr val="dk1"/>
              </a:solidFill>
            </a:endParaRPr>
          </a:p>
          <a:p>
            <a:pPr indent="0" lvl="0" marL="0" rtl="0" algn="l">
              <a:spcBef>
                <a:spcPts val="1200"/>
              </a:spcBef>
              <a:spcAft>
                <a:spcPts val="0"/>
              </a:spcAft>
              <a:buNone/>
            </a:pPr>
            <a:r>
              <a:rPr lang="fr-CA">
                <a:solidFill>
                  <a:schemeClr val="dk1"/>
                </a:solidFill>
              </a:rPr>
              <a:t>Trial 2 - Flashing an SD with ODIN</a:t>
            </a:r>
            <a:endParaRPr>
              <a:solidFill>
                <a:schemeClr val="dk1"/>
              </a:solidFill>
            </a:endParaRPr>
          </a:p>
          <a:p>
            <a:pPr indent="-342900" lvl="0" marL="457200" rtl="0" algn="l">
              <a:spcBef>
                <a:spcPts val="0"/>
              </a:spcBef>
              <a:spcAft>
                <a:spcPts val="0"/>
              </a:spcAft>
              <a:buClr>
                <a:schemeClr val="dk1"/>
              </a:buClr>
              <a:buSzPts val="1800"/>
              <a:buChar char="-"/>
            </a:pPr>
            <a:r>
              <a:rPr lang="fr-CA">
                <a:solidFill>
                  <a:schemeClr val="dk1"/>
                </a:solidFill>
              </a:rPr>
              <a:t>First use of ODIN utility, using a device connection to </a:t>
            </a:r>
            <a:r>
              <a:rPr lang="fr-CA">
                <a:solidFill>
                  <a:schemeClr val="dk1"/>
                </a:solidFill>
              </a:rPr>
              <a:t>transfer</a:t>
            </a:r>
            <a:r>
              <a:rPr lang="fr-CA">
                <a:solidFill>
                  <a:schemeClr val="dk1"/>
                </a:solidFill>
              </a:rPr>
              <a:t> files</a:t>
            </a:r>
            <a:endParaRPr>
              <a:solidFill>
                <a:schemeClr val="dk1"/>
              </a:solidFill>
            </a:endParaRPr>
          </a:p>
          <a:p>
            <a:pPr indent="0" lvl="0" marL="0" rtl="0" algn="l">
              <a:spcBef>
                <a:spcPts val="1200"/>
              </a:spcBef>
              <a:spcAft>
                <a:spcPts val="0"/>
              </a:spcAft>
              <a:buNone/>
            </a:pPr>
            <a:r>
              <a:rPr lang="fr-CA">
                <a:solidFill>
                  <a:schemeClr val="dk1"/>
                </a:solidFill>
              </a:rPr>
              <a:t>Trial 3 - Using pmboostrap</a:t>
            </a:r>
            <a:endParaRPr>
              <a:solidFill>
                <a:schemeClr val="dk1"/>
              </a:solidFill>
            </a:endParaRPr>
          </a:p>
          <a:p>
            <a:pPr indent="-342900" lvl="0" marL="457200" rtl="0" algn="l">
              <a:spcBef>
                <a:spcPts val="0"/>
              </a:spcBef>
              <a:spcAft>
                <a:spcPts val="0"/>
              </a:spcAft>
              <a:buSzPts val="1800"/>
              <a:buChar char="-"/>
            </a:pPr>
            <a:r>
              <a:rPr lang="fr-CA">
                <a:solidFill>
                  <a:schemeClr val="dk1"/>
                </a:solidFill>
              </a:rPr>
              <a:t>Involved in the configuration of a PM distribution with terminal</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CA" sz="3111" u="sng"/>
              <a:t>Challenges I Faced With The S3</a:t>
            </a:r>
            <a:endParaRPr sz="3111" u="sng"/>
          </a:p>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859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fr-CA" sz="1600">
                <a:solidFill>
                  <a:schemeClr val="dk1"/>
                </a:solidFill>
              </a:rPr>
              <a:t>With the little documentation available, it can be easy to make </a:t>
            </a:r>
            <a:endParaRPr sz="1600">
              <a:solidFill>
                <a:schemeClr val="dk1"/>
              </a:solidFill>
            </a:endParaRPr>
          </a:p>
          <a:p>
            <a:pPr indent="0" lvl="0" marL="0" rtl="0" algn="l">
              <a:lnSpc>
                <a:spcPct val="100000"/>
              </a:lnSpc>
              <a:spcBef>
                <a:spcPts val="0"/>
              </a:spcBef>
              <a:spcAft>
                <a:spcPts val="0"/>
              </a:spcAft>
              <a:buNone/>
            </a:pPr>
            <a:r>
              <a:rPr lang="fr-CA" sz="1600">
                <a:solidFill>
                  <a:schemeClr val="dk1"/>
                </a:solidFill>
              </a:rPr>
              <a:t>a fatal error when the solution calls for a detour in plans. I found</a:t>
            </a:r>
            <a:endParaRPr sz="1600">
              <a:solidFill>
                <a:schemeClr val="dk1"/>
              </a:solidFill>
            </a:endParaRPr>
          </a:p>
          <a:p>
            <a:pPr indent="0" lvl="0" marL="0" rtl="0" algn="l">
              <a:lnSpc>
                <a:spcPct val="100000"/>
              </a:lnSpc>
              <a:spcBef>
                <a:spcPts val="0"/>
              </a:spcBef>
              <a:spcAft>
                <a:spcPts val="0"/>
              </a:spcAft>
              <a:buNone/>
            </a:pPr>
            <a:r>
              <a:rPr lang="fr-CA" sz="1600">
                <a:solidFill>
                  <a:schemeClr val="dk1"/>
                </a:solidFill>
              </a:rPr>
              <a:t>that one simple oversight in the beginning can lead to an </a:t>
            </a:r>
            <a:r>
              <a:rPr lang="fr-CA" sz="1600">
                <a:solidFill>
                  <a:schemeClr val="dk1"/>
                </a:solidFill>
              </a:rPr>
              <a:t>unexplainable</a:t>
            </a:r>
            <a:endParaRPr sz="1600">
              <a:solidFill>
                <a:schemeClr val="dk1"/>
              </a:solidFill>
            </a:endParaRPr>
          </a:p>
          <a:p>
            <a:pPr indent="0" lvl="0" marL="0" rtl="0" algn="l">
              <a:lnSpc>
                <a:spcPct val="100000"/>
              </a:lnSpc>
              <a:spcBef>
                <a:spcPts val="0"/>
              </a:spcBef>
              <a:spcAft>
                <a:spcPts val="0"/>
              </a:spcAft>
              <a:buNone/>
            </a:pPr>
            <a:r>
              <a:rPr lang="fr-CA" sz="1600">
                <a:solidFill>
                  <a:schemeClr val="dk1"/>
                </a:solidFill>
              </a:rPr>
              <a:t>error further down the line.</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lang="fr-CA" sz="1600">
                <a:solidFill>
                  <a:schemeClr val="dk1"/>
                </a:solidFill>
              </a:rPr>
              <a:t>This is already an invasive process, meaning it is NOT user friendly.</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lang="fr-CA" sz="1600">
                <a:solidFill>
                  <a:schemeClr val="dk1"/>
                </a:solidFill>
              </a:rPr>
              <a:t>I struggled with:</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fr-CA" sz="1600">
                <a:solidFill>
                  <a:schemeClr val="dk1"/>
                </a:solidFill>
              </a:rPr>
              <a:t>Attempting to install straight from heimdall, which is too broad and </a:t>
            </a:r>
            <a:r>
              <a:rPr lang="fr-CA" sz="1600">
                <a:solidFill>
                  <a:schemeClr val="dk1"/>
                </a:solidFill>
              </a:rPr>
              <a:t>does not</a:t>
            </a:r>
            <a:r>
              <a:rPr lang="fr-CA" sz="1600">
                <a:solidFill>
                  <a:schemeClr val="dk1"/>
                </a:solidFill>
              </a:rPr>
              <a:t> support specific device cases</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fr-CA" sz="1600">
                <a:solidFill>
                  <a:schemeClr val="dk1"/>
                </a:solidFill>
              </a:rPr>
              <a:t>Trying to have the SD read from TWRP menu to boot from there like a flash drive</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i="1" lang="fr-CA" sz="1600">
                <a:solidFill>
                  <a:schemeClr val="dk1"/>
                </a:solidFill>
              </a:rPr>
              <a:t>pmbootstrap</a:t>
            </a:r>
            <a:r>
              <a:rPr lang="fr-CA" sz="1600">
                <a:solidFill>
                  <a:schemeClr val="dk1"/>
                </a:solidFill>
              </a:rPr>
              <a:t> initialization simply not able to install a stable version</a:t>
            </a:r>
            <a:endParaRPr sz="1600">
              <a:solidFill>
                <a:schemeClr val="dk1"/>
              </a:solidFill>
            </a:endParaRPr>
          </a:p>
          <a:p>
            <a:pPr indent="-330200" lvl="0" marL="457200" rtl="0" algn="l">
              <a:lnSpc>
                <a:spcPct val="100000"/>
              </a:lnSpc>
              <a:spcBef>
                <a:spcPts val="0"/>
              </a:spcBef>
              <a:spcAft>
                <a:spcPts val="0"/>
              </a:spcAft>
              <a:buClr>
                <a:schemeClr val="dk1"/>
              </a:buClr>
              <a:buSzPts val="1600"/>
              <a:buChar char="-"/>
            </a:pPr>
            <a:r>
              <a:rPr lang="fr-CA" sz="1600">
                <a:solidFill>
                  <a:schemeClr val="dk1"/>
                </a:solidFill>
              </a:rPr>
              <a:t>Needing to give up on postmarketOS entirely, to switch to crDroid </a:t>
            </a:r>
            <a:endParaRPr sz="1600">
              <a:solidFill>
                <a:schemeClr val="dk1"/>
              </a:solidFill>
            </a:endParaRPr>
          </a:p>
          <a:p>
            <a:pPr indent="0" lvl="0" marL="0" rtl="0" algn="l">
              <a:lnSpc>
                <a:spcPct val="100000"/>
              </a:lnSpc>
              <a:spcBef>
                <a:spcPts val="0"/>
              </a:spcBef>
              <a:spcAft>
                <a:spcPts val="0"/>
              </a:spcAft>
              <a:buNone/>
            </a:pPr>
            <a:r>
              <a:t/>
            </a:r>
            <a:endParaRPr sz="1600">
              <a:solidFill>
                <a:schemeClr val="dk1"/>
              </a:solidFill>
            </a:endParaRPr>
          </a:p>
          <a:p>
            <a:pPr indent="0" lvl="0" marL="0" rtl="0" algn="l">
              <a:lnSpc>
                <a:spcPct val="100000"/>
              </a:lnSpc>
              <a:spcBef>
                <a:spcPts val="0"/>
              </a:spcBef>
              <a:spcAft>
                <a:spcPts val="0"/>
              </a:spcAft>
              <a:buNone/>
            </a:pPr>
            <a:r>
              <a:rPr lang="fr-CA" sz="1600">
                <a:solidFill>
                  <a:schemeClr val="dk1"/>
                </a:solidFill>
              </a:rPr>
              <a:t>You must learn to deal with the fear of bricking </a:t>
            </a:r>
            <a:r>
              <a:rPr lang="fr-CA" sz="1600">
                <a:solidFill>
                  <a:schemeClr val="dk1"/>
                </a:solidFill>
              </a:rPr>
              <a:t>your</a:t>
            </a:r>
            <a:r>
              <a:rPr lang="fr-CA" sz="1600">
                <a:solidFill>
                  <a:schemeClr val="dk1"/>
                </a:solidFill>
              </a:rPr>
              <a:t> phone : ( </a:t>
            </a:r>
            <a:endParaRPr sz="1600">
              <a:solidFill>
                <a:schemeClr val="dk1"/>
              </a:solidFill>
            </a:endParaRPr>
          </a:p>
        </p:txBody>
      </p:sp>
      <p:pic>
        <p:nvPicPr>
          <p:cNvPr id="103" name="Google Shape;103;p20"/>
          <p:cNvPicPr preferRelativeResize="0"/>
          <p:nvPr/>
        </p:nvPicPr>
        <p:blipFill>
          <a:blip r:embed="rId3">
            <a:alphaModFix/>
          </a:blip>
          <a:stretch>
            <a:fillRect/>
          </a:stretch>
        </p:blipFill>
        <p:spPr>
          <a:xfrm>
            <a:off x="6048875" y="-30950"/>
            <a:ext cx="3015451" cy="233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CA"/>
              <a:t>Team Win Recovery Project (TWRP)</a:t>
            </a:r>
            <a:endParaRPr/>
          </a:p>
        </p:txBody>
      </p:sp>
      <p:sp>
        <p:nvSpPr>
          <p:cNvPr id="109" name="Google Shape;109;p21"/>
          <p:cNvSpPr txBox="1"/>
          <p:nvPr>
            <p:ph idx="1" type="body"/>
          </p:nvPr>
        </p:nvSpPr>
        <p:spPr>
          <a:xfrm>
            <a:off x="311700" y="1152475"/>
            <a:ext cx="53577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fr-CA">
                <a:solidFill>
                  <a:schemeClr val="dk1"/>
                </a:solidFill>
              </a:rPr>
              <a:t>A useful software that can be accessed through most android’s recovery mode.</a:t>
            </a:r>
            <a:endParaRPr>
              <a:solidFill>
                <a:schemeClr val="dk1"/>
              </a:solidFill>
            </a:endParaRPr>
          </a:p>
          <a:p>
            <a:pPr indent="0" lvl="0" marL="0" rtl="0" algn="l">
              <a:lnSpc>
                <a:spcPct val="100000"/>
              </a:lnSpc>
              <a:spcBef>
                <a:spcPts val="1200"/>
              </a:spcBef>
              <a:spcAft>
                <a:spcPts val="0"/>
              </a:spcAft>
              <a:buNone/>
            </a:pPr>
            <a:r>
              <a:rPr lang="fr-CA">
                <a:solidFill>
                  <a:schemeClr val="dk1"/>
                </a:solidFill>
              </a:rPr>
              <a:t>Allows useful manipulations such as:</a:t>
            </a:r>
            <a:endParaRPr>
              <a:solidFill>
                <a:schemeClr val="dk1"/>
              </a:solidFill>
            </a:endParaRPr>
          </a:p>
          <a:p>
            <a:pPr indent="-342900" lvl="0" marL="457200" rtl="0" algn="l">
              <a:lnSpc>
                <a:spcPct val="100000"/>
              </a:lnSpc>
              <a:spcBef>
                <a:spcPts val="1200"/>
              </a:spcBef>
              <a:spcAft>
                <a:spcPts val="0"/>
              </a:spcAft>
              <a:buClr>
                <a:schemeClr val="dk1"/>
              </a:buClr>
              <a:buSzPts val="1800"/>
              <a:buChar char="-"/>
            </a:pPr>
            <a:r>
              <a:rPr i="1" lang="fr-CA">
                <a:solidFill>
                  <a:schemeClr val="dk1"/>
                </a:solidFill>
              </a:rPr>
              <a:t>Booting/installing from a zip file </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fr-CA">
                <a:solidFill>
                  <a:schemeClr val="dk1"/>
                </a:solidFill>
              </a:rPr>
              <a:t>Creating backups</a:t>
            </a:r>
            <a:endParaRPr>
              <a:solidFill>
                <a:schemeClr val="dk1"/>
              </a:solidFill>
            </a:endParaRPr>
          </a:p>
          <a:p>
            <a:pPr indent="-342900" lvl="0" marL="457200" rtl="0" algn="l">
              <a:lnSpc>
                <a:spcPct val="100000"/>
              </a:lnSpc>
              <a:spcBef>
                <a:spcPts val="0"/>
              </a:spcBef>
              <a:spcAft>
                <a:spcPts val="0"/>
              </a:spcAft>
              <a:buClr>
                <a:schemeClr val="dk1"/>
              </a:buClr>
              <a:buSzPts val="1800"/>
              <a:buChar char="-"/>
            </a:pPr>
            <a:r>
              <a:rPr lang="fr-CA">
                <a:solidFill>
                  <a:schemeClr val="dk1"/>
                </a:solidFill>
              </a:rPr>
              <a:t>Terminal access</a:t>
            </a:r>
            <a:endParaRPr>
              <a:solidFill>
                <a:schemeClr val="dk1"/>
              </a:solidFill>
            </a:endParaRPr>
          </a:p>
          <a:p>
            <a:pPr indent="0" lvl="0" marL="0" rtl="0" algn="l">
              <a:lnSpc>
                <a:spcPct val="100000"/>
              </a:lnSpc>
              <a:spcBef>
                <a:spcPts val="1200"/>
              </a:spcBef>
              <a:spcAft>
                <a:spcPts val="0"/>
              </a:spcAft>
              <a:buNone/>
            </a:pPr>
            <a:r>
              <a:rPr lang="fr-CA">
                <a:solidFill>
                  <a:schemeClr val="dk1"/>
                </a:solidFill>
              </a:rPr>
              <a:t>A necessity for all custom ROM installs </a:t>
            </a:r>
            <a:endParaRPr>
              <a:solidFill>
                <a:schemeClr val="dk1"/>
              </a:solidFill>
            </a:endParaRPr>
          </a:p>
          <a:p>
            <a:pPr indent="0" lvl="0" marL="0" rtl="0" algn="l">
              <a:lnSpc>
                <a:spcPct val="100000"/>
              </a:lnSpc>
              <a:spcBef>
                <a:spcPts val="1200"/>
              </a:spcBef>
              <a:spcAft>
                <a:spcPts val="1200"/>
              </a:spcAft>
              <a:buNone/>
            </a:pPr>
            <a:r>
              <a:rPr lang="fr-CA">
                <a:solidFill>
                  <a:schemeClr val="dk1"/>
                </a:solidFill>
              </a:rPr>
              <a:t>Allowed our project to be possible</a:t>
            </a:r>
            <a:endParaRPr>
              <a:solidFill>
                <a:schemeClr val="dk1"/>
              </a:solidFill>
            </a:endParaRPr>
          </a:p>
        </p:txBody>
      </p:sp>
      <p:pic>
        <p:nvPicPr>
          <p:cNvPr id="110" name="Google Shape;110;p21"/>
          <p:cNvPicPr preferRelativeResize="0"/>
          <p:nvPr/>
        </p:nvPicPr>
        <p:blipFill>
          <a:blip r:embed="rId3">
            <a:alphaModFix/>
          </a:blip>
          <a:stretch>
            <a:fillRect/>
          </a:stretch>
        </p:blipFill>
        <p:spPr>
          <a:xfrm>
            <a:off x="6784976" y="276075"/>
            <a:ext cx="2211924" cy="2949228"/>
          </a:xfrm>
          <a:prstGeom prst="rect">
            <a:avLst/>
          </a:prstGeom>
          <a:noFill/>
          <a:ln>
            <a:noFill/>
          </a:ln>
        </p:spPr>
      </p:pic>
      <p:pic>
        <p:nvPicPr>
          <p:cNvPr id="111" name="Google Shape;111;p21"/>
          <p:cNvPicPr preferRelativeResize="0"/>
          <p:nvPr/>
        </p:nvPicPr>
        <p:blipFill rotWithShape="1">
          <a:blip r:embed="rId4">
            <a:alphaModFix/>
          </a:blip>
          <a:srcRect b="28678" l="0" r="0" t="0"/>
          <a:stretch/>
        </p:blipFill>
        <p:spPr>
          <a:xfrm>
            <a:off x="4272900" y="2222025"/>
            <a:ext cx="2703702" cy="2571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