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sldIdLst>
    <p:sldId id="256" r:id="rId2"/>
    <p:sldId id="260" r:id="rId3"/>
    <p:sldId id="257" r:id="rId4"/>
    <p:sldId id="267" r:id="rId5"/>
    <p:sldId id="258" r:id="rId6"/>
    <p:sldId id="259" r:id="rId7"/>
    <p:sldId id="263" r:id="rId8"/>
    <p:sldId id="264" r:id="rId9"/>
    <p:sldId id="261" r:id="rId10"/>
    <p:sldId id="262"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7393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5953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1550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65601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1287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81173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41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4047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4124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8871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1078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9784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997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39445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4715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025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5/8/2022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9816961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4136" y="1714500"/>
            <a:ext cx="7571644" cy="1667510"/>
          </a:xfrm>
        </p:spPr>
        <p:txBody>
          <a:bodyPr>
            <a:normAutofit/>
          </a:bodyPr>
          <a:lstStyle/>
          <a:p>
            <a:r>
              <a:rPr lang="en-US" sz="4000" b="1" u="sng" dirty="0">
                <a:latin typeface="Times New Roman" panose="02020603050405020304" pitchFamily="18" charset="0"/>
                <a:cs typeface="Times New Roman" panose="02020603050405020304" pitchFamily="18" charset="0"/>
                <a:sym typeface="+mn-ea"/>
              </a:rPr>
              <a:t>PBL Project presentation</a:t>
            </a:r>
            <a:br>
              <a:rPr lang="en-US" sz="4000" b="1" u="sng" dirty="0">
                <a:latin typeface="Times New Roman" panose="02020603050405020304" pitchFamily="18" charset="0"/>
                <a:cs typeface="Times New Roman" panose="02020603050405020304" pitchFamily="18" charset="0"/>
                <a:sym typeface="+mn-ea"/>
              </a:rPr>
            </a:br>
            <a:endParaRPr lang="en-US" sz="4000" b="1" u="sng" dirty="0">
              <a:latin typeface="Times New Roman" panose="02020603050405020304" pitchFamily="18" charset="0"/>
              <a:cs typeface="Times New Roman" panose="02020603050405020304" pitchFamily="18" charset="0"/>
              <a:sym typeface="+mn-ea"/>
            </a:endParaRPr>
          </a:p>
        </p:txBody>
      </p:sp>
      <p:sp>
        <p:nvSpPr>
          <p:cNvPr id="3" name="Subtitle 2"/>
          <p:cNvSpPr>
            <a:spLocks noGrp="1"/>
          </p:cNvSpPr>
          <p:nvPr>
            <p:ph type="subTitle" idx="1"/>
          </p:nvPr>
        </p:nvSpPr>
        <p:spPr>
          <a:xfrm>
            <a:off x="3175932" y="2793365"/>
            <a:ext cx="7492067" cy="2464435"/>
          </a:xfrm>
        </p:spPr>
        <p:txBody>
          <a:bodyPr/>
          <a:lstStyle/>
          <a:p>
            <a:r>
              <a:rPr lang="en-US" b="1" dirty="0" smtClean="0">
                <a:latin typeface="Times New Roman" panose="02020603050405020304" pitchFamily="18" charset="0"/>
                <a:cs typeface="Times New Roman" panose="02020603050405020304" pitchFamily="18" charset="0"/>
                <a:sym typeface="+mn-ea"/>
              </a:rPr>
              <a:t>                                             on</a:t>
            </a:r>
            <a:r>
              <a:rPr lang="en-US" b="1" u="sng" dirty="0">
                <a:latin typeface="Times New Roman" panose="02020603050405020304" pitchFamily="18" charset="0"/>
                <a:cs typeface="Times New Roman" panose="02020603050405020304" pitchFamily="18" charset="0"/>
                <a:sym typeface="+mn-ea"/>
              </a:rPr>
              <a:t/>
            </a:r>
            <a:br>
              <a:rPr lang="en-US" b="1" u="sng" dirty="0">
                <a:latin typeface="Times New Roman" panose="02020603050405020304" pitchFamily="18" charset="0"/>
                <a:cs typeface="Times New Roman" panose="02020603050405020304" pitchFamily="18" charset="0"/>
                <a:sym typeface="+mn-ea"/>
              </a:rPr>
            </a:br>
            <a:r>
              <a:rPr lang="en-IN" altLang="en-US" b="1" u="sng" dirty="0"/>
              <a:t>E-HEALTHCARE MONITORING USING MACHINE LEARNING</a:t>
            </a:r>
          </a:p>
        </p:txBody>
      </p:sp>
      <p:pic>
        <p:nvPicPr>
          <p:cNvPr id="11267" name="Picture 3"/>
          <p:cNvPicPr>
            <a:picLocks noChangeAspect="1" noChangeArrowheads="1"/>
          </p:cNvPicPr>
          <p:nvPr/>
        </p:nvPicPr>
        <p:blipFill>
          <a:blip r:embed="rId2"/>
          <a:srcRect/>
          <a:stretch>
            <a:fillRect/>
          </a:stretch>
        </p:blipFill>
        <p:spPr bwMode="auto">
          <a:xfrm>
            <a:off x="3175933" y="0"/>
            <a:ext cx="6105525" cy="1714500"/>
          </a:xfrm>
          <a:prstGeom prst="rect">
            <a:avLst/>
          </a:prstGeom>
          <a:noFill/>
          <a:ln w="9525">
            <a:noFill/>
            <a:miter lim="800000"/>
            <a:headEnd/>
            <a:tailEnd/>
          </a:ln>
          <a:effectLst/>
        </p:spPr>
      </p:pic>
      <p:sp>
        <p:nvSpPr>
          <p:cNvPr id="4" name="Text Box 3"/>
          <p:cNvSpPr txBox="1"/>
          <p:nvPr/>
        </p:nvSpPr>
        <p:spPr>
          <a:xfrm>
            <a:off x="1604512" y="4401423"/>
            <a:ext cx="5003321" cy="923330"/>
          </a:xfrm>
          <a:prstGeom prst="rect">
            <a:avLst/>
          </a:prstGeom>
          <a:noFill/>
        </p:spPr>
        <p:txBody>
          <a:bodyPr wrap="square" rtlCol="0" anchor="t">
            <a:spAutoFit/>
          </a:bodyPr>
          <a:lstStyle/>
          <a:p>
            <a:r>
              <a:rPr lang="en-US" b="1" dirty="0">
                <a:solidFill>
                  <a:schemeClr val="tx2">
                    <a:lumMod val="75000"/>
                  </a:schemeClr>
                </a:solidFill>
                <a:latin typeface="Georgia" panose="02040502050405020303" pitchFamily="18" charset="0"/>
                <a:cs typeface="Times New Roman" panose="02020603050405020304" pitchFamily="18" charset="0"/>
                <a:sym typeface="+mn-ea"/>
              </a:rPr>
              <a:t>Presented by </a:t>
            </a:r>
            <a:r>
              <a:rPr lang="en-US" b="1" dirty="0" smtClean="0">
                <a:solidFill>
                  <a:schemeClr val="tx2">
                    <a:lumMod val="75000"/>
                  </a:schemeClr>
                </a:solidFill>
                <a:latin typeface="Georgia" panose="02040502050405020303" pitchFamily="18" charset="0"/>
                <a:cs typeface="Times New Roman" panose="02020603050405020304" pitchFamily="18" charset="0"/>
                <a:sym typeface="+mn-ea"/>
              </a:rPr>
              <a:t>:- Sayon(2019606193) </a:t>
            </a:r>
          </a:p>
          <a:p>
            <a:r>
              <a:rPr lang="en-US" b="1" dirty="0">
                <a:solidFill>
                  <a:schemeClr val="tx2">
                    <a:lumMod val="75000"/>
                  </a:schemeClr>
                </a:solidFill>
                <a:latin typeface="Georgia" panose="02040502050405020303" pitchFamily="18" charset="0"/>
                <a:cs typeface="Times New Roman" panose="02020603050405020304" pitchFamily="18" charset="0"/>
                <a:sym typeface="+mn-ea"/>
              </a:rPr>
              <a:t> </a:t>
            </a:r>
            <a:r>
              <a:rPr lang="en-US" b="1" dirty="0" smtClean="0">
                <a:solidFill>
                  <a:schemeClr val="tx2">
                    <a:lumMod val="75000"/>
                  </a:schemeClr>
                </a:solidFill>
                <a:latin typeface="Georgia" panose="02040502050405020303" pitchFamily="18" charset="0"/>
                <a:cs typeface="Times New Roman" panose="02020603050405020304" pitchFamily="18" charset="0"/>
                <a:sym typeface="+mn-ea"/>
              </a:rPr>
              <a:t>                              </a:t>
            </a:r>
            <a:r>
              <a:rPr lang="en-US" b="1" dirty="0" err="1" smtClean="0">
                <a:solidFill>
                  <a:schemeClr val="tx2">
                    <a:lumMod val="75000"/>
                  </a:schemeClr>
                </a:solidFill>
                <a:latin typeface="Georgia" panose="02040502050405020303" pitchFamily="18" charset="0"/>
                <a:cs typeface="Times New Roman" panose="02020603050405020304" pitchFamily="18" charset="0"/>
                <a:sym typeface="+mn-ea"/>
              </a:rPr>
              <a:t>Shubham</a:t>
            </a:r>
            <a:r>
              <a:rPr lang="en-US" b="1" dirty="0" smtClean="0">
                <a:solidFill>
                  <a:schemeClr val="tx2">
                    <a:lumMod val="75000"/>
                  </a:schemeClr>
                </a:solidFill>
                <a:latin typeface="Georgia" panose="02040502050405020303" pitchFamily="18" charset="0"/>
                <a:cs typeface="Times New Roman" panose="02020603050405020304" pitchFamily="18" charset="0"/>
                <a:sym typeface="+mn-ea"/>
              </a:rPr>
              <a:t>()</a:t>
            </a:r>
          </a:p>
          <a:p>
            <a:r>
              <a:rPr lang="en-US" b="1" dirty="0">
                <a:solidFill>
                  <a:schemeClr val="tx2">
                    <a:lumMod val="75000"/>
                  </a:schemeClr>
                </a:solidFill>
                <a:latin typeface="Georgia" panose="02040502050405020303" pitchFamily="18" charset="0"/>
                <a:cs typeface="Times New Roman" panose="02020603050405020304" pitchFamily="18" charset="0"/>
                <a:sym typeface="+mn-ea"/>
              </a:rPr>
              <a:t> </a:t>
            </a:r>
            <a:r>
              <a:rPr lang="en-US" b="1" dirty="0" smtClean="0">
                <a:solidFill>
                  <a:schemeClr val="tx2">
                    <a:lumMod val="75000"/>
                  </a:schemeClr>
                </a:solidFill>
                <a:latin typeface="Georgia" panose="02040502050405020303" pitchFamily="18" charset="0"/>
                <a:cs typeface="Times New Roman" panose="02020603050405020304" pitchFamily="18" charset="0"/>
                <a:sym typeface="+mn-ea"/>
              </a:rPr>
              <a:t>                              Shreya() </a:t>
            </a:r>
            <a:endParaRPr lang="en-US" b="1" dirty="0"/>
          </a:p>
        </p:txBody>
      </p:sp>
      <p:sp>
        <p:nvSpPr>
          <p:cNvPr id="6" name="Text Box 5"/>
          <p:cNvSpPr txBox="1"/>
          <p:nvPr/>
        </p:nvSpPr>
        <p:spPr>
          <a:xfrm>
            <a:off x="8585834" y="4586605"/>
            <a:ext cx="2663011" cy="646331"/>
          </a:xfrm>
          <a:prstGeom prst="rect">
            <a:avLst/>
          </a:prstGeom>
          <a:noFill/>
        </p:spPr>
        <p:txBody>
          <a:bodyPr wrap="square" rtlCol="0" anchor="t">
            <a:spAutoFit/>
          </a:bodyPr>
          <a:lstStyle/>
          <a:p>
            <a:r>
              <a:rPr lang="en-US" b="1" dirty="0">
                <a:latin typeface="Times New Roman" panose="02020603050405020304" pitchFamily="18" charset="0"/>
                <a:cs typeface="Times New Roman" panose="02020603050405020304" pitchFamily="18" charset="0"/>
                <a:sym typeface="+mn-ea"/>
              </a:rPr>
              <a:t>Under the Guidance </a:t>
            </a:r>
            <a:r>
              <a:rPr lang="en-US" b="1" dirty="0" smtClean="0">
                <a:latin typeface="Times New Roman" panose="02020603050405020304" pitchFamily="18" charset="0"/>
                <a:cs typeface="Times New Roman" panose="02020603050405020304" pitchFamily="18" charset="0"/>
                <a:sym typeface="+mn-ea"/>
              </a:rPr>
              <a:t>of</a:t>
            </a:r>
            <a:r>
              <a:rPr lang="en-US" b="1" dirty="0">
                <a:latin typeface="Times New Roman" panose="02020603050405020304" pitchFamily="18" charset="0"/>
                <a:cs typeface="Times New Roman" panose="02020603050405020304" pitchFamily="18" charset="0"/>
                <a:sym typeface="+mn-ea"/>
              </a:rPr>
              <a:t> </a:t>
            </a:r>
            <a:endParaRPr lang="en-US" b="1" dirty="0" smtClean="0">
              <a:latin typeface="Times New Roman" panose="02020603050405020304" pitchFamily="18" charset="0"/>
              <a:cs typeface="Times New Roman" panose="02020603050405020304" pitchFamily="18" charset="0"/>
              <a:sym typeface="+mn-ea"/>
            </a:endParaRPr>
          </a:p>
          <a:p>
            <a:r>
              <a:rPr lang="en-US" b="1" dirty="0">
                <a:latin typeface="Times New Roman" panose="02020603050405020304" pitchFamily="18" charset="0"/>
                <a:cs typeface="Times New Roman" panose="02020603050405020304" pitchFamily="18" charset="0"/>
                <a:sym typeface="+mn-ea"/>
              </a:rPr>
              <a:t> </a:t>
            </a:r>
            <a:r>
              <a:rPr lang="en-US" b="1" dirty="0" smtClean="0">
                <a:latin typeface="Times New Roman" panose="02020603050405020304" pitchFamily="18" charset="0"/>
                <a:cs typeface="Times New Roman" panose="02020603050405020304" pitchFamily="18" charset="0"/>
                <a:sym typeface="+mn-ea"/>
              </a:rPr>
              <a:t>    Dr</a:t>
            </a:r>
            <a:r>
              <a:rPr lang="en-US" b="1" dirty="0" smtClean="0">
                <a:latin typeface="Times New Roman" panose="02020603050405020304" pitchFamily="18" charset="0"/>
                <a:cs typeface="Times New Roman" panose="02020603050405020304" pitchFamily="18" charset="0"/>
                <a:sym typeface="+mn-ea"/>
              </a:rPr>
              <a:t>. </a:t>
            </a:r>
            <a:r>
              <a:rPr lang="en-US" b="1" dirty="0" err="1" smtClean="0">
                <a:latin typeface="Times New Roman" panose="02020603050405020304" pitchFamily="18" charset="0"/>
                <a:cs typeface="Times New Roman" panose="02020603050405020304" pitchFamily="18" charset="0"/>
                <a:sym typeface="+mn-ea"/>
              </a:rPr>
              <a:t>Mandeep</a:t>
            </a:r>
            <a:r>
              <a:rPr lang="en-US" b="1" dirty="0" smtClean="0">
                <a:latin typeface="Times New Roman" panose="02020603050405020304" pitchFamily="18" charset="0"/>
                <a:cs typeface="Times New Roman" panose="02020603050405020304" pitchFamily="18" charset="0"/>
                <a:sym typeface="+mn-ea"/>
              </a:rPr>
              <a:t> Kaur</a:t>
            </a:r>
            <a:endParaRPr lang="en-US" b="1" dirty="0"/>
          </a:p>
        </p:txBody>
      </p:sp>
      <p:sp>
        <p:nvSpPr>
          <p:cNvPr id="7" name="Text Box 6"/>
          <p:cNvSpPr txBox="1"/>
          <p:nvPr/>
        </p:nvSpPr>
        <p:spPr>
          <a:xfrm>
            <a:off x="2027555" y="5544185"/>
            <a:ext cx="8401050" cy="922020"/>
          </a:xfrm>
          <a:prstGeom prst="rect">
            <a:avLst/>
          </a:prstGeom>
          <a:noFill/>
        </p:spPr>
        <p:txBody>
          <a:bodyPr wrap="square" rtlCol="0" anchor="t">
            <a:spAutoFit/>
          </a:bodyPr>
          <a:lstStyle/>
          <a:p>
            <a:pPr algn="ctr"/>
            <a:r>
              <a:rPr lang="en-US" dirty="0">
                <a:latin typeface="Times New Roman" panose="02020603050405020304" pitchFamily="18" charset="0"/>
                <a:cs typeface="Times New Roman" panose="02020603050405020304" pitchFamily="18" charset="0"/>
                <a:sym typeface="+mn-ea"/>
              </a:rPr>
              <a:t>DEPARTMENT OF COMPUTER SCIENCE &amp; ENGINEERING</a:t>
            </a:r>
            <a:endParaRPr lang="en-US" dirty="0">
              <a:solidFill>
                <a:srgbClr val="FF0000"/>
              </a:solidFill>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sym typeface="+mn-ea"/>
              </a:rPr>
              <a:t>SCHOOL OF ENGINEERING AND TECHNOLOGY </a:t>
            </a:r>
            <a:endParaRPr lang="en-US" dirty="0">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sym typeface="+mn-ea"/>
              </a:rPr>
              <a:t>Jan 202</a:t>
            </a:r>
            <a:r>
              <a:rPr lang="en-IN" altLang="en-US">
                <a:latin typeface="Times New Roman" panose="02020603050405020304" pitchFamily="18" charset="0"/>
                <a:cs typeface="Times New Roman" panose="02020603050405020304" pitchFamily="18" charset="0"/>
                <a:sym typeface="+mn-ea"/>
              </a:rPr>
              <a:t>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6000">
              <a:schemeClr val="bg2">
                <a:tint val="90000"/>
                <a:lumMod val="120000"/>
              </a:schemeClr>
            </a:gs>
            <a:gs pos="88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13140" y="388189"/>
            <a:ext cx="9891472" cy="1516811"/>
          </a:xfrm>
        </p:spPr>
        <p:txBody>
          <a:bodyPr/>
          <a:lstStyle/>
          <a:p>
            <a:r>
              <a:rPr lang="en-US" b="1" dirty="0" smtClean="0"/>
              <a:t>Algorithms</a:t>
            </a:r>
            <a:endParaRPr lang="en-US" b="1" dirty="0"/>
          </a:p>
        </p:txBody>
      </p:sp>
      <p:sp>
        <p:nvSpPr>
          <p:cNvPr id="3" name="Content Placeholder 2"/>
          <p:cNvSpPr>
            <a:spLocks noGrp="1"/>
          </p:cNvSpPr>
          <p:nvPr>
            <p:ph idx="1"/>
          </p:nvPr>
        </p:nvSpPr>
        <p:spPr>
          <a:xfrm>
            <a:off x="983412" y="1406107"/>
            <a:ext cx="10877910" cy="5296618"/>
          </a:xfrm>
        </p:spPr>
        <p:txBody>
          <a:bodyPr>
            <a:normAutofit/>
          </a:bodyPr>
          <a:lstStyle/>
          <a:p>
            <a:r>
              <a:rPr lang="en-US" b="1" dirty="0"/>
              <a:t>Content based Filtering Method- </a:t>
            </a:r>
            <a:r>
              <a:rPr lang="en-US" dirty="0"/>
              <a:t>The content-based method is </a:t>
            </a:r>
            <a:r>
              <a:rPr lang="en-US" dirty="0" smtClean="0"/>
              <a:t>ado main-dependent </a:t>
            </a:r>
            <a:r>
              <a:rPr lang="en-US" dirty="0"/>
              <a:t>algorithm which focuses on much more on </a:t>
            </a:r>
            <a:r>
              <a:rPr lang="en-US" dirty="0" smtClean="0"/>
              <a:t>the evaluation </a:t>
            </a:r>
            <a:r>
              <a:rPr lang="en-US" dirty="0"/>
              <a:t>of the characteristics of things to produce predictions. </a:t>
            </a:r>
            <a:r>
              <a:rPr lang="en-US" dirty="0" smtClean="0"/>
              <a:t>When files </a:t>
            </a:r>
            <a:r>
              <a:rPr lang="en-US" dirty="0"/>
              <a:t>like pages, publications as well as news are being suggested, </a:t>
            </a:r>
            <a:r>
              <a:rPr lang="en-US" dirty="0" smtClean="0"/>
              <a:t>the content-based </a:t>
            </a:r>
            <a:r>
              <a:rPr lang="en-US" dirty="0"/>
              <a:t>filtering strategy is probably the most </a:t>
            </a:r>
            <a:r>
              <a:rPr lang="en-US" dirty="0" smtClean="0"/>
              <a:t>profitable</a:t>
            </a:r>
            <a:r>
              <a:rPr lang="en-US" dirty="0" smtClean="0"/>
              <a:t>. [6]</a:t>
            </a:r>
            <a:endParaRPr lang="en-US" dirty="0" smtClean="0"/>
          </a:p>
          <a:p>
            <a:r>
              <a:rPr lang="en-US" b="1" dirty="0"/>
              <a:t>Collaborative based Filtering Method- </a:t>
            </a:r>
            <a:r>
              <a:rPr lang="en-US" dirty="0"/>
              <a:t>Collaborative filtering is </a:t>
            </a:r>
            <a:r>
              <a:rPr lang="en-US" dirty="0" smtClean="0"/>
              <a:t>a domain-independent </a:t>
            </a:r>
            <a:r>
              <a:rPr lang="en-US" dirty="0"/>
              <a:t>prediction technique for content that cannot </a:t>
            </a:r>
            <a:r>
              <a:rPr lang="en-US" dirty="0" smtClean="0"/>
              <a:t>easily and </a:t>
            </a:r>
            <a:r>
              <a:rPr lang="en-US" dirty="0"/>
              <a:t>adequately be described by metadata such as movies and </a:t>
            </a:r>
            <a:r>
              <a:rPr lang="en-US" dirty="0" smtClean="0"/>
              <a:t>music. Collaborative </a:t>
            </a:r>
            <a:r>
              <a:rPr lang="en-US" dirty="0"/>
              <a:t>filtering technique works by building a database (</a:t>
            </a:r>
            <a:r>
              <a:rPr lang="en-US" dirty="0" smtClean="0"/>
              <a:t>user-item matrix</a:t>
            </a:r>
            <a:r>
              <a:rPr lang="en-US" dirty="0"/>
              <a:t>) of preferences for items by users</a:t>
            </a:r>
            <a:r>
              <a:rPr lang="en-US" dirty="0" smtClean="0"/>
              <a:t>.</a:t>
            </a:r>
          </a:p>
          <a:p>
            <a:r>
              <a:rPr lang="en-US" b="1" dirty="0"/>
              <a:t>Hybrid based Filtering Method- </a:t>
            </a:r>
            <a:r>
              <a:rPr lang="en-US" dirty="0"/>
              <a:t>A number of applications combine </a:t>
            </a:r>
            <a:r>
              <a:rPr lang="en-US" dirty="0" smtClean="0"/>
              <a:t>the memory-based </a:t>
            </a:r>
            <a:r>
              <a:rPr lang="en-US" dirty="0"/>
              <a:t>and the model-based CF algorithms. These overcome </a:t>
            </a:r>
            <a:r>
              <a:rPr lang="en-US" dirty="0" smtClean="0"/>
              <a:t>the limitations </a:t>
            </a:r>
            <a:r>
              <a:rPr lang="en-US" dirty="0"/>
              <a:t>of native CF approaches and improve prediction </a:t>
            </a:r>
            <a:r>
              <a:rPr lang="en-US" dirty="0" smtClean="0"/>
              <a:t>performance. Importantly, </a:t>
            </a:r>
            <a:r>
              <a:rPr lang="en-US" dirty="0"/>
              <a:t>they overcome the CF problems such as sparsity and loss </a:t>
            </a:r>
            <a:r>
              <a:rPr lang="en-US" dirty="0" smtClean="0"/>
              <a:t>of information. </a:t>
            </a:r>
            <a:r>
              <a:rPr lang="en-US" dirty="0"/>
              <a:t>However, they have increased complexity and are expensive </a:t>
            </a:r>
            <a:r>
              <a:rPr lang="en-US" dirty="0" smtClean="0"/>
              <a:t>to implement</a:t>
            </a:r>
            <a:r>
              <a:rPr lang="en-US" dirty="0" smtClean="0"/>
              <a:t>. [7]</a:t>
            </a:r>
            <a:endParaRPr lang="en-US" dirty="0" smtClean="0"/>
          </a:p>
          <a:p>
            <a:r>
              <a:rPr lang="en-US" b="1" dirty="0" smtClean="0"/>
              <a:t>K-Means Clustering</a:t>
            </a:r>
            <a:r>
              <a:rPr lang="en-US" dirty="0" smtClean="0"/>
              <a:t> It is an unsupervised learning algorithm that is used to solve the clustering problems in machine learning or data science. In this topic, we will learn what is K-means clustering algorithm, how the algorithm works, along with the Python implementation of k-means clustering.</a:t>
            </a:r>
          </a:p>
          <a:p>
            <a:endParaRPr lang="en-US" dirty="0"/>
          </a:p>
        </p:txBody>
      </p:sp>
    </p:spTree>
    <p:extLst>
      <p:ext uri="{BB962C8B-B14F-4D97-AF65-F5344CB8AC3E}">
        <p14:creationId xmlns:p14="http://schemas.microsoft.com/office/powerpoint/2010/main" val="997679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9863" y="624110"/>
            <a:ext cx="9974750" cy="1280890"/>
          </a:xfrm>
        </p:spPr>
        <p:txBody>
          <a:bodyPr/>
          <a:lstStyle/>
          <a:p>
            <a:r>
              <a:rPr lang="en-US" b="1" dirty="0"/>
              <a:t>Algorithms</a:t>
            </a:r>
            <a:endParaRPr lang="en-US" dirty="0"/>
          </a:p>
        </p:txBody>
      </p:sp>
      <p:sp>
        <p:nvSpPr>
          <p:cNvPr id="3" name="Content Placeholder 2"/>
          <p:cNvSpPr>
            <a:spLocks noGrp="1"/>
          </p:cNvSpPr>
          <p:nvPr>
            <p:ph idx="1"/>
          </p:nvPr>
        </p:nvSpPr>
        <p:spPr>
          <a:xfrm>
            <a:off x="1415562" y="1503485"/>
            <a:ext cx="10089050" cy="4407737"/>
          </a:xfrm>
        </p:spPr>
        <p:txBody>
          <a:bodyPr>
            <a:normAutofit lnSpcReduction="10000"/>
          </a:bodyPr>
          <a:lstStyle/>
          <a:p>
            <a:r>
              <a:rPr lang="en-IN" b="1" dirty="0"/>
              <a:t>Naïve </a:t>
            </a:r>
            <a:r>
              <a:rPr lang="en-IN" b="1" dirty="0" err="1"/>
              <a:t>Baiyes</a:t>
            </a:r>
            <a:r>
              <a:rPr lang="en-IN" b="1" dirty="0"/>
              <a:t> - </a:t>
            </a:r>
            <a:r>
              <a:rPr lang="en-IN" dirty="0"/>
              <a:t>The strategy of creating classifiers in models to assign through a representative vector value using a limited number of class levels is known as naive bias. There is no other approach in which a large number of algorithms are based on the same premise as the night bias classifier, which is considered to be independent of the features assigned to its class variable. This is one of the most extensively used machine learning approaches for data categorization and filtration, with applications in neural networks and heavy computing. </a:t>
            </a:r>
            <a:r>
              <a:rPr lang="en-IN" dirty="0" smtClean="0"/>
              <a:t>[</a:t>
            </a:r>
            <a:r>
              <a:rPr lang="en-IN" dirty="0"/>
              <a:t>8</a:t>
            </a:r>
            <a:r>
              <a:rPr lang="en-IN" dirty="0" smtClean="0"/>
              <a:t>]</a:t>
            </a:r>
            <a:endParaRPr lang="en-US" dirty="0"/>
          </a:p>
          <a:p>
            <a:r>
              <a:rPr lang="en-IN" b="1" dirty="0" smtClean="0"/>
              <a:t>Decision </a:t>
            </a:r>
            <a:r>
              <a:rPr lang="en-IN" b="1" dirty="0"/>
              <a:t>Tree - </a:t>
            </a:r>
            <a:r>
              <a:rPr lang="en-IN" dirty="0"/>
              <a:t>The decision tree is one of the most powerful and extensively used tools for classification and prediction of data in machine learning. It appears like a tree-like structure and creates a flow chart with the internal node and attribute asset, with each branch representing a different type of data. Starting at the class level, this is the entry used to categorise the data, and each node is its terminal node. By dividing them into three groups and leaving a comment, the data is classified at the beginning of the tree node, and the attribute supplied by the node is verified. The same method will be followed as you move up the tree branch based on its attribute value</a:t>
            </a:r>
            <a:r>
              <a:rPr lang="en-IN" dirty="0" smtClean="0"/>
              <a:t>. [9]</a:t>
            </a:r>
            <a:endParaRPr lang="en-US" dirty="0"/>
          </a:p>
        </p:txBody>
      </p:sp>
    </p:spTree>
    <p:extLst>
      <p:ext uri="{BB962C8B-B14F-4D97-AF65-F5344CB8AC3E}">
        <p14:creationId xmlns:p14="http://schemas.microsoft.com/office/powerpoint/2010/main" val="174532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9904412" cy="1280890"/>
          </a:xfrm>
        </p:spPr>
        <p:txBody>
          <a:bodyPr/>
          <a:lstStyle/>
          <a:p>
            <a:r>
              <a:rPr lang="en-US" b="1" dirty="0" smtClean="0"/>
              <a:t>Methodology</a:t>
            </a:r>
            <a:endParaRPr lang="en-US" b="1" dirty="0"/>
          </a:p>
        </p:txBody>
      </p:sp>
      <p:sp>
        <p:nvSpPr>
          <p:cNvPr id="3" name="Content Placeholder 2"/>
          <p:cNvSpPr>
            <a:spLocks noGrp="1"/>
          </p:cNvSpPr>
          <p:nvPr>
            <p:ph idx="1"/>
          </p:nvPr>
        </p:nvSpPr>
        <p:spPr>
          <a:xfrm>
            <a:off x="589085" y="1380392"/>
            <a:ext cx="10915527" cy="5292970"/>
          </a:xfrm>
        </p:spPr>
        <p:txBody>
          <a:bodyPr>
            <a:normAutofit fontScale="70000" lnSpcReduction="20000"/>
          </a:bodyPr>
          <a:lstStyle/>
          <a:p>
            <a:pPr marL="0" indent="0">
              <a:buNone/>
            </a:pPr>
            <a:r>
              <a:rPr lang="en-US" sz="2300" dirty="0"/>
              <a:t>In the proposed system, we use the Python IDE to import all of the training and testing datasets, and we use various types of classifiers in the needed labels to make illness predictions using various types of machine learning approaches. The following is a step-by-step guide to putting the system in </a:t>
            </a:r>
            <a:r>
              <a:rPr lang="en-US" sz="2300" dirty="0" smtClean="0"/>
              <a:t>place.</a:t>
            </a:r>
          </a:p>
          <a:p>
            <a:pPr marL="0" indent="0">
              <a:buNone/>
            </a:pPr>
            <a:r>
              <a:rPr lang="en-IN" sz="2300" b="1" dirty="0"/>
              <a:t>Step 1. Header Files Used</a:t>
            </a:r>
            <a:endParaRPr lang="en-US" sz="2300" dirty="0"/>
          </a:p>
          <a:p>
            <a:pPr lvl="0"/>
            <a:r>
              <a:rPr lang="en-IN" sz="2300" dirty="0"/>
              <a:t>Pandas use for reading the dataset </a:t>
            </a:r>
            <a:endParaRPr lang="en-US" sz="2300" dirty="0"/>
          </a:p>
          <a:p>
            <a:pPr lvl="0"/>
            <a:r>
              <a:rPr lang="en-IN" sz="2300" dirty="0" err="1"/>
              <a:t>Numpy</a:t>
            </a:r>
            <a:r>
              <a:rPr lang="en-IN" sz="2300" dirty="0"/>
              <a:t> used to convert features into </a:t>
            </a:r>
            <a:r>
              <a:rPr lang="en-IN" sz="2300" dirty="0" err="1"/>
              <a:t>numpy</a:t>
            </a:r>
            <a:r>
              <a:rPr lang="en-IN" sz="2300" dirty="0"/>
              <a:t> and then perform different further operations accordingly.</a:t>
            </a:r>
            <a:endParaRPr lang="en-US" sz="2300" dirty="0"/>
          </a:p>
          <a:p>
            <a:pPr lvl="0"/>
            <a:r>
              <a:rPr lang="en-IN" sz="2300" dirty="0" err="1"/>
              <a:t>Tkinter</a:t>
            </a:r>
            <a:r>
              <a:rPr lang="en-IN" sz="2300" dirty="0"/>
              <a:t> is used for creation of the interface of the proposed system.</a:t>
            </a:r>
            <a:endParaRPr lang="en-US" sz="2300" dirty="0"/>
          </a:p>
          <a:p>
            <a:pPr lvl="0"/>
            <a:r>
              <a:rPr lang="en-IN" sz="2300" dirty="0"/>
              <a:t>K-Means is used for clustering.</a:t>
            </a:r>
            <a:endParaRPr lang="en-US" sz="2300" dirty="0"/>
          </a:p>
          <a:p>
            <a:pPr lvl="0"/>
            <a:r>
              <a:rPr lang="en-US" sz="2300" dirty="0" err="1"/>
              <a:t>Train_test_split</a:t>
            </a:r>
            <a:r>
              <a:rPr lang="en-US" sz="2300" dirty="0"/>
              <a:t> was used to divide the dataset into train and test portions to train and test the model.</a:t>
            </a:r>
          </a:p>
          <a:p>
            <a:r>
              <a:rPr lang="en-US" sz="2300" dirty="0"/>
              <a:t>Random Forest classifier is used to predict the </a:t>
            </a:r>
            <a:r>
              <a:rPr lang="en-US" sz="2300" dirty="0" err="1"/>
              <a:t>the</a:t>
            </a:r>
            <a:r>
              <a:rPr lang="en-US" sz="2300" dirty="0"/>
              <a:t> diseases based on the </a:t>
            </a:r>
            <a:r>
              <a:rPr lang="en-US" sz="2300" dirty="0" smtClean="0"/>
              <a:t>symptoms.</a:t>
            </a:r>
          </a:p>
          <a:p>
            <a:pPr marL="0" indent="0">
              <a:buNone/>
            </a:pPr>
            <a:endParaRPr lang="en-US" sz="2300" dirty="0" smtClean="0"/>
          </a:p>
          <a:p>
            <a:pPr marL="0" indent="0">
              <a:buNone/>
            </a:pPr>
            <a:r>
              <a:rPr lang="en-US" sz="2300" b="1" dirty="0" smtClean="0"/>
              <a:t>Step </a:t>
            </a:r>
            <a:r>
              <a:rPr lang="en-US" sz="2300" b="1" dirty="0"/>
              <a:t>2.  Training and Testing the Data</a:t>
            </a:r>
            <a:endParaRPr lang="en-US" sz="2300" dirty="0"/>
          </a:p>
          <a:p>
            <a:r>
              <a:rPr lang="en-US" sz="2300" dirty="0"/>
              <a:t>The data in the csv files that are to be used for training and testing of various diseases and their symptoms are being implemented on various methods of classifiers, such as the random forest, the naive </a:t>
            </a:r>
            <a:r>
              <a:rPr lang="en-US" sz="2300" dirty="0" err="1"/>
              <a:t>bayes</a:t>
            </a:r>
            <a:r>
              <a:rPr lang="en-US" sz="2300" dirty="0"/>
              <a:t>, and decision tree making. The data is being used to </a:t>
            </a:r>
            <a:r>
              <a:rPr lang="en-US" sz="2300" dirty="0" err="1"/>
              <a:t>analyse</a:t>
            </a:r>
            <a:r>
              <a:rPr lang="en-US" sz="2300" dirty="0"/>
              <a:t> the symptoms of various diseases and predictions are being made on the basis of that. The set of csv files training and testing helps to give outa a set of symptoms and a set of diseases that are present in the current situation by analyzing and predicting measures we can determine that the confusion of the people about any disease can be particularly resolved.</a:t>
            </a:r>
            <a:endParaRPr lang="en-US" sz="2300" dirty="0" smtClean="0"/>
          </a:p>
          <a:p>
            <a:pPr marL="0" indent="0">
              <a:buNone/>
            </a:pPr>
            <a:endParaRPr lang="en-US" dirty="0"/>
          </a:p>
        </p:txBody>
      </p:sp>
    </p:spTree>
    <p:extLst>
      <p:ext uri="{BB962C8B-B14F-4D97-AF65-F5344CB8AC3E}">
        <p14:creationId xmlns:p14="http://schemas.microsoft.com/office/powerpoint/2010/main" val="62673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9904412" cy="1280890"/>
          </a:xfrm>
        </p:spPr>
        <p:txBody>
          <a:bodyPr/>
          <a:lstStyle/>
          <a:p>
            <a:r>
              <a:rPr lang="en-US" b="1" dirty="0" smtClean="0"/>
              <a:t>Methodology</a:t>
            </a:r>
            <a:endParaRPr lang="en-US" b="1" dirty="0"/>
          </a:p>
        </p:txBody>
      </p:sp>
      <p:sp>
        <p:nvSpPr>
          <p:cNvPr id="3" name="Content Placeholder 2"/>
          <p:cNvSpPr>
            <a:spLocks noGrp="1"/>
          </p:cNvSpPr>
          <p:nvPr>
            <p:ph idx="1"/>
          </p:nvPr>
        </p:nvSpPr>
        <p:spPr>
          <a:xfrm>
            <a:off x="589085" y="1380392"/>
            <a:ext cx="10915527" cy="5292970"/>
          </a:xfrm>
        </p:spPr>
        <p:txBody>
          <a:bodyPr>
            <a:normAutofit/>
          </a:bodyPr>
          <a:lstStyle/>
          <a:p>
            <a:pPr marL="0" indent="0">
              <a:buNone/>
            </a:pPr>
            <a:r>
              <a:rPr lang="en-US" sz="1600" b="1" dirty="0"/>
              <a:t>Step 3. </a:t>
            </a:r>
            <a:r>
              <a:rPr lang="en-US" sz="1600" b="1" dirty="0" err="1"/>
              <a:t>Analysing</a:t>
            </a:r>
            <a:r>
              <a:rPr lang="en-US" sz="1600" b="1" dirty="0"/>
              <a:t> the data using Classifiers and calculating accuracy</a:t>
            </a:r>
            <a:endParaRPr lang="en-US" sz="1600" dirty="0"/>
          </a:p>
          <a:p>
            <a:r>
              <a:rPr lang="en-US" sz="1600" dirty="0"/>
              <a:t>The data of the files will be tested by different classifiers techniques so that the prediction can be done on that basis. Not only one classifier technique will be used if one fails, the other two will respond accordingly. The use of the prediction system is necessary because people have been confused between different diseases and their symptoms for a long time. This system not only resolves that problem that most people have been having.</a:t>
            </a:r>
            <a:r>
              <a:rPr lang="en-IN" sz="1600" b="1" dirty="0"/>
              <a:t>    </a:t>
            </a:r>
            <a:endParaRPr lang="en-US" sz="1600" dirty="0"/>
          </a:p>
          <a:p>
            <a:pPr marL="0" indent="0">
              <a:buNone/>
            </a:pPr>
            <a:r>
              <a:rPr lang="en-IN" sz="1600" b="1" dirty="0"/>
              <a:t>Step 4. Adding of GUI interface </a:t>
            </a:r>
            <a:endParaRPr lang="en-US" sz="1600" dirty="0"/>
          </a:p>
          <a:p>
            <a:r>
              <a:rPr lang="en-IN" sz="1600" dirty="0"/>
              <a:t>The system must have a graphical user interface (GUI) through which the patient can enter his or her set of symptoms. The patient simply needs to select from a list of symptoms that are already listed in the symptoms set. Based on the symptoms, the prediction technique works, and with the help of various classifier techniques, it can predict which disease is causing the patient's symptoms.</a:t>
            </a:r>
            <a:endParaRPr lang="en-US" sz="1600" dirty="0"/>
          </a:p>
          <a:p>
            <a:pPr marL="0" indent="0">
              <a:buNone/>
            </a:pPr>
            <a:endParaRPr lang="en-US" dirty="0"/>
          </a:p>
        </p:txBody>
      </p:sp>
    </p:spTree>
    <p:extLst>
      <p:ext uri="{BB962C8B-B14F-4D97-AF65-F5344CB8AC3E}">
        <p14:creationId xmlns:p14="http://schemas.microsoft.com/office/powerpoint/2010/main" val="86649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624110"/>
            <a:ext cx="9904412" cy="1280890"/>
          </a:xfrm>
        </p:spPr>
        <p:txBody>
          <a:bodyPr/>
          <a:lstStyle/>
          <a:p>
            <a:r>
              <a:rPr lang="en-US" b="1" dirty="0" smtClean="0"/>
              <a:t>RESULT</a:t>
            </a:r>
            <a:endParaRPr lang="en-US" b="1" dirty="0"/>
          </a:p>
        </p:txBody>
      </p:sp>
      <p:sp>
        <p:nvSpPr>
          <p:cNvPr id="3" name="Content Placeholder 2"/>
          <p:cNvSpPr>
            <a:spLocks noGrp="1"/>
          </p:cNvSpPr>
          <p:nvPr>
            <p:ph idx="1"/>
          </p:nvPr>
        </p:nvSpPr>
        <p:spPr>
          <a:xfrm>
            <a:off x="589085" y="1380392"/>
            <a:ext cx="10915527" cy="5292970"/>
          </a:xfrm>
        </p:spPr>
        <p:txBody>
          <a:bodyPr>
            <a:normAutofit/>
          </a:bodyPr>
          <a:lstStyle/>
          <a:p>
            <a:pPr marL="0" indent="0">
              <a:buNone/>
            </a:pPr>
            <a:endParaRPr lang="en-US" sz="1600" dirty="0"/>
          </a:p>
          <a:p>
            <a:pPr marL="0" indent="0">
              <a:buNone/>
            </a:pPr>
            <a:endParaRPr lang="en-US" dirty="0"/>
          </a:p>
        </p:txBody>
      </p:sp>
      <p:pic>
        <p:nvPicPr>
          <p:cNvPr id="4" name="Picture 3"/>
          <p:cNvPicPr/>
          <p:nvPr/>
        </p:nvPicPr>
        <p:blipFill>
          <a:blip r:embed="rId2"/>
          <a:stretch>
            <a:fillRect/>
          </a:stretch>
        </p:blipFill>
        <p:spPr>
          <a:xfrm>
            <a:off x="2013438" y="1547129"/>
            <a:ext cx="7473461" cy="4440434"/>
          </a:xfrm>
          <a:prstGeom prst="rect">
            <a:avLst/>
          </a:prstGeom>
        </p:spPr>
      </p:pic>
      <p:sp>
        <p:nvSpPr>
          <p:cNvPr id="5" name="Rectangle 4"/>
          <p:cNvSpPr/>
          <p:nvPr/>
        </p:nvSpPr>
        <p:spPr>
          <a:xfrm>
            <a:off x="3455377" y="6066692"/>
            <a:ext cx="4851036" cy="378126"/>
          </a:xfrm>
          <a:prstGeom prst="rect">
            <a:avLst/>
          </a:prstGeom>
        </p:spPr>
        <p:txBody>
          <a:bodyPr wrap="square">
            <a:spAutoFit/>
          </a:bodyPr>
          <a:lstStyle/>
          <a:p>
            <a:r>
              <a:rPr lang="en-IN" i="1" dirty="0">
                <a:latin typeface="Times New Roman" panose="02020603050405020304" pitchFamily="18" charset="0"/>
                <a:ea typeface="SimSun" panose="02010600030101010101" pitchFamily="2" charset="-122"/>
              </a:rPr>
              <a:t>Figure </a:t>
            </a:r>
            <a:r>
              <a:rPr lang="en-IN" i="1" dirty="0" smtClean="0">
                <a:latin typeface="Times New Roman" panose="02020603050405020304" pitchFamily="18" charset="0"/>
                <a:ea typeface="SimSun" panose="02010600030101010101" pitchFamily="2" charset="-122"/>
              </a:rPr>
              <a:t>2. </a:t>
            </a:r>
            <a:r>
              <a:rPr lang="en-IN" i="1" dirty="0">
                <a:latin typeface="Times New Roman" panose="02020603050405020304" pitchFamily="18" charset="0"/>
                <a:ea typeface="SimSun" panose="02010600030101010101" pitchFamily="2" charset="-122"/>
              </a:rPr>
              <a:t>Result </a:t>
            </a:r>
            <a:r>
              <a:rPr lang="en-IN" i="1" dirty="0" smtClean="0">
                <a:latin typeface="Times New Roman" panose="02020603050405020304" pitchFamily="18" charset="0"/>
                <a:ea typeface="SimSun" panose="02010600030101010101" pitchFamily="2" charset="-122"/>
              </a:rPr>
              <a:t>of E-Health monitoring system</a:t>
            </a:r>
            <a:endParaRPr lang="en-US" dirty="0"/>
          </a:p>
        </p:txBody>
      </p:sp>
    </p:spTree>
    <p:extLst>
      <p:ext uri="{BB962C8B-B14F-4D97-AF65-F5344CB8AC3E}">
        <p14:creationId xmlns:p14="http://schemas.microsoft.com/office/powerpoint/2010/main" val="16575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577" y="624110"/>
            <a:ext cx="9878035" cy="1280890"/>
          </a:xfrm>
        </p:spPr>
        <p:txBody>
          <a:bodyPr/>
          <a:lstStyle/>
          <a:p>
            <a:r>
              <a:rPr lang="en-US" b="1" dirty="0" smtClean="0"/>
              <a:t>RESULT</a:t>
            </a:r>
            <a:endParaRPr lang="en-US" b="1" dirty="0"/>
          </a:p>
        </p:txBody>
      </p:sp>
      <p:sp>
        <p:nvSpPr>
          <p:cNvPr id="3" name="Content Placeholder 2"/>
          <p:cNvSpPr>
            <a:spLocks noGrp="1"/>
          </p:cNvSpPr>
          <p:nvPr>
            <p:ph idx="1"/>
          </p:nvPr>
        </p:nvSpPr>
        <p:spPr>
          <a:xfrm>
            <a:off x="1433146" y="1503485"/>
            <a:ext cx="10071467" cy="4407737"/>
          </a:xfrm>
        </p:spPr>
        <p:txBody>
          <a:bodyPr>
            <a:normAutofit lnSpcReduction="10000"/>
          </a:bodyPr>
          <a:lstStyle/>
          <a:p>
            <a:r>
              <a:rPr lang="en-US" dirty="0"/>
              <a:t>After all of the above steps have been completed successfully, the result should be in the form of a GUI interface created with </a:t>
            </a:r>
            <a:r>
              <a:rPr lang="en-US" dirty="0" err="1"/>
              <a:t>Tkinter</a:t>
            </a:r>
            <a:r>
              <a:rPr lang="en-US" dirty="0"/>
              <a:t> (a Python library for creating graphical user interfaces). The prediction techniques used in this system are quite accurate in themselves and help to predict the proper disease based on their training and testing dataset. The system can cluster the data and then train and test the </a:t>
            </a:r>
            <a:r>
              <a:rPr lang="en-US" dirty="0" smtClean="0"/>
              <a:t>data </a:t>
            </a:r>
            <a:r>
              <a:rPr lang="en-US" dirty="0"/>
              <a:t>using various techniques to produce the best prediction</a:t>
            </a:r>
            <a:r>
              <a:rPr lang="en-US" dirty="0" smtClean="0"/>
              <a:t>.</a:t>
            </a:r>
          </a:p>
          <a:p>
            <a:r>
              <a:rPr lang="en-IN" dirty="0"/>
              <a:t>There is a conflict between the data in the training and testing phases because the system is still in the testing phase and the data set is much larger, so there is a chance that there might be clashes or incorrect predictions, but there is also a thing that the patient must keep in mind that the symptoms that are entered must be in appropriate order otherwise the prediction may come out incorrect in conflict situation the patient can go with the tested two output of the classifier techniques the accuracy is pretty good and there is a lot of scope of improvement can be done in this field. The larger the data we have and better features of algorithms if used this system must give out a plenty set of prediction that can be useful in the field of the health for the greater cause.</a:t>
            </a:r>
            <a:endParaRPr lang="en-US" dirty="0"/>
          </a:p>
          <a:p>
            <a:endParaRPr lang="en-US" dirty="0"/>
          </a:p>
        </p:txBody>
      </p:sp>
    </p:spTree>
    <p:extLst>
      <p:ext uri="{BB962C8B-B14F-4D97-AF65-F5344CB8AC3E}">
        <p14:creationId xmlns:p14="http://schemas.microsoft.com/office/powerpoint/2010/main" val="312108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409" y="624110"/>
            <a:ext cx="9913204" cy="1280890"/>
          </a:xfrm>
        </p:spPr>
        <p:txBody>
          <a:bodyPr/>
          <a:lstStyle/>
          <a:p>
            <a:r>
              <a:rPr lang="en-US" b="1" dirty="0" smtClean="0"/>
              <a:t>Conclusion</a:t>
            </a:r>
            <a:endParaRPr lang="en-US" b="1" dirty="0"/>
          </a:p>
        </p:txBody>
      </p:sp>
      <p:sp>
        <p:nvSpPr>
          <p:cNvPr id="3" name="Content Placeholder 2"/>
          <p:cNvSpPr>
            <a:spLocks noGrp="1"/>
          </p:cNvSpPr>
          <p:nvPr>
            <p:ph idx="1"/>
          </p:nvPr>
        </p:nvSpPr>
        <p:spPr>
          <a:xfrm>
            <a:off x="1389185" y="1318846"/>
            <a:ext cx="10115427" cy="4592376"/>
          </a:xfrm>
        </p:spPr>
        <p:txBody>
          <a:bodyPr>
            <a:normAutofit fontScale="92500" lnSpcReduction="20000"/>
          </a:bodyPr>
          <a:lstStyle/>
          <a:p>
            <a:r>
              <a:rPr lang="en-US" dirty="0"/>
              <a:t>The proposed system problem statement is based on the fact that people nowadays are very curious to know what kind of disease they are suffering from, especially if they have mild symptoms. We used to search all over the internet for answers, but we never got the perfect answer; instead, we got a lot of unwanted results, which made us more panicked and scared. </a:t>
            </a:r>
            <a:endParaRPr lang="en-US" dirty="0" smtClean="0"/>
          </a:p>
          <a:p>
            <a:r>
              <a:rPr lang="en-US" dirty="0" smtClean="0"/>
              <a:t>So </a:t>
            </a:r>
            <a:r>
              <a:rPr lang="en-US" dirty="0"/>
              <a:t>here comes the suggested system in light, which is a machine learning based python IDE based system that will accept the user's symptoms data and classify it using its different classification and other main algorithm approaches to anticipate the patient's presumed ailment</a:t>
            </a:r>
            <a:r>
              <a:rPr lang="en-US" dirty="0" smtClean="0"/>
              <a:t>.</a:t>
            </a:r>
          </a:p>
          <a:p>
            <a:r>
              <a:rPr lang="en-US" dirty="0" smtClean="0"/>
              <a:t> </a:t>
            </a:r>
            <a:r>
              <a:rPr lang="en-US" dirty="0"/>
              <a:t>There are two training and testing datasets used in it to make the prediction bit clearer and easier to understand by the user the user can have a set of five symptoms which are to be entered by the patient and on the basis of that the system can </a:t>
            </a:r>
            <a:r>
              <a:rPr lang="en-US" dirty="0" err="1"/>
              <a:t>analyse</a:t>
            </a:r>
            <a:r>
              <a:rPr lang="en-US" dirty="0"/>
              <a:t> it which is the exact predictable disease for the given set of symptoms there are three different machine algorithms used so that the accuracy of the system can be improved. </a:t>
            </a:r>
            <a:endParaRPr lang="en-US" dirty="0" smtClean="0"/>
          </a:p>
          <a:p>
            <a:r>
              <a:rPr lang="en-US" dirty="0" smtClean="0"/>
              <a:t>There </a:t>
            </a:r>
            <a:r>
              <a:rPr lang="en-US" dirty="0"/>
              <a:t>is a conflict between the data in the training and testing phases because the system is still in the testing phase and the data set is much larger, so there is a chance of clashes or incorrect predictions, but the patient must keep in mind that the symptoms must be entered in the correct order or the prediction will be incorrect. In a conflict situation, the patient can choose between the tested two outputs of the system.</a:t>
            </a:r>
          </a:p>
        </p:txBody>
      </p:sp>
    </p:spTree>
    <p:extLst>
      <p:ext uri="{BB962C8B-B14F-4D97-AF65-F5344CB8AC3E}">
        <p14:creationId xmlns:p14="http://schemas.microsoft.com/office/powerpoint/2010/main" val="2953384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5" y="624110"/>
            <a:ext cx="9886827" cy="1280890"/>
          </a:xfrm>
        </p:spPr>
        <p:txBody>
          <a:bodyPr/>
          <a:lstStyle/>
          <a:p>
            <a:r>
              <a:rPr lang="en-US" b="1" dirty="0" smtClean="0"/>
              <a:t>Future Scope</a:t>
            </a:r>
            <a:endParaRPr lang="en-US" b="1" dirty="0"/>
          </a:p>
        </p:txBody>
      </p:sp>
      <p:sp>
        <p:nvSpPr>
          <p:cNvPr id="3" name="Content Placeholder 2"/>
          <p:cNvSpPr>
            <a:spLocks noGrp="1"/>
          </p:cNvSpPr>
          <p:nvPr>
            <p:ph idx="1"/>
          </p:nvPr>
        </p:nvSpPr>
        <p:spPr>
          <a:xfrm>
            <a:off x="1617784" y="1679331"/>
            <a:ext cx="9886827" cy="4231891"/>
          </a:xfrm>
        </p:spPr>
        <p:txBody>
          <a:bodyPr>
            <a:normAutofit fontScale="92500" lnSpcReduction="10000"/>
          </a:bodyPr>
          <a:lstStyle/>
          <a:p>
            <a:r>
              <a:rPr lang="en-US" dirty="0"/>
              <a:t>The suggested method uses a vast data collection to anticipate which illness criteria the patient would meet, as well as suggest a hilly diet and activity pace in the patient's everyday life. The objective is to improve the accuracy of this system by </a:t>
            </a:r>
            <a:r>
              <a:rPr lang="en-US" dirty="0" err="1"/>
              <a:t>analysing</a:t>
            </a:r>
            <a:r>
              <a:rPr lang="en-US" dirty="0"/>
              <a:t> a huge set of patient data. The first method is to proceed with the diabetes and other ailments that the patient is likely to develop. </a:t>
            </a:r>
            <a:endParaRPr lang="en-US" dirty="0" smtClean="0"/>
          </a:p>
          <a:p>
            <a:r>
              <a:rPr lang="en-US" dirty="0" smtClean="0"/>
              <a:t>In </a:t>
            </a:r>
            <a:r>
              <a:rPr lang="en-US" dirty="0"/>
              <a:t>order to give a better customer interactive experience, the system will attempt to anticipate the outcome with increasing accuracy. The future scope of the proposed system is quite intriguing; if the proposed system can be connected to a set or a cloud of datasets with a large amount of training and testing data, then the outcome must be much more precise; additionally, the algorithms that are being used must be more specific and predictive, or to put it another way, more accurate; therefore, the outcome must be quite interesting. </a:t>
            </a:r>
            <a:endParaRPr lang="en-US" dirty="0" smtClean="0"/>
          </a:p>
          <a:p>
            <a:r>
              <a:rPr lang="en-US" dirty="0" smtClean="0"/>
              <a:t>Becoming </a:t>
            </a:r>
            <a:r>
              <a:rPr lang="en-US" dirty="0"/>
              <a:t>anxious as a result of online searches for their symptoms and receiving strange replies if we talk about the system's GUI interface, the system uses a python-based GUI called </a:t>
            </a:r>
            <a:r>
              <a:rPr lang="en-US" dirty="0" err="1"/>
              <a:t>Tkinter</a:t>
            </a:r>
            <a:r>
              <a:rPr lang="en-US" dirty="0"/>
              <a:t>, which is pretty old fashioned. The system can be connected to the frontend either through API to communicate with users in a better way.</a:t>
            </a:r>
          </a:p>
        </p:txBody>
      </p:sp>
    </p:spTree>
    <p:extLst>
      <p:ext uri="{BB962C8B-B14F-4D97-AF65-F5344CB8AC3E}">
        <p14:creationId xmlns:p14="http://schemas.microsoft.com/office/powerpoint/2010/main" val="12362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148" y="501018"/>
            <a:ext cx="8911687" cy="1280890"/>
          </a:xfrm>
        </p:spPr>
        <p:txBody>
          <a:bodyPr>
            <a:normAutofit/>
          </a:bodyPr>
          <a:lstStyle/>
          <a:p>
            <a:r>
              <a:rPr lang="en-US" b="1" dirty="0" smtClean="0"/>
              <a:t>Bibliography</a:t>
            </a:r>
            <a:endParaRPr lang="en-US" b="1" dirty="0"/>
          </a:p>
        </p:txBody>
      </p:sp>
      <p:sp>
        <p:nvSpPr>
          <p:cNvPr id="3" name="Content Placeholder 2"/>
          <p:cNvSpPr>
            <a:spLocks noGrp="1"/>
          </p:cNvSpPr>
          <p:nvPr>
            <p:ph idx="1"/>
          </p:nvPr>
        </p:nvSpPr>
        <p:spPr>
          <a:xfrm>
            <a:off x="1169377" y="1389184"/>
            <a:ext cx="10616590" cy="5169876"/>
          </a:xfrm>
        </p:spPr>
        <p:txBody>
          <a:bodyPr>
            <a:normAutofit fontScale="62500" lnSpcReduction="20000"/>
          </a:bodyPr>
          <a:lstStyle/>
          <a:p>
            <a:r>
              <a:rPr lang="en-US" sz="2500" dirty="0" smtClean="0"/>
              <a:t>[1]  Yong-Yuan Deng, Chin-Ling Chen, </a:t>
            </a:r>
            <a:r>
              <a:rPr lang="en-US" sz="2500" dirty="0" err="1" smtClean="0"/>
              <a:t>Woei-Jiunn</a:t>
            </a:r>
            <a:r>
              <a:rPr lang="en-US" sz="2500" dirty="0" smtClean="0"/>
              <a:t> </a:t>
            </a:r>
            <a:r>
              <a:rPr lang="en-US" sz="2500" dirty="0" err="1" smtClean="0"/>
              <a:t>Tsaur</a:t>
            </a:r>
            <a:r>
              <a:rPr lang="en-US" sz="2500" dirty="0" smtClean="0"/>
              <a:t>, Yung-Wen Tang, and Jung-</a:t>
            </a:r>
            <a:r>
              <a:rPr lang="en-US" sz="2500" dirty="0" err="1" smtClean="0"/>
              <a:t>Hsuan</a:t>
            </a:r>
            <a:r>
              <a:rPr lang="en-US" sz="2500" dirty="0" smtClean="0"/>
              <a:t> Chen, “Internet of things (</a:t>
            </a:r>
            <a:r>
              <a:rPr lang="en-US" sz="2500" dirty="0" err="1" smtClean="0"/>
              <a:t>IoT</a:t>
            </a:r>
            <a:r>
              <a:rPr lang="en-US" sz="2500" dirty="0" smtClean="0"/>
              <a:t>) based           design of a secure and lightweight body </a:t>
            </a:r>
            <a:r>
              <a:rPr lang="en-US" sz="2500" dirty="0" err="1" smtClean="0"/>
              <a:t>areanetwork</a:t>
            </a:r>
            <a:r>
              <a:rPr lang="en-US" sz="2500" dirty="0" smtClean="0"/>
              <a:t> (BAN) healthcare system”, Sensors, vol. 17, no. 12, pp. 2919, 2017.</a:t>
            </a:r>
          </a:p>
          <a:p>
            <a:r>
              <a:rPr lang="en-US" sz="2500" dirty="0" smtClean="0"/>
              <a:t>[</a:t>
            </a:r>
            <a:r>
              <a:rPr lang="en-US" sz="2500" dirty="0"/>
              <a:t>2] Mr. Ravish Gupta, Dept. of Electronics and Communication Engineering Smart Health Monitoring and Management Using Internet of things Artificial Intelligence Cloud based processing 2017.</a:t>
            </a:r>
          </a:p>
          <a:p>
            <a:r>
              <a:rPr lang="en-US" sz="2500" dirty="0"/>
              <a:t> [3] Mr. </a:t>
            </a:r>
            <a:r>
              <a:rPr lang="en-US" sz="2500" dirty="0" err="1"/>
              <a:t>Adars</a:t>
            </a:r>
            <a:r>
              <a:rPr lang="en-US" sz="2500" dirty="0"/>
              <a:t> , </a:t>
            </a:r>
            <a:r>
              <a:rPr lang="en-US" sz="2500" dirty="0" err="1"/>
              <a:t>Vinayaka</a:t>
            </a:r>
            <a:r>
              <a:rPr lang="en-US" sz="2500" dirty="0"/>
              <a:t> Mission’s </a:t>
            </a:r>
            <a:r>
              <a:rPr lang="en-US" sz="2500" dirty="0" err="1"/>
              <a:t>Kadakkal</a:t>
            </a:r>
            <a:r>
              <a:rPr lang="en-US" sz="2500" dirty="0"/>
              <a:t>, Kollam, Kerala study on an </a:t>
            </a:r>
            <a:r>
              <a:rPr lang="en-US" sz="2500" dirty="0" err="1"/>
              <a:t>iot</a:t>
            </a:r>
            <a:r>
              <a:rPr lang="en-US" sz="2500" dirty="0"/>
              <a:t> based </a:t>
            </a:r>
            <a:r>
              <a:rPr lang="en-US" sz="2500" dirty="0" err="1"/>
              <a:t>securehealthcare</a:t>
            </a:r>
            <a:r>
              <a:rPr lang="en-US" sz="2500" dirty="0"/>
              <a:t> monitoring system using cryptography 2017.</a:t>
            </a:r>
          </a:p>
          <a:p>
            <a:r>
              <a:rPr lang="en-US" sz="2500" dirty="0"/>
              <a:t>[4] G </a:t>
            </a:r>
            <a:r>
              <a:rPr lang="en-US" sz="2500" dirty="0" err="1"/>
              <a:t>Sahithi</a:t>
            </a:r>
            <a:r>
              <a:rPr lang="en-US" sz="2500" dirty="0"/>
              <a:t> ,  P </a:t>
            </a:r>
            <a:r>
              <a:rPr lang="en-US" sz="2500" dirty="0" err="1"/>
              <a:t>Vinayasree</a:t>
            </a:r>
            <a:r>
              <a:rPr lang="en-US" sz="2500" dirty="0"/>
              <a:t> ,  </a:t>
            </a:r>
            <a:r>
              <a:rPr lang="en-US" sz="2500" dirty="0" err="1"/>
              <a:t>Pallati</a:t>
            </a:r>
            <a:r>
              <a:rPr lang="en-US" sz="2500" dirty="0"/>
              <a:t> </a:t>
            </a:r>
            <a:r>
              <a:rPr lang="en-US" sz="2500" dirty="0" err="1"/>
              <a:t>Narsimhulu</a:t>
            </a:r>
            <a:r>
              <a:rPr lang="en-US" sz="2500" dirty="0"/>
              <a:t> real time health monitoring using </a:t>
            </a:r>
            <a:r>
              <a:rPr lang="en-US" sz="2500" dirty="0" err="1"/>
              <a:t>iot</a:t>
            </a:r>
            <a:r>
              <a:rPr lang="en-US" sz="2500" dirty="0"/>
              <a:t>  with integration of machine learning  approach 2019.</a:t>
            </a:r>
          </a:p>
          <a:p>
            <a:r>
              <a:rPr lang="en-US" sz="2500" dirty="0"/>
              <a:t>[5] Md. </a:t>
            </a:r>
            <a:r>
              <a:rPr lang="en-US" sz="2500" dirty="0" err="1" smtClean="0"/>
              <a:t>Milon</a:t>
            </a:r>
            <a:r>
              <a:rPr lang="en-US" sz="2500" dirty="0" smtClean="0"/>
              <a:t> Islam , </a:t>
            </a:r>
            <a:r>
              <a:rPr lang="en-US" sz="2500" dirty="0" err="1" smtClean="0"/>
              <a:t>Ashikur</a:t>
            </a:r>
            <a:r>
              <a:rPr lang="en-US" sz="2500" dirty="0" smtClean="0"/>
              <a:t> </a:t>
            </a:r>
            <a:r>
              <a:rPr lang="en-US" sz="2500" dirty="0" err="1" smtClean="0"/>
              <a:t>Rahaman</a:t>
            </a:r>
            <a:r>
              <a:rPr lang="en-US" sz="2500" dirty="0" smtClean="0"/>
              <a:t> ,Md. </a:t>
            </a:r>
            <a:r>
              <a:rPr lang="en-US" sz="2500" dirty="0" err="1" smtClean="0"/>
              <a:t>Rashedul</a:t>
            </a:r>
            <a:r>
              <a:rPr lang="en-US" sz="2500" dirty="0" smtClean="0"/>
              <a:t> Islam Development of Smart Healthcare Monitoring System in </a:t>
            </a:r>
            <a:r>
              <a:rPr lang="en-US" sz="2500" dirty="0" err="1" smtClean="0"/>
              <a:t>IoT</a:t>
            </a:r>
            <a:r>
              <a:rPr lang="en-US" sz="2500" dirty="0"/>
              <a:t> </a:t>
            </a:r>
            <a:r>
              <a:rPr lang="en-US" sz="2500" dirty="0" smtClean="0"/>
              <a:t>Environment 2018.</a:t>
            </a:r>
          </a:p>
          <a:p>
            <a:r>
              <a:rPr lang="en-US" sz="2500" dirty="0" smtClean="0"/>
              <a:t>[6] V. </a:t>
            </a:r>
            <a:r>
              <a:rPr lang="en-US" sz="2500" dirty="0" err="1" smtClean="0"/>
              <a:t>Deepa</a:t>
            </a:r>
            <a:r>
              <a:rPr lang="en-US" sz="2500" dirty="0" smtClean="0"/>
              <a:t>, K. </a:t>
            </a:r>
            <a:r>
              <a:rPr lang="en-US" sz="2500" dirty="0" err="1" smtClean="0"/>
              <a:t>Rajeswari</a:t>
            </a:r>
            <a:r>
              <a:rPr lang="en-US" sz="2500" dirty="0" smtClean="0"/>
              <a:t> Analysis on E-Healthcare Monitoring System with </a:t>
            </a:r>
            <a:r>
              <a:rPr lang="en-US" sz="2500" dirty="0" err="1" smtClean="0"/>
              <a:t>Iot</a:t>
            </a:r>
            <a:r>
              <a:rPr lang="en-US" sz="2500" dirty="0" smtClean="0"/>
              <a:t> and Big Patient Data 2017.</a:t>
            </a:r>
          </a:p>
          <a:p>
            <a:r>
              <a:rPr lang="en-US" sz="2500" dirty="0" smtClean="0"/>
              <a:t>[7]  </a:t>
            </a:r>
            <a:r>
              <a:rPr lang="en-US" sz="2500" dirty="0" err="1" smtClean="0"/>
              <a:t>Srivardhan</a:t>
            </a:r>
            <a:r>
              <a:rPr lang="en-US" sz="2500" dirty="0" smtClean="0"/>
              <a:t> Reddy K1, </a:t>
            </a:r>
            <a:r>
              <a:rPr lang="en-US" sz="2500" dirty="0" err="1" smtClean="0"/>
              <a:t>Sidaarth</a:t>
            </a:r>
            <a:r>
              <a:rPr lang="en-US" sz="2500" dirty="0" smtClean="0"/>
              <a:t> R2, Sai </a:t>
            </a:r>
            <a:r>
              <a:rPr lang="en-US" sz="2500" dirty="0" err="1" smtClean="0"/>
              <a:t>Aneesh</a:t>
            </a:r>
            <a:r>
              <a:rPr lang="en-US" sz="2500" dirty="0" smtClean="0"/>
              <a:t> Reddy3, Dr. </a:t>
            </a:r>
            <a:r>
              <a:rPr lang="en-US" sz="2500" dirty="0" err="1" smtClean="0"/>
              <a:t>Rajashree</a:t>
            </a:r>
            <a:r>
              <a:rPr lang="en-US" sz="2500" dirty="0" smtClean="0"/>
              <a:t> </a:t>
            </a:r>
            <a:r>
              <a:rPr lang="en-US" sz="2500" dirty="0" err="1" smtClean="0"/>
              <a:t>Shettar</a:t>
            </a:r>
            <a:r>
              <a:rPr lang="en-US" sz="2500" dirty="0" smtClean="0"/>
              <a:t> </a:t>
            </a:r>
            <a:r>
              <a:rPr lang="en-US" sz="2500" dirty="0" err="1" smtClean="0"/>
              <a:t>IoT</a:t>
            </a:r>
            <a:r>
              <a:rPr lang="en-US" sz="2500" dirty="0" smtClean="0"/>
              <a:t> based Health Monitoring System using Machine Learning 2019.</a:t>
            </a:r>
          </a:p>
          <a:p>
            <a:r>
              <a:rPr lang="en-US" sz="2500" dirty="0" smtClean="0"/>
              <a:t>[8]  </a:t>
            </a:r>
            <a:r>
              <a:rPr lang="en-US" sz="2500" dirty="0" err="1" smtClean="0"/>
              <a:t>Tzen</a:t>
            </a:r>
            <a:r>
              <a:rPr lang="en-US" sz="2500" dirty="0" smtClean="0"/>
              <a:t> </a:t>
            </a:r>
            <a:r>
              <a:rPr lang="en-US" sz="2500" dirty="0" err="1" smtClean="0"/>
              <a:t>Ket</a:t>
            </a:r>
            <a:r>
              <a:rPr lang="en-US" sz="2500" dirty="0" smtClean="0"/>
              <a:t> Wong ,</a:t>
            </a:r>
            <a:r>
              <a:rPr lang="en-US" sz="2500" dirty="0" err="1" smtClean="0"/>
              <a:t>Hou</a:t>
            </a:r>
            <a:r>
              <a:rPr lang="en-US" sz="2500" dirty="0" smtClean="0"/>
              <a:t> Kit </a:t>
            </a:r>
            <a:r>
              <a:rPr lang="en-US" sz="2500" dirty="0" err="1" smtClean="0"/>
              <a:t>Mun</a:t>
            </a:r>
            <a:r>
              <a:rPr lang="en-US" sz="2500" dirty="0" smtClean="0"/>
              <a:t>,       </a:t>
            </a:r>
            <a:r>
              <a:rPr lang="en-US" sz="2500" dirty="0" err="1" smtClean="0"/>
              <a:t>Swee</a:t>
            </a:r>
            <a:r>
              <a:rPr lang="en-US" sz="2500" dirty="0" smtClean="0"/>
              <a:t> King </a:t>
            </a:r>
            <a:r>
              <a:rPr lang="en-US" sz="2500" dirty="0" err="1" smtClean="0"/>
              <a:t>Phang</a:t>
            </a:r>
            <a:r>
              <a:rPr lang="en-US" sz="2500" dirty="0" smtClean="0"/>
              <a:t>, Kai </a:t>
            </a:r>
            <a:r>
              <a:rPr lang="en-US" sz="2500" dirty="0" err="1" smtClean="0"/>
              <a:t>Lok</a:t>
            </a:r>
            <a:r>
              <a:rPr lang="en-US" sz="2500" dirty="0" smtClean="0"/>
              <a:t> </a:t>
            </a:r>
            <a:r>
              <a:rPr lang="en-US" sz="2500" dirty="0" err="1" smtClean="0"/>
              <a:t>Lum</a:t>
            </a:r>
            <a:r>
              <a:rPr lang="en-US" sz="2500" dirty="0" smtClean="0"/>
              <a:t> and Wei </a:t>
            </a:r>
            <a:r>
              <a:rPr lang="en-US" sz="2500" dirty="0" err="1" smtClean="0"/>
              <a:t>Qiang</a:t>
            </a:r>
            <a:r>
              <a:rPr lang="en-US" sz="2500" dirty="0" smtClean="0"/>
              <a:t> Tan Real Time Machine Health Monitoring System Using Machine Learning and IOT 2018.</a:t>
            </a:r>
          </a:p>
          <a:p>
            <a:r>
              <a:rPr lang="en-US" sz="2500" dirty="0" smtClean="0"/>
              <a:t>[9] </a:t>
            </a:r>
            <a:r>
              <a:rPr lang="en-US" sz="2500" dirty="0" err="1" smtClean="0"/>
              <a:t>Tzen</a:t>
            </a:r>
            <a:r>
              <a:rPr lang="en-US" sz="2500" dirty="0" smtClean="0"/>
              <a:t> </a:t>
            </a:r>
            <a:r>
              <a:rPr lang="en-US" sz="2500" dirty="0" err="1" smtClean="0"/>
              <a:t>Ket</a:t>
            </a:r>
            <a:r>
              <a:rPr lang="en-US" sz="2500" dirty="0" smtClean="0"/>
              <a:t> Wong , </a:t>
            </a:r>
            <a:r>
              <a:rPr lang="en-US" sz="2500" dirty="0" err="1" smtClean="0"/>
              <a:t>Hou</a:t>
            </a:r>
            <a:r>
              <a:rPr lang="en-US" sz="2500" dirty="0" smtClean="0"/>
              <a:t> Kit </a:t>
            </a:r>
            <a:r>
              <a:rPr lang="en-US" sz="2500" dirty="0" err="1" smtClean="0"/>
              <a:t>Mun</a:t>
            </a:r>
            <a:r>
              <a:rPr lang="en-US" sz="2500" dirty="0" smtClean="0"/>
              <a:t> , </a:t>
            </a:r>
            <a:r>
              <a:rPr lang="en-US" sz="2500" dirty="0" err="1" smtClean="0"/>
              <a:t>Swee</a:t>
            </a:r>
            <a:r>
              <a:rPr lang="en-US" sz="2500" dirty="0" smtClean="0"/>
              <a:t> King </a:t>
            </a:r>
            <a:r>
              <a:rPr lang="en-US" sz="2500" dirty="0" err="1" smtClean="0"/>
              <a:t>Phang</a:t>
            </a:r>
            <a:r>
              <a:rPr lang="en-US" sz="2500" dirty="0" smtClean="0"/>
              <a:t>, Kai </a:t>
            </a:r>
            <a:r>
              <a:rPr lang="en-US" sz="2500" dirty="0" err="1" smtClean="0"/>
              <a:t>Lok</a:t>
            </a:r>
            <a:r>
              <a:rPr lang="en-US" sz="2500" dirty="0" smtClean="0"/>
              <a:t> </a:t>
            </a:r>
            <a:r>
              <a:rPr lang="en-US" sz="2500" dirty="0" err="1" smtClean="0"/>
              <a:t>Lum</a:t>
            </a:r>
            <a:r>
              <a:rPr lang="en-US" sz="2500" dirty="0" smtClean="0"/>
              <a:t> and Wei </a:t>
            </a:r>
            <a:r>
              <a:rPr lang="en-US" sz="2500" dirty="0" err="1" smtClean="0"/>
              <a:t>Qiang</a:t>
            </a:r>
            <a:r>
              <a:rPr lang="en-US" sz="2500" dirty="0" smtClean="0"/>
              <a:t> Tan Patient health monitoring using </a:t>
            </a:r>
            <a:r>
              <a:rPr lang="en-US" sz="2500" dirty="0" err="1" smtClean="0"/>
              <a:t>IoT</a:t>
            </a:r>
            <a:r>
              <a:rPr lang="en-US" sz="2500" dirty="0" smtClean="0"/>
              <a:t> with machine learning 2020.</a:t>
            </a:r>
          </a:p>
          <a:p>
            <a:pPr marL="0" indent="0">
              <a:buNone/>
            </a:pPr>
            <a:endParaRPr lang="en-US" dirty="0"/>
          </a:p>
        </p:txBody>
      </p:sp>
    </p:spTree>
    <p:extLst>
      <p:ext uri="{BB962C8B-B14F-4D97-AF65-F5344CB8AC3E}">
        <p14:creationId xmlns:p14="http://schemas.microsoft.com/office/powerpoint/2010/main" val="125247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985" y="624110"/>
            <a:ext cx="10072627" cy="1280890"/>
          </a:xfrm>
        </p:spPr>
        <p:txBody>
          <a:bodyPr/>
          <a:lstStyle/>
          <a:p>
            <a:r>
              <a:rPr lang="en-US" b="1" dirty="0" smtClean="0"/>
              <a:t>Abstract</a:t>
            </a:r>
            <a:endParaRPr lang="en-US" b="1" dirty="0"/>
          </a:p>
        </p:txBody>
      </p:sp>
      <p:sp>
        <p:nvSpPr>
          <p:cNvPr id="3" name="Content Placeholder 2"/>
          <p:cNvSpPr>
            <a:spLocks noGrp="1"/>
          </p:cNvSpPr>
          <p:nvPr>
            <p:ph idx="1"/>
          </p:nvPr>
        </p:nvSpPr>
        <p:spPr>
          <a:xfrm>
            <a:off x="603849" y="1509623"/>
            <a:ext cx="10900763" cy="4715331"/>
          </a:xfrm>
        </p:spPr>
        <p:txBody>
          <a:bodyPr>
            <a:normAutofit fontScale="92500" lnSpcReduction="10000"/>
          </a:bodyPr>
          <a:lstStyle/>
          <a:p>
            <a:pPr algn="just"/>
            <a:r>
              <a:rPr lang="en-US" sz="1900" dirty="0" smtClean="0"/>
              <a:t>The patient </a:t>
            </a:r>
            <a:r>
              <a:rPr lang="en-US" sz="1900" dirty="0"/>
              <a:t>data is classified using the classification approach. Many researchers pioneered a wide range of healthcare techniques, from diagnostics to treatment. On the basis of an effective e-health monitoring system, therapy and prevention may be provided however, the degree of accuracy did not improve. In the sphere of portable and smart </a:t>
            </a:r>
            <a:r>
              <a:rPr lang="en-US" sz="1900" dirty="0" err="1"/>
              <a:t>IoT</a:t>
            </a:r>
            <a:r>
              <a:rPr lang="en-US" sz="1900" dirty="0"/>
              <a:t> devices, the healthcare sector has seen significant advancement. The analysis of huge patient data sets by clustering and classification of the data is one of the ways that has been employed to offer this E-health monitoring system a new direction</a:t>
            </a:r>
            <a:r>
              <a:rPr lang="en-US" sz="1900" dirty="0" smtClean="0"/>
              <a:t>.</a:t>
            </a:r>
          </a:p>
          <a:p>
            <a:pPr algn="just"/>
            <a:r>
              <a:rPr lang="en-US" sz="1900" dirty="0" smtClean="0"/>
              <a:t> </a:t>
            </a:r>
            <a:r>
              <a:rPr lang="en-US" sz="1900" dirty="0"/>
              <a:t>Many academics are </a:t>
            </a:r>
            <a:r>
              <a:rPr lang="en-US" sz="1900" dirty="0" err="1"/>
              <a:t>analysing</a:t>
            </a:r>
            <a:r>
              <a:rPr lang="en-US" sz="1900" dirty="0"/>
              <a:t> a large amount of data on patients in order to remedy the problem with the health-monitoring technologies using different machine learning approaches, adequate accuracy may be reached. Machine learning techniques are significantly more efficient for patient health monitoring and provide effective performance of </a:t>
            </a:r>
            <a:r>
              <a:rPr lang="en-US" sz="1900" dirty="0" smtClean="0"/>
              <a:t>feature </a:t>
            </a:r>
            <a:r>
              <a:rPr lang="en-US" sz="1900" dirty="0"/>
              <a:t>selection, classification, and clustering of </a:t>
            </a:r>
            <a:r>
              <a:rPr lang="en-US" sz="1900" dirty="0" smtClean="0"/>
              <a:t>data </a:t>
            </a:r>
            <a:r>
              <a:rPr lang="en-US" sz="1900" dirty="0"/>
              <a:t>by sifting through a massive database of patient information</a:t>
            </a:r>
            <a:r>
              <a:rPr lang="en-US" sz="1900" dirty="0" smtClean="0"/>
              <a:t>.</a:t>
            </a:r>
          </a:p>
          <a:p>
            <a:pPr algn="just"/>
            <a:r>
              <a:rPr lang="en-US" sz="1900" dirty="0"/>
              <a:t>Clustering is the process of creating a comprehensive dataset of patients with a specific ailment and then </a:t>
            </a:r>
            <a:r>
              <a:rPr lang="en-US" sz="1900" dirty="0" err="1"/>
              <a:t>analysing</a:t>
            </a:r>
            <a:r>
              <a:rPr lang="en-US" sz="1900" dirty="0"/>
              <a:t> their various data points. The data of the patients is then classified using classification. Many strategies have been explored to enhance the E-Health monitoring system, but none of them has shown to be effective in solving the problem</a:t>
            </a:r>
            <a:endParaRPr lang="en-US" sz="1900" dirty="0"/>
          </a:p>
          <a:p>
            <a:endParaRPr lang="en-US" dirty="0"/>
          </a:p>
        </p:txBody>
      </p:sp>
    </p:spTree>
    <p:extLst>
      <p:ext uri="{BB962C8B-B14F-4D97-AF65-F5344CB8AC3E}">
        <p14:creationId xmlns:p14="http://schemas.microsoft.com/office/powerpoint/2010/main" val="451610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7" y="624110"/>
            <a:ext cx="11328766" cy="1280890"/>
          </a:xfrm>
        </p:spPr>
        <p:txBody>
          <a:bodyPr/>
          <a:lstStyle/>
          <a:p>
            <a:r>
              <a:rPr lang="en-IN" altLang="en-US" dirty="0"/>
              <a:t>         </a:t>
            </a:r>
            <a:r>
              <a:rPr lang="en-IN" altLang="en-US" dirty="0" smtClean="0"/>
              <a:t> </a:t>
            </a:r>
            <a:r>
              <a:rPr lang="en-IN" altLang="en-US" dirty="0" smtClean="0"/>
              <a:t> </a:t>
            </a:r>
            <a:r>
              <a:rPr lang="en-IN" altLang="en-US" sz="3200" b="1" dirty="0" smtClean="0"/>
              <a:t>CONTENTS</a:t>
            </a:r>
            <a:endParaRPr lang="en-IN" altLang="en-US" b="1" dirty="0"/>
          </a:p>
        </p:txBody>
      </p:sp>
      <p:sp>
        <p:nvSpPr>
          <p:cNvPr id="3" name="Content Placeholder 2"/>
          <p:cNvSpPr>
            <a:spLocks noGrp="1"/>
          </p:cNvSpPr>
          <p:nvPr>
            <p:ph idx="1"/>
          </p:nvPr>
        </p:nvSpPr>
        <p:spPr>
          <a:xfrm>
            <a:off x="263769" y="2110155"/>
            <a:ext cx="11090031" cy="4067126"/>
          </a:xfrm>
        </p:spPr>
        <p:txBody>
          <a:bodyPr/>
          <a:lstStyle/>
          <a:p>
            <a:endParaRPr lang="en-IN" altLang="en-US" dirty="0" smtClean="0"/>
          </a:p>
          <a:p>
            <a:r>
              <a:rPr lang="en-IN" altLang="en-US" dirty="0" smtClean="0"/>
              <a:t>PROBLEM STATEMENT</a:t>
            </a:r>
          </a:p>
          <a:p>
            <a:r>
              <a:rPr lang="en-IN" altLang="en-US" dirty="0" smtClean="0"/>
              <a:t>INTRODUCTION</a:t>
            </a:r>
            <a:endParaRPr lang="en-IN" altLang="en-US" dirty="0" smtClean="0"/>
          </a:p>
          <a:p>
            <a:r>
              <a:rPr lang="en-IN" altLang="en-US" dirty="0"/>
              <a:t>LITREARTURE </a:t>
            </a:r>
            <a:r>
              <a:rPr lang="en-IN" altLang="en-US" dirty="0" smtClean="0"/>
              <a:t>SURVEY</a:t>
            </a:r>
          </a:p>
          <a:p>
            <a:r>
              <a:rPr lang="en-IN" altLang="en-US" dirty="0" smtClean="0"/>
              <a:t>WORKFLOW AND ALGORITHMS</a:t>
            </a:r>
          </a:p>
          <a:p>
            <a:r>
              <a:rPr lang="en-IN" altLang="en-US" dirty="0" smtClean="0"/>
              <a:t>METHODOLOGY</a:t>
            </a:r>
          </a:p>
          <a:p>
            <a:r>
              <a:rPr lang="en-IN" altLang="en-US" dirty="0" smtClean="0"/>
              <a:t>RESULT</a:t>
            </a:r>
          </a:p>
          <a:p>
            <a:r>
              <a:rPr lang="en-IN" altLang="en-US" dirty="0" smtClean="0"/>
              <a:t>CONCLUSION AND FUTURE WORK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7" y="624110"/>
            <a:ext cx="11328766" cy="1280890"/>
          </a:xfrm>
        </p:spPr>
        <p:txBody>
          <a:bodyPr/>
          <a:lstStyle/>
          <a:p>
            <a:r>
              <a:rPr lang="en-IN" altLang="en-US" dirty="0"/>
              <a:t>         </a:t>
            </a:r>
            <a:r>
              <a:rPr lang="en-IN" altLang="en-US" dirty="0" smtClean="0"/>
              <a:t> </a:t>
            </a:r>
            <a:r>
              <a:rPr lang="en-IN" altLang="en-US" dirty="0" smtClean="0"/>
              <a:t> </a:t>
            </a:r>
            <a:r>
              <a:rPr lang="en-IN" altLang="en-US" b="1" dirty="0" smtClean="0"/>
              <a:t>PROBLEM STATEMENT</a:t>
            </a:r>
            <a:endParaRPr lang="en-IN" altLang="en-US" b="1" dirty="0"/>
          </a:p>
        </p:txBody>
      </p:sp>
      <p:sp>
        <p:nvSpPr>
          <p:cNvPr id="3" name="Content Placeholder 2"/>
          <p:cNvSpPr>
            <a:spLocks noGrp="1"/>
          </p:cNvSpPr>
          <p:nvPr>
            <p:ph idx="1"/>
          </p:nvPr>
        </p:nvSpPr>
        <p:spPr>
          <a:xfrm>
            <a:off x="263769" y="2110155"/>
            <a:ext cx="11090031" cy="4067126"/>
          </a:xfrm>
        </p:spPr>
        <p:txBody>
          <a:bodyPr>
            <a:normAutofit fontScale="92500" lnSpcReduction="20000"/>
          </a:bodyPr>
          <a:lstStyle/>
          <a:p>
            <a:r>
              <a:rPr lang="en-US" dirty="0"/>
              <a:t>In today's Internet world, people are frequently confused about diseases, and a large amount of data on the internet is frequently unable to effectively answer the question of a patient's symptoms due to a lack of required dataset. In this proposed system, the symptoms are entered by the patient themselves, and the system predicts which disease the patient may be suffering from based on that information. The suggested system issue statement is based on the notion that individuals nowadays are highly interested in learning what type of sickness they have, even if their symptoms are moderate. </a:t>
            </a:r>
            <a:endParaRPr lang="en-US" dirty="0" smtClean="0"/>
          </a:p>
          <a:p>
            <a:r>
              <a:rPr lang="en-US" dirty="0" smtClean="0"/>
              <a:t>We </a:t>
            </a:r>
            <a:r>
              <a:rPr lang="en-US" dirty="0"/>
              <a:t>used to look for solutions all over the internet, but we never received the ideal answer; instead, we got a lot of unwelcome results, which made us feel even more anxious and afraid. So here is the proposed system, which is a machine learning based python IDE based system that will receive the user's symptoms data and </a:t>
            </a:r>
            <a:r>
              <a:rPr lang="en-US" dirty="0" err="1"/>
              <a:t>categorise</a:t>
            </a:r>
            <a:r>
              <a:rPr lang="en-US" dirty="0"/>
              <a:t> it using its many classification and other primary algorithm techniques to predict the patient's anticipated disease. To make the prediction a little clearer and easier, it uses two training and testing datasets. </a:t>
            </a:r>
            <a:endParaRPr lang="en-US" dirty="0" smtClean="0"/>
          </a:p>
          <a:p>
            <a:r>
              <a:rPr lang="en-US" dirty="0" smtClean="0"/>
              <a:t>To </a:t>
            </a:r>
            <a:r>
              <a:rPr lang="en-US" dirty="0"/>
              <a:t>make the prediction a little clearer and simpler to comprehend by the user, it uses two training and testing datasets. The user may enter a set of five symptoms, and the system will </a:t>
            </a:r>
            <a:r>
              <a:rPr lang="en-US" dirty="0" err="1"/>
              <a:t>analyse</a:t>
            </a:r>
            <a:r>
              <a:rPr lang="en-US" dirty="0"/>
              <a:t> which is the precise predictable disease for the provided collection of symptoms. There are three main machine algorithms that are employed to increase the system's </a:t>
            </a:r>
            <a:r>
              <a:rPr lang="en-US" dirty="0" smtClean="0"/>
              <a:t>accuracy.</a:t>
            </a:r>
            <a:endParaRPr lang="en-IN" altLang="en-US" dirty="0" smtClean="0"/>
          </a:p>
        </p:txBody>
      </p:sp>
    </p:spTree>
    <p:extLst>
      <p:ext uri="{BB962C8B-B14F-4D97-AF65-F5344CB8AC3E}">
        <p14:creationId xmlns:p14="http://schemas.microsoft.com/office/powerpoint/2010/main" val="77925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24110"/>
            <a:ext cx="11504612" cy="1280890"/>
          </a:xfrm>
        </p:spPr>
        <p:txBody>
          <a:bodyPr/>
          <a:lstStyle/>
          <a:p>
            <a:r>
              <a:rPr lang="en-IN" altLang="en-US" b="1" dirty="0"/>
              <a:t>           </a:t>
            </a:r>
            <a:r>
              <a:rPr lang="en-IN" altLang="en-US" b="1" dirty="0" smtClean="0"/>
              <a:t>INTRODUCTION</a:t>
            </a:r>
            <a:endParaRPr lang="en-IN" altLang="en-US" b="1" dirty="0"/>
          </a:p>
        </p:txBody>
      </p:sp>
      <p:sp>
        <p:nvSpPr>
          <p:cNvPr id="3" name="Content Placeholder 2"/>
          <p:cNvSpPr>
            <a:spLocks noGrp="1"/>
          </p:cNvSpPr>
          <p:nvPr>
            <p:ph idx="1"/>
          </p:nvPr>
        </p:nvSpPr>
        <p:spPr>
          <a:xfrm>
            <a:off x="597535" y="1691640"/>
            <a:ext cx="11026775" cy="4959326"/>
          </a:xfrm>
        </p:spPr>
        <p:txBody>
          <a:bodyPr>
            <a:normAutofit/>
          </a:bodyPr>
          <a:lstStyle/>
          <a:p>
            <a:pPr algn="just"/>
            <a:r>
              <a:rPr lang="en-IN" altLang="en-US" dirty="0"/>
              <a:t>Health monitoring system is one of the most important I set in the future for the identification and prevention of illnesses like diabetes in nations like India, which has the highest number of diabetic patients in the world, utilising big data and machine learning methods. One of the most important innovations in the healthcare business is the usage of </a:t>
            </a:r>
            <a:r>
              <a:rPr lang="en-IN" altLang="en-US" dirty="0" err="1"/>
              <a:t>IoT</a:t>
            </a:r>
            <a:r>
              <a:rPr lang="en-IN" altLang="en-US" dirty="0"/>
              <a:t> Devices, which allows patients' vitals to be measured in a cost-effective manner. There are a variety of health monitoring systems available on the market. We're going through things like "activity tracking," "SpO2 level," "heartbeat monitoring," and so on. There is a large data set in the suggested system via which it can anticipate</a:t>
            </a:r>
            <a:r>
              <a:rPr lang="en-IN" altLang="en-US" dirty="0" smtClean="0"/>
              <a:t>.</a:t>
            </a:r>
          </a:p>
          <a:p>
            <a:pPr algn="just"/>
            <a:r>
              <a:rPr lang="en-US" dirty="0"/>
              <a:t>The proposed system has a large data set through which it can predict the disease criteria on which the patient will fall, as well as recommend a hilly diet and rate of exercise in the patient's daily life. The goal is to make this system more and more accurate by </a:t>
            </a:r>
            <a:r>
              <a:rPr lang="en-US" dirty="0" err="1"/>
              <a:t>analysing</a:t>
            </a:r>
            <a:r>
              <a:rPr lang="en-US" dirty="0"/>
              <a:t> a large patient data set. The first approach is to go through with the diabetes prediction and other diseases prediction that the patient will fall into. The system will attempt to forecast the outcome with increasing accuracy in order to provide a better consumer interactive experience.</a:t>
            </a:r>
          </a:p>
          <a:p>
            <a:endParaRPr lang="en-IN" altLang="en-US" dirty="0"/>
          </a:p>
          <a:p>
            <a:endParaRPr lang="en-IN" altLang="en-US"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928" y="623205"/>
            <a:ext cx="10158891" cy="1280890"/>
          </a:xfrm>
        </p:spPr>
        <p:txBody>
          <a:bodyPr>
            <a:normAutofit/>
          </a:bodyPr>
          <a:lstStyle/>
          <a:p>
            <a:r>
              <a:rPr lang="en-IN" altLang="en-US" b="1" dirty="0">
                <a:sym typeface="+mn-ea"/>
              </a:rPr>
              <a:t>   </a:t>
            </a:r>
            <a:r>
              <a:rPr lang="en-IN" altLang="en-US" b="1" dirty="0" smtClean="0">
                <a:sym typeface="+mn-ea"/>
              </a:rPr>
              <a:t>INTRODUCTION</a:t>
            </a:r>
            <a:r>
              <a:rPr lang="en-IN" altLang="en-US" b="1" dirty="0"/>
              <a:t/>
            </a:r>
            <a:br>
              <a:rPr lang="en-IN" altLang="en-US" b="1" dirty="0"/>
            </a:br>
            <a:endParaRPr lang="en-US" dirty="0"/>
          </a:p>
        </p:txBody>
      </p:sp>
      <p:sp>
        <p:nvSpPr>
          <p:cNvPr id="3" name="Content Placeholder 2"/>
          <p:cNvSpPr>
            <a:spLocks noGrp="1"/>
          </p:cNvSpPr>
          <p:nvPr>
            <p:ph idx="1"/>
          </p:nvPr>
        </p:nvSpPr>
        <p:spPr>
          <a:xfrm>
            <a:off x="515566" y="1429966"/>
            <a:ext cx="10838234" cy="5497044"/>
          </a:xfrm>
        </p:spPr>
        <p:txBody>
          <a:bodyPr>
            <a:noAutofit/>
          </a:bodyPr>
          <a:lstStyle/>
          <a:p>
            <a:pPr algn="just"/>
            <a:r>
              <a:rPr lang="en-US" dirty="0"/>
              <a:t>Another study by WHO </a:t>
            </a:r>
            <a:r>
              <a:rPr lang="en-US" dirty="0" smtClean="0"/>
              <a:t>reports that </a:t>
            </a:r>
            <a:r>
              <a:rPr lang="en-US" dirty="0"/>
              <a:t>inadequate and imbalanced intake of food causes around 9% of heart </a:t>
            </a:r>
            <a:r>
              <a:rPr lang="en-US" dirty="0" smtClean="0"/>
              <a:t>attack deaths</a:t>
            </a:r>
            <a:r>
              <a:rPr lang="en-US" dirty="0"/>
              <a:t>, about 11% of ischemic heart disease deaths, and 14% of </a:t>
            </a:r>
            <a:r>
              <a:rPr lang="en-US" dirty="0" smtClean="0"/>
              <a:t>gastrointestinal cancer </a:t>
            </a:r>
            <a:r>
              <a:rPr lang="en-US" dirty="0"/>
              <a:t>deaths worldwide. Moreover, around 0.25 billion children are suffering</a:t>
            </a:r>
            <a:r>
              <a:rPr lang="en-US" sz="3200" dirty="0"/>
              <a:t/>
            </a:r>
            <a:br>
              <a:rPr lang="en-US" sz="3200" dirty="0"/>
            </a:br>
            <a:r>
              <a:rPr lang="en-US" dirty="0"/>
              <a:t>from Vitamin-A deficiency, 0.2 billion people are suffering from iron deficiency</a:t>
            </a:r>
            <a:r>
              <a:rPr lang="en-US" sz="3200" dirty="0"/>
              <a:t/>
            </a:r>
            <a:br>
              <a:rPr lang="en-US" sz="3200" dirty="0"/>
            </a:br>
            <a:r>
              <a:rPr lang="en-US" dirty="0"/>
              <a:t>(anemia), and 0.7 billion people are </a:t>
            </a:r>
            <a:r>
              <a:rPr lang="en-US" dirty="0" smtClean="0"/>
              <a:t>suffering </a:t>
            </a:r>
            <a:r>
              <a:rPr lang="en-US" dirty="0"/>
              <a:t>from iodine deficiency</a:t>
            </a:r>
            <a:r>
              <a:rPr lang="en-US" dirty="0" smtClean="0"/>
              <a:t>.</a:t>
            </a:r>
          </a:p>
          <a:p>
            <a:pPr algn="just"/>
            <a:r>
              <a:rPr lang="en-US" dirty="0"/>
              <a:t>The </a:t>
            </a:r>
            <a:r>
              <a:rPr lang="en-US" dirty="0" smtClean="0"/>
              <a:t>main</a:t>
            </a:r>
            <a:r>
              <a:rPr lang="en-US" sz="3200" dirty="0" smtClean="0"/>
              <a:t> </a:t>
            </a:r>
            <a:r>
              <a:rPr lang="en-US" dirty="0" smtClean="0"/>
              <a:t>focus </a:t>
            </a:r>
            <a:r>
              <a:rPr lang="en-US" dirty="0"/>
              <a:t>of this work is to provide </a:t>
            </a:r>
            <a:r>
              <a:rPr lang="en-US" dirty="0" smtClean="0"/>
              <a:t>assistance </a:t>
            </a:r>
            <a:r>
              <a:rPr lang="en-US" dirty="0"/>
              <a:t>to different people who are</a:t>
            </a:r>
            <a:r>
              <a:rPr lang="en-US" sz="3200" dirty="0"/>
              <a:t/>
            </a:r>
            <a:br>
              <a:rPr lang="en-US" sz="3200" dirty="0"/>
            </a:br>
            <a:r>
              <a:rPr lang="en-US" dirty="0"/>
              <a:t>suffering from </a:t>
            </a:r>
            <a:r>
              <a:rPr lang="en-US" dirty="0" smtClean="0"/>
              <a:t>common </a:t>
            </a:r>
            <a:r>
              <a:rPr lang="en-US" dirty="0"/>
              <a:t>diseases or maybe no diseases</a:t>
            </a:r>
            <a:r>
              <a:rPr lang="en-US" dirty="0" smtClean="0"/>
              <a:t>.</a:t>
            </a:r>
          </a:p>
          <a:p>
            <a:pPr algn="just"/>
            <a:r>
              <a:rPr lang="en-US" dirty="0"/>
              <a:t>The recommendation process has basically three stages that are Information</a:t>
            </a:r>
            <a:r>
              <a:rPr lang="en-US" sz="3200" dirty="0"/>
              <a:t/>
            </a:r>
            <a:br>
              <a:rPr lang="en-US" sz="3200" dirty="0"/>
            </a:br>
            <a:r>
              <a:rPr lang="en-US" dirty="0"/>
              <a:t>Collection Phase, Learning Phase and Recommendation Phase. The information is</a:t>
            </a:r>
            <a:r>
              <a:rPr lang="en-US" sz="3200" dirty="0"/>
              <a:t/>
            </a:r>
            <a:br>
              <a:rPr lang="en-US" sz="3200" dirty="0"/>
            </a:br>
            <a:r>
              <a:rPr lang="en-US" dirty="0"/>
              <a:t>firstly collected about a particular problem and the various solutions related to that</a:t>
            </a:r>
            <a:r>
              <a:rPr lang="en-US" sz="3200" dirty="0"/>
              <a:t/>
            </a:r>
            <a:br>
              <a:rPr lang="en-US" sz="3200" dirty="0"/>
            </a:br>
            <a:r>
              <a:rPr lang="en-US" dirty="0"/>
              <a:t>problem are categorized. After the collection of information Learning Phase comes</a:t>
            </a:r>
            <a:r>
              <a:rPr lang="en-US" sz="3200" dirty="0"/>
              <a:t/>
            </a:r>
            <a:br>
              <a:rPr lang="en-US" sz="3200" dirty="0"/>
            </a:br>
            <a:r>
              <a:rPr lang="en-US" dirty="0"/>
              <a:t>in which various conclusions are made out of that information which is gathered</a:t>
            </a:r>
            <a:r>
              <a:rPr lang="en-US" sz="3200" dirty="0"/>
              <a:t/>
            </a:r>
            <a:br>
              <a:rPr lang="en-US" sz="3200" dirty="0"/>
            </a:br>
            <a:r>
              <a:rPr lang="en-US" dirty="0"/>
              <a:t>and in last phase i.e. Recommendation Phase an output is given in which various</a:t>
            </a:r>
            <a:r>
              <a:rPr lang="en-US" sz="3200" dirty="0"/>
              <a:t/>
            </a:r>
            <a:br>
              <a:rPr lang="en-US" sz="3200" dirty="0"/>
            </a:br>
            <a:r>
              <a:rPr lang="en-US" dirty="0"/>
              <a:t>recommendations are </a:t>
            </a:r>
            <a:r>
              <a:rPr lang="en-US" dirty="0" smtClean="0"/>
              <a:t>made.</a:t>
            </a:r>
          </a:p>
          <a:p>
            <a:pPr algn="just"/>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273" y="624110"/>
            <a:ext cx="9848340" cy="1280890"/>
          </a:xfrm>
        </p:spPr>
        <p:txBody>
          <a:bodyPr/>
          <a:lstStyle/>
          <a:p>
            <a:r>
              <a:rPr lang="en-US" b="1" dirty="0" smtClean="0"/>
              <a:t>LITREATURE SURVEY</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58887990"/>
              </p:ext>
            </p:extLst>
          </p:nvPr>
        </p:nvGraphicFramePr>
        <p:xfrm>
          <a:off x="1431982" y="1574338"/>
          <a:ext cx="10072630" cy="4955859"/>
        </p:xfrm>
        <a:graphic>
          <a:graphicData uri="http://schemas.openxmlformats.org/drawingml/2006/table">
            <a:tbl>
              <a:tblPr>
                <a:tableStyleId>{7DF18680-E054-41AD-8BC1-D1AEF772440D}</a:tableStyleId>
              </a:tblPr>
              <a:tblGrid>
                <a:gridCol w="1618138">
                  <a:extLst>
                    <a:ext uri="{9D8B030D-6E8A-4147-A177-3AD203B41FA5}">
                      <a16:colId xmlns:a16="http://schemas.microsoft.com/office/drawing/2014/main" val="3806088766"/>
                    </a:ext>
                  </a:extLst>
                </a:gridCol>
                <a:gridCol w="1533158">
                  <a:extLst>
                    <a:ext uri="{9D8B030D-6E8A-4147-A177-3AD203B41FA5}">
                      <a16:colId xmlns:a16="http://schemas.microsoft.com/office/drawing/2014/main" val="688113531"/>
                    </a:ext>
                  </a:extLst>
                </a:gridCol>
                <a:gridCol w="1744555">
                  <a:extLst>
                    <a:ext uri="{9D8B030D-6E8A-4147-A177-3AD203B41FA5}">
                      <a16:colId xmlns:a16="http://schemas.microsoft.com/office/drawing/2014/main" val="3265495039"/>
                    </a:ext>
                  </a:extLst>
                </a:gridCol>
                <a:gridCol w="1631483">
                  <a:extLst>
                    <a:ext uri="{9D8B030D-6E8A-4147-A177-3AD203B41FA5}">
                      <a16:colId xmlns:a16="http://schemas.microsoft.com/office/drawing/2014/main" val="1584504179"/>
                    </a:ext>
                  </a:extLst>
                </a:gridCol>
                <a:gridCol w="1659575">
                  <a:extLst>
                    <a:ext uri="{9D8B030D-6E8A-4147-A177-3AD203B41FA5}">
                      <a16:colId xmlns:a16="http://schemas.microsoft.com/office/drawing/2014/main" val="2972617030"/>
                    </a:ext>
                  </a:extLst>
                </a:gridCol>
                <a:gridCol w="1885721">
                  <a:extLst>
                    <a:ext uri="{9D8B030D-6E8A-4147-A177-3AD203B41FA5}">
                      <a16:colId xmlns:a16="http://schemas.microsoft.com/office/drawing/2014/main" val="763741825"/>
                    </a:ext>
                  </a:extLst>
                </a:gridCol>
              </a:tblGrid>
              <a:tr h="514983">
                <a:tc>
                  <a:txBody>
                    <a:bodyPr/>
                    <a:lstStyle/>
                    <a:p>
                      <a:pPr marL="0" marR="0" algn="l">
                        <a:lnSpc>
                          <a:spcPct val="107000"/>
                        </a:lnSpc>
                        <a:spcBef>
                          <a:spcPts val="0"/>
                        </a:spcBef>
                        <a:spcAft>
                          <a:spcPts val="800"/>
                        </a:spcAft>
                      </a:pPr>
                      <a:r>
                        <a:rPr lang="en-US" sz="900" b="1" dirty="0">
                          <a:effectLst/>
                        </a:rPr>
                        <a:t>TITLE</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b="1" dirty="0">
                          <a:effectLst/>
                        </a:rPr>
                        <a:t>AUTHOR</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b="1" dirty="0">
                          <a:effectLst/>
                        </a:rPr>
                        <a:t>Software / Hardware Requirements </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b="1" dirty="0">
                          <a:effectLst/>
                        </a:rPr>
                        <a:t>ALGORITHM</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b="1" dirty="0">
                          <a:effectLst/>
                        </a:rPr>
                        <a:t>FINDING/ Achievement</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b="1" dirty="0">
                          <a:effectLst/>
                        </a:rPr>
                        <a:t>DRAWBACK</a:t>
                      </a: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extLst>
                  <a:ext uri="{0D108BD9-81ED-4DB2-BD59-A6C34878D82A}">
                    <a16:rowId xmlns:a16="http://schemas.microsoft.com/office/drawing/2014/main" val="4237935748"/>
                  </a:ext>
                </a:extLst>
              </a:tr>
              <a:tr h="2902628">
                <a:tc>
                  <a:txBody>
                    <a:bodyPr/>
                    <a:lstStyle/>
                    <a:p>
                      <a:pPr marL="0" marR="0" algn="l">
                        <a:lnSpc>
                          <a:spcPct val="107000"/>
                        </a:lnSpc>
                        <a:spcBef>
                          <a:spcPts val="0"/>
                        </a:spcBef>
                        <a:spcAft>
                          <a:spcPts val="800"/>
                        </a:spcAft>
                      </a:pPr>
                      <a:r>
                        <a:rPr lang="en-US" sz="900" dirty="0">
                          <a:effectLst/>
                        </a:rPr>
                        <a:t>Smart Health Monitoring and Management Using Internet of</a:t>
                      </a:r>
                    </a:p>
                    <a:p>
                      <a:pPr marL="0" marR="0" algn="l">
                        <a:lnSpc>
                          <a:spcPct val="107000"/>
                        </a:lnSpc>
                        <a:spcBef>
                          <a:spcPts val="0"/>
                        </a:spcBef>
                        <a:spcAft>
                          <a:spcPts val="800"/>
                        </a:spcAft>
                      </a:pPr>
                      <a:r>
                        <a:rPr lang="en-US" sz="900" dirty="0">
                          <a:effectLst/>
                        </a:rPr>
                        <a:t>Things, Artificial Intelligence with Cloud Based Processing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dirty="0">
                          <a:effectLst/>
                        </a:rPr>
                        <a:t>Mr. Ravish Gupta, Dept. of Electronics and Communication Engineering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a:effectLst/>
                        </a:rPr>
                        <a:t>Internet of things, Cloud Platforms, Artificial Intelligence, Supervised</a:t>
                      </a:r>
                    </a:p>
                    <a:p>
                      <a:pPr marL="0" marR="0" algn="l">
                        <a:lnSpc>
                          <a:spcPct val="107000"/>
                        </a:lnSpc>
                        <a:spcBef>
                          <a:spcPts val="0"/>
                        </a:spcBef>
                        <a:spcAft>
                          <a:spcPts val="800"/>
                        </a:spcAft>
                      </a:pPr>
                      <a:r>
                        <a:rPr lang="en-US" sz="900">
                          <a:effectLst/>
                        </a:rPr>
                        <a:t>Convolutional Neural Networks, Sensors and Actuators, Microcontrollers and Electro-</a:t>
                      </a:r>
                    </a:p>
                    <a:p>
                      <a:pPr marL="0" marR="0" algn="l">
                        <a:lnSpc>
                          <a:spcPct val="107000"/>
                        </a:lnSpc>
                        <a:spcBef>
                          <a:spcPts val="0"/>
                        </a:spcBef>
                        <a:spcAft>
                          <a:spcPts val="800"/>
                        </a:spcAft>
                      </a:pPr>
                      <a:r>
                        <a:rPr lang="en-US" sz="900">
                          <a:effectLst/>
                        </a:rPr>
                        <a:t>Cardiogram.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a:effectLst/>
                        </a:rPr>
                        <a:t>Machine learning techniques, </a:t>
                      </a:r>
                    </a:p>
                    <a:p>
                      <a:pPr marL="0" marR="0" algn="l">
                        <a:lnSpc>
                          <a:spcPct val="107000"/>
                        </a:lnSpc>
                        <a:spcBef>
                          <a:spcPts val="0"/>
                        </a:spcBef>
                        <a:spcAft>
                          <a:spcPts val="800"/>
                        </a:spcAft>
                      </a:pPr>
                      <a:r>
                        <a:rPr lang="en-US" sz="900">
                          <a:effectLst/>
                        </a:rPr>
                        <a:t>Un-supervised machine learning techniques</a:t>
                      </a:r>
                    </a:p>
                    <a:p>
                      <a:pPr marL="0" marR="0" algn="l">
                        <a:lnSpc>
                          <a:spcPct val="107000"/>
                        </a:lnSpc>
                        <a:spcBef>
                          <a:spcPts val="0"/>
                        </a:spcBef>
                        <a:spcAft>
                          <a:spcPts val="800"/>
                        </a:spcAft>
                      </a:pPr>
                      <a:r>
                        <a:rPr lang="en-US" sz="900">
                          <a:effectLst/>
                        </a:rPr>
                        <a:t> Deep learning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a:effectLst/>
                        </a:rPr>
                        <a:t>The healthcare industry has been greatly impacted by the Internet of Things (IoT) and Artificial Intelligence (AI). In such burgeoning technical applications, wearable sensors are utilised to monitor human health. The use of such technology is rapidly expanding, improving the chances of early and real-time diagnosis.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dirty="0">
                          <a:effectLst/>
                        </a:rPr>
                        <a:t>Because of a lack of resources and emergency aid that should be offered when a patient is in danger, life expectancy has declined significantly as a result of the expanding population</a:t>
                      </a:r>
                      <a:r>
                        <a:rPr lang="en-US" sz="900" dirty="0" smtClean="0">
                          <a:effectLst/>
                        </a:rPr>
                        <a:t>.[1]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extLst>
                  <a:ext uri="{0D108BD9-81ED-4DB2-BD59-A6C34878D82A}">
                    <a16:rowId xmlns:a16="http://schemas.microsoft.com/office/drawing/2014/main" val="1374240656"/>
                  </a:ext>
                </a:extLst>
              </a:tr>
              <a:tr h="1538248">
                <a:tc>
                  <a:txBody>
                    <a:bodyPr/>
                    <a:lstStyle/>
                    <a:p>
                      <a:pPr marL="0" marR="0" algn="l">
                        <a:lnSpc>
                          <a:spcPct val="107000"/>
                        </a:lnSpc>
                        <a:spcBef>
                          <a:spcPts val="0"/>
                        </a:spcBef>
                        <a:spcAft>
                          <a:spcPts val="800"/>
                        </a:spcAft>
                      </a:pPr>
                      <a:r>
                        <a:rPr lang="en-US" sz="900">
                          <a:effectLst/>
                        </a:rPr>
                        <a:t>STUDY ON AN IOT BASED SECURE</a:t>
                      </a:r>
                    </a:p>
                    <a:p>
                      <a:pPr marL="0" marR="0" algn="l">
                        <a:lnSpc>
                          <a:spcPct val="107000"/>
                        </a:lnSpc>
                        <a:spcBef>
                          <a:spcPts val="0"/>
                        </a:spcBef>
                        <a:spcAft>
                          <a:spcPts val="800"/>
                        </a:spcAft>
                      </a:pPr>
                      <a:r>
                        <a:rPr lang="en-US" sz="900">
                          <a:effectLst/>
                        </a:rPr>
                        <a:t>HEALTHCARE MONITORING SYSTEM UNING</a:t>
                      </a:r>
                    </a:p>
                    <a:p>
                      <a:pPr marL="0" marR="0" algn="l">
                        <a:lnSpc>
                          <a:spcPct val="107000"/>
                        </a:lnSpc>
                        <a:spcBef>
                          <a:spcPts val="0"/>
                        </a:spcBef>
                        <a:spcAft>
                          <a:spcPts val="800"/>
                        </a:spcAft>
                      </a:pPr>
                      <a:r>
                        <a:rPr lang="en-US" sz="900">
                          <a:effectLst/>
                        </a:rPr>
                        <a:t>CRYPTOGRAPHY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a:effectLst/>
                        </a:rPr>
                        <a:t>Mr. Adars </a:t>
                      </a:r>
                    </a:p>
                    <a:p>
                      <a:pPr marL="0" marR="0" algn="l">
                        <a:lnSpc>
                          <a:spcPct val="107000"/>
                        </a:lnSpc>
                        <a:spcBef>
                          <a:spcPts val="0"/>
                        </a:spcBef>
                        <a:spcAft>
                          <a:spcPts val="800"/>
                        </a:spcAft>
                      </a:pPr>
                      <a:r>
                        <a:rPr lang="en-US" sz="900">
                          <a:effectLst/>
                        </a:rPr>
                        <a:t>Vinayaka Mission’s </a:t>
                      </a:r>
                    </a:p>
                    <a:p>
                      <a:pPr marL="0" marR="0" algn="l">
                        <a:lnSpc>
                          <a:spcPct val="107000"/>
                        </a:lnSpc>
                        <a:spcBef>
                          <a:spcPts val="0"/>
                        </a:spcBef>
                        <a:spcAft>
                          <a:spcPts val="800"/>
                        </a:spcAft>
                      </a:pPr>
                      <a:r>
                        <a:rPr lang="en-US" sz="900">
                          <a:effectLst/>
                        </a:rPr>
                        <a:t>Kadakkal, Kollam, Kerala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a:effectLst/>
                        </a:rPr>
                        <a:t>Internet of Things ,</a:t>
                      </a:r>
                    </a:p>
                    <a:p>
                      <a:pPr marL="0" marR="0" algn="l">
                        <a:lnSpc>
                          <a:spcPct val="107000"/>
                        </a:lnSpc>
                        <a:spcBef>
                          <a:spcPts val="0"/>
                        </a:spcBef>
                        <a:spcAft>
                          <a:spcPts val="800"/>
                        </a:spcAft>
                      </a:pPr>
                      <a:r>
                        <a:rPr lang="en-US" sz="900">
                          <a:effectLst/>
                        </a:rPr>
                        <a:t>Sensor network ,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dirty="0">
                          <a:effectLst/>
                        </a:rPr>
                        <a:t>Healthcare applications ,</a:t>
                      </a:r>
                    </a:p>
                    <a:p>
                      <a:pPr marL="0" marR="0" algn="l">
                        <a:lnSpc>
                          <a:spcPct val="107000"/>
                        </a:lnSpc>
                        <a:spcBef>
                          <a:spcPts val="0"/>
                        </a:spcBef>
                        <a:spcAft>
                          <a:spcPts val="800"/>
                        </a:spcAft>
                      </a:pPr>
                      <a:r>
                        <a:rPr lang="en-US" sz="900" dirty="0">
                          <a:effectLst/>
                        </a:rPr>
                        <a:t>Semantic Web technology,</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a:effectLst/>
                        </a:rPr>
                        <a:t>Wireless medical sensor networks can be used to monitor patients, making healthcare applications a viable field for wireless sensor networks (WMSNs).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tc>
                  <a:txBody>
                    <a:bodyPr/>
                    <a:lstStyle/>
                    <a:p>
                      <a:pPr marL="0" marR="0" algn="l">
                        <a:lnSpc>
                          <a:spcPct val="107000"/>
                        </a:lnSpc>
                        <a:spcBef>
                          <a:spcPts val="0"/>
                        </a:spcBef>
                        <a:spcAft>
                          <a:spcPts val="800"/>
                        </a:spcAft>
                      </a:pPr>
                      <a:r>
                        <a:rPr lang="en-US" sz="900" dirty="0">
                          <a:effectLst/>
                        </a:rPr>
                        <a:t>The disease prediction arc is so small it only recommends and predicts the activity and the heart rate monitoring</a:t>
                      </a:r>
                      <a:r>
                        <a:rPr lang="en-US" sz="900" dirty="0" smtClean="0">
                          <a:effectLst/>
                        </a:rPr>
                        <a:t>.[2]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4798" marR="74798" marT="74798" marB="74798"/>
                </a:tc>
                <a:extLst>
                  <a:ext uri="{0D108BD9-81ED-4DB2-BD59-A6C34878D82A}">
                    <a16:rowId xmlns:a16="http://schemas.microsoft.com/office/drawing/2014/main" val="3955755612"/>
                  </a:ext>
                </a:extLst>
              </a:tr>
            </a:tbl>
          </a:graphicData>
        </a:graphic>
      </p:graphicFrame>
    </p:spTree>
    <p:extLst>
      <p:ext uri="{BB962C8B-B14F-4D97-AF65-F5344CB8AC3E}">
        <p14:creationId xmlns:p14="http://schemas.microsoft.com/office/powerpoint/2010/main" val="144587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404" y="624110"/>
            <a:ext cx="9805209" cy="1280890"/>
          </a:xfrm>
        </p:spPr>
        <p:txBody>
          <a:bodyPr/>
          <a:lstStyle/>
          <a:p>
            <a:r>
              <a:rPr lang="en-US" dirty="0" smtClean="0"/>
              <a:t>LITREATURE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9875467"/>
              </p:ext>
            </p:extLst>
          </p:nvPr>
        </p:nvGraphicFramePr>
        <p:xfrm>
          <a:off x="624253" y="1406272"/>
          <a:ext cx="11386040" cy="5100297"/>
        </p:xfrm>
        <a:graphic>
          <a:graphicData uri="http://schemas.openxmlformats.org/drawingml/2006/table">
            <a:tbl>
              <a:tblPr>
                <a:tableStyleId>{7DF18680-E054-41AD-8BC1-D1AEF772440D}</a:tableStyleId>
              </a:tblPr>
              <a:tblGrid>
                <a:gridCol w="3309986">
                  <a:extLst>
                    <a:ext uri="{9D8B030D-6E8A-4147-A177-3AD203B41FA5}">
                      <a16:colId xmlns:a16="http://schemas.microsoft.com/office/drawing/2014/main" val="3567208743"/>
                    </a:ext>
                  </a:extLst>
                </a:gridCol>
                <a:gridCol w="1464530">
                  <a:extLst>
                    <a:ext uri="{9D8B030D-6E8A-4147-A177-3AD203B41FA5}">
                      <a16:colId xmlns:a16="http://schemas.microsoft.com/office/drawing/2014/main" val="2295519202"/>
                    </a:ext>
                  </a:extLst>
                </a:gridCol>
                <a:gridCol w="1666467">
                  <a:extLst>
                    <a:ext uri="{9D8B030D-6E8A-4147-A177-3AD203B41FA5}">
                      <a16:colId xmlns:a16="http://schemas.microsoft.com/office/drawing/2014/main" val="3472257126"/>
                    </a:ext>
                  </a:extLst>
                </a:gridCol>
                <a:gridCol w="1558455">
                  <a:extLst>
                    <a:ext uri="{9D8B030D-6E8A-4147-A177-3AD203B41FA5}">
                      <a16:colId xmlns:a16="http://schemas.microsoft.com/office/drawing/2014/main" val="4070861246"/>
                    </a:ext>
                  </a:extLst>
                </a:gridCol>
                <a:gridCol w="1585289">
                  <a:extLst>
                    <a:ext uri="{9D8B030D-6E8A-4147-A177-3AD203B41FA5}">
                      <a16:colId xmlns:a16="http://schemas.microsoft.com/office/drawing/2014/main" val="5033819"/>
                    </a:ext>
                  </a:extLst>
                </a:gridCol>
                <a:gridCol w="1801313">
                  <a:extLst>
                    <a:ext uri="{9D8B030D-6E8A-4147-A177-3AD203B41FA5}">
                      <a16:colId xmlns:a16="http://schemas.microsoft.com/office/drawing/2014/main" val="2257598162"/>
                    </a:ext>
                  </a:extLst>
                </a:gridCol>
              </a:tblGrid>
              <a:tr h="2689807">
                <a:tc>
                  <a:txBody>
                    <a:bodyPr/>
                    <a:lstStyle/>
                    <a:p>
                      <a:pPr marL="0" marR="0" algn="l">
                        <a:lnSpc>
                          <a:spcPct val="107000"/>
                        </a:lnSpc>
                        <a:spcBef>
                          <a:spcPts val="0"/>
                        </a:spcBef>
                        <a:spcAft>
                          <a:spcPts val="800"/>
                        </a:spcAft>
                      </a:pPr>
                      <a:r>
                        <a:rPr lang="en-US" sz="800" dirty="0">
                          <a:effectLst/>
                        </a:rPr>
                        <a:t>Analysis on E-Healthcare Monitoring System with </a:t>
                      </a:r>
                      <a:r>
                        <a:rPr lang="en-US" sz="800" dirty="0" err="1">
                          <a:effectLst/>
                        </a:rPr>
                        <a:t>Iot</a:t>
                      </a:r>
                      <a:r>
                        <a:rPr lang="en-US" sz="800" dirty="0">
                          <a:effectLst/>
                        </a:rPr>
                        <a:t> and Big Patient Data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a:effectLst/>
                        </a:rPr>
                        <a:t>V. </a:t>
                      </a:r>
                      <a:r>
                        <a:rPr lang="en-US" sz="800" dirty="0" err="1">
                          <a:effectLst/>
                        </a:rPr>
                        <a:t>Deepa</a:t>
                      </a:r>
                      <a:r>
                        <a:rPr lang="en-US" sz="800" dirty="0">
                          <a:effectLst/>
                        </a:rPr>
                        <a:t>, K. </a:t>
                      </a:r>
                      <a:r>
                        <a:rPr lang="en-US" sz="800" dirty="0" err="1">
                          <a:effectLst/>
                        </a:rPr>
                        <a:t>Rajeswari</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a:effectLst/>
                        </a:rPr>
                        <a:t>Internet of Things, telemedicine, e-health</a:t>
                      </a:r>
                    </a:p>
                    <a:p>
                      <a:pPr marL="0" marR="0" algn="l">
                        <a:lnSpc>
                          <a:spcPct val="107000"/>
                        </a:lnSpc>
                        <a:spcBef>
                          <a:spcPts val="0"/>
                        </a:spcBef>
                        <a:spcAft>
                          <a:spcPts val="800"/>
                        </a:spcAft>
                      </a:pPr>
                      <a:r>
                        <a:rPr lang="en-US" sz="800">
                          <a:effectLst/>
                        </a:rPr>
                        <a:t>monitoring system, prevention, artificial neural network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a:effectLst/>
                        </a:rPr>
                        <a:t>Use of IOT interconnected with the </a:t>
                      </a:r>
                      <a:r>
                        <a:rPr lang="en-US" sz="800" dirty="0" err="1">
                          <a:effectLst/>
                        </a:rPr>
                        <a:t>Artififcial</a:t>
                      </a:r>
                      <a:r>
                        <a:rPr lang="en-US" sz="800" dirty="0">
                          <a:effectLst/>
                        </a:rPr>
                        <a:t> </a:t>
                      </a:r>
                      <a:r>
                        <a:rPr lang="en-US" sz="800" dirty="0" err="1">
                          <a:effectLst/>
                        </a:rPr>
                        <a:t>nueral</a:t>
                      </a:r>
                      <a:r>
                        <a:rPr lang="en-US" sz="800" dirty="0">
                          <a:effectLst/>
                        </a:rPr>
                        <a:t> networks , Deep learning</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a:effectLst/>
                        </a:rPr>
                        <a:t>Big statistics are notably utilized in healthcare technique medical doctors are without difficulty analysed the affected person circumstance in a brief time. Healthcare tracking gadget in hospitals has acting the e-healthcare tracking gadget with massive statistics. Characteristic selection, clustering and affected person category with affected person statistics.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err="1">
                          <a:effectLst/>
                        </a:rPr>
                        <a:t>Nueral</a:t>
                      </a:r>
                      <a:r>
                        <a:rPr lang="en-US" sz="800" dirty="0">
                          <a:effectLst/>
                        </a:rPr>
                        <a:t> network and deep learning need a system which can come with heavy </a:t>
                      </a:r>
                      <a:r>
                        <a:rPr lang="en-US" sz="800" dirty="0" err="1">
                          <a:effectLst/>
                        </a:rPr>
                        <a:t>computataion</a:t>
                      </a:r>
                      <a:r>
                        <a:rPr lang="en-US" sz="800" dirty="0">
                          <a:effectLst/>
                        </a:rPr>
                        <a:t> and analyzing a big dataset is not easy and always a expertise need by side</a:t>
                      </a:r>
                      <a:r>
                        <a:rPr lang="en-US" sz="800" dirty="0" smtClean="0">
                          <a:effectLst/>
                        </a:rPr>
                        <a:t>.[3]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extLst>
                  <a:ext uri="{0D108BD9-81ED-4DB2-BD59-A6C34878D82A}">
                    <a16:rowId xmlns:a16="http://schemas.microsoft.com/office/drawing/2014/main" val="4050706785"/>
                  </a:ext>
                </a:extLst>
              </a:tr>
              <a:tr h="2287635">
                <a:tc>
                  <a:txBody>
                    <a:bodyPr/>
                    <a:lstStyle/>
                    <a:p>
                      <a:pPr marL="0" marR="0" algn="l">
                        <a:lnSpc>
                          <a:spcPct val="107000"/>
                        </a:lnSpc>
                        <a:spcBef>
                          <a:spcPts val="0"/>
                        </a:spcBef>
                        <a:spcAft>
                          <a:spcPts val="800"/>
                        </a:spcAft>
                      </a:pPr>
                      <a:r>
                        <a:rPr lang="en-US" sz="800" dirty="0" err="1">
                          <a:effectLst/>
                        </a:rPr>
                        <a:t>IoT</a:t>
                      </a:r>
                      <a:r>
                        <a:rPr lang="en-US" sz="800" dirty="0">
                          <a:effectLst/>
                        </a:rPr>
                        <a:t> based Health Monitoring System using Machine Learning</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Real Time Machine </a:t>
                      </a:r>
                    </a:p>
                    <a:p>
                      <a:pPr marL="0" marR="0" algn="l">
                        <a:lnSpc>
                          <a:spcPct val="107000"/>
                        </a:lnSpc>
                        <a:spcBef>
                          <a:spcPts val="0"/>
                        </a:spcBef>
                        <a:spcAft>
                          <a:spcPts val="800"/>
                        </a:spcAft>
                      </a:pPr>
                      <a:r>
                        <a:rPr lang="en-US" sz="800" dirty="0">
                          <a:effectLst/>
                        </a:rPr>
                        <a:t>Health Monitoring System Using Machine Learning and IOT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err="1">
                          <a:effectLst/>
                        </a:rPr>
                        <a:t>Srivardhan</a:t>
                      </a:r>
                      <a:r>
                        <a:rPr lang="en-US" sz="800" dirty="0">
                          <a:effectLst/>
                        </a:rPr>
                        <a:t> Reddy K1, </a:t>
                      </a:r>
                      <a:r>
                        <a:rPr lang="en-US" sz="800" dirty="0" err="1">
                          <a:effectLst/>
                        </a:rPr>
                        <a:t>Sidaarth</a:t>
                      </a:r>
                      <a:r>
                        <a:rPr lang="en-US" sz="800" dirty="0">
                          <a:effectLst/>
                        </a:rPr>
                        <a:t> R2, Sai </a:t>
                      </a:r>
                      <a:r>
                        <a:rPr lang="en-US" sz="800" dirty="0" err="1">
                          <a:effectLst/>
                        </a:rPr>
                        <a:t>Aneesh</a:t>
                      </a:r>
                      <a:r>
                        <a:rPr lang="en-US" sz="800" dirty="0">
                          <a:effectLst/>
                        </a:rPr>
                        <a:t> Reddy3, Dr. </a:t>
                      </a:r>
                      <a:r>
                        <a:rPr lang="en-US" sz="800" dirty="0" err="1">
                          <a:effectLst/>
                        </a:rPr>
                        <a:t>Rajashree</a:t>
                      </a:r>
                      <a:r>
                        <a:rPr lang="en-US" sz="800" dirty="0">
                          <a:effectLst/>
                        </a:rPr>
                        <a:t> </a:t>
                      </a:r>
                      <a:r>
                        <a:rPr lang="en-US" sz="800" dirty="0" err="1">
                          <a:effectLst/>
                        </a:rPr>
                        <a:t>Shettar</a:t>
                      </a:r>
                      <a:r>
                        <a:rPr lang="en-US" sz="800" dirty="0">
                          <a:effectLst/>
                        </a:rPr>
                        <a:t> 4</a:t>
                      </a:r>
                    </a:p>
                    <a:p>
                      <a:pPr marL="0" marR="0" algn="l">
                        <a:lnSpc>
                          <a:spcPct val="107000"/>
                        </a:lnSpc>
                        <a:spcBef>
                          <a:spcPts val="0"/>
                        </a:spcBef>
                        <a:spcAft>
                          <a:spcPts val="800"/>
                        </a:spcAft>
                      </a:pPr>
                      <a:r>
                        <a:rPr lang="en-US" sz="800" dirty="0">
                          <a:effectLst/>
                        </a:rPr>
                        <a:t> </a:t>
                      </a:r>
                    </a:p>
                    <a:p>
                      <a:pPr marL="0" marR="0" algn="ctr">
                        <a:lnSpc>
                          <a:spcPct val="107000"/>
                        </a:lnSpc>
                        <a:spcBef>
                          <a:spcPts val="0"/>
                        </a:spcBef>
                        <a:spcAft>
                          <a:spcPts val="800"/>
                        </a:spcAft>
                      </a:pPr>
                      <a:r>
                        <a:rPr lang="en-US" sz="800" dirty="0">
                          <a:effectLst/>
                        </a:rPr>
                        <a:t> </a:t>
                      </a:r>
                    </a:p>
                    <a:p>
                      <a:pPr marL="0" marR="0" algn="ctr">
                        <a:lnSpc>
                          <a:spcPct val="107000"/>
                        </a:lnSpc>
                        <a:spcBef>
                          <a:spcPts val="0"/>
                        </a:spcBef>
                        <a:spcAft>
                          <a:spcPts val="800"/>
                        </a:spcAft>
                      </a:pPr>
                      <a:r>
                        <a:rPr lang="en-US" sz="800" dirty="0">
                          <a:effectLst/>
                        </a:rPr>
                        <a:t> </a:t>
                      </a:r>
                    </a:p>
                    <a:p>
                      <a:pPr marL="0" marR="0" algn="ctr">
                        <a:lnSpc>
                          <a:spcPct val="107000"/>
                        </a:lnSpc>
                        <a:spcBef>
                          <a:spcPts val="0"/>
                        </a:spcBef>
                        <a:spcAft>
                          <a:spcPts val="800"/>
                        </a:spcAft>
                      </a:pPr>
                      <a:r>
                        <a:rPr lang="en-US" sz="800" dirty="0">
                          <a:effectLst/>
                        </a:rPr>
                        <a:t> </a:t>
                      </a:r>
                    </a:p>
                    <a:p>
                      <a:pPr marL="0" marR="0" algn="ctr">
                        <a:lnSpc>
                          <a:spcPct val="107000"/>
                        </a:lnSpc>
                        <a:spcBef>
                          <a:spcPts val="0"/>
                        </a:spcBef>
                        <a:spcAft>
                          <a:spcPts val="800"/>
                        </a:spcAft>
                      </a:pPr>
                      <a:r>
                        <a:rPr lang="en-US" sz="800" dirty="0" err="1">
                          <a:effectLst/>
                        </a:rPr>
                        <a:t>Tzen</a:t>
                      </a:r>
                      <a:r>
                        <a:rPr lang="en-US" sz="800" dirty="0">
                          <a:effectLst/>
                        </a:rPr>
                        <a:t> </a:t>
                      </a:r>
                      <a:r>
                        <a:rPr lang="en-US" sz="800" dirty="0" err="1">
                          <a:effectLst/>
                        </a:rPr>
                        <a:t>Ket</a:t>
                      </a:r>
                      <a:r>
                        <a:rPr lang="en-US" sz="800" dirty="0">
                          <a:effectLst/>
                        </a:rPr>
                        <a:t> Wong ,</a:t>
                      </a:r>
                      <a:r>
                        <a:rPr lang="en-US" sz="800" dirty="0" err="1">
                          <a:effectLst/>
                        </a:rPr>
                        <a:t>Hou</a:t>
                      </a:r>
                      <a:r>
                        <a:rPr lang="en-US" sz="800" dirty="0">
                          <a:effectLst/>
                        </a:rPr>
                        <a:t> Kit </a:t>
                      </a:r>
                      <a:r>
                        <a:rPr lang="en-US" sz="800" dirty="0" err="1">
                          <a:effectLst/>
                        </a:rPr>
                        <a:t>Mun</a:t>
                      </a:r>
                      <a:r>
                        <a:rPr lang="en-US" sz="800" dirty="0">
                          <a:effectLst/>
                        </a:rPr>
                        <a:t>,       </a:t>
                      </a:r>
                      <a:r>
                        <a:rPr lang="en-US" sz="800" dirty="0" err="1">
                          <a:effectLst/>
                        </a:rPr>
                        <a:t>Swee</a:t>
                      </a:r>
                      <a:r>
                        <a:rPr lang="en-US" sz="800" dirty="0">
                          <a:effectLst/>
                        </a:rPr>
                        <a:t> King </a:t>
                      </a:r>
                      <a:r>
                        <a:rPr lang="en-US" sz="800" dirty="0" err="1">
                          <a:effectLst/>
                        </a:rPr>
                        <a:t>Phang</a:t>
                      </a:r>
                      <a:r>
                        <a:rPr lang="en-US" sz="800" dirty="0">
                          <a:effectLst/>
                        </a:rPr>
                        <a:t>, Kai </a:t>
                      </a:r>
                      <a:r>
                        <a:rPr lang="en-US" sz="800" dirty="0" err="1">
                          <a:effectLst/>
                        </a:rPr>
                        <a:t>Lok</a:t>
                      </a:r>
                      <a:r>
                        <a:rPr lang="en-US" sz="800" dirty="0">
                          <a:effectLst/>
                        </a:rPr>
                        <a:t> </a:t>
                      </a:r>
                      <a:r>
                        <a:rPr lang="en-US" sz="800" dirty="0" err="1">
                          <a:effectLst/>
                        </a:rPr>
                        <a:t>Lum</a:t>
                      </a:r>
                      <a:r>
                        <a:rPr lang="en-US" sz="800" dirty="0">
                          <a:effectLst/>
                        </a:rPr>
                        <a:t> and Wei </a:t>
                      </a:r>
                      <a:r>
                        <a:rPr lang="en-US" sz="800" dirty="0" err="1">
                          <a:effectLst/>
                        </a:rPr>
                        <a:t>Qiang</a:t>
                      </a:r>
                      <a:r>
                        <a:rPr lang="en-US" sz="800" dirty="0">
                          <a:effectLst/>
                        </a:rPr>
                        <a:t> Tan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err="1">
                          <a:effectLst/>
                        </a:rPr>
                        <a:t>IoT</a:t>
                      </a:r>
                      <a:r>
                        <a:rPr lang="en-US" sz="800" dirty="0">
                          <a:effectLst/>
                        </a:rPr>
                        <a:t>, Machine Learning</a:t>
                      </a:r>
                    </a:p>
                    <a:p>
                      <a:pPr marL="0" marR="0" indent="457200" algn="l">
                        <a:lnSpc>
                          <a:spcPct val="107000"/>
                        </a:lnSpc>
                        <a:spcBef>
                          <a:spcPts val="0"/>
                        </a:spcBef>
                        <a:spcAft>
                          <a:spcPts val="800"/>
                        </a:spcAft>
                      </a:pPr>
                      <a:r>
                        <a:rPr lang="en-US" sz="800" dirty="0">
                          <a:effectLst/>
                        </a:rPr>
                        <a:t> </a:t>
                      </a:r>
                    </a:p>
                    <a:p>
                      <a:pPr marL="0" marR="0" indent="457200" algn="l">
                        <a:lnSpc>
                          <a:spcPct val="107000"/>
                        </a:lnSpc>
                        <a:spcBef>
                          <a:spcPts val="0"/>
                        </a:spcBef>
                        <a:spcAft>
                          <a:spcPts val="800"/>
                        </a:spcAft>
                      </a:pPr>
                      <a:r>
                        <a:rPr lang="en-US" sz="800" dirty="0">
                          <a:effectLst/>
                        </a:rPr>
                        <a:t> </a:t>
                      </a:r>
                    </a:p>
                    <a:p>
                      <a:pPr marL="0" marR="0" indent="457200" algn="l">
                        <a:lnSpc>
                          <a:spcPct val="107000"/>
                        </a:lnSpc>
                        <a:spcBef>
                          <a:spcPts val="0"/>
                        </a:spcBef>
                        <a:spcAft>
                          <a:spcPts val="800"/>
                        </a:spcAft>
                      </a:pPr>
                      <a:r>
                        <a:rPr lang="en-US" sz="800" dirty="0">
                          <a:effectLst/>
                        </a:rPr>
                        <a:t> </a:t>
                      </a:r>
                    </a:p>
                    <a:p>
                      <a:pPr marL="0" marR="0" indent="457200" algn="l">
                        <a:lnSpc>
                          <a:spcPct val="107000"/>
                        </a:lnSpc>
                        <a:spcBef>
                          <a:spcPts val="0"/>
                        </a:spcBef>
                        <a:spcAft>
                          <a:spcPts val="800"/>
                        </a:spcAft>
                      </a:pPr>
                      <a:r>
                        <a:rPr lang="en-US" sz="800" dirty="0">
                          <a:effectLst/>
                        </a:rPr>
                        <a:t> </a:t>
                      </a:r>
                    </a:p>
                    <a:p>
                      <a:pPr marL="0" marR="0" indent="457200" algn="l">
                        <a:lnSpc>
                          <a:spcPct val="107000"/>
                        </a:lnSpc>
                        <a:spcBef>
                          <a:spcPts val="0"/>
                        </a:spcBef>
                        <a:spcAft>
                          <a:spcPts val="800"/>
                        </a:spcAft>
                      </a:pPr>
                      <a:r>
                        <a:rPr lang="en-US" sz="800" dirty="0">
                          <a:effectLst/>
                        </a:rPr>
                        <a:t> </a:t>
                      </a:r>
                    </a:p>
                    <a:p>
                      <a:pPr marL="0" marR="0" indent="45720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IOT Based Devices , Neural Network and virtual machine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a:effectLst/>
                        </a:rPr>
                        <a:t>  Using of IOT devices to get the patient health diagnosis and through machine learning analyzing the data.</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err="1">
                          <a:effectLst/>
                        </a:rPr>
                        <a:t>Iot</a:t>
                      </a:r>
                      <a:r>
                        <a:rPr lang="en-US" sz="800" dirty="0">
                          <a:effectLst/>
                        </a:rPr>
                        <a:t> based hardware encoded in the </a:t>
                      </a:r>
                      <a:r>
                        <a:rPr lang="en-US" sz="800" dirty="0" err="1">
                          <a:effectLst/>
                        </a:rPr>
                        <a:t>artififcal</a:t>
                      </a:r>
                      <a:r>
                        <a:rPr lang="en-US" sz="800" dirty="0">
                          <a:effectLst/>
                        </a:rPr>
                        <a:t> </a:t>
                      </a:r>
                      <a:r>
                        <a:rPr lang="en-US" sz="800" dirty="0" err="1">
                          <a:effectLst/>
                        </a:rPr>
                        <a:t>nueral</a:t>
                      </a:r>
                      <a:r>
                        <a:rPr lang="en-US" sz="800" dirty="0">
                          <a:effectLst/>
                        </a:rPr>
                        <a:t> network and by using VM ware power is given to the system</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a:effectLst/>
                        </a:rPr>
                        <a:t>The idea of Internet of Things and Machine Learning are notably used with inside the area of scientific analysis and healthcare to be able to reveal the circumstance of a affected person.</a:t>
                      </a:r>
                    </a:p>
                    <a:p>
                      <a:pPr marL="0" marR="0" algn="l">
                        <a:lnSpc>
                          <a:spcPct val="107000"/>
                        </a:lnSpc>
                        <a:spcBef>
                          <a:spcPts val="0"/>
                        </a:spcBef>
                        <a:spcAft>
                          <a:spcPts val="800"/>
                        </a:spcAft>
                      </a:pPr>
                      <a:r>
                        <a:rPr lang="en-US" sz="800" dirty="0">
                          <a:effectLst/>
                        </a:rPr>
                        <a:t>Using of </a:t>
                      </a:r>
                      <a:r>
                        <a:rPr lang="en-US" sz="800" dirty="0" err="1">
                          <a:effectLst/>
                        </a:rPr>
                        <a:t>nueral</a:t>
                      </a:r>
                      <a:r>
                        <a:rPr lang="en-US" sz="800" dirty="0">
                          <a:effectLst/>
                        </a:rPr>
                        <a:t> </a:t>
                      </a:r>
                      <a:r>
                        <a:rPr lang="en-US" sz="800" dirty="0" err="1">
                          <a:effectLst/>
                        </a:rPr>
                        <a:t>anetworks</a:t>
                      </a:r>
                      <a:r>
                        <a:rPr lang="en-US" sz="800" dirty="0">
                          <a:effectLst/>
                        </a:rPr>
                        <a:t> and VM ware to give out a actual and better prediction.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tc>
                  <a:txBody>
                    <a:bodyPr/>
                    <a:lstStyle/>
                    <a:p>
                      <a:pPr marL="0" marR="0" algn="l">
                        <a:lnSpc>
                          <a:spcPct val="107000"/>
                        </a:lnSpc>
                        <a:spcBef>
                          <a:spcPts val="0"/>
                        </a:spcBef>
                        <a:spcAft>
                          <a:spcPts val="800"/>
                        </a:spcAft>
                      </a:pPr>
                      <a:r>
                        <a:rPr lang="en-US" sz="800" dirty="0">
                          <a:effectLst/>
                        </a:rPr>
                        <a:t>The use of data is not much may cause malfunction in prediction</a:t>
                      </a:r>
                      <a:r>
                        <a:rPr lang="en-US" sz="800" dirty="0" smtClean="0">
                          <a:effectLst/>
                        </a:rPr>
                        <a:t>.[4]</a:t>
                      </a:r>
                      <a:endParaRPr lang="en-US" sz="800" dirty="0">
                        <a:effectLst/>
                      </a:endParaRP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 </a:t>
                      </a:r>
                    </a:p>
                    <a:p>
                      <a:pPr marL="0" marR="0" algn="l">
                        <a:lnSpc>
                          <a:spcPct val="107000"/>
                        </a:lnSpc>
                        <a:spcBef>
                          <a:spcPts val="0"/>
                        </a:spcBef>
                        <a:spcAft>
                          <a:spcPts val="800"/>
                        </a:spcAft>
                      </a:pPr>
                      <a:r>
                        <a:rPr lang="en-US" sz="800" dirty="0">
                          <a:effectLst/>
                        </a:rPr>
                        <a:t>Using of this framework make it much more hardware dependent and costly too</a:t>
                      </a:r>
                      <a:r>
                        <a:rPr lang="en-US" sz="800" dirty="0" smtClean="0">
                          <a:effectLst/>
                        </a:rPr>
                        <a:t>.[5]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7071" marR="67071" marT="67071" marB="67071"/>
                </a:tc>
                <a:extLst>
                  <a:ext uri="{0D108BD9-81ED-4DB2-BD59-A6C34878D82A}">
                    <a16:rowId xmlns:a16="http://schemas.microsoft.com/office/drawing/2014/main" val="3703873734"/>
                  </a:ext>
                </a:extLst>
              </a:tr>
            </a:tbl>
          </a:graphicData>
        </a:graphic>
      </p:graphicFrame>
    </p:spTree>
    <p:extLst>
      <p:ext uri="{BB962C8B-B14F-4D97-AF65-F5344CB8AC3E}">
        <p14:creationId xmlns:p14="http://schemas.microsoft.com/office/powerpoint/2010/main" val="69269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864" y="580978"/>
            <a:ext cx="8951193" cy="1280890"/>
          </a:xfrm>
        </p:spPr>
        <p:txBody>
          <a:bodyPr/>
          <a:lstStyle/>
          <a:p>
            <a:r>
              <a:rPr lang="en-IN" altLang="en-US" b="1" dirty="0" smtClean="0"/>
              <a:t>WORKFLOW </a:t>
            </a:r>
            <a:r>
              <a:rPr lang="en-IN" altLang="en-US" b="1" dirty="0"/>
              <a:t>AND ALGORITHMS</a:t>
            </a:r>
            <a:br>
              <a:rPr lang="en-IN" altLang="en-US" b="1" dirty="0"/>
            </a:br>
            <a:endParaRPr lang="en-US" b="1" dirty="0"/>
          </a:p>
        </p:txBody>
      </p:sp>
      <p:pic>
        <p:nvPicPr>
          <p:cNvPr id="5" name="Content Placeholder 4" descr="E:\12-removebg-preview.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3584" y="1483799"/>
            <a:ext cx="7089625" cy="4055355"/>
          </a:xfrm>
          <a:prstGeom prst="rect">
            <a:avLst/>
          </a:prstGeom>
          <a:noFill/>
          <a:ln>
            <a:noFill/>
          </a:ln>
        </p:spPr>
      </p:pic>
      <p:sp>
        <p:nvSpPr>
          <p:cNvPr id="6" name="Rectangle 5"/>
          <p:cNvSpPr/>
          <p:nvPr/>
        </p:nvSpPr>
        <p:spPr>
          <a:xfrm rot="10800000" flipV="1">
            <a:off x="4492869" y="5385266"/>
            <a:ext cx="5916188" cy="307777"/>
          </a:xfrm>
          <a:prstGeom prst="rect">
            <a:avLst/>
          </a:prstGeom>
        </p:spPr>
        <p:txBody>
          <a:bodyPr wrap="square">
            <a:spAutoFit/>
          </a:bodyPr>
          <a:lstStyle/>
          <a:p>
            <a:r>
              <a:rPr lang="en-US" sz="1400" i="1" dirty="0" smtClean="0">
                <a:latin typeface="Times New Roman" panose="02020603050405020304" pitchFamily="18" charset="0"/>
                <a:ea typeface="Calibri" panose="020F0502020204030204" pitchFamily="34" charset="0"/>
                <a:cs typeface="Times New Roman" panose="02020603050405020304" pitchFamily="18" charset="0"/>
              </a:rPr>
              <a:t>FIgure1</a:t>
            </a:r>
            <a:r>
              <a:rPr lang="en-US" sz="1400" i="1" dirty="0">
                <a:latin typeface="Times New Roman" panose="02020603050405020304" pitchFamily="18" charset="0"/>
                <a:ea typeface="Calibri" panose="020F0502020204030204" pitchFamily="34" charset="0"/>
                <a:cs typeface="Times New Roman" panose="02020603050405020304" pitchFamily="18" charset="0"/>
              </a:rPr>
              <a:t>. Workflow of the system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859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299</TotalTime>
  <Words>3509</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SimSun</vt:lpstr>
      <vt:lpstr>Arial</vt:lpstr>
      <vt:lpstr>Calibri</vt:lpstr>
      <vt:lpstr>Century Gothic</vt:lpstr>
      <vt:lpstr>Georgia</vt:lpstr>
      <vt:lpstr>Times New Roman</vt:lpstr>
      <vt:lpstr>Wingdings 3</vt:lpstr>
      <vt:lpstr>Wisp</vt:lpstr>
      <vt:lpstr>PBL Project presentation </vt:lpstr>
      <vt:lpstr>Abstract</vt:lpstr>
      <vt:lpstr>           CONTENTS</vt:lpstr>
      <vt:lpstr>           PROBLEM STATEMENT</vt:lpstr>
      <vt:lpstr>           INTRODUCTION</vt:lpstr>
      <vt:lpstr>   INTRODUCTION </vt:lpstr>
      <vt:lpstr>LITREATURE SURVEY</vt:lpstr>
      <vt:lpstr>LITREATURE SURVEY</vt:lpstr>
      <vt:lpstr>WORKFLOW AND ALGORITHMS </vt:lpstr>
      <vt:lpstr>Algorithms</vt:lpstr>
      <vt:lpstr>Algorithms</vt:lpstr>
      <vt:lpstr>Methodology</vt:lpstr>
      <vt:lpstr>Methodology</vt:lpstr>
      <vt:lpstr>RESULT</vt:lpstr>
      <vt:lpstr>RESULT</vt:lpstr>
      <vt:lpstr>Conclusion</vt:lpstr>
      <vt:lpstr>Future Scope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Project presentation </dc:title>
  <dc:creator/>
  <cp:lastModifiedBy>sayon chakraborty</cp:lastModifiedBy>
  <cp:revision>15</cp:revision>
  <dcterms:created xsi:type="dcterms:W3CDTF">2022-02-06T17:10:35Z</dcterms:created>
  <dcterms:modified xsi:type="dcterms:W3CDTF">2022-05-08T10:48:25Z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5C1FCD196C59437F9315D0E2A8F59772</vt:lpwstr>
  </property>
  <property fmtid="{D5CDD505-2E9C-101B-9397-08002B2CF9AE}" pid="3" name="KSOProductBuildVer">
    <vt:lpwstr>1033-11.2.0.10463</vt:lpwstr>
  </property>
</Properties>
</file>