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65" r:id="rId2"/>
    <p:sldId id="266" r:id="rId3"/>
    <p:sldId id="267" r:id="rId4"/>
    <p:sldId id="268" r:id="rId5"/>
    <p:sldId id="269" r:id="rId6"/>
    <p:sldId id="257" r:id="rId7"/>
    <p:sldId id="256" r:id="rId8"/>
    <p:sldId id="258" r:id="rId9"/>
    <p:sldId id="259" r:id="rId10"/>
    <p:sldId id="260" r:id="rId11"/>
    <p:sldId id="263" r:id="rId12"/>
    <p:sldId id="264" r:id="rId13"/>
    <p:sldId id="262" r:id="rId14"/>
    <p:sldId id="261"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4660"/>
  </p:normalViewPr>
  <p:slideViewPr>
    <p:cSldViewPr snapToGrid="0">
      <p:cViewPr varScale="1">
        <p:scale>
          <a:sx n="107" d="100"/>
          <a:sy n="107" d="100"/>
        </p:scale>
        <p:origin x="132"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7/3/2024</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2722345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7/3/2024</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224226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7/3/2024</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21301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7/3/2024</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2788368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7/3/2024</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443686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7/3/2024</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326831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7/3/2024</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4142845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7/3/2024</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‹Nº›</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4165127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7/3/2024</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82645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7/3/2024</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1573378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7/3/2024</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411658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7/3/2024</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‹Nº›</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0328157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EE68A6-A806-8840-D4BA-D05808B8B680}"/>
              </a:ext>
            </a:extLst>
          </p:cNvPr>
          <p:cNvSpPr>
            <a:spLocks noGrp="1"/>
          </p:cNvSpPr>
          <p:nvPr>
            <p:ph type="ctrTitle"/>
          </p:nvPr>
        </p:nvSpPr>
        <p:spPr/>
        <p:txBody>
          <a:bodyPr/>
          <a:lstStyle/>
          <a:p>
            <a:r>
              <a:rPr lang="en-US" dirty="0" err="1"/>
              <a:t>Introduccion</a:t>
            </a:r>
            <a:endParaRPr lang="es-MX" dirty="0"/>
          </a:p>
        </p:txBody>
      </p:sp>
    </p:spTree>
    <p:extLst>
      <p:ext uri="{BB962C8B-B14F-4D97-AF65-F5344CB8AC3E}">
        <p14:creationId xmlns:p14="http://schemas.microsoft.com/office/powerpoint/2010/main" val="1723893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Gráfico, Gráfico de dispersión&#10;&#10;Descripción generada automáticamente">
            <a:extLst>
              <a:ext uri="{FF2B5EF4-FFF2-40B4-BE49-F238E27FC236}">
                <a16:creationId xmlns:a16="http://schemas.microsoft.com/office/drawing/2014/main" id="{D680BBF0-D262-7709-D837-CA9497BB0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71" y="239358"/>
            <a:ext cx="5158292" cy="2579146"/>
          </a:xfrm>
          <a:prstGeom prst="rect">
            <a:avLst/>
          </a:prstGeom>
        </p:spPr>
      </p:pic>
      <p:pic>
        <p:nvPicPr>
          <p:cNvPr id="5" name="Imagen 4" descr="Gráfico, Gráfico de barras&#10;&#10;Descripción generada automáticamente">
            <a:extLst>
              <a:ext uri="{FF2B5EF4-FFF2-40B4-BE49-F238E27FC236}">
                <a16:creationId xmlns:a16="http://schemas.microsoft.com/office/drawing/2014/main" id="{AF6D783A-F75B-871B-99C9-AA39CCF6C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871" y="2956261"/>
            <a:ext cx="5317863" cy="3662381"/>
          </a:xfrm>
          <a:prstGeom prst="rect">
            <a:avLst/>
          </a:prstGeom>
        </p:spPr>
      </p:pic>
      <p:sp>
        <p:nvSpPr>
          <p:cNvPr id="6" name="CuadroTexto 5">
            <a:extLst>
              <a:ext uri="{FF2B5EF4-FFF2-40B4-BE49-F238E27FC236}">
                <a16:creationId xmlns:a16="http://schemas.microsoft.com/office/drawing/2014/main" id="{1B4076F8-7472-7249-B026-5F04B9AA01ED}"/>
              </a:ext>
            </a:extLst>
          </p:cNvPr>
          <p:cNvSpPr txBox="1"/>
          <p:nvPr/>
        </p:nvSpPr>
        <p:spPr>
          <a:xfrm>
            <a:off x="6096000" y="239358"/>
            <a:ext cx="5387788" cy="6832640"/>
          </a:xfrm>
          <a:prstGeom prst="rect">
            <a:avLst/>
          </a:prstGeom>
          <a:noFill/>
        </p:spPr>
        <p:txBody>
          <a:bodyPr wrap="square" rtlCol="0">
            <a:spAutoFit/>
          </a:bodyPr>
          <a:lstStyle/>
          <a:p>
            <a:r>
              <a:rPr lang="es-MX" sz="1400" b="0" dirty="0">
                <a:effectLst/>
                <a:latin typeface="Consolas" panose="020B0609020204030204" pitchFamily="49" charset="0"/>
              </a:rPr>
              <a:t>Se realizo una </a:t>
            </a:r>
            <a:r>
              <a:rPr lang="es-MX" sz="1400" b="0" dirty="0" err="1">
                <a:effectLst/>
                <a:latin typeface="Consolas" panose="020B0609020204030204" pitchFamily="49" charset="0"/>
              </a:rPr>
              <a:t>segmentacion</a:t>
            </a:r>
            <a:r>
              <a:rPr lang="es-MX" sz="1400" b="0" dirty="0">
                <a:effectLst/>
                <a:latin typeface="Consolas" panose="020B0609020204030204" pitchFamily="49" charset="0"/>
              </a:rPr>
              <a:t> de cliente con base en la frecuencia con la que compran en la tienda, el monto que suelen gastar en sus compras y el tiempo transcurrido desde su ultima </a:t>
            </a:r>
            <a:r>
              <a:rPr lang="es-MX" sz="1400" b="0" dirty="0" err="1">
                <a:effectLst/>
                <a:latin typeface="Consolas" panose="020B0609020204030204" pitchFamily="49" charset="0"/>
              </a:rPr>
              <a:t>combra</a:t>
            </a:r>
            <a:r>
              <a:rPr lang="es-MX" sz="1400" b="0" dirty="0">
                <a:effectLst/>
                <a:latin typeface="Consolas" panose="020B0609020204030204" pitchFamily="49" charset="0"/>
              </a:rPr>
              <a:t>. Se obtuvieron 5 segmentos que dividen a los clientes en:</a:t>
            </a:r>
          </a:p>
          <a:p>
            <a:r>
              <a:rPr lang="es-MX" sz="1400" b="0" dirty="0">
                <a:effectLst/>
                <a:latin typeface="Consolas" panose="020B0609020204030204" pitchFamily="49" charset="0"/>
              </a:rPr>
              <a:t>- *Potencial*: Son clientes con actividad superior a la media, en los cuales podemos en formar </a:t>
            </a:r>
            <a:r>
              <a:rPr lang="es-MX" sz="1400" b="0" dirty="0" err="1">
                <a:effectLst/>
                <a:latin typeface="Consolas" panose="020B0609020204030204" pitchFamily="49" charset="0"/>
              </a:rPr>
              <a:t>algun</a:t>
            </a:r>
            <a:r>
              <a:rPr lang="es-MX" sz="1400" b="0" dirty="0">
                <a:effectLst/>
                <a:latin typeface="Consolas" panose="020B0609020204030204" pitchFamily="49" charset="0"/>
              </a:rPr>
              <a:t> programa especifico para incentivarlos a convertirlos en clientes leales o de alto valor.</a:t>
            </a:r>
          </a:p>
          <a:p>
            <a:r>
              <a:rPr lang="es-MX" sz="1400" b="0" dirty="0">
                <a:effectLst/>
                <a:latin typeface="Consolas" panose="020B0609020204030204" pitchFamily="49" charset="0"/>
              </a:rPr>
              <a:t>- *Leal*: En este grupo encontraremos a los clientes </a:t>
            </a:r>
            <a:r>
              <a:rPr lang="es-MX" sz="1400" b="0" dirty="0" err="1">
                <a:effectLst/>
                <a:latin typeface="Consolas" panose="020B0609020204030204" pitchFamily="49" charset="0"/>
              </a:rPr>
              <a:t>aliosos</a:t>
            </a:r>
            <a:r>
              <a:rPr lang="es-MX" sz="1400" b="0" dirty="0">
                <a:effectLst/>
                <a:latin typeface="Consolas" panose="020B0609020204030204" pitchFamily="49" charset="0"/>
              </a:rPr>
              <a:t> para la empresa, ya que son propensos a realizar compras repetidas y recomendar nuestros productos o servicios a otros.</a:t>
            </a:r>
          </a:p>
          <a:p>
            <a:r>
              <a:rPr lang="es-MX" sz="1400" b="0" dirty="0">
                <a:effectLst/>
                <a:latin typeface="Consolas" panose="020B0609020204030204" pitchFamily="49" charset="0"/>
              </a:rPr>
              <a:t>- *Activo*: Clientes que utilizan compran nuestros productos de manera regular, sin llegar a superar el promedio de compras o visitas. Este segmento representa la mayor oportunidad de crecimiento para la empresa. Se deben implementar estrategias para aumentar la satisfacción y la lealtad de estos clientes.</a:t>
            </a:r>
          </a:p>
          <a:p>
            <a:r>
              <a:rPr lang="es-MX" sz="1400" b="0" dirty="0">
                <a:effectLst/>
                <a:latin typeface="Consolas" panose="020B0609020204030204" pitchFamily="49" charset="0"/>
              </a:rPr>
              <a:t>- *Alto valor*: Estos clientes generan la mayor parte de los ingresos para la empresa. Es importante enfocarse en este segmento para mantener su satisfacción y lealtad.</a:t>
            </a:r>
          </a:p>
          <a:p>
            <a:r>
              <a:rPr lang="es-MX" sz="1400" b="0" dirty="0">
                <a:effectLst/>
                <a:latin typeface="Consolas" panose="020B0609020204030204" pitchFamily="49" charset="0"/>
              </a:rPr>
              <a:t>- *Cliente </a:t>
            </a:r>
            <a:r>
              <a:rPr lang="es-MX" sz="1400" b="0" dirty="0" err="1">
                <a:effectLst/>
                <a:latin typeface="Consolas" panose="020B0609020204030204" pitchFamily="49" charset="0"/>
              </a:rPr>
              <a:t>Churn</a:t>
            </a:r>
            <a:r>
              <a:rPr lang="es-MX" sz="1400" b="0" dirty="0">
                <a:effectLst/>
                <a:latin typeface="Consolas" panose="020B0609020204030204" pitchFamily="49" charset="0"/>
              </a:rPr>
              <a:t>*: Estos clientes ya no compran nuestros productos. Es de vital importancia enfocarse en este segmento y analizar las razones por las que estos clientes se han perdido y tomar medidas para evitar que otros clientes se pierdan en el futuro.</a:t>
            </a:r>
          </a:p>
          <a:p>
            <a:endParaRPr lang="es-MX" dirty="0"/>
          </a:p>
        </p:txBody>
      </p:sp>
    </p:spTree>
    <p:extLst>
      <p:ext uri="{BB962C8B-B14F-4D97-AF65-F5344CB8AC3E}">
        <p14:creationId xmlns:p14="http://schemas.microsoft.com/office/powerpoint/2010/main" val="2250166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CFE1C6-315D-E65E-2532-6E013B22D409}"/>
              </a:ext>
            </a:extLst>
          </p:cNvPr>
          <p:cNvSpPr>
            <a:spLocks noGrp="1"/>
          </p:cNvSpPr>
          <p:nvPr>
            <p:ph type="ctrTitle"/>
          </p:nvPr>
        </p:nvSpPr>
        <p:spPr/>
        <p:txBody>
          <a:bodyPr/>
          <a:lstStyle/>
          <a:p>
            <a:r>
              <a:rPr lang="en-US" dirty="0" err="1"/>
              <a:t>Modelo</a:t>
            </a:r>
            <a:endParaRPr lang="es-MX" dirty="0"/>
          </a:p>
        </p:txBody>
      </p:sp>
      <p:sp>
        <p:nvSpPr>
          <p:cNvPr id="3" name="Subtítulo 2">
            <a:extLst>
              <a:ext uri="{FF2B5EF4-FFF2-40B4-BE49-F238E27FC236}">
                <a16:creationId xmlns:a16="http://schemas.microsoft.com/office/drawing/2014/main" id="{E9FD6347-E92D-AACB-9FDB-A37B1B6B9221}"/>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3481479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2005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5809274-CD51-9311-5EB3-2FA86A86F369}"/>
              </a:ext>
            </a:extLst>
          </p:cNvPr>
          <p:cNvSpPr txBox="1"/>
          <p:nvPr/>
        </p:nvSpPr>
        <p:spPr>
          <a:xfrm>
            <a:off x="367553" y="0"/>
            <a:ext cx="11187953" cy="1862048"/>
          </a:xfrm>
          <a:prstGeom prst="rect">
            <a:avLst/>
          </a:prstGeom>
          <a:noFill/>
        </p:spPr>
        <p:txBody>
          <a:bodyPr wrap="square" rtlCol="0">
            <a:spAutoFit/>
          </a:bodyPr>
          <a:lstStyle/>
          <a:p>
            <a:r>
              <a:rPr lang="en-US" sz="11500" dirty="0"/>
              <a:t>Insights</a:t>
            </a:r>
            <a:endParaRPr lang="es-MX" dirty="0"/>
          </a:p>
        </p:txBody>
      </p:sp>
    </p:spTree>
    <p:extLst>
      <p:ext uri="{BB962C8B-B14F-4D97-AF65-F5344CB8AC3E}">
        <p14:creationId xmlns:p14="http://schemas.microsoft.com/office/powerpoint/2010/main" val="202277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91C7272-4004-9DFF-BC0E-3FC5E7372711}"/>
              </a:ext>
            </a:extLst>
          </p:cNvPr>
          <p:cNvSpPr txBox="1"/>
          <p:nvPr/>
        </p:nvSpPr>
        <p:spPr>
          <a:xfrm>
            <a:off x="206188" y="125506"/>
            <a:ext cx="11286565" cy="7017306"/>
          </a:xfrm>
          <a:prstGeom prst="rect">
            <a:avLst/>
          </a:prstGeom>
          <a:noFill/>
        </p:spPr>
        <p:txBody>
          <a:bodyPr wrap="square" rtlCol="0">
            <a:spAutoFit/>
          </a:bodyPr>
          <a:lstStyle/>
          <a:p>
            <a:r>
              <a:rPr lang="es-MX" sz="2400" b="0" dirty="0">
                <a:effectLst/>
                <a:latin typeface="Consolas" panose="020B0609020204030204" pitchFamily="49" charset="0"/>
              </a:rPr>
              <a:t>Estrategias</a:t>
            </a:r>
            <a:r>
              <a:rPr lang="es-MX" sz="1400" dirty="0">
                <a:latin typeface="Consolas" panose="020B0609020204030204" pitchFamily="49" charset="0"/>
              </a:rPr>
              <a:t> </a:t>
            </a:r>
            <a:r>
              <a:rPr lang="es-MX" sz="2400" dirty="0">
                <a:latin typeface="Consolas" panose="020B0609020204030204" pitchFamily="49" charset="0"/>
              </a:rPr>
              <a:t>recomendadas</a:t>
            </a:r>
          </a:p>
          <a:p>
            <a:br>
              <a:rPr lang="es-MX" sz="1200" b="0" dirty="0">
                <a:effectLst/>
                <a:latin typeface="Consolas" panose="020B0609020204030204" pitchFamily="49" charset="0"/>
              </a:rPr>
            </a:br>
            <a:r>
              <a:rPr lang="es-MX" sz="1200" b="0" dirty="0">
                <a:effectLst/>
                <a:latin typeface="Consolas" panose="020B0609020204030204" pitchFamily="49" charset="0"/>
              </a:rPr>
              <a:t>Con base en el análisis y la segmentación de los datos realizados:</a:t>
            </a:r>
          </a:p>
          <a:p>
            <a:br>
              <a:rPr lang="es-MX" sz="1200" b="0" dirty="0">
                <a:effectLst/>
                <a:latin typeface="Consolas" panose="020B0609020204030204" pitchFamily="49" charset="0"/>
              </a:rPr>
            </a:br>
            <a:r>
              <a:rPr lang="es-MX" sz="1200" b="0" dirty="0">
                <a:effectLst/>
                <a:latin typeface="Consolas" panose="020B0609020204030204" pitchFamily="49" charset="0"/>
              </a:rPr>
              <a:t>- **Implementar programas de fidelización para clientes**: Los programas de fidelización pueden ayudar a mantener a los clientes comprometidos y reducir la rotación. Estos programas pueden ofrecer beneficios como descuentos, puntos, acceso anticipado a nuevos productos o servicios, y eventos exclusivos.</a:t>
            </a:r>
          </a:p>
          <a:p>
            <a:br>
              <a:rPr lang="es-MX" sz="1200" b="0" dirty="0">
                <a:effectLst/>
                <a:latin typeface="Consolas" panose="020B0609020204030204" pitchFamily="49" charset="0"/>
              </a:rPr>
            </a:br>
            <a:r>
              <a:rPr lang="es-MX" sz="1200" b="0" dirty="0">
                <a:effectLst/>
                <a:latin typeface="Consolas" panose="020B0609020204030204" pitchFamily="49" charset="0"/>
              </a:rPr>
              <a:t>- **Mejorar el servicio al cliente**: Un buen servicio al cliente puede ayudar a aumentar la satisfacción del cliente y reducir la probabilidad de que se vayan. La empresa debe asegurarse de que sus canales de servicio al cliente sean accesibles y fáciles de usar, y que sus empleados estén capacitados para brindar un servicio de alta calidad.</a:t>
            </a:r>
          </a:p>
          <a:p>
            <a:br>
              <a:rPr lang="es-MX" sz="1200" b="0" dirty="0">
                <a:effectLst/>
                <a:latin typeface="Consolas" panose="020B0609020204030204" pitchFamily="49" charset="0"/>
              </a:rPr>
            </a:br>
            <a:r>
              <a:rPr lang="es-MX" sz="1200" b="0" dirty="0">
                <a:effectLst/>
                <a:latin typeface="Consolas" panose="020B0609020204030204" pitchFamily="49" charset="0"/>
              </a:rPr>
              <a:t>- **Analizar las razones por las que los clientes se van**: Es importante comprender por qué los clientes se van para poder abordar las causas subyacentes. La empresa puede realizar encuestas de salida o entrevistas a los clientes perdidos para obtener información sobre sus razones para irse.</a:t>
            </a:r>
          </a:p>
          <a:p>
            <a:br>
              <a:rPr lang="es-MX" sz="1200" b="0" dirty="0">
                <a:effectLst/>
                <a:latin typeface="Consolas" panose="020B0609020204030204" pitchFamily="49" charset="0"/>
              </a:rPr>
            </a:br>
            <a:r>
              <a:rPr lang="es-MX" sz="1200" b="0" dirty="0">
                <a:effectLst/>
                <a:latin typeface="Consolas" panose="020B0609020204030204" pitchFamily="49" charset="0"/>
              </a:rPr>
              <a:t>- **Analizar los factores que impulsan la fidelización**: La empresa debería investigar los factores que impulsan la fidelización de los clientes que realizan más de 100 compras. Esto podría ayudar a identificar estrategias para aumentar la fidelidad entre otros segmentos de clientes.</a:t>
            </a:r>
          </a:p>
          <a:p>
            <a:br>
              <a:rPr lang="es-MX" sz="1200" b="0" dirty="0">
                <a:effectLst/>
                <a:latin typeface="Consolas" panose="020B0609020204030204" pitchFamily="49" charset="0"/>
              </a:rPr>
            </a:br>
            <a:r>
              <a:rPr lang="es-MX" sz="1200" b="0" dirty="0">
                <a:effectLst/>
                <a:latin typeface="Consolas" panose="020B0609020204030204" pitchFamily="49" charset="0"/>
              </a:rPr>
              <a:t>- **Personalizar las comunicaciones de marketing**: La empresa podría personalizar sus comunicaciones de marketing en función del historial de compras de cada cliente. Esto podría ayudar a aumentar la relevancia de los mensajes de marketing y fomentar la conversión.</a:t>
            </a:r>
          </a:p>
          <a:p>
            <a:br>
              <a:rPr lang="es-MX" sz="1200" b="0" dirty="0">
                <a:effectLst/>
                <a:latin typeface="Consolas" panose="020B0609020204030204" pitchFamily="49" charset="0"/>
              </a:rPr>
            </a:br>
            <a:r>
              <a:rPr lang="es-MX" sz="1200" b="0" dirty="0">
                <a:effectLst/>
                <a:latin typeface="Consolas" panose="020B0609020204030204" pitchFamily="49" charset="0"/>
              </a:rPr>
              <a:t>- **Analizar los factores que influyen en el gasto**: La empresa debería investigar los factores que influyen en el gasto de los clientes en diferentes rangos de precios. Esto podría incluir factores demográficos, psicográficos, comportamentales y relacionados con los productos y servicios de la empresa.</a:t>
            </a:r>
          </a:p>
          <a:p>
            <a:br>
              <a:rPr lang="es-MX" sz="1200" b="0" dirty="0">
                <a:effectLst/>
                <a:latin typeface="Consolas" panose="020B0609020204030204" pitchFamily="49" charset="0"/>
              </a:rPr>
            </a:br>
            <a:r>
              <a:rPr lang="es-MX" sz="1200" b="0" dirty="0">
                <a:effectLst/>
                <a:latin typeface="Consolas" panose="020B0609020204030204" pitchFamily="49" charset="0"/>
              </a:rPr>
              <a:t>- **Implementar estrategias para aumentar el gasto promedio**: La empresa podría implementar estrategias para aumentar el gasto promedio de los clientes en el rango de $0 a $200. Esto podría incluir ofrecer descuentos por volumen, promociones especiales, programas de fidelización o mejorar la experiencia de compra en la tienda.</a:t>
            </a:r>
          </a:p>
          <a:p>
            <a:br>
              <a:rPr lang="es-MX" sz="1200" b="0" dirty="0">
                <a:effectLst/>
                <a:latin typeface="Consolas" panose="020B0609020204030204" pitchFamily="49" charset="0"/>
              </a:rPr>
            </a:br>
            <a:r>
              <a:rPr lang="es-MX" sz="1200" b="0" dirty="0">
                <a:effectLst/>
                <a:latin typeface="Consolas" panose="020B0609020204030204" pitchFamily="49" charset="0"/>
              </a:rPr>
              <a:t>- **Atraer y fidelizar a los clientes de alto valor**: La empresa podría implementar estrategias de marketing personalizadas para atraer y fidelizar a los clientes que gastan más de $1000. Esto podría incluir ofrecer productos y servicios exclusivos, brindar un servicio al cliente excepcional o invitar a eventos especiales.</a:t>
            </a:r>
          </a:p>
          <a:p>
            <a:endParaRPr lang="es-MX" dirty="0"/>
          </a:p>
        </p:txBody>
      </p:sp>
    </p:spTree>
    <p:extLst>
      <p:ext uri="{BB962C8B-B14F-4D97-AF65-F5344CB8AC3E}">
        <p14:creationId xmlns:p14="http://schemas.microsoft.com/office/powerpoint/2010/main" val="1633918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0F4EA24-0E77-88F2-29A6-3EDEBFF112E5}"/>
              </a:ext>
            </a:extLst>
          </p:cNvPr>
          <p:cNvSpPr txBox="1"/>
          <p:nvPr/>
        </p:nvSpPr>
        <p:spPr>
          <a:xfrm>
            <a:off x="627529" y="1380565"/>
            <a:ext cx="10623177" cy="5170646"/>
          </a:xfrm>
          <a:prstGeom prst="rect">
            <a:avLst/>
          </a:prstGeom>
          <a:noFill/>
        </p:spPr>
        <p:txBody>
          <a:bodyPr wrap="square" rtlCol="0">
            <a:spAutoFit/>
          </a:bodyPr>
          <a:lstStyle/>
          <a:p>
            <a:r>
              <a:rPr lang="es-MX" sz="1400" b="0" dirty="0">
                <a:effectLst/>
                <a:latin typeface="Consolas" panose="020B0609020204030204" pitchFamily="49" charset="0"/>
              </a:rPr>
              <a:t>En el competitivo mundo del comercio electrónico, entender a fondo a nuestros clientes es fundamental para ofrecer experiencias personalizadas y maximizar la satisfacción y lealtad del cliente. Este análisis de segmentación de clientes tiene como objetivo explorar y comprender las distintas características y comportamientos de los clientes que interactúan con nuestra tienda en línea, especializada en productos creativos.</a:t>
            </a:r>
          </a:p>
          <a:p>
            <a:br>
              <a:rPr lang="es-MX" sz="1400" b="0" dirty="0">
                <a:effectLst/>
                <a:latin typeface="Consolas" panose="020B0609020204030204" pitchFamily="49" charset="0"/>
              </a:rPr>
            </a:br>
            <a:r>
              <a:rPr lang="es-MX" sz="1400" b="0" dirty="0">
                <a:effectLst/>
                <a:latin typeface="Consolas" panose="020B0609020204030204" pitchFamily="49" charset="0"/>
              </a:rPr>
              <a:t>Utilizando técnicas avanzadas de análisis de datos, como </a:t>
            </a:r>
            <a:r>
              <a:rPr lang="es-MX" sz="1400" b="0" dirty="0" err="1">
                <a:effectLst/>
                <a:latin typeface="Consolas" panose="020B0609020204030204" pitchFamily="49" charset="0"/>
              </a:rPr>
              <a:t>clustering</a:t>
            </a:r>
            <a:r>
              <a:rPr lang="es-MX" sz="1400" b="0" dirty="0">
                <a:effectLst/>
                <a:latin typeface="Consolas" panose="020B0609020204030204" pitchFamily="49" charset="0"/>
              </a:rPr>
              <a:t> y segmentación, este estudio buscará identificar grupos homogéneos de clientes. Estos segmentos nos permitirán personalizar estrategias de marketing más efectivas, optimizar la selección de productos y mejorar la experiencia general de compra. Al comprender las necesidades y preferencias únicas de cada segmento, aspiramos a fortalecer la conexión emocional con la marca y aumentar la retención de clientes a largo plazo.</a:t>
            </a:r>
          </a:p>
          <a:p>
            <a:br>
              <a:rPr lang="es-MX" sz="1400" b="0" dirty="0">
                <a:effectLst/>
                <a:latin typeface="Consolas" panose="020B0609020204030204" pitchFamily="49" charset="0"/>
              </a:rPr>
            </a:br>
            <a:r>
              <a:rPr lang="es-MX" sz="1400" b="0" dirty="0">
                <a:effectLst/>
                <a:latin typeface="Consolas" panose="020B0609020204030204" pitchFamily="49" charset="0"/>
              </a:rPr>
              <a:t>A lo largo de este análisis, exploraremos cómo diferentes segmentos de clientes interactúan con nuestros productos, qué atributos compartidos tienen y cómo podemos adaptar nuestras iniciativas de negocio para satisfacer mejor sus expectativas. Este enfoque estratégico no solo impulsará el crecimiento y la rentabilidad de </a:t>
            </a:r>
            <a:r>
              <a:rPr lang="es-MX" sz="1400" b="0" dirty="0" err="1">
                <a:effectLst/>
                <a:latin typeface="Consolas" panose="020B0609020204030204" pitchFamily="49" charset="0"/>
              </a:rPr>
              <a:t>Design</a:t>
            </a:r>
            <a:r>
              <a:rPr lang="es-MX" sz="1400" b="0" dirty="0">
                <a:effectLst/>
                <a:latin typeface="Consolas" panose="020B0609020204030204" pitchFamily="49" charset="0"/>
              </a:rPr>
              <a:t> </a:t>
            </a:r>
            <a:r>
              <a:rPr lang="es-MX" sz="1400" b="0" dirty="0" err="1">
                <a:effectLst/>
                <a:latin typeface="Consolas" panose="020B0609020204030204" pitchFamily="49" charset="0"/>
              </a:rPr>
              <a:t>Reels</a:t>
            </a:r>
            <a:r>
              <a:rPr lang="es-MX" sz="1400" b="0" dirty="0">
                <a:effectLst/>
                <a:latin typeface="Consolas" panose="020B0609020204030204" pitchFamily="49" charset="0"/>
              </a:rPr>
              <a:t>, sino que también nos permitirá destacar en un mercado saturado al ofrecer soluciones que verdaderamente resuenen con nuestros clientes.</a:t>
            </a:r>
          </a:p>
          <a:p>
            <a:br>
              <a:rPr lang="es-MX" sz="1400" b="0" dirty="0">
                <a:effectLst/>
                <a:latin typeface="Consolas" panose="020B0609020204030204" pitchFamily="49" charset="0"/>
              </a:rPr>
            </a:br>
            <a:r>
              <a:rPr lang="es-MX" sz="1400" b="0" dirty="0">
                <a:effectLst/>
                <a:latin typeface="Consolas" panose="020B0609020204030204" pitchFamily="49" charset="0"/>
              </a:rPr>
              <a:t>Juntos, avanzaremos hacia una comprensión más profunda de nuestros clientes y hacia la creación de experiencias de compra personalizadas y significativas que fortalezcan la posición de </a:t>
            </a:r>
            <a:r>
              <a:rPr lang="es-MX" sz="1400" b="0" dirty="0" err="1">
                <a:effectLst/>
                <a:latin typeface="Consolas" panose="020B0609020204030204" pitchFamily="49" charset="0"/>
              </a:rPr>
              <a:t>DesignReels</a:t>
            </a:r>
            <a:r>
              <a:rPr lang="es-MX" sz="1400" b="0" dirty="0">
                <a:effectLst/>
                <a:latin typeface="Consolas" panose="020B0609020204030204" pitchFamily="49" charset="0"/>
              </a:rPr>
              <a:t> como líder en su categoría de productos creativos.</a:t>
            </a:r>
          </a:p>
          <a:p>
            <a:br>
              <a:rPr lang="es-MX" b="0" dirty="0">
                <a:solidFill>
                  <a:srgbClr val="ABB2BF"/>
                </a:solidFill>
                <a:effectLst/>
                <a:highlight>
                  <a:srgbClr val="23272E"/>
                </a:highlight>
                <a:latin typeface="Consolas" panose="020B0609020204030204" pitchFamily="49" charset="0"/>
              </a:rPr>
            </a:br>
            <a:endParaRPr lang="es-MX" b="0" dirty="0">
              <a:solidFill>
                <a:srgbClr val="ABB2BF"/>
              </a:solidFill>
              <a:effectLst/>
              <a:highlight>
                <a:srgbClr val="23272E"/>
              </a:highlight>
              <a:latin typeface="Consolas" panose="020B0609020204030204" pitchFamily="49" charset="0"/>
            </a:endParaRPr>
          </a:p>
        </p:txBody>
      </p:sp>
      <p:sp>
        <p:nvSpPr>
          <p:cNvPr id="3" name="CuadroTexto 2">
            <a:extLst>
              <a:ext uri="{FF2B5EF4-FFF2-40B4-BE49-F238E27FC236}">
                <a16:creationId xmlns:a16="http://schemas.microsoft.com/office/drawing/2014/main" id="{6F21FAE7-CDD0-04C0-A709-DC07D14BA0E0}"/>
              </a:ext>
            </a:extLst>
          </p:cNvPr>
          <p:cNvSpPr txBox="1"/>
          <p:nvPr/>
        </p:nvSpPr>
        <p:spPr>
          <a:xfrm>
            <a:off x="502023" y="403412"/>
            <a:ext cx="7270377" cy="738664"/>
          </a:xfrm>
          <a:prstGeom prst="rect">
            <a:avLst/>
          </a:prstGeom>
          <a:noFill/>
        </p:spPr>
        <p:txBody>
          <a:bodyPr wrap="square" rtlCol="0">
            <a:spAutoFit/>
          </a:bodyPr>
          <a:lstStyle/>
          <a:p>
            <a:r>
              <a:rPr lang="es-MX" sz="2400" b="0" dirty="0">
                <a:solidFill>
                  <a:srgbClr val="E06C75"/>
                </a:solidFill>
                <a:effectLst/>
                <a:latin typeface="Consolas" panose="020B0609020204030204" pitchFamily="49" charset="0"/>
              </a:rPr>
              <a:t>Segmentación de Clientes para </a:t>
            </a:r>
            <a:r>
              <a:rPr lang="es-MX" sz="2400" b="0" dirty="0" err="1">
                <a:solidFill>
                  <a:srgbClr val="E06C75"/>
                </a:solidFill>
                <a:effectLst/>
                <a:latin typeface="Consolas" panose="020B0609020204030204" pitchFamily="49" charset="0"/>
              </a:rPr>
              <a:t>Design</a:t>
            </a:r>
            <a:r>
              <a:rPr lang="es-MX" sz="2400" b="0" dirty="0">
                <a:solidFill>
                  <a:srgbClr val="E06C75"/>
                </a:solidFill>
                <a:effectLst/>
                <a:latin typeface="Consolas" panose="020B0609020204030204" pitchFamily="49" charset="0"/>
              </a:rPr>
              <a:t> </a:t>
            </a:r>
            <a:r>
              <a:rPr lang="es-MX" sz="2400" b="0" dirty="0" err="1">
                <a:solidFill>
                  <a:srgbClr val="E06C75"/>
                </a:solidFill>
                <a:effectLst/>
                <a:latin typeface="Consolas" panose="020B0609020204030204" pitchFamily="49" charset="0"/>
              </a:rPr>
              <a:t>Reels</a:t>
            </a:r>
            <a:endParaRPr lang="es-MX" sz="2400" b="0" dirty="0">
              <a:solidFill>
                <a:srgbClr val="ABB2BF"/>
              </a:solidFill>
              <a:effectLst/>
              <a:latin typeface="Consolas" panose="020B0609020204030204" pitchFamily="49" charset="0"/>
            </a:endParaRPr>
          </a:p>
          <a:p>
            <a:endParaRPr lang="es-MX" dirty="0"/>
          </a:p>
        </p:txBody>
      </p:sp>
    </p:spTree>
    <p:extLst>
      <p:ext uri="{BB962C8B-B14F-4D97-AF65-F5344CB8AC3E}">
        <p14:creationId xmlns:p14="http://schemas.microsoft.com/office/powerpoint/2010/main" val="2204100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668F625-1326-4954-8DD3-19E4210C2E6B}"/>
              </a:ext>
            </a:extLst>
          </p:cNvPr>
          <p:cNvSpPr txBox="1"/>
          <p:nvPr/>
        </p:nvSpPr>
        <p:spPr>
          <a:xfrm>
            <a:off x="636494" y="1604683"/>
            <a:ext cx="10919012" cy="4247317"/>
          </a:xfrm>
          <a:prstGeom prst="rect">
            <a:avLst/>
          </a:prstGeom>
          <a:noFill/>
        </p:spPr>
        <p:txBody>
          <a:bodyPr wrap="square" rtlCol="0">
            <a:spAutoFit/>
          </a:bodyPr>
          <a:lstStyle/>
          <a:p>
            <a:r>
              <a:rPr lang="es-MX" b="0" dirty="0">
                <a:effectLst/>
                <a:latin typeface="Consolas" panose="020B0609020204030204" pitchFamily="49" charset="0"/>
              </a:rPr>
              <a:t>El conjunto de datos contiene información detallada sobre las transacciones de ventas de la tienda </a:t>
            </a:r>
          </a:p>
          <a:p>
            <a:br>
              <a:rPr lang="es-MX" b="0" dirty="0">
                <a:effectLst/>
                <a:latin typeface="Consolas" panose="020B0609020204030204" pitchFamily="49" charset="0"/>
              </a:rPr>
            </a:br>
            <a:r>
              <a:rPr lang="es-MX" b="0" dirty="0">
                <a:effectLst/>
                <a:latin typeface="Consolas" panose="020B0609020204030204" pitchFamily="49" charset="0"/>
              </a:rPr>
              <a:t>Descripción de las Columnas</a:t>
            </a:r>
          </a:p>
          <a:p>
            <a:br>
              <a:rPr lang="es-MX" b="0" dirty="0">
                <a:effectLst/>
                <a:latin typeface="Consolas" panose="020B0609020204030204" pitchFamily="49" charset="0"/>
              </a:rPr>
            </a:br>
            <a:r>
              <a:rPr lang="es-MX" b="0" dirty="0">
                <a:effectLst/>
                <a:latin typeface="Consolas" panose="020B0609020204030204" pitchFamily="49" charset="0"/>
              </a:rPr>
              <a:t>- </a:t>
            </a:r>
            <a:r>
              <a:rPr lang="es-MX" b="0" dirty="0" err="1">
                <a:effectLst/>
                <a:latin typeface="Consolas" panose="020B0609020204030204" pitchFamily="49" charset="0"/>
              </a:rPr>
              <a:t>invoice_no</a:t>
            </a:r>
            <a:r>
              <a:rPr lang="es-MX" b="0" dirty="0">
                <a:effectLst/>
                <a:latin typeface="Consolas" panose="020B0609020204030204" pitchFamily="49" charset="0"/>
              </a:rPr>
              <a:t>: Número de factura generado para cada transacción.</a:t>
            </a:r>
          </a:p>
          <a:p>
            <a:r>
              <a:rPr lang="es-MX" b="0" dirty="0">
                <a:effectLst/>
                <a:latin typeface="Consolas" panose="020B0609020204030204" pitchFamily="49" charset="0"/>
              </a:rPr>
              <a:t>- </a:t>
            </a:r>
            <a:r>
              <a:rPr lang="es-MX" b="0" dirty="0" err="1">
                <a:effectLst/>
                <a:latin typeface="Consolas" panose="020B0609020204030204" pitchFamily="49" charset="0"/>
              </a:rPr>
              <a:t>stock_code</a:t>
            </a:r>
            <a:r>
              <a:rPr lang="es-MX" b="0" dirty="0">
                <a:effectLst/>
                <a:latin typeface="Consolas" panose="020B0609020204030204" pitchFamily="49" charset="0"/>
              </a:rPr>
              <a:t>: Código único que identifica cada producto vendido.</a:t>
            </a:r>
          </a:p>
          <a:p>
            <a:r>
              <a:rPr lang="es-MX" b="0" dirty="0">
                <a:effectLst/>
                <a:latin typeface="Consolas" panose="020B0609020204030204" pitchFamily="49" charset="0"/>
              </a:rPr>
              <a:t>- </a:t>
            </a:r>
            <a:r>
              <a:rPr lang="es-MX" b="0" dirty="0" err="1">
                <a:effectLst/>
                <a:latin typeface="Consolas" panose="020B0609020204030204" pitchFamily="49" charset="0"/>
              </a:rPr>
              <a:t>description</a:t>
            </a:r>
            <a:r>
              <a:rPr lang="es-MX" b="0" dirty="0">
                <a:effectLst/>
                <a:latin typeface="Consolas" panose="020B0609020204030204" pitchFamily="49" charset="0"/>
              </a:rPr>
              <a:t>: Descripción del producto vendido.</a:t>
            </a:r>
          </a:p>
          <a:p>
            <a:r>
              <a:rPr lang="es-MX" b="0" dirty="0">
                <a:effectLst/>
                <a:latin typeface="Consolas" panose="020B0609020204030204" pitchFamily="49" charset="0"/>
              </a:rPr>
              <a:t>- </a:t>
            </a:r>
            <a:r>
              <a:rPr lang="es-MX" b="0" dirty="0" err="1">
                <a:effectLst/>
                <a:latin typeface="Consolas" panose="020B0609020204030204" pitchFamily="49" charset="0"/>
              </a:rPr>
              <a:t>quantity</a:t>
            </a:r>
            <a:r>
              <a:rPr lang="es-MX" b="0" dirty="0">
                <a:effectLst/>
                <a:latin typeface="Consolas" panose="020B0609020204030204" pitchFamily="49" charset="0"/>
              </a:rPr>
              <a:t>: Cantidad de unidades vendidas de cada producto en la factura.</a:t>
            </a:r>
          </a:p>
          <a:p>
            <a:r>
              <a:rPr lang="es-MX" b="0" dirty="0">
                <a:effectLst/>
                <a:latin typeface="Consolas" panose="020B0609020204030204" pitchFamily="49" charset="0"/>
              </a:rPr>
              <a:t>- </a:t>
            </a:r>
            <a:r>
              <a:rPr lang="es-MX" b="0" dirty="0" err="1">
                <a:effectLst/>
                <a:latin typeface="Consolas" panose="020B0609020204030204" pitchFamily="49" charset="0"/>
              </a:rPr>
              <a:t>invoice_date</a:t>
            </a:r>
            <a:r>
              <a:rPr lang="es-MX" b="0" dirty="0">
                <a:effectLst/>
                <a:latin typeface="Consolas" panose="020B0609020204030204" pitchFamily="49" charset="0"/>
              </a:rPr>
              <a:t>: Fecha y hora en que se emitió la factura.</a:t>
            </a:r>
          </a:p>
          <a:p>
            <a:r>
              <a:rPr lang="es-MX" b="0" dirty="0">
                <a:effectLst/>
                <a:latin typeface="Consolas" panose="020B0609020204030204" pitchFamily="49" charset="0"/>
              </a:rPr>
              <a:t>- </a:t>
            </a:r>
            <a:r>
              <a:rPr lang="es-MX" b="0" dirty="0" err="1">
                <a:effectLst/>
                <a:latin typeface="Consolas" panose="020B0609020204030204" pitchFamily="49" charset="0"/>
              </a:rPr>
              <a:t>unit_price</a:t>
            </a:r>
            <a:r>
              <a:rPr lang="es-MX" b="0" dirty="0">
                <a:effectLst/>
                <a:latin typeface="Consolas" panose="020B0609020204030204" pitchFamily="49" charset="0"/>
              </a:rPr>
              <a:t>: Precio unitario del producto en la factura.</a:t>
            </a:r>
          </a:p>
          <a:p>
            <a:r>
              <a:rPr lang="es-MX" b="0" dirty="0">
                <a:effectLst/>
                <a:latin typeface="Consolas" panose="020B0609020204030204" pitchFamily="49" charset="0"/>
              </a:rPr>
              <a:t>- </a:t>
            </a:r>
            <a:r>
              <a:rPr lang="es-MX" b="0" dirty="0" err="1">
                <a:effectLst/>
                <a:latin typeface="Consolas" panose="020B0609020204030204" pitchFamily="49" charset="0"/>
              </a:rPr>
              <a:t>customer_id</a:t>
            </a:r>
            <a:r>
              <a:rPr lang="es-MX" b="0" dirty="0">
                <a:effectLst/>
                <a:latin typeface="Consolas" panose="020B0609020204030204" pitchFamily="49" charset="0"/>
              </a:rPr>
              <a:t>: Identificación única del cliente que realizó la compra.</a:t>
            </a:r>
          </a:p>
          <a:p>
            <a:r>
              <a:rPr lang="es-MX" b="0" dirty="0">
                <a:effectLst/>
                <a:latin typeface="Consolas" panose="020B0609020204030204" pitchFamily="49" charset="0"/>
              </a:rPr>
              <a:t>- </a:t>
            </a:r>
            <a:r>
              <a:rPr lang="es-MX" b="0" dirty="0" err="1">
                <a:effectLst/>
                <a:latin typeface="Consolas" panose="020B0609020204030204" pitchFamily="49" charset="0"/>
              </a:rPr>
              <a:t>region</a:t>
            </a:r>
            <a:r>
              <a:rPr lang="es-MX" b="0" dirty="0">
                <a:effectLst/>
                <a:latin typeface="Consolas" panose="020B0609020204030204" pitchFamily="49" charset="0"/>
              </a:rPr>
              <a:t>: Región o ubicación del cliente.</a:t>
            </a:r>
          </a:p>
          <a:p>
            <a:r>
              <a:rPr lang="es-MX" b="0" dirty="0">
                <a:effectLst/>
                <a:latin typeface="Consolas" panose="020B0609020204030204" pitchFamily="49" charset="0"/>
              </a:rPr>
              <a:t>- total: Total de la venta, calculado como la cantidad vendida multiplicada por el precio unitario.</a:t>
            </a:r>
          </a:p>
        </p:txBody>
      </p:sp>
      <p:sp>
        <p:nvSpPr>
          <p:cNvPr id="3" name="CuadroTexto 2">
            <a:extLst>
              <a:ext uri="{FF2B5EF4-FFF2-40B4-BE49-F238E27FC236}">
                <a16:creationId xmlns:a16="http://schemas.microsoft.com/office/drawing/2014/main" id="{1E652532-635E-C9AE-789A-7EC527C365BD}"/>
              </a:ext>
            </a:extLst>
          </p:cNvPr>
          <p:cNvSpPr txBox="1"/>
          <p:nvPr/>
        </p:nvSpPr>
        <p:spPr>
          <a:xfrm>
            <a:off x="528918" y="277906"/>
            <a:ext cx="6293223" cy="800219"/>
          </a:xfrm>
          <a:prstGeom prst="rect">
            <a:avLst/>
          </a:prstGeom>
          <a:noFill/>
        </p:spPr>
        <p:txBody>
          <a:bodyPr wrap="square" rtlCol="0">
            <a:spAutoFit/>
          </a:bodyPr>
          <a:lstStyle/>
          <a:p>
            <a:r>
              <a:rPr lang="es-MX" b="0" dirty="0">
                <a:solidFill>
                  <a:srgbClr val="E06C75"/>
                </a:solidFill>
                <a:effectLst/>
                <a:latin typeface="Consolas" panose="020B0609020204030204" pitchFamily="49" charset="0"/>
              </a:rPr>
              <a:t> </a:t>
            </a:r>
            <a:r>
              <a:rPr lang="es-MX" sz="2800" b="0" dirty="0">
                <a:solidFill>
                  <a:srgbClr val="E06C75"/>
                </a:solidFill>
                <a:effectLst/>
                <a:latin typeface="Consolas" panose="020B0609020204030204" pitchFamily="49" charset="0"/>
              </a:rPr>
              <a:t>Diccionario de datos </a:t>
            </a:r>
            <a:endParaRPr lang="es-MX" b="0" dirty="0">
              <a:solidFill>
                <a:srgbClr val="ABB2BF"/>
              </a:solidFill>
              <a:effectLst/>
              <a:latin typeface="Consolas" panose="020B0609020204030204" pitchFamily="49" charset="0"/>
            </a:endParaRPr>
          </a:p>
          <a:p>
            <a:endParaRPr lang="es-MX" dirty="0"/>
          </a:p>
        </p:txBody>
      </p:sp>
    </p:spTree>
    <p:extLst>
      <p:ext uri="{BB962C8B-B14F-4D97-AF65-F5344CB8AC3E}">
        <p14:creationId xmlns:p14="http://schemas.microsoft.com/office/powerpoint/2010/main" val="552470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95C453-4943-1DDE-FCCD-AF8A2CD311E2}"/>
              </a:ext>
            </a:extLst>
          </p:cNvPr>
          <p:cNvSpPr>
            <a:spLocks noGrp="1"/>
          </p:cNvSpPr>
          <p:nvPr>
            <p:ph type="ctrTitle"/>
          </p:nvPr>
        </p:nvSpPr>
        <p:spPr/>
        <p:txBody>
          <a:bodyPr/>
          <a:lstStyle/>
          <a:p>
            <a:r>
              <a:rPr lang="en-US" dirty="0" err="1"/>
              <a:t>Analis</a:t>
            </a:r>
            <a:r>
              <a:rPr lang="en-US" dirty="0"/>
              <a:t> </a:t>
            </a:r>
            <a:r>
              <a:rPr lang="en-US" dirty="0" err="1"/>
              <a:t>exploratorio</a:t>
            </a:r>
            <a:r>
              <a:rPr lang="en-US" dirty="0"/>
              <a:t> de </a:t>
            </a:r>
            <a:r>
              <a:rPr lang="en-US" dirty="0" err="1"/>
              <a:t>datos</a:t>
            </a:r>
            <a:endParaRPr lang="es-MX" dirty="0"/>
          </a:p>
        </p:txBody>
      </p:sp>
      <p:sp>
        <p:nvSpPr>
          <p:cNvPr id="3" name="Subtítulo 2">
            <a:extLst>
              <a:ext uri="{FF2B5EF4-FFF2-40B4-BE49-F238E27FC236}">
                <a16:creationId xmlns:a16="http://schemas.microsoft.com/office/drawing/2014/main" id="{1DEDC75A-F1F4-8CB3-D1C8-5994BD500C4B}"/>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241467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A86E36D-9A68-6C07-C690-C26F6F1192B6}"/>
              </a:ext>
            </a:extLst>
          </p:cNvPr>
          <p:cNvSpPr txBox="1"/>
          <p:nvPr/>
        </p:nvSpPr>
        <p:spPr>
          <a:xfrm>
            <a:off x="1093694" y="770965"/>
            <a:ext cx="9556377" cy="369332"/>
          </a:xfrm>
          <a:prstGeom prst="rect">
            <a:avLst/>
          </a:prstGeom>
          <a:noFill/>
        </p:spPr>
        <p:txBody>
          <a:bodyPr wrap="square" rtlCol="0">
            <a:spAutoFit/>
          </a:bodyPr>
          <a:lstStyle/>
          <a:p>
            <a:r>
              <a:rPr lang="en-US" dirty="0"/>
              <a:t>GRAFICAS INTERACTIVAS </a:t>
            </a:r>
            <a:endParaRPr lang="es-MX" dirty="0"/>
          </a:p>
        </p:txBody>
      </p:sp>
    </p:spTree>
    <p:extLst>
      <p:ext uri="{BB962C8B-B14F-4D97-AF65-F5344CB8AC3E}">
        <p14:creationId xmlns:p14="http://schemas.microsoft.com/office/powerpoint/2010/main" val="1932511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E3A41-3202-7972-11D7-E52C774880EE}"/>
              </a:ext>
            </a:extLst>
          </p:cNvPr>
          <p:cNvSpPr>
            <a:spLocks noGrp="1"/>
          </p:cNvSpPr>
          <p:nvPr>
            <p:ph type="ctrTitle"/>
          </p:nvPr>
        </p:nvSpPr>
        <p:spPr/>
        <p:txBody>
          <a:bodyPr/>
          <a:lstStyle/>
          <a:p>
            <a:r>
              <a:rPr lang="en-US" dirty="0"/>
              <a:t>Application del </a:t>
            </a:r>
            <a:r>
              <a:rPr lang="en-US" dirty="0" err="1"/>
              <a:t>metodo</a:t>
            </a:r>
            <a:r>
              <a:rPr lang="en-US" dirty="0"/>
              <a:t> </a:t>
            </a:r>
            <a:r>
              <a:rPr lang="en-US" dirty="0" err="1"/>
              <a:t>rfm</a:t>
            </a:r>
            <a:endParaRPr lang="es-MX" dirty="0"/>
          </a:p>
        </p:txBody>
      </p:sp>
      <p:sp>
        <p:nvSpPr>
          <p:cNvPr id="3" name="Subtítulo 2">
            <a:extLst>
              <a:ext uri="{FF2B5EF4-FFF2-40B4-BE49-F238E27FC236}">
                <a16:creationId xmlns:a16="http://schemas.microsoft.com/office/drawing/2014/main" id="{C9ED98C9-BAFD-5D7B-6ADB-986D6EDF27BA}"/>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1397255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D9F6AA32-13C2-415E-B4CB-5A6D2336A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descr="Gráfico, Gráfico de cajas y bigotes&#10;&#10;Descripción generada automáticamente">
            <a:extLst>
              <a:ext uri="{FF2B5EF4-FFF2-40B4-BE49-F238E27FC236}">
                <a16:creationId xmlns:a16="http://schemas.microsoft.com/office/drawing/2014/main" id="{C574364A-0DDA-CBFE-9962-F21761F3A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10" y="3429000"/>
            <a:ext cx="5152912" cy="2748220"/>
          </a:xfrm>
          <a:prstGeom prst="rect">
            <a:avLst/>
          </a:prstGeom>
        </p:spPr>
      </p:pic>
      <p:pic>
        <p:nvPicPr>
          <p:cNvPr id="14" name="Imagen 13" descr="Gráfico, Histograma&#10;&#10;Descripción generada automáticamente">
            <a:extLst>
              <a:ext uri="{FF2B5EF4-FFF2-40B4-BE49-F238E27FC236}">
                <a16:creationId xmlns:a16="http://schemas.microsoft.com/office/drawing/2014/main" id="{129EA8BC-F5BE-D4F3-614C-0E40E27F5F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610" y="231590"/>
            <a:ext cx="5152912" cy="2748220"/>
          </a:xfrm>
          <a:prstGeom prst="rect">
            <a:avLst/>
          </a:prstGeom>
        </p:spPr>
      </p:pic>
      <p:sp>
        <p:nvSpPr>
          <p:cNvPr id="23" name="CuadroTexto 22">
            <a:extLst>
              <a:ext uri="{FF2B5EF4-FFF2-40B4-BE49-F238E27FC236}">
                <a16:creationId xmlns:a16="http://schemas.microsoft.com/office/drawing/2014/main" id="{FC784D85-DFAB-0622-56C0-D4BC1230613D}"/>
              </a:ext>
            </a:extLst>
          </p:cNvPr>
          <p:cNvSpPr txBox="1"/>
          <p:nvPr/>
        </p:nvSpPr>
        <p:spPr>
          <a:xfrm>
            <a:off x="6271708" y="634701"/>
            <a:ext cx="5152912" cy="5262979"/>
          </a:xfrm>
          <a:prstGeom prst="rect">
            <a:avLst/>
          </a:prstGeom>
          <a:noFill/>
        </p:spPr>
        <p:txBody>
          <a:bodyPr wrap="square" rtlCol="0">
            <a:spAutoFit/>
          </a:bodyPr>
          <a:lstStyle/>
          <a:p>
            <a:r>
              <a:rPr lang="es-MX" sz="1400" b="0" dirty="0">
                <a:effectLst/>
                <a:latin typeface="Consolas" panose="020B0609020204030204" pitchFamily="49" charset="0"/>
              </a:rPr>
              <a:t>Se realizo un análisis para visualizar </a:t>
            </a:r>
            <a:r>
              <a:rPr lang="es-MX" sz="1400" b="0" dirty="0" err="1">
                <a:effectLst/>
                <a:latin typeface="Consolas" panose="020B0609020204030204" pitchFamily="49" charset="0"/>
              </a:rPr>
              <a:t>cuandos</a:t>
            </a:r>
            <a:r>
              <a:rPr lang="es-MX" sz="1400" b="0" dirty="0">
                <a:effectLst/>
                <a:latin typeface="Consolas" panose="020B0609020204030204" pitchFamily="49" charset="0"/>
              </a:rPr>
              <a:t> días suelen esperar los clientes hasta su </a:t>
            </a:r>
            <a:r>
              <a:rPr lang="es-MX" sz="1400" b="0" dirty="0" err="1">
                <a:effectLst/>
                <a:latin typeface="Consolas" panose="020B0609020204030204" pitchFamily="49" charset="0"/>
              </a:rPr>
              <a:t>sigiente</a:t>
            </a:r>
            <a:r>
              <a:rPr lang="es-MX" sz="1400" b="0" dirty="0">
                <a:effectLst/>
                <a:latin typeface="Consolas" panose="020B0609020204030204" pitchFamily="49" charset="0"/>
              </a:rPr>
              <a:t> compra. Como se observa la </a:t>
            </a:r>
            <a:r>
              <a:rPr lang="es-MX" sz="1400" b="0" dirty="0" err="1">
                <a:effectLst/>
                <a:latin typeface="Consolas" panose="020B0609020204030204" pitchFamily="49" charset="0"/>
              </a:rPr>
              <a:t>mayoria</a:t>
            </a:r>
            <a:r>
              <a:rPr lang="es-MX" sz="1400" b="0" dirty="0">
                <a:effectLst/>
                <a:latin typeface="Consolas" panose="020B0609020204030204" pitchFamily="49" charset="0"/>
              </a:rPr>
              <a:t> de los clientes suelen esperar ente 50 y 70 </a:t>
            </a:r>
            <a:r>
              <a:rPr lang="es-MX" sz="1400" b="0" dirty="0" err="1">
                <a:effectLst/>
                <a:latin typeface="Consolas" panose="020B0609020204030204" pitchFamily="49" charset="0"/>
              </a:rPr>
              <a:t>dias</a:t>
            </a:r>
            <a:r>
              <a:rPr lang="es-MX" sz="1400" b="0" dirty="0">
                <a:effectLst/>
                <a:latin typeface="Consolas" panose="020B0609020204030204" pitchFamily="49" charset="0"/>
              </a:rPr>
              <a:t> entre sus compras.</a:t>
            </a:r>
          </a:p>
          <a:p>
            <a:br>
              <a:rPr lang="es-MX" sz="1400" b="0" dirty="0">
                <a:effectLst/>
                <a:latin typeface="Consolas" panose="020B0609020204030204" pitchFamily="49" charset="0"/>
              </a:rPr>
            </a:br>
            <a:r>
              <a:rPr lang="es-MX" sz="1400" b="0" dirty="0">
                <a:effectLst/>
                <a:latin typeface="Consolas" panose="020B0609020204030204" pitchFamily="49" charset="0"/>
              </a:rPr>
              <a:t>Lo que observamos en esta gráfica es la distribución de clientes por su antigüedad. La mayor concentración de clientes se encuentra en el rango de 0 a 6 meses, lo que sugiere que la empresa tiene una alta tasa de adquisición de nuevos clientes. A medida que aumenta la antigüedad, el número de clientes disminuye, lo que indica que la empresa tiene cierta rotación de clientes.</a:t>
            </a:r>
          </a:p>
          <a:p>
            <a:br>
              <a:rPr lang="es-MX" sz="1400" b="0" dirty="0">
                <a:effectLst/>
                <a:latin typeface="Consolas" panose="020B0609020204030204" pitchFamily="49" charset="0"/>
              </a:rPr>
            </a:br>
            <a:r>
              <a:rPr lang="es-MX" sz="1400" b="0" dirty="0">
                <a:effectLst/>
                <a:latin typeface="Consolas" panose="020B0609020204030204" pitchFamily="49" charset="0"/>
              </a:rPr>
              <a:t>Se muestra una distribución típica de clientes por antigüedad, con una alta concentración de nuevos clientes y una disminución gradual a medida que aumenta la antigüedad. Esto sugiere que la empresa es efectiva en la adquisición de nuevos clientes, pero necesita mejorar sus estrategias de retención para mantener a los clientes a lo largo del tiempo.</a:t>
            </a:r>
          </a:p>
        </p:txBody>
      </p:sp>
    </p:spTree>
    <p:extLst>
      <p:ext uri="{BB962C8B-B14F-4D97-AF65-F5344CB8AC3E}">
        <p14:creationId xmlns:p14="http://schemas.microsoft.com/office/powerpoint/2010/main" val="2310839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Gráfico, Histograma&#10;&#10;Descripción generada automáticamente">
            <a:extLst>
              <a:ext uri="{FF2B5EF4-FFF2-40B4-BE49-F238E27FC236}">
                <a16:creationId xmlns:a16="http://schemas.microsoft.com/office/drawing/2014/main" id="{57BA4060-B107-7E36-B57A-D5A6261F6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75" y="294461"/>
            <a:ext cx="5877261" cy="3134539"/>
          </a:xfrm>
          <a:prstGeom prst="rect">
            <a:avLst/>
          </a:prstGeom>
        </p:spPr>
      </p:pic>
      <p:pic>
        <p:nvPicPr>
          <p:cNvPr id="5" name="Imagen 4" descr="Gráfico, Gráfico de cajas y bigotes&#10;&#10;Descripción generada automáticamente">
            <a:extLst>
              <a:ext uri="{FF2B5EF4-FFF2-40B4-BE49-F238E27FC236}">
                <a16:creationId xmlns:a16="http://schemas.microsoft.com/office/drawing/2014/main" id="{1891CE0F-8986-E735-AB25-FB4CC8CAB5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214" y="3578591"/>
            <a:ext cx="5963322" cy="2984948"/>
          </a:xfrm>
          <a:prstGeom prst="rect">
            <a:avLst/>
          </a:prstGeom>
        </p:spPr>
      </p:pic>
      <p:sp>
        <p:nvSpPr>
          <p:cNvPr id="6" name="CuadroTexto 5">
            <a:extLst>
              <a:ext uri="{FF2B5EF4-FFF2-40B4-BE49-F238E27FC236}">
                <a16:creationId xmlns:a16="http://schemas.microsoft.com/office/drawing/2014/main" id="{48849E1D-F68D-AAA0-CC78-142C632D16E1}"/>
              </a:ext>
            </a:extLst>
          </p:cNvPr>
          <p:cNvSpPr txBox="1"/>
          <p:nvPr/>
        </p:nvSpPr>
        <p:spPr>
          <a:xfrm>
            <a:off x="6788075" y="753035"/>
            <a:ext cx="4754880" cy="5293757"/>
          </a:xfrm>
          <a:prstGeom prst="rect">
            <a:avLst/>
          </a:prstGeom>
          <a:noFill/>
        </p:spPr>
        <p:txBody>
          <a:bodyPr wrap="square" rtlCol="0">
            <a:spAutoFit/>
          </a:bodyPr>
          <a:lstStyle/>
          <a:p>
            <a:r>
              <a:rPr lang="es-MX" sz="1600" b="0" dirty="0">
                <a:effectLst/>
                <a:latin typeface="Consolas" panose="020B0609020204030204" pitchFamily="49" charset="0"/>
              </a:rPr>
              <a:t>Podemos observar que existe mas cantidad de cuentes que realizan entre 1 y 50 compras, mientras que resulta menos </a:t>
            </a:r>
            <a:r>
              <a:rPr lang="es-MX" sz="1600" b="0" dirty="0" err="1">
                <a:effectLst/>
                <a:latin typeface="Consolas" panose="020B0609020204030204" pitchFamily="49" charset="0"/>
              </a:rPr>
              <a:t>comun</a:t>
            </a:r>
            <a:r>
              <a:rPr lang="es-MX" sz="1600" b="0" dirty="0">
                <a:effectLst/>
                <a:latin typeface="Consolas" panose="020B0609020204030204" pitchFamily="49" charset="0"/>
              </a:rPr>
              <a:t> que los clientes realicen mas de 100 compras dentro de la tienda. La alta concentración de clientes en el rango de 1 a 50 compras sugiere que la empresa tiene una base de clientes amplia y diversa, con muchos clientes que realizan compras ocasionales o de baja frecuencia.</a:t>
            </a:r>
          </a:p>
          <a:p>
            <a:br>
              <a:rPr lang="es-MX" sz="1600" b="0" dirty="0">
                <a:effectLst/>
                <a:latin typeface="Consolas" panose="020B0609020204030204" pitchFamily="49" charset="0"/>
              </a:rPr>
            </a:br>
            <a:r>
              <a:rPr lang="es-MX" sz="1600" b="0" dirty="0">
                <a:effectLst/>
                <a:latin typeface="Consolas" panose="020B0609020204030204" pitchFamily="49" charset="0"/>
              </a:rPr>
              <a:t>La presencia de clientes que realizan más de 100 compras indica que la empresa tiene un segmento de clientes leales y comprometidos que generan un alto volumen de ventas. Sin embargo, el número relativamente bajo de clientes en este segmento sugiere que existe un potencial para aumentar la fidelidad y el gasto entre los clientes existentes.</a:t>
            </a:r>
          </a:p>
          <a:p>
            <a:endParaRPr lang="es-MX" dirty="0"/>
          </a:p>
        </p:txBody>
      </p:sp>
    </p:spTree>
    <p:extLst>
      <p:ext uri="{BB962C8B-B14F-4D97-AF65-F5344CB8AC3E}">
        <p14:creationId xmlns:p14="http://schemas.microsoft.com/office/powerpoint/2010/main" val="2884958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Gráfico, Histograma&#10;&#10;Descripción generada automáticamente">
            <a:extLst>
              <a:ext uri="{FF2B5EF4-FFF2-40B4-BE49-F238E27FC236}">
                <a16:creationId xmlns:a16="http://schemas.microsoft.com/office/drawing/2014/main" id="{A0FAF955-B161-B3A3-03A4-0C745F14C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1" y="167042"/>
            <a:ext cx="6096000" cy="2817069"/>
          </a:xfrm>
          <a:prstGeom prst="rect">
            <a:avLst/>
          </a:prstGeom>
        </p:spPr>
      </p:pic>
      <p:pic>
        <p:nvPicPr>
          <p:cNvPr id="5" name="Imagen 4" descr="Gráfico, Gráfico de cajas y bigotes&#10;&#10;Descripción generada automáticamente">
            <a:extLst>
              <a:ext uri="{FF2B5EF4-FFF2-40B4-BE49-F238E27FC236}">
                <a16:creationId xmlns:a16="http://schemas.microsoft.com/office/drawing/2014/main" id="{52D8462B-4070-7D16-2818-F5B8F58D8B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41" y="3319033"/>
            <a:ext cx="6096000" cy="3251200"/>
          </a:xfrm>
          <a:prstGeom prst="rect">
            <a:avLst/>
          </a:prstGeom>
        </p:spPr>
      </p:pic>
      <p:sp>
        <p:nvSpPr>
          <p:cNvPr id="6" name="CuadroTexto 5">
            <a:extLst>
              <a:ext uri="{FF2B5EF4-FFF2-40B4-BE49-F238E27FC236}">
                <a16:creationId xmlns:a16="http://schemas.microsoft.com/office/drawing/2014/main" id="{2830F56B-569C-B010-3E29-CA1F547E023F}"/>
              </a:ext>
            </a:extLst>
          </p:cNvPr>
          <p:cNvSpPr txBox="1"/>
          <p:nvPr/>
        </p:nvSpPr>
        <p:spPr>
          <a:xfrm>
            <a:off x="6852621" y="462579"/>
            <a:ext cx="4722607" cy="5601533"/>
          </a:xfrm>
          <a:prstGeom prst="rect">
            <a:avLst/>
          </a:prstGeom>
          <a:noFill/>
        </p:spPr>
        <p:txBody>
          <a:bodyPr wrap="square" rtlCol="0">
            <a:spAutoFit/>
          </a:bodyPr>
          <a:lstStyle/>
          <a:p>
            <a:r>
              <a:rPr lang="es-MX" sz="1600" b="0" dirty="0">
                <a:effectLst/>
                <a:latin typeface="Consolas" panose="020B0609020204030204" pitchFamily="49" charset="0"/>
              </a:rPr>
              <a:t>Se observa que la mayoría de los clientes se encuentran en el rango de $0 a $200, mientras que es menos común que los clientes gasten más de $1000.</a:t>
            </a:r>
          </a:p>
          <a:p>
            <a:r>
              <a:rPr lang="es-MX" sz="1600" b="0" dirty="0">
                <a:effectLst/>
                <a:latin typeface="Consolas" panose="020B0609020204030204" pitchFamily="49" charset="0"/>
              </a:rPr>
              <a:t>La alta concentración de clientes en el rango de $0 a $200 sugiere que la empresa tiene una base de clientes amplia y diversa, con muchos clientes que realizan compras de bajo valor.</a:t>
            </a:r>
          </a:p>
          <a:p>
            <a:br>
              <a:rPr lang="es-MX" sz="1600" b="0" dirty="0">
                <a:effectLst/>
                <a:latin typeface="Consolas" panose="020B0609020204030204" pitchFamily="49" charset="0"/>
              </a:rPr>
            </a:br>
            <a:r>
              <a:rPr lang="es-MX" sz="1600" b="0" dirty="0">
                <a:effectLst/>
                <a:latin typeface="Consolas" panose="020B0609020204030204" pitchFamily="49" charset="0"/>
              </a:rPr>
              <a:t>La presencia de clientes que gastan más de $1000 indica que la empresa tiene segmentos de clientes con mayor poder adquisitivo que realizan compras de alto valor. Sin embargo, el número relativamente bajo de clientes en este segmento sugiere que existe un potencial para aumentar las ventas entre estos clientes.</a:t>
            </a:r>
          </a:p>
          <a:p>
            <a:br>
              <a:rPr lang="es-MX" b="0" dirty="0">
                <a:solidFill>
                  <a:srgbClr val="ABB2BF"/>
                </a:solidFill>
                <a:effectLst/>
                <a:highlight>
                  <a:srgbClr val="23272E"/>
                </a:highlight>
                <a:latin typeface="Consolas" panose="020B0609020204030204" pitchFamily="49" charset="0"/>
              </a:rPr>
            </a:br>
            <a:endParaRPr lang="es-MX" b="0" dirty="0">
              <a:solidFill>
                <a:srgbClr val="ABB2BF"/>
              </a:solidFill>
              <a:effectLst/>
              <a:highlight>
                <a:srgbClr val="23272E"/>
              </a:highlight>
              <a:latin typeface="Consolas" panose="020B0609020204030204" pitchFamily="49" charset="0"/>
            </a:endParaRPr>
          </a:p>
          <a:p>
            <a:endParaRPr lang="es-MX" dirty="0"/>
          </a:p>
        </p:txBody>
      </p:sp>
    </p:spTree>
    <p:extLst>
      <p:ext uri="{BB962C8B-B14F-4D97-AF65-F5344CB8AC3E}">
        <p14:creationId xmlns:p14="http://schemas.microsoft.com/office/powerpoint/2010/main" val="2442432776"/>
      </p:ext>
    </p:extLst>
  </p:cSld>
  <p:clrMapOvr>
    <a:masterClrMapping/>
  </p:clrMapOvr>
</p:sld>
</file>

<file path=ppt/theme/theme1.xml><?xml version="1.0" encoding="utf-8"?>
<a:theme xmlns:a="http://schemas.openxmlformats.org/drawingml/2006/main" name="ChitchatVTI">
  <a:themeElements>
    <a:clrScheme name="AnalogousFromLightSeedLeftStep">
      <a:dk1>
        <a:srgbClr val="000000"/>
      </a:dk1>
      <a:lt1>
        <a:srgbClr val="FFFFFF"/>
      </a:lt1>
      <a:dk2>
        <a:srgbClr val="41243E"/>
      </a:dk2>
      <a:lt2>
        <a:srgbClr val="E2E6E8"/>
      </a:lt2>
      <a:accent1>
        <a:srgbClr val="C39983"/>
      </a:accent1>
      <a:accent2>
        <a:srgbClr val="BF7A7F"/>
      </a:accent2>
      <a:accent3>
        <a:srgbClr val="CB92AE"/>
      </a:accent3>
      <a:accent4>
        <a:srgbClr val="BF7AB9"/>
      </a:accent4>
      <a:accent5>
        <a:srgbClr val="B892CB"/>
      </a:accent5>
      <a:accent6>
        <a:srgbClr val="8B7ABF"/>
      </a:accent6>
      <a:hlink>
        <a:srgbClr val="5B879D"/>
      </a:hlink>
      <a:folHlink>
        <a:srgbClr val="7F7F7F"/>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docProps/app.xml><?xml version="1.0" encoding="utf-8"?>
<Properties xmlns="http://schemas.openxmlformats.org/officeDocument/2006/extended-properties" xmlns:vt="http://schemas.openxmlformats.org/officeDocument/2006/docPropsVTypes">
  <TotalTime>65</TotalTime>
  <Words>1523</Words>
  <Application>Microsoft Office PowerPoint</Application>
  <PresentationFormat>Panorámica</PresentationFormat>
  <Paragraphs>49</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Consolas</vt:lpstr>
      <vt:lpstr>The Hand</vt:lpstr>
      <vt:lpstr>The Serif Hand</vt:lpstr>
      <vt:lpstr>ChitchatVTI</vt:lpstr>
      <vt:lpstr>Introduccion</vt:lpstr>
      <vt:lpstr>Presentación de PowerPoint</vt:lpstr>
      <vt:lpstr>Presentación de PowerPoint</vt:lpstr>
      <vt:lpstr>Analis exploratorio de datos</vt:lpstr>
      <vt:lpstr>Presentación de PowerPoint</vt:lpstr>
      <vt:lpstr>Application del metodo rfm</vt:lpstr>
      <vt:lpstr>Presentación de PowerPoint</vt:lpstr>
      <vt:lpstr>Presentación de PowerPoint</vt:lpstr>
      <vt:lpstr>Presentación de PowerPoint</vt:lpstr>
      <vt:lpstr>Presentación de PowerPoint</vt:lpstr>
      <vt:lpstr>Modelo</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Karina González</dc:creator>
  <cp:lastModifiedBy>Karina González</cp:lastModifiedBy>
  <cp:revision>2</cp:revision>
  <dcterms:created xsi:type="dcterms:W3CDTF">2024-07-04T00:47:53Z</dcterms:created>
  <dcterms:modified xsi:type="dcterms:W3CDTF">2024-07-04T01:53:38Z</dcterms:modified>
</cp:coreProperties>
</file>