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5" r:id="rId2"/>
    <p:sldId id="310" r:id="rId3"/>
    <p:sldId id="345" r:id="rId4"/>
    <p:sldId id="344" r:id="rId5"/>
    <p:sldId id="318" r:id="rId6"/>
    <p:sldId id="311" r:id="rId7"/>
    <p:sldId id="326" r:id="rId8"/>
    <p:sldId id="328" r:id="rId9"/>
    <p:sldId id="327" r:id="rId10"/>
    <p:sldId id="329" r:id="rId11"/>
    <p:sldId id="330" r:id="rId12"/>
    <p:sldId id="331" r:id="rId13"/>
    <p:sldId id="332" r:id="rId14"/>
    <p:sldId id="333" r:id="rId15"/>
    <p:sldId id="334" r:id="rId16"/>
    <p:sldId id="324" r:id="rId17"/>
    <p:sldId id="336" r:id="rId18"/>
    <p:sldId id="337" r:id="rId19"/>
    <p:sldId id="325" r:id="rId20"/>
    <p:sldId id="313" r:id="rId21"/>
    <p:sldId id="338" r:id="rId22"/>
    <p:sldId id="339" r:id="rId23"/>
    <p:sldId id="340" r:id="rId24"/>
    <p:sldId id="341" r:id="rId25"/>
    <p:sldId id="342" r:id="rId26"/>
    <p:sldId id="343" r:id="rId27"/>
    <p:sldId id="346" r:id="rId28"/>
    <p:sldId id="347" r:id="rId29"/>
    <p:sldId id="315"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cheng Zhang" initials="SZ" lastIdx="0" clrIdx="0">
    <p:extLst/>
  </p:cmAuthor>
  <p:cmAuthor id="2" name="Sicheng Zhang" initials="SZ [2]"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94629" autoAdjust="0"/>
  </p:normalViewPr>
  <p:slideViewPr>
    <p:cSldViewPr showGuides="1">
      <p:cViewPr>
        <p:scale>
          <a:sx n="88" d="100"/>
          <a:sy n="88" d="100"/>
        </p:scale>
        <p:origin x="1136" y="3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FB986F71-3126-4196-BD30-74AEDC39A1CA}">
      <dgm:prSet phldrT="[Text]"/>
      <dgm:spPr/>
      <dgm:t>
        <a:bodyPr/>
        <a:lstStyle/>
        <a:p>
          <a:endParaRPr lang="en-US" dirty="0" smtClean="0"/>
        </a:p>
        <a:p>
          <a:r>
            <a:rPr lang="en-US" dirty="0" smtClean="0"/>
            <a:t>Preprocessing</a:t>
          </a:r>
        </a:p>
        <a:p>
          <a:endParaRPr lang="en-US" dirty="0"/>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F6D27D1B-CDCB-481F-B8FA-AB31B2A119DE}">
      <dgm:prSet phldrT="[Text]"/>
      <dgm:spPr/>
      <dgm:t>
        <a:bodyPr/>
        <a:lstStyle/>
        <a:p>
          <a:r>
            <a:rPr lang="en-US" dirty="0" smtClean="0"/>
            <a:t>Predict</a:t>
          </a:r>
          <a:endParaRPr lang="en-US" dirty="0"/>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smtClean="0"/>
            <a:t>Extract features from text</a:t>
          </a:r>
          <a:endParaRPr lang="en-US"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smtClean="0"/>
            <a:t>Get Result</a:t>
          </a:r>
          <a:endParaRPr lang="en-US" dirty="0"/>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smtClean="0"/>
            <a:t>Without NLP</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6E7DBE00-7E5B-46F8-BBA0-CF0079A58E82}">
      <dgm:prSet phldrT="[Text]"/>
      <dgm:spPr/>
      <dgm:t>
        <a:bodyPr/>
        <a:lstStyle/>
        <a:p>
          <a:r>
            <a:rPr lang="en-US" dirty="0" smtClean="0"/>
            <a:t>With NLP</a:t>
          </a:r>
          <a:endParaRPr lang="en-US" dirty="0"/>
        </a:p>
      </dgm:t>
    </dgm:pt>
    <dgm:pt modelId="{6FAC7821-43C2-4A12-9638-E9B1BDE7C8D8}" type="parTrans" cxnId="{3D080EE7-BDF0-495B-A4FB-103A296CD73B}">
      <dgm:prSet/>
      <dgm:spPr/>
      <dgm:t>
        <a:bodyPr/>
        <a:lstStyle/>
        <a:p>
          <a:endParaRPr lang="en-US"/>
        </a:p>
      </dgm:t>
    </dgm:pt>
    <dgm:pt modelId="{65147ED7-18A4-49A5-9AEE-066FB0363316}" type="sibTrans" cxnId="{3D080EE7-BDF0-495B-A4FB-103A296CD73B}">
      <dgm:prSet/>
      <dgm:spPr/>
      <dgm:t>
        <a:bodyPr/>
        <a:lstStyle/>
        <a:p>
          <a:endParaRPr lang="en-US"/>
        </a:p>
      </dgm:t>
    </dgm:pt>
    <dgm:pt modelId="{15C60BD3-5B68-0C4A-96AD-31A7142A88CA}">
      <dgm:prSet phldrT="[Text]"/>
      <dgm:spPr/>
      <dgm:t>
        <a:bodyPr/>
        <a:lstStyle/>
        <a:p>
          <a:r>
            <a:rPr lang="en-US" altLang="zh-CN" dirty="0" smtClean="0"/>
            <a:t>EDA</a:t>
          </a:r>
          <a:endParaRPr lang="en-US" dirty="0"/>
        </a:p>
      </dgm:t>
    </dgm:pt>
    <dgm:pt modelId="{EC154251-CDC8-3248-B223-112091591800}" type="parTrans" cxnId="{E233B47A-3D6B-AD4D-89FB-9262865380F1}">
      <dgm:prSet/>
      <dgm:spPr/>
      <dgm:t>
        <a:bodyPr/>
        <a:lstStyle/>
        <a:p>
          <a:endParaRPr lang="en-US"/>
        </a:p>
      </dgm:t>
    </dgm:pt>
    <dgm:pt modelId="{81DEFEAE-F1CC-9442-A8C2-09DD168A1BC4}" type="sibTrans" cxnId="{E233B47A-3D6B-AD4D-89FB-9262865380F1}">
      <dgm:prSet/>
      <dgm:spPr/>
      <dgm:t>
        <a:bodyPr/>
        <a:lstStyle/>
        <a:p>
          <a:endParaRPr lang="en-US"/>
        </a:p>
      </dgm:t>
    </dgm:pt>
    <dgm:pt modelId="{58AB77F7-A748-4249-A28D-6D66D180F942}">
      <dgm:prSet phldrT="[Text]"/>
      <dgm:spPr/>
      <dgm:t>
        <a:bodyPr/>
        <a:lstStyle/>
        <a:p>
          <a:r>
            <a:rPr lang="en-US" dirty="0" smtClean="0"/>
            <a:t>Missing data</a:t>
          </a:r>
          <a:endParaRPr lang="en-US" dirty="0"/>
        </a:p>
      </dgm:t>
    </dgm:pt>
    <dgm:pt modelId="{060384E5-3A7B-8745-B8F5-1374137505F5}" type="parTrans" cxnId="{85FEC4CD-0881-EA41-AF12-DDE4CB2867B5}">
      <dgm:prSet/>
      <dgm:spPr/>
      <dgm:t>
        <a:bodyPr/>
        <a:lstStyle/>
        <a:p>
          <a:endParaRPr lang="en-US"/>
        </a:p>
      </dgm:t>
    </dgm:pt>
    <dgm:pt modelId="{B33F09C4-D6A2-5B43-A27B-D63B6E7EF4E9}" type="sibTrans" cxnId="{85FEC4CD-0881-EA41-AF12-DDE4CB2867B5}">
      <dgm:prSet/>
      <dgm:spPr/>
      <dgm:t>
        <a:bodyPr/>
        <a:lstStyle/>
        <a:p>
          <a:endParaRPr lang="en-US"/>
        </a:p>
      </dgm:t>
    </dgm:pt>
    <dgm:pt modelId="{02ABEE23-9F9C-AA47-885C-B2807FF2E9B4}">
      <dgm:prSet/>
      <dgm:spPr/>
      <dgm:t>
        <a:bodyPr/>
        <a:lstStyle/>
        <a:p>
          <a:r>
            <a:rPr lang="en-US" dirty="0" smtClean="0"/>
            <a:t>Category data</a:t>
          </a:r>
          <a:endParaRPr lang="en-US" dirty="0"/>
        </a:p>
      </dgm:t>
    </dgm:pt>
    <dgm:pt modelId="{9A5F0D90-8386-B14C-922D-6D3FEF664760}" type="parTrans" cxnId="{05C23F11-1A79-8E4F-BABD-893776525A41}">
      <dgm:prSet/>
      <dgm:spPr/>
      <dgm:t>
        <a:bodyPr/>
        <a:lstStyle/>
        <a:p>
          <a:endParaRPr lang="en-US"/>
        </a:p>
      </dgm:t>
    </dgm:pt>
    <dgm:pt modelId="{2131A791-1717-2546-AFE6-4CC17309A86E}" type="sibTrans" cxnId="{05C23F11-1A79-8E4F-BABD-893776525A41}">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t>
        <a:bodyPr/>
        <a:lstStyle/>
        <a:p>
          <a:endParaRPr lang="en-US"/>
        </a:p>
      </dgm:t>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dgm:presLayoutVars>
          <dgm:bulletEnabled val="1"/>
        </dgm:presLayoutVars>
      </dgm:prSet>
      <dgm:spPr/>
      <dgm:t>
        <a:bodyPr/>
        <a:lstStyle/>
        <a:p>
          <a:endParaRPr lang="en-US"/>
        </a:p>
      </dgm:t>
    </dgm:pt>
    <dgm:pt modelId="{BFE859F2-A9E8-4F95-9161-8EC68F2D30C4}" type="pres">
      <dgm:prSet presAssocID="{FB986F71-3126-4196-BD30-74AEDC39A1CA}" presName="childNode1tx" presStyleLbl="bgAcc1" presStyleIdx="0" presStyleCnt="3">
        <dgm:presLayoutVars>
          <dgm:bulletEnabled val="1"/>
        </dgm:presLayoutVars>
      </dgm:prSet>
      <dgm:spPr/>
      <dgm:t>
        <a:bodyPr/>
        <a:lstStyle/>
        <a:p>
          <a:endParaRPr lang="en-US"/>
        </a:p>
      </dgm:t>
    </dgm:pt>
    <dgm:pt modelId="{E18C6CF4-EDEB-4539-A36D-E0355B626199}" type="pres">
      <dgm:prSet presAssocID="{FB986F71-3126-4196-BD30-74AEDC39A1CA}" presName="parentNode1" presStyleLbl="node1" presStyleIdx="0" presStyleCnt="3">
        <dgm:presLayoutVars>
          <dgm:chMax val="1"/>
          <dgm:bulletEnabled val="1"/>
        </dgm:presLayoutVars>
      </dgm:prSet>
      <dgm:spPr/>
      <dgm:t>
        <a:bodyPr/>
        <a:lstStyle/>
        <a:p>
          <a:endParaRPr lang="en-US"/>
        </a:p>
      </dgm:t>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t>
        <a:bodyPr/>
        <a:lstStyle/>
        <a:p>
          <a:endParaRPr lang="en-US"/>
        </a:p>
      </dgm:t>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t>
        <a:bodyPr/>
        <a:lstStyle/>
        <a:p>
          <a:endParaRPr lang="en-US"/>
        </a:p>
      </dgm:t>
    </dgm:pt>
    <dgm:pt modelId="{67FFE978-6FBE-4424-80BE-B9E4B4DD0695}" type="pres">
      <dgm:prSet presAssocID="{F6D27D1B-CDCB-481F-B8FA-AB31B2A119DE}" presName="childNode2tx" presStyleLbl="bgAcc1" presStyleIdx="1" presStyleCnt="3">
        <dgm:presLayoutVars>
          <dgm:bulletEnabled val="1"/>
        </dgm:presLayoutVars>
      </dgm:prSet>
      <dgm:spPr/>
      <dgm:t>
        <a:bodyPr/>
        <a:lstStyle/>
        <a:p>
          <a:endParaRPr lang="en-US"/>
        </a:p>
      </dgm:t>
    </dgm:pt>
    <dgm:pt modelId="{029D1FDE-4DD7-4FA5-8C70-0C747477B66C}" type="pres">
      <dgm:prSet presAssocID="{F6D27D1B-CDCB-481F-B8FA-AB31B2A119DE}" presName="parentNode2" presStyleLbl="node1" presStyleIdx="1" presStyleCnt="3">
        <dgm:presLayoutVars>
          <dgm:chMax val="0"/>
          <dgm:bulletEnabled val="1"/>
        </dgm:presLayoutVars>
      </dgm:prSet>
      <dgm:spPr/>
      <dgm:t>
        <a:bodyPr/>
        <a:lstStyle/>
        <a:p>
          <a:endParaRPr lang="en-US"/>
        </a:p>
      </dgm:t>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custLinFactNeighborX="57" custLinFactNeighborY="1017"/>
      <dgm:spPr/>
      <dgm:t>
        <a:bodyPr/>
        <a:lstStyle/>
        <a:p>
          <a:endParaRPr lang="en-US"/>
        </a:p>
      </dgm:t>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t>
        <a:bodyPr/>
        <a:lstStyle/>
        <a:p>
          <a:endParaRPr lang="en-US"/>
        </a:p>
      </dgm:t>
    </dgm:pt>
    <dgm:pt modelId="{843715D2-C2C2-41EB-BDA3-21230FBA46DB}" type="pres">
      <dgm:prSet presAssocID="{58828492-5CEF-4AFE-95CB-5D7E6A18158B}" presName="childNode1tx" presStyleLbl="bgAcc1" presStyleIdx="2" presStyleCnt="3">
        <dgm:presLayoutVars>
          <dgm:bulletEnabled val="1"/>
        </dgm:presLayoutVars>
      </dgm:prSet>
      <dgm:spPr/>
      <dgm:t>
        <a:bodyPr/>
        <a:lstStyle/>
        <a:p>
          <a:endParaRPr lang="en-US"/>
        </a:p>
      </dgm:t>
    </dgm:pt>
    <dgm:pt modelId="{047F5837-10E2-4FFC-A492-DB8A19EF48CA}" type="pres">
      <dgm:prSet presAssocID="{58828492-5CEF-4AFE-95CB-5D7E6A18158B}" presName="parentNode1" presStyleLbl="node1" presStyleIdx="2" presStyleCnt="3">
        <dgm:presLayoutVars>
          <dgm:chMax val="1"/>
          <dgm:bulletEnabled val="1"/>
        </dgm:presLayoutVars>
      </dgm:prSet>
      <dgm:spPr/>
      <dgm:t>
        <a:bodyPr/>
        <a:lstStyle/>
        <a:p>
          <a:endParaRPr lang="en-US"/>
        </a:p>
      </dgm:t>
    </dgm:pt>
    <dgm:pt modelId="{7D6A154D-27BB-4CCE-9250-BCDD2CD5C383}" type="pres">
      <dgm:prSet presAssocID="{58828492-5CEF-4AFE-95CB-5D7E6A18158B}" presName="connSite1" presStyleCnt="0"/>
      <dgm:spPr/>
    </dgm:pt>
  </dgm:ptLst>
  <dgm:cxnLst>
    <dgm:cxn modelId="{6069FF79-4EDD-7041-A996-CF809C8212B1}" type="presOf" srcId="{6E7DBE00-7E5B-46F8-BBA0-CF0079A58E82}" destId="{843715D2-C2C2-41EB-BDA3-21230FBA46DB}" srcOrd="1" destOrd="1"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973CDAD-6DB0-CC4F-AA6C-6784B263107C}" type="presOf" srcId="{D0B150DF-3AA4-454C-8652-25880449C422}" destId="{6A63D16E-EEE6-4267-97EA-5AD7D2BC4E84}" srcOrd="0" destOrd="0" presId="urn:microsoft.com/office/officeart/2005/8/layout/hProcess4"/>
    <dgm:cxn modelId="{633382A7-10D7-EE44-9ED7-CC5C1A249516}" type="presOf" srcId="{6E7DBE00-7E5B-46F8-BBA0-CF0079A58E82}" destId="{69C28D3B-E083-42DF-9EA0-916CA12125A9}" srcOrd="0" destOrd="1" presId="urn:microsoft.com/office/officeart/2005/8/layout/hProcess4"/>
    <dgm:cxn modelId="{2985A434-28DC-5D40-8F40-F9D45F66194B}" type="presOf" srcId="{7AEB6639-3258-49E8-8B1F-B4A9C61922BE}" destId="{DC2A0ADB-DCE3-4BF4-9952-0394865777AC}" srcOrd="0" destOrd="0" presId="urn:microsoft.com/office/officeart/2005/8/layout/hProcess4"/>
    <dgm:cxn modelId="{5F5CA22E-5FD2-4041-A248-FAE7854F4DD5}" type="presOf" srcId="{02ABEE23-9F9C-AA47-885C-B2807FF2E9B4}" destId="{96015622-8A46-45CF-A72A-2856B699B374}" srcOrd="0" destOrd="2" presId="urn:microsoft.com/office/officeart/2005/8/layout/hProcess4"/>
    <dgm:cxn modelId="{C318DE6B-667D-4844-998F-E325B88ECF3B}" type="presOf" srcId="{0B00F5A8-A0EF-4111-9D86-004317B4F49E}" destId="{E83793B4-2C5C-4D90-82FA-E5EE4745664D}" srcOrd="0" destOrd="0" presId="urn:microsoft.com/office/officeart/2005/8/layout/hProcess4"/>
    <dgm:cxn modelId="{B2E2F8E2-CF8D-D04B-B889-DEB8B89E4A00}" type="presOf" srcId="{02ABEE23-9F9C-AA47-885C-B2807FF2E9B4}" destId="{BFE859F2-A9E8-4F95-9161-8EC68F2D30C4}" srcOrd="1" destOrd="2" presId="urn:microsoft.com/office/officeart/2005/8/layout/hProcess4"/>
    <dgm:cxn modelId="{4143D757-8617-4C89-8322-E3B29A1874AF}" srcId="{58828492-5CEF-4AFE-95CB-5D7E6A18158B}" destId="{68838C34-4D02-49F8-ADD7-BFA90D87B7EA}" srcOrd="0" destOrd="0" parTransId="{F2AD00AD-6A23-4C89-A107-68EF5D1F0B94}" sibTransId="{FFC4FCE7-6F2F-4F91-A74A-7C4C32A81657}"/>
    <dgm:cxn modelId="{CF665CA2-EDD3-634B-8F06-86E26E7521A6}" type="presOf" srcId="{15C60BD3-5B68-0C4A-96AD-31A7142A88CA}" destId="{BFE859F2-A9E8-4F95-9161-8EC68F2D30C4}" srcOrd="1" destOrd="0" presId="urn:microsoft.com/office/officeart/2005/8/layout/hProcess4"/>
    <dgm:cxn modelId="{219017F8-AD4E-E24D-BE94-3B7C88CA91FF}" type="presOf" srcId="{F6D27D1B-CDCB-481F-B8FA-AB31B2A119DE}" destId="{029D1FDE-4DD7-4FA5-8C70-0C747477B66C}" srcOrd="0" destOrd="0" presId="urn:microsoft.com/office/officeart/2005/8/layout/hProcess4"/>
    <dgm:cxn modelId="{CAAC3787-B38F-0C4B-BF4A-CA35BFF95411}" type="presOf" srcId="{58AB77F7-A748-4249-A28D-6D66D180F942}" destId="{96015622-8A46-45CF-A72A-2856B699B374}" srcOrd="0" destOrd="1" presId="urn:microsoft.com/office/officeart/2005/8/layout/hProcess4"/>
    <dgm:cxn modelId="{E233B47A-3D6B-AD4D-89FB-9262865380F1}" srcId="{FB986F71-3126-4196-BD30-74AEDC39A1CA}" destId="{15C60BD3-5B68-0C4A-96AD-31A7142A88CA}" srcOrd="0" destOrd="0" parTransId="{EC154251-CDC8-3248-B223-112091591800}" sibTransId="{81DEFEAE-F1CC-9442-A8C2-09DD168A1BC4}"/>
    <dgm:cxn modelId="{F0E2676F-39E9-8F42-B10B-D43BA3639594}" type="presOf" srcId="{68838C34-4D02-49F8-ADD7-BFA90D87B7EA}" destId="{69C28D3B-E083-42DF-9EA0-916CA12125A9}" srcOrd="0" destOrd="0" presId="urn:microsoft.com/office/officeart/2005/8/layout/hProcess4"/>
    <dgm:cxn modelId="{48A2D0D2-A663-D149-B0D1-2A8628C8A86E}" type="presOf" srcId="{58828492-5CEF-4AFE-95CB-5D7E6A18158B}" destId="{047F5837-10E2-4FFC-A492-DB8A19EF48CA}" srcOrd="0" destOrd="0" presId="urn:microsoft.com/office/officeart/2005/8/layout/hProcess4"/>
    <dgm:cxn modelId="{104C20D2-CE7F-5A43-9EAD-5C2EAD27F4F4}" type="presOf" srcId="{68838C34-4D02-49F8-ADD7-BFA90D87B7EA}" destId="{843715D2-C2C2-41EB-BDA3-21230FBA46DB}" srcOrd="1" destOrd="0" presId="urn:microsoft.com/office/officeart/2005/8/layout/hProcess4"/>
    <dgm:cxn modelId="{46A68B14-122E-3B40-88B2-128E204AEF74}" type="presOf" srcId="{0E9DE493-19D7-4EC9-97C9-5F26233F1106}" destId="{3960CFF8-4383-4382-8D6D-F2A00F508E8D}" srcOrd="0" destOrd="0" presId="urn:microsoft.com/office/officeart/2005/8/layout/hProcess4"/>
    <dgm:cxn modelId="{05C23F11-1A79-8E4F-BABD-893776525A41}" srcId="{FB986F71-3126-4196-BD30-74AEDC39A1CA}" destId="{02ABEE23-9F9C-AA47-885C-B2807FF2E9B4}" srcOrd="2" destOrd="0" parTransId="{9A5F0D90-8386-B14C-922D-6D3FEF664760}" sibTransId="{2131A791-1717-2546-AFE6-4CC17309A86E}"/>
    <dgm:cxn modelId="{56BC36CC-10F3-CD4C-A45A-864A62F8ECC7}" type="presOf" srcId="{FB986F71-3126-4196-BD30-74AEDC39A1CA}" destId="{E18C6CF4-EDEB-4539-A36D-E0355B626199}" srcOrd="0" destOrd="0" presId="urn:microsoft.com/office/officeart/2005/8/layout/hProcess4"/>
    <dgm:cxn modelId="{8657F177-9E6D-E740-AE2F-70F3CB994E07}"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66FFF210-B13F-AE4D-A6A0-42AE19359175}" type="presOf" srcId="{58AB77F7-A748-4249-A28D-6D66D180F942}" destId="{BFE859F2-A9E8-4F95-9161-8EC68F2D30C4}" srcOrd="1" destOrd="1" presId="urn:microsoft.com/office/officeart/2005/8/layout/hProcess4"/>
    <dgm:cxn modelId="{3D080EE7-BDF0-495B-A4FB-103A296CD73B}" srcId="{58828492-5CEF-4AFE-95CB-5D7E6A18158B}" destId="{6E7DBE00-7E5B-46F8-BBA0-CF0079A58E82}" srcOrd="1" destOrd="0" parTransId="{6FAC7821-43C2-4A12-9638-E9B1BDE7C8D8}" sibTransId="{65147ED7-18A4-49A5-9AEE-066FB0363316}"/>
    <dgm:cxn modelId="{FAA9EE1D-F4CF-4448-9F64-F53D49EE2101}" type="presOf" srcId="{15C60BD3-5B68-0C4A-96AD-31A7142A88CA}" destId="{96015622-8A46-45CF-A72A-2856B699B374}"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ECE9152A-59A8-4A3A-9D34-DB38A074F636}" srcId="{0E9DE493-19D7-4EC9-97C9-5F26233F1106}" destId="{58828492-5CEF-4AFE-95CB-5D7E6A18158B}" srcOrd="2" destOrd="0" parTransId="{F664BA43-1B81-496F-A04E-CE4B4A525697}" sibTransId="{2D386477-EC66-449A-8D41-5F8A212C3D8E}"/>
    <dgm:cxn modelId="{85FEC4CD-0881-EA41-AF12-DDE4CB2867B5}" srcId="{FB986F71-3126-4196-BD30-74AEDC39A1CA}" destId="{58AB77F7-A748-4249-A28D-6D66D180F942}" srcOrd="1" destOrd="0" parTransId="{060384E5-3A7B-8745-B8F5-1374137505F5}" sibTransId="{B33F09C4-D6A2-5B43-A27B-D63B6E7EF4E9}"/>
    <dgm:cxn modelId="{E3591CBD-9591-C149-A71D-FBD5BA873033}" type="presParOf" srcId="{3960CFF8-4383-4382-8D6D-F2A00F508E8D}" destId="{366CFF54-5C8F-47F9-BFD8-D9AF3EADDA3E}" srcOrd="0" destOrd="0" presId="urn:microsoft.com/office/officeart/2005/8/layout/hProcess4"/>
    <dgm:cxn modelId="{67E245CC-53EB-0F4E-B70B-905C6847F18E}" type="presParOf" srcId="{3960CFF8-4383-4382-8D6D-F2A00F508E8D}" destId="{13688FBD-4079-41FE-A6A2-B5B0F293E6BF}" srcOrd="1" destOrd="0" presId="urn:microsoft.com/office/officeart/2005/8/layout/hProcess4"/>
    <dgm:cxn modelId="{2F0BEBC7-4E20-9044-AFAC-DE9507ABF682}" type="presParOf" srcId="{3960CFF8-4383-4382-8D6D-F2A00F508E8D}" destId="{224851B6-C14D-49DE-883B-A13003DA4601}" srcOrd="2" destOrd="0" presId="urn:microsoft.com/office/officeart/2005/8/layout/hProcess4"/>
    <dgm:cxn modelId="{02909ABD-8FA3-4B4D-B464-8C72C98EDC22}" type="presParOf" srcId="{224851B6-C14D-49DE-883B-A13003DA4601}" destId="{1439717B-283C-48FF-AF62-1990F52B6512}" srcOrd="0" destOrd="0" presId="urn:microsoft.com/office/officeart/2005/8/layout/hProcess4"/>
    <dgm:cxn modelId="{E5917DBB-33E3-9044-A7D4-4993D99EE96C}" type="presParOf" srcId="{1439717B-283C-48FF-AF62-1990F52B6512}" destId="{BCCE6711-D1D8-4B2C-917E-41AB5A6114A8}" srcOrd="0" destOrd="0" presId="urn:microsoft.com/office/officeart/2005/8/layout/hProcess4"/>
    <dgm:cxn modelId="{5EDBCB7B-1346-654C-8BD4-8D454EECBA73}" type="presParOf" srcId="{1439717B-283C-48FF-AF62-1990F52B6512}" destId="{96015622-8A46-45CF-A72A-2856B699B374}" srcOrd="1" destOrd="0" presId="urn:microsoft.com/office/officeart/2005/8/layout/hProcess4"/>
    <dgm:cxn modelId="{A92A3B2D-C841-EB43-AD65-48200FFF04DC}" type="presParOf" srcId="{1439717B-283C-48FF-AF62-1990F52B6512}" destId="{BFE859F2-A9E8-4F95-9161-8EC68F2D30C4}" srcOrd="2" destOrd="0" presId="urn:microsoft.com/office/officeart/2005/8/layout/hProcess4"/>
    <dgm:cxn modelId="{BF66132C-7553-704A-94CE-6C3DA439C13D}" type="presParOf" srcId="{1439717B-283C-48FF-AF62-1990F52B6512}" destId="{E18C6CF4-EDEB-4539-A36D-E0355B626199}" srcOrd="3" destOrd="0" presId="urn:microsoft.com/office/officeart/2005/8/layout/hProcess4"/>
    <dgm:cxn modelId="{82907D50-79C5-A84C-B5BB-7EEEAEE42184}" type="presParOf" srcId="{1439717B-283C-48FF-AF62-1990F52B6512}" destId="{D9FCD5E9-9E94-4534-BAB4-3DB8EB44E7D0}" srcOrd="4" destOrd="0" presId="urn:microsoft.com/office/officeart/2005/8/layout/hProcess4"/>
    <dgm:cxn modelId="{4250092C-2AE5-C245-9B73-46CDE158A3F4}" type="presParOf" srcId="{224851B6-C14D-49DE-883B-A13003DA4601}" destId="{6A63D16E-EEE6-4267-97EA-5AD7D2BC4E84}" srcOrd="1" destOrd="0" presId="urn:microsoft.com/office/officeart/2005/8/layout/hProcess4"/>
    <dgm:cxn modelId="{46FB003F-15F7-7B4B-A69F-738E6403EB13}" type="presParOf" srcId="{224851B6-C14D-49DE-883B-A13003DA4601}" destId="{59BAED1E-A4FE-4FA3-8716-57917AF47F38}" srcOrd="2" destOrd="0" presId="urn:microsoft.com/office/officeart/2005/8/layout/hProcess4"/>
    <dgm:cxn modelId="{9A2BCE99-ADB4-0A4A-8EA7-718E2888B4C9}" type="presParOf" srcId="{59BAED1E-A4FE-4FA3-8716-57917AF47F38}" destId="{5C833856-7FAF-4B27-932C-67C7D08339F2}" srcOrd="0" destOrd="0" presId="urn:microsoft.com/office/officeart/2005/8/layout/hProcess4"/>
    <dgm:cxn modelId="{CB320F48-6A67-BC4A-AB80-A853610DCF4D}" type="presParOf" srcId="{59BAED1E-A4FE-4FA3-8716-57917AF47F38}" destId="{E83793B4-2C5C-4D90-82FA-E5EE4745664D}" srcOrd="1" destOrd="0" presId="urn:microsoft.com/office/officeart/2005/8/layout/hProcess4"/>
    <dgm:cxn modelId="{D9E682C5-2E9C-C049-9A78-A21F486AC197}" type="presParOf" srcId="{59BAED1E-A4FE-4FA3-8716-57917AF47F38}" destId="{67FFE978-6FBE-4424-80BE-B9E4B4DD0695}" srcOrd="2" destOrd="0" presId="urn:microsoft.com/office/officeart/2005/8/layout/hProcess4"/>
    <dgm:cxn modelId="{0FD3CE1F-0619-B240-93D3-48D7C40AF229}" type="presParOf" srcId="{59BAED1E-A4FE-4FA3-8716-57917AF47F38}" destId="{029D1FDE-4DD7-4FA5-8C70-0C747477B66C}" srcOrd="3" destOrd="0" presId="urn:microsoft.com/office/officeart/2005/8/layout/hProcess4"/>
    <dgm:cxn modelId="{E2412415-B9E9-3347-B6E5-AD555EC65CEE}" type="presParOf" srcId="{59BAED1E-A4FE-4FA3-8716-57917AF47F38}" destId="{C2556EF6-41FF-46C6-8829-911BFA533FFE}" srcOrd="4" destOrd="0" presId="urn:microsoft.com/office/officeart/2005/8/layout/hProcess4"/>
    <dgm:cxn modelId="{ECBF7E22-BD8A-5F44-8F6A-1E7E32029A61}" type="presParOf" srcId="{224851B6-C14D-49DE-883B-A13003DA4601}" destId="{DC2A0ADB-DCE3-4BF4-9952-0394865777AC}" srcOrd="3" destOrd="0" presId="urn:microsoft.com/office/officeart/2005/8/layout/hProcess4"/>
    <dgm:cxn modelId="{55C15C7F-83E9-F54A-89EB-AEBB65DAD47E}" type="presParOf" srcId="{224851B6-C14D-49DE-883B-A13003DA4601}" destId="{A874A3A3-A340-4ABC-99B5-7529D4415335}" srcOrd="4" destOrd="0" presId="urn:microsoft.com/office/officeart/2005/8/layout/hProcess4"/>
    <dgm:cxn modelId="{A567FCD2-5CD9-654C-9675-A7C7E455A5C1}" type="presParOf" srcId="{A874A3A3-A340-4ABC-99B5-7529D4415335}" destId="{14032C0B-60AE-432B-A713-F993D1C4BA8F}" srcOrd="0" destOrd="0" presId="urn:microsoft.com/office/officeart/2005/8/layout/hProcess4"/>
    <dgm:cxn modelId="{D8C26D40-8CB9-C64A-B5F0-232ADBB4B992}" type="presParOf" srcId="{A874A3A3-A340-4ABC-99B5-7529D4415335}" destId="{69C28D3B-E083-42DF-9EA0-916CA12125A9}" srcOrd="1" destOrd="0" presId="urn:microsoft.com/office/officeart/2005/8/layout/hProcess4"/>
    <dgm:cxn modelId="{5EDBF778-5D4E-2F4C-BB45-69EC9768D57C}" type="presParOf" srcId="{A874A3A3-A340-4ABC-99B5-7529D4415335}" destId="{843715D2-C2C2-41EB-BDA3-21230FBA46DB}" srcOrd="2" destOrd="0" presId="urn:microsoft.com/office/officeart/2005/8/layout/hProcess4"/>
    <dgm:cxn modelId="{7DAE1CF4-62F7-3049-81D3-AB84F984F733}" type="presParOf" srcId="{A874A3A3-A340-4ABC-99B5-7529D4415335}" destId="{047F5837-10E2-4FFC-A492-DB8A19EF48CA}" srcOrd="3" destOrd="0" presId="urn:microsoft.com/office/officeart/2005/8/layout/hProcess4"/>
    <dgm:cxn modelId="{AA0CDF99-BF64-6E44-8472-556F2FF256A2}"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36244"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altLang="zh-CN" sz="2700" kern="1200" dirty="0" smtClean="0"/>
            <a:t>EDA</a:t>
          </a:r>
          <a:endParaRPr lang="en-US" sz="2700" kern="1200" dirty="0"/>
        </a:p>
        <a:p>
          <a:pPr marL="228600" lvl="1" indent="-228600" algn="l" defTabSz="1200150">
            <a:lnSpc>
              <a:spcPct val="90000"/>
            </a:lnSpc>
            <a:spcBef>
              <a:spcPct val="0"/>
            </a:spcBef>
            <a:spcAft>
              <a:spcPct val="15000"/>
            </a:spcAft>
            <a:buChar char="••"/>
          </a:pPr>
          <a:r>
            <a:rPr lang="en-US" sz="2700" kern="1200" dirty="0" smtClean="0"/>
            <a:t>Missing data</a:t>
          </a:r>
          <a:endParaRPr lang="en-US" sz="2700" kern="1200" dirty="0"/>
        </a:p>
        <a:p>
          <a:pPr marL="228600" lvl="1" indent="-228600" algn="l" defTabSz="1200150">
            <a:lnSpc>
              <a:spcPct val="90000"/>
            </a:lnSpc>
            <a:spcBef>
              <a:spcPct val="0"/>
            </a:spcBef>
            <a:spcAft>
              <a:spcPct val="15000"/>
            </a:spcAft>
            <a:buChar char="••"/>
          </a:pPr>
          <a:r>
            <a:rPr lang="en-US" sz="2700" kern="1200" dirty="0" smtClean="0"/>
            <a:t>Category data</a:t>
          </a:r>
          <a:endParaRPr lang="en-US" sz="2700" kern="1200" dirty="0"/>
        </a:p>
      </dsp:txBody>
      <dsp:txXfrm>
        <a:off x="82644" y="1095673"/>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smtClean="0"/>
            <a:t>Preprocessing</a:t>
          </a:r>
        </a:p>
        <a:p>
          <a:pPr lvl="0" algn="ctr" defTabSz="622300">
            <a:lnSpc>
              <a:spcPct val="90000"/>
            </a:lnSpc>
            <a:spcBef>
              <a:spcPct val="0"/>
            </a:spcBef>
            <a:spcAft>
              <a:spcPct val="35000"/>
            </a:spcAft>
          </a:pPr>
          <a:endParaRPr lang="en-US" sz="1400" kern="1200" dirty="0"/>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smtClean="0"/>
            <a:t>Extract features from text</a:t>
          </a:r>
          <a:endParaRPr lang="en-US" sz="2700" kern="1200" dirty="0"/>
        </a:p>
      </dsp:txBody>
      <dsp:txXfrm>
        <a:off x="3255547" y="1527728"/>
        <a:ext cx="2351761" cy="1491398"/>
      </dsp:txXfrm>
    </dsp:sp>
    <dsp:sp modelId="{DC2A0ADB-DCE3-4BF4-9952-0394865777AC}">
      <dsp:nvSpPr>
        <dsp:cNvPr id="0" name=""/>
        <dsp:cNvSpPr/>
      </dsp:nvSpPr>
      <dsp:spPr>
        <a:xfrm>
          <a:off x="4548654" y="-185047"/>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Predict</a:t>
          </a:r>
          <a:endParaRPr lang="en-US" sz="1400" kern="1200" dirty="0"/>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dirty="0" smtClean="0"/>
            <a:t>Without NLP</a:t>
          </a:r>
          <a:endParaRPr lang="en-US" sz="2700" kern="1200" dirty="0"/>
        </a:p>
        <a:p>
          <a:pPr marL="228600" lvl="1" indent="-228600" algn="l" defTabSz="1200150">
            <a:lnSpc>
              <a:spcPct val="90000"/>
            </a:lnSpc>
            <a:spcBef>
              <a:spcPct val="0"/>
            </a:spcBef>
            <a:spcAft>
              <a:spcPct val="15000"/>
            </a:spcAft>
            <a:buChar char="••"/>
          </a:pPr>
          <a:r>
            <a:rPr lang="en-US" sz="2700" kern="1200" dirty="0" smtClean="0"/>
            <a:t>With NLP</a:t>
          </a:r>
          <a:endParaRPr lang="en-US" sz="2700" kern="1200" dirty="0"/>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Get Result</a:t>
          </a:r>
          <a:endParaRPr lang="en-US" sz="1400" kern="1200" dirty="0"/>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12/15/17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12/15/17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12/15/17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12/15/17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12/15/17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12/15/17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12/15/17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12/15/17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12/15/17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12/15/17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12/15/17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12/15/17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12/15/17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mercari-price-suggestion-" TargetMode="Externa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zh-CN" dirty="0" smtClean="0"/>
              <a:t>Price</a:t>
            </a:r>
            <a:r>
              <a:rPr lang="zh-CN" altLang="en-US" dirty="0" smtClean="0"/>
              <a:t> </a:t>
            </a:r>
            <a:r>
              <a:rPr lang="en-US" altLang="zh-CN" dirty="0" smtClean="0"/>
              <a:t>Suggestion of </a:t>
            </a:r>
            <a:r>
              <a:rPr lang="en-US" altLang="zh-CN" dirty="0"/>
              <a:t>Retail</a:t>
            </a:r>
            <a:r>
              <a:rPr lang="en-US" dirty="0"/>
              <a:t> </a:t>
            </a:r>
            <a:r>
              <a:rPr lang="en-US" altLang="zh-CN" dirty="0"/>
              <a:t>Item</a:t>
            </a:r>
            <a:r>
              <a:rPr lang="zh-CN" altLang="en-US" dirty="0"/>
              <a:t> </a:t>
            </a:r>
            <a:endParaRPr lang="en-US" dirty="0"/>
          </a:p>
        </p:txBody>
      </p:sp>
      <p:sp>
        <p:nvSpPr>
          <p:cNvPr id="4" name="Subtitle 3"/>
          <p:cNvSpPr>
            <a:spLocks noGrp="1"/>
          </p:cNvSpPr>
          <p:nvPr>
            <p:ph type="subTitle" idx="1"/>
          </p:nvPr>
        </p:nvSpPr>
        <p:spPr/>
        <p:txBody>
          <a:bodyPr/>
          <a:lstStyle/>
          <a:p>
            <a:r>
              <a:rPr lang="it-IT" dirty="0" smtClean="0"/>
              <a:t>With NLP on </a:t>
            </a:r>
            <a:r>
              <a:rPr lang="it-IT" dirty="0"/>
              <a:t>Item </a:t>
            </a:r>
            <a:r>
              <a:rPr lang="it-IT" dirty="0" err="1" smtClean="0"/>
              <a:t>description</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Category</a:t>
            </a:r>
            <a:endParaRPr lang="en-US" dirty="0"/>
          </a:p>
        </p:txBody>
      </p:sp>
      <p:sp>
        <p:nvSpPr>
          <p:cNvPr id="3" name="Content Placeholder 2"/>
          <p:cNvSpPr>
            <a:spLocks noGrp="1"/>
          </p:cNvSpPr>
          <p:nvPr>
            <p:ph sz="half" idx="1"/>
          </p:nvPr>
        </p:nvSpPr>
        <p:spPr/>
        <p:txBody>
          <a:bodyPr/>
          <a:lstStyle/>
          <a:p>
            <a:r>
              <a:rPr lang="en-US" dirty="0" smtClean="0"/>
              <a:t>Observation:</a:t>
            </a:r>
          </a:p>
          <a:p>
            <a:pPr lvl="1"/>
            <a:r>
              <a:rPr lang="en-US" dirty="0" smtClean="0"/>
              <a:t>We </a:t>
            </a:r>
            <a:r>
              <a:rPr lang="en-US" dirty="0"/>
              <a:t>notice that the </a:t>
            </a:r>
            <a:r>
              <a:rPr lang="en-US" dirty="0" smtClean="0"/>
              <a:t>category name </a:t>
            </a:r>
            <a:r>
              <a:rPr lang="en-US" dirty="0"/>
              <a:t>is actually encoded as three or four hierarchical levels </a:t>
            </a:r>
            <a:r>
              <a:rPr lang="en-US" dirty="0" err="1" smtClean="0"/>
              <a:t>splitted</a:t>
            </a:r>
            <a:r>
              <a:rPr lang="en-US" dirty="0" smtClean="0"/>
              <a:t> </a:t>
            </a:r>
            <a:r>
              <a:rPr lang="en-US" dirty="0"/>
              <a:t>by </a:t>
            </a:r>
            <a:r>
              <a:rPr lang="en-US" dirty="0" smtClean="0">
                <a:solidFill>
                  <a:srgbClr val="FF0000"/>
                </a:solidFill>
              </a:rPr>
              <a:t>/</a:t>
            </a:r>
            <a:r>
              <a:rPr lang="en-US" dirty="0" smtClean="0"/>
              <a:t>.</a:t>
            </a:r>
          </a:p>
          <a:p>
            <a:r>
              <a:rPr lang="en-US" dirty="0" smtClean="0"/>
              <a:t>Solution:</a:t>
            </a:r>
          </a:p>
          <a:p>
            <a:pPr lvl="1"/>
            <a:r>
              <a:rPr lang="en-US" dirty="0"/>
              <a:t>split the category names and store them </a:t>
            </a:r>
            <a:r>
              <a:rPr lang="en-US" dirty="0">
                <a:solidFill>
                  <a:srgbClr val="FF0000"/>
                </a:solidFill>
              </a:rPr>
              <a:t>into 4 columns</a:t>
            </a:r>
            <a:r>
              <a:rPr lang="en-US" dirty="0"/>
              <a:t>. The major category (1st category) only has 11 levels and we can make distinguishable visualizations on them. From the 2nd level on the # of levels are too many to visualize.</a:t>
            </a:r>
          </a:p>
          <a:p>
            <a:endParaRPr lang="en-US" dirty="0" smtClean="0"/>
          </a:p>
          <a:p>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161585" y="1905001"/>
            <a:ext cx="4554796" cy="4351797"/>
          </a:xfrm>
          <a:prstGeom prst="rect">
            <a:avLst/>
          </a:prstGeom>
        </p:spPr>
      </p:pic>
    </p:spTree>
    <p:extLst>
      <p:ext uri="{BB962C8B-B14F-4D97-AF65-F5344CB8AC3E}">
        <p14:creationId xmlns:p14="http://schemas.microsoft.com/office/powerpoint/2010/main" val="168423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Category</a:t>
            </a:r>
          </a:p>
        </p:txBody>
      </p:sp>
      <p:sp>
        <p:nvSpPr>
          <p:cNvPr id="3" name="Content Placeholder 2"/>
          <p:cNvSpPr>
            <a:spLocks noGrp="1"/>
          </p:cNvSpPr>
          <p:nvPr>
            <p:ph sz="half" idx="1"/>
          </p:nvPr>
        </p:nvSpPr>
        <p:spPr>
          <a:xfrm>
            <a:off x="1504781" y="1905001"/>
            <a:ext cx="9009231" cy="2971799"/>
          </a:xfrm>
        </p:spPr>
        <p:txBody>
          <a:bodyPr>
            <a:normAutofit/>
          </a:bodyPr>
          <a:lstStyle/>
          <a:p>
            <a:r>
              <a:rPr lang="en-US" dirty="0"/>
              <a:t>Most items only have </a:t>
            </a:r>
            <a:r>
              <a:rPr lang="en-US" dirty="0">
                <a:solidFill>
                  <a:srgbClr val="FF0000"/>
                </a:solidFill>
              </a:rPr>
              <a:t>three</a:t>
            </a:r>
            <a:r>
              <a:rPr lang="en-US" dirty="0"/>
              <a:t> levels of categories. But the 4th level exists with 8 unique sub-categories and 4389 items. For modeling perspective it may be fine to combine it with 3rd levels but for analysis purpose I extract and keep the 4th level here.</a:t>
            </a:r>
          </a:p>
        </p:txBody>
      </p:sp>
      <p:pic>
        <p:nvPicPr>
          <p:cNvPr id="5" name="Picture 4"/>
          <p:cNvPicPr>
            <a:picLocks noChangeAspect="1"/>
          </p:cNvPicPr>
          <p:nvPr/>
        </p:nvPicPr>
        <p:blipFill>
          <a:blip r:embed="rId2"/>
          <a:stretch>
            <a:fillRect/>
          </a:stretch>
        </p:blipFill>
        <p:spPr>
          <a:xfrm>
            <a:off x="1827212" y="4084908"/>
            <a:ext cx="8164682" cy="1583784"/>
          </a:xfrm>
          <a:prstGeom prst="rect">
            <a:avLst/>
          </a:prstGeom>
        </p:spPr>
      </p:pic>
    </p:spTree>
    <p:extLst>
      <p:ext uri="{BB962C8B-B14F-4D97-AF65-F5344CB8AC3E}">
        <p14:creationId xmlns:p14="http://schemas.microsoft.com/office/powerpoint/2010/main" val="213992520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3" y="838200"/>
            <a:ext cx="5257800" cy="5257800"/>
          </a:xfrm>
        </p:spPr>
      </p:pic>
      <p:pic>
        <p:nvPicPr>
          <p:cNvPr id="13" name="Content Placeholder 1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399212" y="838199"/>
            <a:ext cx="5257801" cy="5257801"/>
          </a:xfrm>
        </p:spPr>
      </p:pic>
    </p:spTree>
    <p:extLst>
      <p:ext uri="{BB962C8B-B14F-4D97-AF65-F5344CB8AC3E}">
        <p14:creationId xmlns:p14="http://schemas.microsoft.com/office/powerpoint/2010/main" val="1440930204"/>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98612" y="609600"/>
            <a:ext cx="8991600" cy="5715000"/>
          </a:xfrm>
        </p:spPr>
      </p:pic>
    </p:spTree>
    <p:extLst>
      <p:ext uri="{BB962C8B-B14F-4D97-AF65-F5344CB8AC3E}">
        <p14:creationId xmlns:p14="http://schemas.microsoft.com/office/powerpoint/2010/main" val="803058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Item Description</a:t>
            </a:r>
            <a:endParaRPr lang="en-US" dirty="0"/>
          </a:p>
        </p:txBody>
      </p:sp>
      <p:sp>
        <p:nvSpPr>
          <p:cNvPr id="6" name="Content Placeholder 5"/>
          <p:cNvSpPr>
            <a:spLocks noGrp="1"/>
          </p:cNvSpPr>
          <p:nvPr>
            <p:ph sz="half" idx="1"/>
          </p:nvPr>
        </p:nvSpPr>
        <p:spPr>
          <a:xfrm>
            <a:off x="1504781" y="1905001"/>
            <a:ext cx="9161633" cy="4114800"/>
          </a:xfrm>
        </p:spPr>
        <p:txBody>
          <a:bodyPr/>
          <a:lstStyle/>
          <a:p>
            <a:r>
              <a:rPr lang="en-US" dirty="0"/>
              <a:t>Remove the price </a:t>
            </a:r>
            <a:r>
              <a:rPr lang="en-US" dirty="0" smtClean="0"/>
              <a:t>description</a:t>
            </a:r>
          </a:p>
          <a:p>
            <a:r>
              <a:rPr lang="en-US" dirty="0"/>
              <a:t>R</a:t>
            </a:r>
            <a:r>
              <a:rPr lang="en-US" dirty="0" smtClean="0"/>
              <a:t>emove </a:t>
            </a:r>
            <a:r>
              <a:rPr lang="en-US" dirty="0" err="1"/>
              <a:t>english</a:t>
            </a:r>
            <a:r>
              <a:rPr lang="en-US" dirty="0"/>
              <a:t> </a:t>
            </a:r>
            <a:r>
              <a:rPr lang="en-US" dirty="0" err="1" smtClean="0"/>
              <a:t>stopwords</a:t>
            </a:r>
            <a:r>
              <a:rPr lang="en-US" dirty="0" smtClean="0"/>
              <a:t>, </a:t>
            </a:r>
            <a:r>
              <a:rPr lang="en-US" dirty="0"/>
              <a:t>punctuation, and stem words</a:t>
            </a:r>
            <a:r>
              <a:rPr lang="en-US" dirty="0" smtClean="0"/>
              <a:t>.</a:t>
            </a:r>
          </a:p>
          <a:p>
            <a:r>
              <a:rPr lang="en-US" sz="3200" dirty="0" smtClean="0">
                <a:solidFill>
                  <a:srgbClr val="FF0000"/>
                </a:solidFill>
              </a:rPr>
              <a:t>N-Grams</a:t>
            </a:r>
            <a:endParaRPr lang="en-US" sz="3200" dirty="0">
              <a:solidFill>
                <a:srgbClr val="FF0000"/>
              </a:solidFill>
            </a:endParaRPr>
          </a:p>
          <a:p>
            <a:endParaRPr lang="en-US" dirty="0" smtClean="0"/>
          </a:p>
          <a:p>
            <a:endParaRPr lang="en-US" dirty="0"/>
          </a:p>
        </p:txBody>
      </p:sp>
    </p:spTree>
    <p:extLst>
      <p:ext uri="{BB962C8B-B14F-4D97-AF65-F5344CB8AC3E}">
        <p14:creationId xmlns:p14="http://schemas.microsoft.com/office/powerpoint/2010/main" val="103035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38200"/>
            <a:ext cx="5029199" cy="1371600"/>
          </a:xfrm>
        </p:spPr>
        <p:txBody>
          <a:bodyPr/>
          <a:lstStyle/>
          <a:p>
            <a:r>
              <a:rPr lang="en-US" dirty="0" smtClean="0">
                <a:latin typeface="Times" charset="0"/>
                <a:ea typeface="Times" charset="0"/>
                <a:cs typeface="Times" charset="0"/>
              </a:rPr>
              <a:t>N-Grams  (N=1)</a:t>
            </a:r>
            <a:endParaRPr lang="en-US" dirty="0">
              <a:latin typeface="Times" charset="0"/>
              <a:ea typeface="Times" charset="0"/>
              <a:cs typeface="Times"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4212" y="2514600"/>
            <a:ext cx="5240338" cy="31242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2322" y="2514600"/>
            <a:ext cx="5240338" cy="3124200"/>
          </a:xfrm>
        </p:spPr>
      </p:pic>
      <p:sp>
        <p:nvSpPr>
          <p:cNvPr id="7" name="Title 1"/>
          <p:cNvSpPr txBox="1">
            <a:spLocks/>
          </p:cNvSpPr>
          <p:nvPr/>
        </p:nvSpPr>
        <p:spPr>
          <a:xfrm>
            <a:off x="6123192" y="838200"/>
            <a:ext cx="5029199" cy="1371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dirty="0" smtClean="0">
                <a:latin typeface="Times" charset="0"/>
                <a:ea typeface="Times" charset="0"/>
                <a:cs typeface="Times" charset="0"/>
              </a:rPr>
              <a:t>N-Grams  (N=2)</a:t>
            </a:r>
            <a:endParaRPr lang="en-US" dirty="0">
              <a:latin typeface="Times" charset="0"/>
              <a:ea typeface="Times" charset="0"/>
              <a:cs typeface="Times" charset="0"/>
            </a:endParaRPr>
          </a:p>
        </p:txBody>
      </p:sp>
    </p:spTree>
    <p:extLst>
      <p:ext uri="{BB962C8B-B14F-4D97-AF65-F5344CB8AC3E}">
        <p14:creationId xmlns:p14="http://schemas.microsoft.com/office/powerpoint/2010/main" val="1821133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smtClean="0"/>
              <a:t>Handle missing data</a:t>
            </a:r>
          </a:p>
          <a:p>
            <a:r>
              <a:rPr lang="en-US" dirty="0" smtClean="0"/>
              <a:t>Encoding category data</a:t>
            </a:r>
          </a:p>
          <a:p>
            <a:r>
              <a:rPr lang="en-US" dirty="0" smtClean="0"/>
              <a:t>Clean text data</a:t>
            </a:r>
          </a:p>
          <a:p>
            <a:endParaRPr lang="en-US" dirty="0"/>
          </a:p>
        </p:txBody>
      </p:sp>
    </p:spTree>
    <p:extLst>
      <p:ext uri="{BB962C8B-B14F-4D97-AF65-F5344CB8AC3E}">
        <p14:creationId xmlns:p14="http://schemas.microsoft.com/office/powerpoint/2010/main" val="93182245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70015" y="1600200"/>
            <a:ext cx="9524997" cy="1524000"/>
          </a:xfrm>
        </p:spPr>
        <p:txBody>
          <a:bodyPr/>
          <a:lstStyle/>
          <a:p>
            <a:r>
              <a:rPr lang="en-US" dirty="0"/>
              <a:t>We fill all the missing data with the string ‘missing’, which mean we take missing value as one </a:t>
            </a:r>
            <a:r>
              <a:rPr lang="en-US"/>
              <a:t>of </a:t>
            </a:r>
            <a:r>
              <a:rPr lang="en-US" smtClean="0"/>
              <a:t>the </a:t>
            </a:r>
            <a:r>
              <a:rPr lang="en-US" dirty="0"/>
              <a:t>categories.</a:t>
            </a:r>
          </a:p>
        </p:txBody>
      </p:sp>
      <p:sp>
        <p:nvSpPr>
          <p:cNvPr id="6" name="Title 1"/>
          <p:cNvSpPr>
            <a:spLocks noGrp="1"/>
          </p:cNvSpPr>
          <p:nvPr>
            <p:ph type="title"/>
          </p:nvPr>
        </p:nvSpPr>
        <p:spPr>
          <a:xfrm>
            <a:off x="1370015" y="381000"/>
            <a:ext cx="9296399" cy="1143000"/>
          </a:xfrm>
        </p:spPr>
        <p:txBody>
          <a:bodyPr/>
          <a:lstStyle/>
          <a:p>
            <a:r>
              <a:rPr lang="en-US" dirty="0" smtClean="0"/>
              <a:t>Missing data</a:t>
            </a:r>
            <a:endParaRPr lang="en-US" dirty="0"/>
          </a:p>
        </p:txBody>
      </p:sp>
      <p:sp>
        <p:nvSpPr>
          <p:cNvPr id="7" name="Title 1"/>
          <p:cNvSpPr txBox="1">
            <a:spLocks/>
          </p:cNvSpPr>
          <p:nvPr/>
        </p:nvSpPr>
        <p:spPr>
          <a:xfrm>
            <a:off x="1370015" y="2286000"/>
            <a:ext cx="9296399" cy="1143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en-US" dirty="0" smtClean="0"/>
              <a:t>Encoding category data</a:t>
            </a:r>
            <a:endParaRPr lang="en-US" dirty="0"/>
          </a:p>
        </p:txBody>
      </p:sp>
      <p:sp>
        <p:nvSpPr>
          <p:cNvPr id="9" name="Content Placeholder 3"/>
          <p:cNvSpPr txBox="1">
            <a:spLocks/>
          </p:cNvSpPr>
          <p:nvPr/>
        </p:nvSpPr>
        <p:spPr>
          <a:xfrm>
            <a:off x="1364798" y="3657600"/>
            <a:ext cx="9524997" cy="15240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smtClean="0"/>
              <a:t>Encoding all category data, including brand and category. </a:t>
            </a:r>
            <a:endParaRPr lang="en-US" dirty="0"/>
          </a:p>
        </p:txBody>
      </p:sp>
      <p:pic>
        <p:nvPicPr>
          <p:cNvPr id="11" name="Picture 10"/>
          <p:cNvPicPr>
            <a:picLocks noChangeAspect="1"/>
          </p:cNvPicPr>
          <p:nvPr/>
        </p:nvPicPr>
        <p:blipFill>
          <a:blip r:embed="rId2"/>
          <a:stretch>
            <a:fillRect/>
          </a:stretch>
        </p:blipFill>
        <p:spPr>
          <a:xfrm>
            <a:off x="1446213" y="4495800"/>
            <a:ext cx="9144001" cy="1524000"/>
          </a:xfrm>
          <a:prstGeom prst="rect">
            <a:avLst/>
          </a:prstGeom>
        </p:spPr>
      </p:pic>
    </p:spTree>
    <p:extLst>
      <p:ext uri="{BB962C8B-B14F-4D97-AF65-F5344CB8AC3E}">
        <p14:creationId xmlns:p14="http://schemas.microsoft.com/office/powerpoint/2010/main" val="1221309871"/>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370015" y="2133600"/>
            <a:ext cx="9524997" cy="1524000"/>
          </a:xfrm>
        </p:spPr>
        <p:txBody>
          <a:bodyPr>
            <a:noAutofit/>
          </a:bodyPr>
          <a:lstStyle/>
          <a:p>
            <a:r>
              <a:rPr lang="en-US" sz="2000" dirty="0"/>
              <a:t>Price description in the item description is of no use, since people can write any price as they wish. This may have a bad impact on our training. So we remove the price in the text</a:t>
            </a:r>
            <a:r>
              <a:rPr lang="en-US" sz="2000" dirty="0" smtClean="0"/>
              <a:t>.</a:t>
            </a:r>
          </a:p>
          <a:p>
            <a:endParaRPr lang="en-US" sz="2000" dirty="0"/>
          </a:p>
          <a:p>
            <a:r>
              <a:rPr lang="en-US" sz="2000" dirty="0" smtClean="0"/>
              <a:t>Lower all words to simplify  future analyzing.</a:t>
            </a:r>
            <a:endParaRPr lang="en-US" sz="2000" dirty="0"/>
          </a:p>
        </p:txBody>
      </p:sp>
      <p:sp>
        <p:nvSpPr>
          <p:cNvPr id="6" name="Title 1"/>
          <p:cNvSpPr>
            <a:spLocks noGrp="1"/>
          </p:cNvSpPr>
          <p:nvPr>
            <p:ph type="title"/>
          </p:nvPr>
        </p:nvSpPr>
        <p:spPr>
          <a:xfrm>
            <a:off x="1370015" y="381000"/>
            <a:ext cx="9296399" cy="1143000"/>
          </a:xfrm>
        </p:spPr>
        <p:txBody>
          <a:bodyPr/>
          <a:lstStyle/>
          <a:p>
            <a:r>
              <a:rPr lang="en-US" dirty="0" smtClean="0"/>
              <a:t>Text data</a:t>
            </a:r>
            <a:endParaRPr lang="en-US" dirty="0"/>
          </a:p>
        </p:txBody>
      </p:sp>
    </p:spTree>
    <p:extLst>
      <p:ext uri="{BB962C8B-B14F-4D97-AF65-F5344CB8AC3E}">
        <p14:creationId xmlns:p14="http://schemas.microsoft.com/office/powerpoint/2010/main" val="419234999"/>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4" name="Text Placeholder 3"/>
          <p:cNvSpPr>
            <a:spLocks noGrp="1"/>
          </p:cNvSpPr>
          <p:nvPr>
            <p:ph type="body" sz="half" idx="2"/>
          </p:nvPr>
        </p:nvSpPr>
        <p:spPr/>
        <p:txBody>
          <a:bodyPr/>
          <a:lstStyle/>
          <a:p>
            <a:endParaRPr lang="en-US"/>
          </a:p>
        </p:txBody>
      </p:sp>
      <p:sp>
        <p:nvSpPr>
          <p:cNvPr id="3" name="Content Placeholder 2"/>
          <p:cNvSpPr>
            <a:spLocks noGrp="1"/>
          </p:cNvSpPr>
          <p:nvPr>
            <p:ph idx="1"/>
          </p:nvPr>
        </p:nvSpPr>
        <p:spPr/>
        <p:txBody>
          <a:bodyPr/>
          <a:lstStyle/>
          <a:p>
            <a:r>
              <a:rPr lang="en-US" dirty="0" smtClean="0"/>
              <a:t>Prediction without </a:t>
            </a:r>
            <a:r>
              <a:rPr lang="en-US" dirty="0"/>
              <a:t>NLP </a:t>
            </a:r>
          </a:p>
          <a:p>
            <a:pPr lvl="1"/>
            <a:r>
              <a:rPr lang="en-US" dirty="0" smtClean="0"/>
              <a:t>Group Average</a:t>
            </a:r>
          </a:p>
          <a:p>
            <a:pPr lvl="1"/>
            <a:r>
              <a:rPr lang="en-US" dirty="0" smtClean="0"/>
              <a:t>Random Forest, ridge regression</a:t>
            </a:r>
          </a:p>
          <a:p>
            <a:r>
              <a:rPr lang="en-US" dirty="0" smtClean="0"/>
              <a:t>Prediction with NLP</a:t>
            </a:r>
          </a:p>
          <a:p>
            <a:pPr marL="442913" lvl="2" indent="-223838">
              <a:spcBef>
                <a:spcPts val="1800"/>
              </a:spcBef>
            </a:pPr>
            <a:r>
              <a:rPr lang="en-US" dirty="0"/>
              <a:t>Feature extraction--Model with expert’s supervision</a:t>
            </a:r>
          </a:p>
          <a:p>
            <a:pPr lvl="1"/>
            <a:r>
              <a:rPr lang="en-US" dirty="0" smtClean="0"/>
              <a:t>Word Embedding</a:t>
            </a:r>
          </a:p>
          <a:p>
            <a:pPr lvl="2"/>
            <a:r>
              <a:rPr lang="en-US" dirty="0" smtClean="0"/>
              <a:t>BOW</a:t>
            </a:r>
          </a:p>
          <a:p>
            <a:pPr lvl="2"/>
            <a:r>
              <a:rPr lang="en-US" dirty="0" smtClean="0"/>
              <a:t>Word2Vec</a:t>
            </a:r>
          </a:p>
          <a:p>
            <a:pPr lvl="2"/>
            <a:r>
              <a:rPr lang="en-US" dirty="0" smtClean="0"/>
              <a:t>TF-IDF</a:t>
            </a:r>
          </a:p>
          <a:p>
            <a:pPr lvl="2"/>
            <a:r>
              <a:rPr lang="en-US" dirty="0" smtClean="0"/>
              <a:t>LDA</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68924726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Motivation</a:t>
            </a:r>
            <a:endParaRPr lang="en-US" dirty="0"/>
          </a:p>
        </p:txBody>
      </p:sp>
      <p:sp>
        <p:nvSpPr>
          <p:cNvPr id="14" name="Content Placeholder 13"/>
          <p:cNvSpPr>
            <a:spLocks noGrp="1"/>
          </p:cNvSpPr>
          <p:nvPr>
            <p:ph idx="1"/>
          </p:nvPr>
        </p:nvSpPr>
        <p:spPr>
          <a:xfrm>
            <a:off x="1522413" y="1752601"/>
            <a:ext cx="9134391" cy="4800600"/>
          </a:xfrm>
        </p:spPr>
        <p:txBody>
          <a:bodyPr>
            <a:normAutofit fontScale="92500"/>
          </a:bodyPr>
          <a:lstStyle/>
          <a:p>
            <a:pPr fontAlgn="base"/>
            <a:r>
              <a:rPr lang="en-US" dirty="0"/>
              <a:t>It can be hard to know how much something’s really worth. Small details can mean big differences in pricing. For example, one of these sweaters cost $335 and the other cost $9.99. Can you guess which one’s </a:t>
            </a:r>
            <a:r>
              <a:rPr lang="en-US" dirty="0" smtClean="0"/>
              <a:t>which?</a:t>
            </a:r>
          </a:p>
          <a:p>
            <a:pPr fontAlgn="base"/>
            <a:endParaRPr lang="en-US" dirty="0"/>
          </a:p>
          <a:p>
            <a:pPr fontAlgn="base"/>
            <a:endParaRPr lang="en-US" dirty="0" smtClean="0"/>
          </a:p>
          <a:p>
            <a:pPr fontAlgn="base"/>
            <a:endParaRPr lang="en-US" dirty="0"/>
          </a:p>
          <a:p>
            <a:pPr fontAlgn="base"/>
            <a:endParaRPr lang="en-US" dirty="0"/>
          </a:p>
          <a:p>
            <a:pPr marL="0" indent="0" fontAlgn="base">
              <a:buNone/>
            </a:pPr>
            <a:endParaRPr lang="en-US" dirty="0" smtClean="0"/>
          </a:p>
          <a:p>
            <a:pPr marL="0" indent="0" fontAlgn="base">
              <a:buNone/>
            </a:pPr>
            <a:r>
              <a:rPr lang="en-US" dirty="0" smtClean="0"/>
              <a:t> Source</a:t>
            </a:r>
            <a:r>
              <a:rPr lang="en-US" dirty="0"/>
              <a:t>: kaggle </a:t>
            </a:r>
            <a:endParaRPr lang="en-US" dirty="0" smtClean="0"/>
          </a:p>
          <a:p>
            <a:pPr marL="0" indent="0" fontAlgn="base">
              <a:buNone/>
            </a:pPr>
            <a:r>
              <a:rPr lang="en-US" dirty="0" smtClean="0"/>
              <a:t>(</a:t>
            </a:r>
            <a:r>
              <a:rPr lang="en-US" dirty="0" smtClean="0">
                <a:hlinkClick r:id="rId2"/>
              </a:rPr>
              <a:t>https</a:t>
            </a:r>
            <a:r>
              <a:rPr lang="en-US" dirty="0">
                <a:hlinkClick r:id="rId2"/>
              </a:rPr>
              <a:t>://</a:t>
            </a:r>
            <a:r>
              <a:rPr lang="en-US" dirty="0" smtClean="0">
                <a:hlinkClick r:id="rId2"/>
              </a:rPr>
              <a:t>www.kaggle.com/c/mercari-price-suggestion</a:t>
            </a:r>
            <a:r>
              <a:rPr lang="en-US" dirty="0" smtClean="0"/>
              <a:t>-challenge)</a:t>
            </a:r>
            <a:endParaRPr lang="en-US" dirty="0"/>
          </a:p>
        </p:txBody>
      </p:sp>
      <p:pic>
        <p:nvPicPr>
          <p:cNvPr id="4" name="图片 1"/>
          <p:cNvPicPr/>
          <p:nvPr/>
        </p:nvPicPr>
        <p:blipFill>
          <a:blip r:embed="rId3"/>
          <a:stretch>
            <a:fillRect/>
          </a:stretch>
        </p:blipFill>
        <p:spPr>
          <a:xfrm>
            <a:off x="1522413" y="2895600"/>
            <a:ext cx="8686799" cy="2307703"/>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without </a:t>
            </a:r>
            <a:r>
              <a:rPr lang="en-US" dirty="0"/>
              <a:t>NLP</a:t>
            </a:r>
          </a:p>
        </p:txBody>
      </p:sp>
      <p:sp>
        <p:nvSpPr>
          <p:cNvPr id="3" name="Content Placeholder 2"/>
          <p:cNvSpPr>
            <a:spLocks noGrp="1"/>
          </p:cNvSpPr>
          <p:nvPr>
            <p:ph sz="half" idx="1"/>
          </p:nvPr>
        </p:nvSpPr>
        <p:spPr>
          <a:xfrm>
            <a:off x="1504781" y="1905001"/>
            <a:ext cx="8933031" cy="4114800"/>
          </a:xfrm>
        </p:spPr>
        <p:txBody>
          <a:bodyPr/>
          <a:lstStyle/>
          <a:p>
            <a:r>
              <a:rPr lang="en-US" dirty="0" smtClean="0"/>
              <a:t>Group Average--A completely mathematical solution when item description is missing</a:t>
            </a:r>
          </a:p>
          <a:p>
            <a:pPr lvl="1"/>
            <a:r>
              <a:rPr lang="en-US" dirty="0" smtClean="0"/>
              <a:t>Group all columns and find items that have same features to calculate average price.</a:t>
            </a:r>
          </a:p>
        </p:txBody>
      </p:sp>
      <p:pic>
        <p:nvPicPr>
          <p:cNvPr id="5" name="Picture 4"/>
          <p:cNvPicPr>
            <a:picLocks noChangeAspect="1"/>
          </p:cNvPicPr>
          <p:nvPr/>
        </p:nvPicPr>
        <p:blipFill>
          <a:blip r:embed="rId2"/>
          <a:stretch>
            <a:fillRect/>
          </a:stretch>
        </p:blipFill>
        <p:spPr>
          <a:xfrm>
            <a:off x="3046412" y="3505200"/>
            <a:ext cx="4953000" cy="3124200"/>
          </a:xfrm>
          <a:prstGeom prst="rect">
            <a:avLst/>
          </a:prstGeom>
        </p:spPr>
      </p:pic>
    </p:spTree>
    <p:extLst>
      <p:ext uri="{BB962C8B-B14F-4D97-AF65-F5344CB8AC3E}">
        <p14:creationId xmlns:p14="http://schemas.microsoft.com/office/powerpoint/2010/main" val="420698826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without NLP</a:t>
            </a:r>
            <a:endParaRPr lang="en-US" dirty="0"/>
          </a:p>
        </p:txBody>
      </p:sp>
      <p:sp>
        <p:nvSpPr>
          <p:cNvPr id="3" name="Content Placeholder 2"/>
          <p:cNvSpPr>
            <a:spLocks noGrp="1"/>
          </p:cNvSpPr>
          <p:nvPr>
            <p:ph sz="half" idx="1"/>
          </p:nvPr>
        </p:nvSpPr>
        <p:spPr/>
        <p:txBody>
          <a:bodyPr/>
          <a:lstStyle/>
          <a:p>
            <a:r>
              <a:rPr lang="en-US" dirty="0" smtClean="0"/>
              <a:t>Random Forest</a:t>
            </a:r>
          </a:p>
          <a:p>
            <a:pPr lvl="1"/>
            <a:r>
              <a:rPr lang="en-US" dirty="0" smtClean="0"/>
              <a:t>RMSLE: </a:t>
            </a:r>
          </a:p>
          <a:p>
            <a:pPr lvl="2"/>
            <a:r>
              <a:rPr lang="is-IS" dirty="0" smtClean="0"/>
              <a:t>Test : </a:t>
            </a:r>
            <a:r>
              <a:rPr lang="it-IT" dirty="0" smtClean="0"/>
              <a:t>0.6021</a:t>
            </a:r>
            <a:endParaRPr lang="en-US" dirty="0"/>
          </a:p>
        </p:txBody>
      </p:sp>
      <p:sp>
        <p:nvSpPr>
          <p:cNvPr id="4" name="Content Placeholder 3"/>
          <p:cNvSpPr>
            <a:spLocks noGrp="1"/>
          </p:cNvSpPr>
          <p:nvPr>
            <p:ph sz="half" idx="2"/>
          </p:nvPr>
        </p:nvSpPr>
        <p:spPr/>
        <p:txBody>
          <a:bodyPr/>
          <a:lstStyle/>
          <a:p>
            <a:r>
              <a:rPr lang="en-US" altLang="zh-CN" dirty="0" smtClean="0"/>
              <a:t>Ridge</a:t>
            </a:r>
            <a:r>
              <a:rPr lang="zh-CN" altLang="en-US" dirty="0" smtClean="0"/>
              <a:t> </a:t>
            </a:r>
            <a:r>
              <a:rPr lang="en-US" dirty="0" smtClean="0"/>
              <a:t>regression</a:t>
            </a:r>
          </a:p>
          <a:p>
            <a:pPr lvl="1"/>
            <a:r>
              <a:rPr lang="en-US" dirty="0"/>
              <a:t>RMSLE: </a:t>
            </a:r>
            <a:endParaRPr lang="en-US" dirty="0" smtClean="0"/>
          </a:p>
          <a:p>
            <a:pPr lvl="2"/>
            <a:r>
              <a:rPr lang="is-IS" dirty="0" smtClean="0"/>
              <a:t>Test : 0.7892</a:t>
            </a:r>
            <a:endParaRPr lang="en-US" dirty="0"/>
          </a:p>
        </p:txBody>
      </p:sp>
    </p:spTree>
    <p:extLst>
      <p:ext uri="{BB962C8B-B14F-4D97-AF65-F5344CB8AC3E}">
        <p14:creationId xmlns:p14="http://schemas.microsoft.com/office/powerpoint/2010/main" val="99247568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4781" y="1905001"/>
            <a:ext cx="9161633" cy="4114800"/>
          </a:xfrm>
        </p:spPr>
        <p:txBody>
          <a:bodyPr/>
          <a:lstStyle/>
          <a:p>
            <a:r>
              <a:rPr lang="en-US" dirty="0" smtClean="0"/>
              <a:t>Feature extraction</a:t>
            </a:r>
          </a:p>
          <a:p>
            <a:pPr lvl="1"/>
            <a:r>
              <a:rPr lang="en-US" dirty="0"/>
              <a:t>we define the features to be </a:t>
            </a:r>
            <a:r>
              <a:rPr lang="en-US" dirty="0" smtClean="0"/>
              <a:t>extracted by using </a:t>
            </a:r>
            <a:r>
              <a:rPr lang="en-US" dirty="0"/>
              <a:t>regular expression </a:t>
            </a:r>
            <a:r>
              <a:rPr lang="en-US" dirty="0" smtClean="0"/>
              <a:t>as </a:t>
            </a:r>
            <a:r>
              <a:rPr lang="en-US" dirty="0"/>
              <a:t>follow: item name, color, size, style, aging of the style, fabric, wash style, quality, sentiment of the description </a:t>
            </a:r>
          </a:p>
        </p:txBody>
      </p:sp>
      <p:sp>
        <p:nvSpPr>
          <p:cNvPr id="5" name="Title 1"/>
          <p:cNvSpPr>
            <a:spLocks noGrp="1"/>
          </p:cNvSpPr>
          <p:nvPr>
            <p:ph type="title"/>
          </p:nvPr>
        </p:nvSpPr>
        <p:spPr/>
        <p:txBody>
          <a:bodyPr/>
          <a:lstStyle/>
          <a:p>
            <a:r>
              <a:rPr lang="en-US" dirty="0" smtClean="0"/>
              <a:t>Prediction with NLP</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24" y="3395437"/>
            <a:ext cx="8501546" cy="673100"/>
          </a:xfrm>
          <a:prstGeom prst="rect">
            <a:avLst/>
          </a:prstGeom>
        </p:spPr>
      </p:pic>
      <p:sp>
        <p:nvSpPr>
          <p:cNvPr id="9" name="Content Placeholder 2"/>
          <p:cNvSpPr>
            <a:spLocks noGrp="1"/>
          </p:cNvSpPr>
          <p:nvPr>
            <p:ph sz="half" idx="1"/>
          </p:nvPr>
        </p:nvSpPr>
        <p:spPr>
          <a:xfrm>
            <a:off x="1504781" y="4343400"/>
            <a:ext cx="4419599" cy="4114800"/>
          </a:xfrm>
        </p:spPr>
        <p:txBody>
          <a:bodyPr/>
          <a:lstStyle/>
          <a:p>
            <a:r>
              <a:rPr lang="en-US" dirty="0" smtClean="0"/>
              <a:t>Random Forest</a:t>
            </a:r>
          </a:p>
          <a:p>
            <a:pPr lvl="1"/>
            <a:r>
              <a:rPr lang="en-US" dirty="0" smtClean="0"/>
              <a:t>RMSLE: </a:t>
            </a:r>
            <a:endParaRPr lang="fi-FI" dirty="0" smtClean="0"/>
          </a:p>
          <a:p>
            <a:pPr lvl="2"/>
            <a:r>
              <a:rPr lang="is-IS" dirty="0" smtClean="0"/>
              <a:t>Test : </a:t>
            </a:r>
            <a:r>
              <a:rPr lang="it-IT" dirty="0" smtClean="0"/>
              <a:t>0.5558</a:t>
            </a:r>
            <a:endParaRPr lang="en-US" dirty="0"/>
          </a:p>
        </p:txBody>
      </p:sp>
      <p:sp>
        <p:nvSpPr>
          <p:cNvPr id="10" name="Content Placeholder 3"/>
          <p:cNvSpPr>
            <a:spLocks noGrp="1"/>
          </p:cNvSpPr>
          <p:nvPr>
            <p:ph sz="half" idx="2"/>
          </p:nvPr>
        </p:nvSpPr>
        <p:spPr>
          <a:xfrm>
            <a:off x="6085597" y="4343400"/>
            <a:ext cx="4419600" cy="4114800"/>
          </a:xfrm>
        </p:spPr>
        <p:txBody>
          <a:bodyPr/>
          <a:lstStyle/>
          <a:p>
            <a:r>
              <a:rPr lang="en-US" altLang="zh-CN" dirty="0" smtClean="0"/>
              <a:t>Ridge</a:t>
            </a:r>
            <a:r>
              <a:rPr lang="zh-CN" altLang="en-US" dirty="0" smtClean="0"/>
              <a:t> </a:t>
            </a:r>
            <a:r>
              <a:rPr lang="en-US" dirty="0" smtClean="0"/>
              <a:t>regression</a:t>
            </a:r>
          </a:p>
          <a:p>
            <a:pPr lvl="1"/>
            <a:r>
              <a:rPr lang="en-US" dirty="0"/>
              <a:t>RMSLE: </a:t>
            </a:r>
          </a:p>
          <a:p>
            <a:pPr lvl="2"/>
            <a:r>
              <a:rPr lang="is-IS" dirty="0" smtClean="0"/>
              <a:t>Test </a:t>
            </a:r>
            <a:r>
              <a:rPr lang="is-IS" dirty="0"/>
              <a:t>: </a:t>
            </a:r>
            <a:r>
              <a:rPr lang="is-IS" dirty="0" smtClean="0"/>
              <a:t>0.7739</a:t>
            </a:r>
            <a:endParaRPr lang="en-US" dirty="0"/>
          </a:p>
        </p:txBody>
      </p:sp>
    </p:spTree>
    <p:extLst>
      <p:ext uri="{BB962C8B-B14F-4D97-AF65-F5344CB8AC3E}">
        <p14:creationId xmlns:p14="http://schemas.microsoft.com/office/powerpoint/2010/main" val="528280924"/>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4781" y="1905001"/>
            <a:ext cx="9161633" cy="4114800"/>
          </a:xfrm>
        </p:spPr>
        <p:txBody>
          <a:bodyPr/>
          <a:lstStyle/>
          <a:p>
            <a:r>
              <a:rPr lang="en-US" dirty="0" smtClean="0"/>
              <a:t>Word Embedding ---- Bag of Words (BOW)</a:t>
            </a:r>
          </a:p>
          <a:p>
            <a:pPr marL="0" indent="0">
              <a:buNone/>
            </a:pPr>
            <a:r>
              <a:rPr lang="en-US" dirty="0" smtClean="0"/>
              <a:t>Bag </a:t>
            </a:r>
            <a:r>
              <a:rPr lang="en-US" dirty="0"/>
              <a:t>of words counts the frequency of each word in the text and can be regarded as a one-hot embedding of words. </a:t>
            </a:r>
            <a:endParaRPr lang="en-US" dirty="0" smtClean="0"/>
          </a:p>
          <a:p>
            <a:pPr lvl="1"/>
            <a:r>
              <a:rPr lang="en-US" dirty="0" smtClean="0"/>
              <a:t>Turns document into feature vector. Put all words in a bag, disregarding the influence of grammar and words order but keep multiplicity</a:t>
            </a:r>
          </a:p>
          <a:p>
            <a:pPr marL="0" indent="0">
              <a:buNone/>
            </a:pPr>
            <a:endParaRPr lang="en-US" dirty="0"/>
          </a:p>
          <a:p>
            <a:pPr marL="0" indent="0">
              <a:buNone/>
            </a:pPr>
            <a:endParaRPr lang="en-US" dirty="0"/>
          </a:p>
        </p:txBody>
      </p:sp>
      <p:sp>
        <p:nvSpPr>
          <p:cNvPr id="5" name="Title 1"/>
          <p:cNvSpPr>
            <a:spLocks noGrp="1"/>
          </p:cNvSpPr>
          <p:nvPr>
            <p:ph type="title"/>
          </p:nvPr>
        </p:nvSpPr>
        <p:spPr/>
        <p:txBody>
          <a:bodyPr/>
          <a:lstStyle/>
          <a:p>
            <a:r>
              <a:rPr lang="en-US" dirty="0" smtClean="0"/>
              <a:t>Prediction with NLP</a:t>
            </a:r>
            <a:endParaRPr lang="en-US" dirty="0"/>
          </a:p>
        </p:txBody>
      </p:sp>
      <p:sp>
        <p:nvSpPr>
          <p:cNvPr id="4" name="Content Placeholder 2"/>
          <p:cNvSpPr>
            <a:spLocks noGrp="1"/>
          </p:cNvSpPr>
          <p:nvPr>
            <p:ph sz="half" idx="1"/>
          </p:nvPr>
        </p:nvSpPr>
        <p:spPr>
          <a:xfrm>
            <a:off x="1504781" y="4114802"/>
            <a:ext cx="4419599" cy="4114800"/>
          </a:xfrm>
        </p:spPr>
        <p:txBody>
          <a:bodyPr/>
          <a:lstStyle/>
          <a:p>
            <a:r>
              <a:rPr lang="en-US" dirty="0" smtClean="0"/>
              <a:t>Neural Networks</a:t>
            </a:r>
          </a:p>
          <a:p>
            <a:pPr lvl="1"/>
            <a:r>
              <a:rPr lang="en-US" dirty="0" smtClean="0"/>
              <a:t>RMSLE: </a:t>
            </a:r>
          </a:p>
          <a:p>
            <a:pPr lvl="2"/>
            <a:r>
              <a:rPr lang="en-US" dirty="0" smtClean="0"/>
              <a:t>10 epochs :  </a:t>
            </a:r>
            <a:r>
              <a:rPr lang="nb-NO" dirty="0" smtClean="0"/>
              <a:t>0.4393</a:t>
            </a:r>
            <a:endParaRPr lang="fi-FI" dirty="0" smtClean="0"/>
          </a:p>
          <a:p>
            <a:pPr lvl="2"/>
            <a:r>
              <a:rPr lang="is-IS" dirty="0" smtClean="0"/>
              <a:t>5 epochs : </a:t>
            </a:r>
            <a:r>
              <a:rPr lang="it-IT" dirty="0" smtClean="0"/>
              <a:t>0.4528</a:t>
            </a:r>
            <a:endParaRPr lang="en-US" dirty="0"/>
          </a:p>
        </p:txBody>
      </p:sp>
    </p:spTree>
    <p:extLst>
      <p:ext uri="{BB962C8B-B14F-4D97-AF65-F5344CB8AC3E}">
        <p14:creationId xmlns:p14="http://schemas.microsoft.com/office/powerpoint/2010/main" val="195759787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4781" y="1905001"/>
            <a:ext cx="9161633" cy="4114800"/>
          </a:xfrm>
        </p:spPr>
        <p:txBody>
          <a:bodyPr/>
          <a:lstStyle/>
          <a:p>
            <a:r>
              <a:rPr lang="en-US" dirty="0" smtClean="0"/>
              <a:t>Word Embedding ---- word to vector</a:t>
            </a:r>
          </a:p>
          <a:p>
            <a:pPr marL="0" indent="0">
              <a:buNone/>
            </a:pPr>
            <a:r>
              <a:rPr lang="en-US" sz="2000" dirty="0"/>
              <a:t>Word to vector embed words in a more meaningful way. Words are transformed into vectors, or multi-dimensional spaces. And the direction of the vector the meaning of a word. </a:t>
            </a:r>
            <a:endParaRPr lang="en-US" sz="2000" dirty="0" smtClean="0"/>
          </a:p>
          <a:p>
            <a:pPr marL="0" indent="0">
              <a:buNone/>
            </a:pPr>
            <a:endParaRPr lang="en-US" sz="2000" dirty="0"/>
          </a:p>
          <a:p>
            <a:pPr marL="0" indent="0">
              <a:buNone/>
            </a:pPr>
            <a:endParaRPr lang="en-US" dirty="0"/>
          </a:p>
          <a:p>
            <a:pPr marL="0" indent="0">
              <a:buNone/>
            </a:pPr>
            <a:endParaRPr lang="en-US" dirty="0"/>
          </a:p>
        </p:txBody>
      </p:sp>
      <p:sp>
        <p:nvSpPr>
          <p:cNvPr id="5" name="Title 1"/>
          <p:cNvSpPr>
            <a:spLocks noGrp="1"/>
          </p:cNvSpPr>
          <p:nvPr>
            <p:ph type="title"/>
          </p:nvPr>
        </p:nvSpPr>
        <p:spPr/>
        <p:txBody>
          <a:bodyPr/>
          <a:lstStyle/>
          <a:p>
            <a:r>
              <a:rPr lang="en-US" dirty="0" smtClean="0"/>
              <a:t>Prediction with NLP</a:t>
            </a:r>
            <a:endParaRPr lang="en-US" dirty="0"/>
          </a:p>
        </p:txBody>
      </p:sp>
      <p:sp>
        <p:nvSpPr>
          <p:cNvPr id="2" name="Rounded Rectangle 1"/>
          <p:cNvSpPr/>
          <p:nvPr/>
        </p:nvSpPr>
        <p:spPr>
          <a:xfrm>
            <a:off x="2208212" y="3810000"/>
            <a:ext cx="1752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King</a:t>
            </a:r>
            <a:endParaRPr lang="en-US" dirty="0">
              <a:solidFill>
                <a:schemeClr val="bg1"/>
              </a:solidFill>
            </a:endParaRPr>
          </a:p>
        </p:txBody>
      </p:sp>
      <p:sp>
        <p:nvSpPr>
          <p:cNvPr id="6" name="Rounded Rectangle 5"/>
          <p:cNvSpPr/>
          <p:nvPr/>
        </p:nvSpPr>
        <p:spPr>
          <a:xfrm>
            <a:off x="4704896" y="4922157"/>
            <a:ext cx="1752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Women</a:t>
            </a:r>
            <a:endParaRPr lang="en-US" dirty="0">
              <a:solidFill>
                <a:schemeClr val="bg1"/>
              </a:solidFill>
            </a:endParaRPr>
          </a:p>
        </p:txBody>
      </p:sp>
      <p:sp>
        <p:nvSpPr>
          <p:cNvPr id="7" name="Rounded Rectangle 6"/>
          <p:cNvSpPr/>
          <p:nvPr/>
        </p:nvSpPr>
        <p:spPr>
          <a:xfrm>
            <a:off x="2208212" y="4925786"/>
            <a:ext cx="1752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Man</a:t>
            </a:r>
            <a:endParaRPr lang="en-US" dirty="0">
              <a:solidFill>
                <a:schemeClr val="bg1"/>
              </a:solidFill>
            </a:endParaRPr>
          </a:p>
        </p:txBody>
      </p:sp>
      <p:sp>
        <p:nvSpPr>
          <p:cNvPr id="8" name="Rounded Rectangle 7"/>
          <p:cNvSpPr/>
          <p:nvPr/>
        </p:nvSpPr>
        <p:spPr>
          <a:xfrm>
            <a:off x="4704896" y="3810000"/>
            <a:ext cx="1752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1"/>
                </a:solidFill>
              </a:rPr>
              <a:t>Queen</a:t>
            </a:r>
            <a:endParaRPr lang="en-US" dirty="0">
              <a:solidFill>
                <a:schemeClr val="bg1"/>
              </a:solidFill>
            </a:endParaRPr>
          </a:p>
        </p:txBody>
      </p:sp>
      <p:sp>
        <p:nvSpPr>
          <p:cNvPr id="10" name="Right Arrow 9"/>
          <p:cNvSpPr/>
          <p:nvPr/>
        </p:nvSpPr>
        <p:spPr>
          <a:xfrm>
            <a:off x="3960812" y="3981450"/>
            <a:ext cx="744084"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953895" y="5093607"/>
            <a:ext cx="744084"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990539" y="4359730"/>
            <a:ext cx="228600" cy="5787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466896" y="4359730"/>
            <a:ext cx="228600" cy="5787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sz="half" idx="1"/>
          </p:nvPr>
        </p:nvSpPr>
        <p:spPr>
          <a:xfrm>
            <a:off x="7123115" y="3657600"/>
            <a:ext cx="4419599" cy="4114800"/>
          </a:xfrm>
        </p:spPr>
        <p:txBody>
          <a:bodyPr/>
          <a:lstStyle/>
          <a:p>
            <a:r>
              <a:rPr lang="en-US" dirty="0" smtClean="0"/>
              <a:t>Neural Networks</a:t>
            </a:r>
          </a:p>
          <a:p>
            <a:pPr lvl="1"/>
            <a:r>
              <a:rPr lang="en-US" dirty="0" smtClean="0"/>
              <a:t>RMSLE: </a:t>
            </a:r>
          </a:p>
          <a:p>
            <a:pPr lvl="2"/>
            <a:r>
              <a:rPr lang="en-US" dirty="0" smtClean="0"/>
              <a:t>10 epochs :  </a:t>
            </a:r>
            <a:r>
              <a:rPr lang="nb-NO" dirty="0" smtClean="0"/>
              <a:t>0.4393</a:t>
            </a:r>
            <a:endParaRPr lang="fi-FI" dirty="0" smtClean="0"/>
          </a:p>
        </p:txBody>
      </p:sp>
    </p:spTree>
    <p:extLst>
      <p:ext uri="{BB962C8B-B14F-4D97-AF65-F5344CB8AC3E}">
        <p14:creationId xmlns:p14="http://schemas.microsoft.com/office/powerpoint/2010/main" val="52215780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4781" y="1905001"/>
            <a:ext cx="9161633" cy="4114800"/>
          </a:xfrm>
        </p:spPr>
        <p:txBody>
          <a:bodyPr/>
          <a:lstStyle/>
          <a:p>
            <a:r>
              <a:rPr lang="en-US" dirty="0" smtClean="0"/>
              <a:t>Word Embedding ---- TD-IDF</a:t>
            </a:r>
          </a:p>
          <a:p>
            <a:pPr marL="0" indent="0">
              <a:buNone/>
            </a:pPr>
            <a:r>
              <a:rPr lang="en-US" dirty="0"/>
              <a:t>S</a:t>
            </a:r>
            <a:r>
              <a:rPr lang="en-US" dirty="0" smtClean="0"/>
              <a:t>tands </a:t>
            </a:r>
            <a:r>
              <a:rPr lang="en-US" dirty="0"/>
              <a:t>for term frequency-inverse document frequency </a:t>
            </a:r>
            <a:endParaRPr lang="en-US" dirty="0" smtClean="0"/>
          </a:p>
          <a:p>
            <a:r>
              <a:rPr lang="en-US" dirty="0"/>
              <a:t>indicates the importance of a word to a document in a corpus. Similar with the weight factor when we select features in Neural Network and Random Forest, TF-IDF can help us filter the words that only appear few times and the words appear frequently but have no significant meaning.</a:t>
            </a:r>
          </a:p>
          <a:p>
            <a:pPr marL="0" indent="0">
              <a:buNone/>
            </a:pPr>
            <a:endParaRPr lang="en-US" dirty="0"/>
          </a:p>
          <a:p>
            <a:pPr marL="0" indent="0">
              <a:buNone/>
            </a:pPr>
            <a:endParaRPr lang="en-US" dirty="0"/>
          </a:p>
        </p:txBody>
      </p:sp>
      <p:sp>
        <p:nvSpPr>
          <p:cNvPr id="5" name="Title 1"/>
          <p:cNvSpPr>
            <a:spLocks noGrp="1"/>
          </p:cNvSpPr>
          <p:nvPr>
            <p:ph type="title"/>
          </p:nvPr>
        </p:nvSpPr>
        <p:spPr/>
        <p:txBody>
          <a:bodyPr/>
          <a:lstStyle/>
          <a:p>
            <a:r>
              <a:rPr lang="en-US" dirty="0" smtClean="0"/>
              <a:t>Prediction with NLP</a:t>
            </a:r>
            <a:endParaRPr lang="en-US" dirty="0"/>
          </a:p>
        </p:txBody>
      </p:sp>
    </p:spTree>
    <p:extLst>
      <p:ext uri="{BB962C8B-B14F-4D97-AF65-F5344CB8AC3E}">
        <p14:creationId xmlns:p14="http://schemas.microsoft.com/office/powerpoint/2010/main" val="4782983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04781" y="1905001"/>
            <a:ext cx="9161633" cy="4114800"/>
          </a:xfrm>
        </p:spPr>
        <p:txBody>
          <a:bodyPr/>
          <a:lstStyle/>
          <a:p>
            <a:r>
              <a:rPr lang="en-US" dirty="0" smtClean="0"/>
              <a:t>Word Embedding ---- LDA</a:t>
            </a:r>
          </a:p>
          <a:p>
            <a:pPr marL="0" indent="0">
              <a:buNone/>
            </a:pPr>
            <a:r>
              <a:rPr lang="en-US" dirty="0" smtClean="0"/>
              <a:t>Latent Dirichlet Allocation (LDA) is an algorithms used to discover the topics that are present in a corpus .</a:t>
            </a:r>
          </a:p>
          <a:p>
            <a:pPr lvl="1"/>
            <a:r>
              <a:rPr lang="en-US" dirty="0" smtClean="0"/>
              <a:t>LDA starts from a fixed number of topics. Each topic is represented as a distribution over words, and each document is then represented as a distribution over topics. Although the tokens themselves are meaningless, the probability distributions over words provided by the topics provide a sense of the different ideas contained in the documents.</a:t>
            </a:r>
          </a:p>
          <a:p>
            <a:pPr marL="0" indent="0">
              <a:buNone/>
            </a:pPr>
            <a:endParaRPr lang="en-US" dirty="0"/>
          </a:p>
        </p:txBody>
      </p:sp>
      <p:sp>
        <p:nvSpPr>
          <p:cNvPr id="5" name="Title 1"/>
          <p:cNvSpPr>
            <a:spLocks noGrp="1"/>
          </p:cNvSpPr>
          <p:nvPr>
            <p:ph type="title"/>
          </p:nvPr>
        </p:nvSpPr>
        <p:spPr/>
        <p:txBody>
          <a:bodyPr/>
          <a:lstStyle/>
          <a:p>
            <a:r>
              <a:rPr lang="en-US" dirty="0" smtClean="0"/>
              <a:t>Prediction with NLP</a:t>
            </a:r>
            <a:endParaRPr lang="en-US" dirty="0"/>
          </a:p>
        </p:txBody>
      </p:sp>
    </p:spTree>
    <p:extLst>
      <p:ext uri="{BB962C8B-B14F-4D97-AF65-F5344CB8AC3E}">
        <p14:creationId xmlns:p14="http://schemas.microsoft.com/office/powerpoint/2010/main" val="36027581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81" y="304800"/>
            <a:ext cx="9144001" cy="914401"/>
          </a:xfrm>
        </p:spPr>
        <p:txBody>
          <a:bodyPr/>
          <a:lstStyle/>
          <a:p>
            <a:r>
              <a:rPr lang="en-US" dirty="0" smtClean="0"/>
              <a:t>Conclusion</a:t>
            </a:r>
            <a:endParaRPr lang="en-US" dirty="0"/>
          </a:p>
        </p:txBody>
      </p:sp>
      <p:sp>
        <p:nvSpPr>
          <p:cNvPr id="3" name="Content Placeholder 2"/>
          <p:cNvSpPr>
            <a:spLocks noGrp="1"/>
          </p:cNvSpPr>
          <p:nvPr>
            <p:ph sz="half" idx="1"/>
          </p:nvPr>
        </p:nvSpPr>
        <p:spPr>
          <a:xfrm>
            <a:off x="1504780" y="3048000"/>
            <a:ext cx="4419599" cy="3200401"/>
          </a:xfrm>
        </p:spPr>
        <p:txBody>
          <a:bodyPr>
            <a:normAutofit/>
          </a:bodyPr>
          <a:lstStyle/>
          <a:p>
            <a:r>
              <a:rPr lang="mr-IN" dirty="0" err="1"/>
              <a:t>Non</a:t>
            </a:r>
            <a:r>
              <a:rPr lang="mr-IN" dirty="0"/>
              <a:t>-NLP:</a:t>
            </a:r>
          </a:p>
          <a:p>
            <a:pPr lvl="1"/>
            <a:r>
              <a:rPr lang="mr-IN" dirty="0"/>
              <a:t>'</a:t>
            </a:r>
            <a:r>
              <a:rPr lang="mr-IN" dirty="0" err="1"/>
              <a:t>Group</a:t>
            </a:r>
            <a:r>
              <a:rPr lang="mr-IN" dirty="0"/>
              <a:t> </a:t>
            </a:r>
            <a:r>
              <a:rPr lang="mr-IN" dirty="0" err="1"/>
              <a:t>Mean</a:t>
            </a:r>
            <a:r>
              <a:rPr lang="mr-IN" dirty="0"/>
              <a:t>': 0.5785,</a:t>
            </a:r>
          </a:p>
          <a:p>
            <a:pPr lvl="1"/>
            <a:r>
              <a:rPr lang="mr-IN" dirty="0"/>
              <a:t>'</a:t>
            </a:r>
            <a:r>
              <a:rPr lang="mr-IN" dirty="0" err="1"/>
              <a:t>Ridge</a:t>
            </a:r>
            <a:r>
              <a:rPr lang="mr-IN" dirty="0"/>
              <a:t>(</a:t>
            </a:r>
            <a:r>
              <a:rPr lang="mr-IN" dirty="0" err="1"/>
              <a:t>lsqr</a:t>
            </a:r>
            <a:r>
              <a:rPr lang="mr-IN" dirty="0"/>
              <a:t>)': 0.8132,</a:t>
            </a:r>
          </a:p>
          <a:p>
            <a:pPr lvl="1"/>
            <a:r>
              <a:rPr lang="mr-IN" dirty="0"/>
              <a:t>'</a:t>
            </a:r>
            <a:r>
              <a:rPr lang="mr-IN" dirty="0" err="1"/>
              <a:t>Ridge</a:t>
            </a:r>
            <a:r>
              <a:rPr lang="mr-IN" dirty="0"/>
              <a:t>(</a:t>
            </a:r>
            <a:r>
              <a:rPr lang="mr-IN" dirty="0" err="1"/>
              <a:t>sag</a:t>
            </a:r>
            <a:r>
              <a:rPr lang="mr-IN" dirty="0"/>
              <a:t>)': 0.7891,</a:t>
            </a:r>
          </a:p>
          <a:p>
            <a:pPr lvl="1"/>
            <a:r>
              <a:rPr lang="mr-IN" dirty="0"/>
              <a:t>'</a:t>
            </a:r>
            <a:r>
              <a:rPr lang="mr-IN" dirty="0" err="1"/>
              <a:t>random</a:t>
            </a:r>
            <a:r>
              <a:rPr lang="mr-IN" dirty="0"/>
              <a:t> </a:t>
            </a:r>
            <a:r>
              <a:rPr lang="mr-IN" dirty="0" err="1"/>
              <a:t>forest</a:t>
            </a:r>
            <a:r>
              <a:rPr lang="mr-IN" dirty="0"/>
              <a:t>': </a:t>
            </a:r>
            <a:r>
              <a:rPr lang="mr-IN" dirty="0" smtClean="0"/>
              <a:t>0.6021</a:t>
            </a:r>
            <a:endParaRPr lang="en-US" dirty="0"/>
          </a:p>
        </p:txBody>
      </p:sp>
      <p:sp>
        <p:nvSpPr>
          <p:cNvPr id="4" name="Content Placeholder 3"/>
          <p:cNvSpPr>
            <a:spLocks noGrp="1"/>
          </p:cNvSpPr>
          <p:nvPr>
            <p:ph sz="half" idx="2"/>
          </p:nvPr>
        </p:nvSpPr>
        <p:spPr>
          <a:xfrm>
            <a:off x="6227593" y="3047999"/>
            <a:ext cx="4419600" cy="3200402"/>
          </a:xfrm>
        </p:spPr>
        <p:txBody>
          <a:bodyPr>
            <a:normAutofit/>
          </a:bodyPr>
          <a:lstStyle/>
          <a:p>
            <a:r>
              <a:rPr lang="en-US" dirty="0"/>
              <a:t>NLP:</a:t>
            </a:r>
          </a:p>
          <a:p>
            <a:pPr lvl="1"/>
            <a:r>
              <a:rPr lang="en-US" dirty="0"/>
              <a:t>'Bag of Words(10 epochs)': 0.4393,</a:t>
            </a:r>
          </a:p>
          <a:p>
            <a:pPr lvl="1"/>
            <a:r>
              <a:rPr lang="en-US" dirty="0"/>
              <a:t>'Bag of Words(5 epochs)': 0.4528,</a:t>
            </a:r>
          </a:p>
          <a:p>
            <a:pPr lvl="1"/>
            <a:r>
              <a:rPr lang="en-US" dirty="0"/>
              <a:t>'Ridge(sag)': 0.7739,</a:t>
            </a:r>
          </a:p>
          <a:p>
            <a:pPr lvl="1"/>
            <a:r>
              <a:rPr lang="en-US" dirty="0"/>
              <a:t>'TF-IDF(5D)': 0.4393,</a:t>
            </a:r>
          </a:p>
          <a:p>
            <a:pPr lvl="1"/>
            <a:r>
              <a:rPr lang="en-US" dirty="0"/>
              <a:t>'Word Embedding(2D)': 0.4393,</a:t>
            </a:r>
          </a:p>
          <a:p>
            <a:pPr lvl="1"/>
            <a:r>
              <a:rPr lang="en-US" dirty="0"/>
              <a:t>'random forest': 0.5558</a:t>
            </a:r>
          </a:p>
          <a:p>
            <a:endParaRPr lang="en-US" dirty="0"/>
          </a:p>
        </p:txBody>
      </p:sp>
      <p:sp>
        <p:nvSpPr>
          <p:cNvPr id="6" name="TextBox 5"/>
          <p:cNvSpPr txBox="1"/>
          <p:nvPr/>
        </p:nvSpPr>
        <p:spPr>
          <a:xfrm>
            <a:off x="1504780" y="1419135"/>
            <a:ext cx="9144001" cy="1200329"/>
          </a:xfrm>
          <a:prstGeom prst="rect">
            <a:avLst/>
          </a:prstGeom>
          <a:noFill/>
        </p:spPr>
        <p:txBody>
          <a:bodyPr wrap="square" rtlCol="0">
            <a:spAutoFit/>
          </a:bodyPr>
          <a:lstStyle/>
          <a:p>
            <a:r>
              <a:rPr lang="en-US" sz="2400" dirty="0"/>
              <a:t>Natural Language Processing is giving better results versus non-NLP techniques. </a:t>
            </a:r>
          </a:p>
          <a:p>
            <a:r>
              <a:rPr lang="en-US" sz="2400" dirty="0"/>
              <a:t>The results are as below:</a:t>
            </a:r>
          </a:p>
        </p:txBody>
      </p:sp>
    </p:spTree>
    <p:extLst>
      <p:ext uri="{BB962C8B-B14F-4D97-AF65-F5344CB8AC3E}">
        <p14:creationId xmlns:p14="http://schemas.microsoft.com/office/powerpoint/2010/main" val="1097133287"/>
      </p:ext>
    </p:extLst>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5612" y="609600"/>
            <a:ext cx="11353800" cy="5638801"/>
          </a:xfrm>
        </p:spPr>
        <p:txBody>
          <a:bodyPr>
            <a:noAutofit/>
          </a:bodyPr>
          <a:lstStyle/>
          <a:p>
            <a:r>
              <a:rPr lang="en-US" altLang="zh-CN" sz="3200" dirty="0" smtClean="0"/>
              <a:t>By</a:t>
            </a:r>
            <a:r>
              <a:rPr lang="zh-CN" altLang="en-US" sz="3200" dirty="0" smtClean="0"/>
              <a:t> </a:t>
            </a:r>
            <a:r>
              <a:rPr lang="en-US" altLang="zh-CN" sz="3200" dirty="0" smtClean="0"/>
              <a:t>doing</a:t>
            </a:r>
            <a:r>
              <a:rPr lang="zh-CN" altLang="en-US" sz="3200" dirty="0" smtClean="0"/>
              <a:t> </a:t>
            </a:r>
            <a:r>
              <a:rPr lang="en-US" altLang="zh-CN" sz="3200" dirty="0" smtClean="0"/>
              <a:t>embedding</a:t>
            </a:r>
            <a:r>
              <a:rPr lang="en-US" altLang="zh-CN" sz="3200" dirty="0"/>
              <a:t>, </a:t>
            </a:r>
            <a:r>
              <a:rPr lang="en-US" altLang="zh-CN" sz="3200" dirty="0" smtClean="0"/>
              <a:t>the </a:t>
            </a:r>
            <a:r>
              <a:rPr lang="en-US" altLang="zh-CN" sz="3200" dirty="0"/>
              <a:t>meaning of a word </a:t>
            </a:r>
            <a:r>
              <a:rPr lang="en-US" altLang="zh-CN" sz="3200" dirty="0" smtClean="0"/>
              <a:t>is</a:t>
            </a:r>
            <a:r>
              <a:rPr lang="zh-CN" altLang="en-US" sz="3200" dirty="0" smtClean="0"/>
              <a:t> </a:t>
            </a:r>
            <a:r>
              <a:rPr lang="en-US" altLang="zh-CN" sz="3200" dirty="0" smtClean="0"/>
              <a:t>retained,</a:t>
            </a:r>
            <a:r>
              <a:rPr lang="zh-CN" altLang="en-US" sz="3200" dirty="0" smtClean="0"/>
              <a:t> </a:t>
            </a:r>
            <a:r>
              <a:rPr lang="en-US" altLang="zh-CN" sz="3200" dirty="0" smtClean="0"/>
              <a:t>embedded</a:t>
            </a:r>
            <a:r>
              <a:rPr lang="zh-CN" altLang="en-US" sz="3200" dirty="0" smtClean="0"/>
              <a:t> </a:t>
            </a:r>
            <a:r>
              <a:rPr lang="en-US" altLang="zh-CN" sz="3200" dirty="0" smtClean="0"/>
              <a:t>into </a:t>
            </a:r>
            <a:r>
              <a:rPr lang="en-US" altLang="zh-CN" sz="3200" dirty="0"/>
              <a:t>a multi-dimensional vector. </a:t>
            </a:r>
            <a:r>
              <a:rPr lang="en-US" altLang="zh-CN" sz="3200" dirty="0" smtClean="0"/>
              <a:t>And </a:t>
            </a:r>
            <a:r>
              <a:rPr lang="en-US" altLang="zh-CN" sz="3200" dirty="0"/>
              <a:t>by taking a non-linear combination, the model can learn some deep embedded information in the text. </a:t>
            </a:r>
            <a:endParaRPr lang="zh-CN" altLang="zh-CN" sz="3200" dirty="0"/>
          </a:p>
          <a:p>
            <a:r>
              <a:rPr lang="en-US" altLang="zh-CN" sz="3200" dirty="0"/>
              <a:t>Neural network gives the best results for text processing. </a:t>
            </a:r>
            <a:r>
              <a:rPr lang="en-US" altLang="zh-CN" sz="3200" dirty="0" smtClean="0"/>
              <a:t>They</a:t>
            </a:r>
            <a:r>
              <a:rPr lang="zh-CN" altLang="en-US" sz="3200" dirty="0" smtClean="0"/>
              <a:t> </a:t>
            </a:r>
            <a:r>
              <a:rPr lang="en-US" altLang="zh-CN" sz="3200" dirty="0" smtClean="0"/>
              <a:t>can</a:t>
            </a:r>
            <a:r>
              <a:rPr lang="zh-CN" altLang="en-US" sz="3200" dirty="0" smtClean="0"/>
              <a:t> </a:t>
            </a:r>
            <a:r>
              <a:rPr lang="en-US" altLang="zh-CN" sz="3200" dirty="0" smtClean="0"/>
              <a:t>learn </a:t>
            </a:r>
            <a:r>
              <a:rPr lang="en-US" altLang="zh-CN" sz="3200" dirty="0"/>
              <a:t>abstract information like grammar. Neural network is really powerful dealing with natural language processing.</a:t>
            </a:r>
            <a:endParaRPr lang="zh-CN" altLang="zh-CN" sz="3200" dirty="0"/>
          </a:p>
          <a:p>
            <a:r>
              <a:rPr lang="en-US" altLang="zh-CN" sz="3200" dirty="0"/>
              <a:t>Under same circumstances, random forest is always giving better results than regression. This is because most of the data are categorical features. Random forest deals with categories values better than regression.</a:t>
            </a:r>
            <a:endParaRPr lang="zh-CN" altLang="zh-CN" sz="3200" dirty="0"/>
          </a:p>
          <a:p>
            <a:endParaRPr kumimoji="1" lang="zh-CN" altLang="en-US" sz="3200" dirty="0"/>
          </a:p>
        </p:txBody>
      </p:sp>
    </p:spTree>
    <p:extLst>
      <p:ext uri="{BB962C8B-B14F-4D97-AF65-F5344CB8AC3E}">
        <p14:creationId xmlns:p14="http://schemas.microsoft.com/office/powerpoint/2010/main" val="1528257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6212" y="1905000"/>
            <a:ext cx="9144001" cy="1905000"/>
          </a:xfrm>
        </p:spPr>
        <p:txBody>
          <a:bodyPr>
            <a:normAutofit/>
          </a:bodyPr>
          <a:lstStyle/>
          <a:p>
            <a:r>
              <a:rPr lang="en-US" dirty="0" smtClean="0"/>
              <a:t>THANK  YOU</a:t>
            </a:r>
            <a:r>
              <a:rPr lang="zh-CN" altLang="en-US" dirty="0" smtClean="0"/>
              <a:t> </a:t>
            </a:r>
            <a:r>
              <a:rPr lang="en-US" altLang="zh-CN" dirty="0" smtClean="0"/>
              <a:t/>
            </a:r>
            <a:br>
              <a:rPr lang="en-US" altLang="zh-CN" dirty="0" smtClean="0"/>
            </a:br>
            <a:r>
              <a:rPr lang="en-US" altLang="zh-CN" dirty="0"/>
              <a:t/>
            </a:r>
            <a:br>
              <a:rPr lang="en-US" altLang="zh-CN" dirty="0"/>
            </a:br>
            <a:r>
              <a:rPr lang="en-US" altLang="zh-CN" dirty="0" smtClean="0"/>
              <a:t>Prof. Sri, TA Modani and our classmates</a:t>
            </a:r>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3200" dirty="0" smtClean="0"/>
              <a:t>Predict the price using the features except for text</a:t>
            </a:r>
          </a:p>
          <a:p>
            <a:endParaRPr lang="en-US" sz="3200" dirty="0" smtClean="0"/>
          </a:p>
          <a:p>
            <a:r>
              <a:rPr lang="en-US" sz="3200" dirty="0" smtClean="0"/>
              <a:t>Leveraging NLP technique to extract features from the text and enhance the model</a:t>
            </a:r>
          </a:p>
          <a:p>
            <a:endParaRPr lang="en-US" sz="3200" dirty="0" smtClean="0"/>
          </a:p>
          <a:p>
            <a:r>
              <a:rPr lang="en-US" sz="3200" dirty="0" smtClean="0"/>
              <a:t>Compare NLP to non-NLP </a:t>
            </a:r>
            <a:endParaRPr lang="en-US" sz="3200" dirty="0"/>
          </a:p>
        </p:txBody>
      </p:sp>
    </p:spTree>
    <p:extLst>
      <p:ext uri="{BB962C8B-B14F-4D97-AF65-F5344CB8AC3E}">
        <p14:creationId xmlns:p14="http://schemas.microsoft.com/office/powerpoint/2010/main" val="15009574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Approach</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149375506"/>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97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52" y="1371600"/>
            <a:ext cx="3596607" cy="2667000"/>
          </a:xfrm>
        </p:spPr>
        <p:txBody>
          <a:bodyPr/>
          <a:lstStyle/>
          <a:p>
            <a:r>
              <a:rPr lang="en-US" dirty="0" smtClean="0"/>
              <a:t>EDA</a:t>
            </a:r>
            <a:endParaRPr lang="en-US" dirty="0"/>
          </a:p>
        </p:txBody>
      </p:sp>
      <p:sp>
        <p:nvSpPr>
          <p:cNvPr id="4" name="Text Placeholder 3"/>
          <p:cNvSpPr>
            <a:spLocks noGrp="1"/>
          </p:cNvSpPr>
          <p:nvPr>
            <p:ph type="body" sz="half" idx="2"/>
          </p:nvPr>
        </p:nvSpPr>
        <p:spPr/>
        <p:txBody>
          <a:bodyPr/>
          <a:lstStyle/>
          <a:p>
            <a:r>
              <a:rPr lang="en-US" dirty="0"/>
              <a:t>a detailed and in-depth </a:t>
            </a:r>
            <a:r>
              <a:rPr lang="en-US" dirty="0" smtClean="0"/>
              <a:t>EDA to</a:t>
            </a:r>
            <a:r>
              <a:rPr lang="en-US" dirty="0"/>
              <a:t> s</a:t>
            </a:r>
            <a:r>
              <a:rPr lang="en-US" dirty="0" smtClean="0"/>
              <a:t>ummarize </a:t>
            </a:r>
            <a:r>
              <a:rPr lang="en-US" dirty="0"/>
              <a:t>the </a:t>
            </a:r>
            <a:r>
              <a:rPr lang="en-US" dirty="0" smtClean="0"/>
              <a:t>insights</a:t>
            </a:r>
            <a:endParaRPr lang="en-US" dirty="0"/>
          </a:p>
        </p:txBody>
      </p:sp>
      <p:sp>
        <p:nvSpPr>
          <p:cNvPr id="3" name="Content Placeholder 2"/>
          <p:cNvSpPr>
            <a:spLocks noGrp="1"/>
          </p:cNvSpPr>
          <p:nvPr>
            <p:ph idx="1"/>
          </p:nvPr>
        </p:nvSpPr>
        <p:spPr/>
        <p:txBody>
          <a:bodyPr/>
          <a:lstStyle/>
          <a:p>
            <a:r>
              <a:rPr lang="en-US" dirty="0" smtClean="0"/>
              <a:t>Item Condition</a:t>
            </a:r>
          </a:p>
          <a:p>
            <a:r>
              <a:rPr lang="en-US" dirty="0" smtClean="0"/>
              <a:t>Shipping Info</a:t>
            </a:r>
          </a:p>
          <a:p>
            <a:r>
              <a:rPr lang="en-US" dirty="0" smtClean="0"/>
              <a:t>Brand</a:t>
            </a:r>
          </a:p>
          <a:p>
            <a:r>
              <a:rPr lang="en-US" dirty="0" smtClean="0">
                <a:solidFill>
                  <a:srgbClr val="C00000"/>
                </a:solidFill>
              </a:rPr>
              <a:t>Item Category </a:t>
            </a:r>
          </a:p>
          <a:p>
            <a:r>
              <a:rPr lang="en-US" dirty="0" smtClean="0">
                <a:solidFill>
                  <a:srgbClr val="C00000"/>
                </a:solidFill>
              </a:rPr>
              <a:t>Item Description</a:t>
            </a:r>
          </a:p>
          <a:p>
            <a:endParaRPr lang="en-US" dirty="0"/>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1371600"/>
            <a:ext cx="9144001" cy="5097378"/>
          </a:xfrm>
          <a:prstGeom prst="rect">
            <a:avLst/>
          </a:prstGeom>
        </p:spPr>
      </p:pic>
      <p:sp>
        <p:nvSpPr>
          <p:cNvPr id="4" name="Title 3"/>
          <p:cNvSpPr>
            <a:spLocks noGrp="1"/>
          </p:cNvSpPr>
          <p:nvPr>
            <p:ph type="title"/>
          </p:nvPr>
        </p:nvSpPr>
        <p:spPr>
          <a:xfrm>
            <a:off x="1522412" y="152400"/>
            <a:ext cx="9144001" cy="990600"/>
          </a:xfrm>
        </p:spPr>
        <p:txBody>
          <a:bodyPr/>
          <a:lstStyle/>
          <a:p>
            <a:r>
              <a:rPr lang="en-US" dirty="0" smtClean="0"/>
              <a:t>Item Condition</a:t>
            </a: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lstStyle/>
          <a:p>
            <a:r>
              <a:rPr lang="en-US" dirty="0" smtClean="0"/>
              <a:t>Log(Price+1) for different condition id</a:t>
            </a:r>
            <a:endParaRPr lang="en-US" dirty="0"/>
          </a:p>
        </p:txBody>
      </p:sp>
      <p:sp>
        <p:nvSpPr>
          <p:cNvPr id="3" name="Content Placeholder 2"/>
          <p:cNvSpPr>
            <a:spLocks noGrp="1"/>
          </p:cNvSpPr>
          <p:nvPr>
            <p:ph sz="half" idx="1"/>
          </p:nvPr>
        </p:nvSpPr>
        <p:spPr>
          <a:xfrm>
            <a:off x="1504781" y="1371600"/>
            <a:ext cx="4419599" cy="4648201"/>
          </a:xfrm>
        </p:spPr>
        <p:txBody>
          <a:bodyPr/>
          <a:lstStyle/>
          <a:p>
            <a:r>
              <a:rPr lang="en-US" dirty="0" smtClean="0">
                <a:latin typeface="Times" charset="0"/>
                <a:ea typeface="Times" charset="0"/>
                <a:cs typeface="Times" charset="0"/>
              </a:rPr>
              <a:t>Price :</a:t>
            </a:r>
          </a:p>
          <a:p>
            <a:pPr lvl="1"/>
            <a:r>
              <a:rPr lang="en-US" dirty="0" smtClean="0">
                <a:latin typeface="Times" charset="0"/>
                <a:ea typeface="Times" charset="0"/>
                <a:cs typeface="Times" charset="0"/>
              </a:rPr>
              <a:t>5 &gt; 1 &gt; 2 &gt; 3 &gt; 4 </a:t>
            </a:r>
            <a:endParaRPr lang="en-US" dirty="0">
              <a:latin typeface="Times" charset="0"/>
              <a:ea typeface="Times" charset="0"/>
              <a:cs typeface="Times" charset="0"/>
            </a:endParaRPr>
          </a:p>
          <a:p>
            <a:r>
              <a:rPr lang="en-US" dirty="0" smtClean="0">
                <a:latin typeface="Times" charset="0"/>
                <a:ea typeface="Times" charset="0"/>
                <a:cs typeface="Times" charset="0"/>
              </a:rPr>
              <a:t>Number:</a:t>
            </a:r>
          </a:p>
          <a:p>
            <a:pPr lvl="1"/>
            <a:r>
              <a:rPr lang="en-US" dirty="0">
                <a:latin typeface="Times" charset="0"/>
                <a:ea typeface="Times" charset="0"/>
                <a:cs typeface="Times" charset="0"/>
              </a:rPr>
              <a:t>1 &gt; 2 &gt; 3 &gt;&gt; 4 &gt;&gt; </a:t>
            </a:r>
            <a:r>
              <a:rPr lang="en-US" dirty="0" smtClean="0">
                <a:latin typeface="Times" charset="0"/>
                <a:ea typeface="Times" charset="0"/>
                <a:cs typeface="Times" charset="0"/>
              </a:rPr>
              <a:t>5</a:t>
            </a:r>
          </a:p>
          <a:p>
            <a:r>
              <a:rPr lang="en-US" dirty="0" smtClean="0">
                <a:latin typeface="Times" charset="0"/>
                <a:ea typeface="Times" charset="0"/>
                <a:cs typeface="Times" charset="0"/>
              </a:rPr>
              <a:t>Condition:</a:t>
            </a:r>
          </a:p>
          <a:p>
            <a:pPr marL="442913" lvl="2" indent="-223838">
              <a:spcBef>
                <a:spcPts val="1800"/>
              </a:spcBef>
            </a:pPr>
            <a:r>
              <a:rPr lang="en-US" dirty="0">
                <a:solidFill>
                  <a:srgbClr val="FF0000"/>
                </a:solidFill>
                <a:latin typeface="Times" charset="0"/>
                <a:ea typeface="Times" charset="0"/>
                <a:cs typeface="Times" charset="0"/>
              </a:rPr>
              <a:t>1 &gt; 2 &gt; 3 </a:t>
            </a:r>
            <a:r>
              <a:rPr lang="en-US" dirty="0" smtClean="0">
                <a:solidFill>
                  <a:srgbClr val="FF0000"/>
                </a:solidFill>
                <a:latin typeface="Times" charset="0"/>
                <a:ea typeface="Times" charset="0"/>
                <a:cs typeface="Times" charset="0"/>
              </a:rPr>
              <a:t>&gt; </a:t>
            </a:r>
            <a:r>
              <a:rPr lang="en-US" dirty="0">
                <a:solidFill>
                  <a:srgbClr val="FF0000"/>
                </a:solidFill>
                <a:latin typeface="Times" charset="0"/>
                <a:ea typeface="Times" charset="0"/>
                <a:cs typeface="Times" charset="0"/>
              </a:rPr>
              <a:t>4 </a:t>
            </a:r>
            <a:r>
              <a:rPr lang="en-US" dirty="0" smtClean="0">
                <a:solidFill>
                  <a:srgbClr val="FF0000"/>
                </a:solidFill>
                <a:latin typeface="Times" charset="0"/>
                <a:ea typeface="Times" charset="0"/>
                <a:cs typeface="Times" charset="0"/>
              </a:rPr>
              <a:t>&gt; </a:t>
            </a:r>
            <a:r>
              <a:rPr lang="en-US" dirty="0">
                <a:solidFill>
                  <a:srgbClr val="FF0000"/>
                </a:solidFill>
                <a:latin typeface="Times" charset="0"/>
                <a:ea typeface="Times" charset="0"/>
                <a:cs typeface="Times" charset="0"/>
              </a:rPr>
              <a:t>5</a:t>
            </a:r>
          </a:p>
          <a:p>
            <a:endParaRPr lang="en-US" dirty="0" smtClean="0">
              <a:latin typeface="Times" charset="0"/>
              <a:ea typeface="Times" charset="0"/>
              <a:cs typeface="Times"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89612" y="2182094"/>
            <a:ext cx="4876802" cy="4284664"/>
          </a:xfrm>
        </p:spPr>
      </p:pic>
      <p:pic>
        <p:nvPicPr>
          <p:cNvPr id="7" name="Picture 6"/>
          <p:cNvPicPr>
            <a:picLocks noChangeAspect="1"/>
          </p:cNvPicPr>
          <p:nvPr/>
        </p:nvPicPr>
        <p:blipFill>
          <a:blip r:embed="rId3"/>
          <a:stretch>
            <a:fillRect/>
          </a:stretch>
        </p:blipFill>
        <p:spPr>
          <a:xfrm>
            <a:off x="1674812" y="4419600"/>
            <a:ext cx="2667000" cy="2044700"/>
          </a:xfrm>
          <a:prstGeom prst="rect">
            <a:avLst/>
          </a:prstGeom>
        </p:spPr>
      </p:pic>
    </p:spTree>
    <p:extLst>
      <p:ext uri="{BB962C8B-B14F-4D97-AF65-F5344CB8AC3E}">
        <p14:creationId xmlns:p14="http://schemas.microsoft.com/office/powerpoint/2010/main" val="10823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Shipping Info</a:t>
            </a:r>
            <a:endParaRPr lang="en-US" dirty="0"/>
          </a:p>
        </p:txBody>
      </p:sp>
      <p:sp>
        <p:nvSpPr>
          <p:cNvPr id="3" name="Content Placeholder 2"/>
          <p:cNvSpPr>
            <a:spLocks noGrp="1"/>
          </p:cNvSpPr>
          <p:nvPr>
            <p:ph sz="half" idx="1"/>
          </p:nvPr>
        </p:nvSpPr>
        <p:spPr/>
        <p:txBody>
          <a:bodyPr/>
          <a:lstStyle/>
          <a:p>
            <a:r>
              <a:rPr lang="en-US" dirty="0" smtClean="0"/>
              <a:t>Price: </a:t>
            </a:r>
          </a:p>
          <a:p>
            <a:pPr lvl="1"/>
            <a:r>
              <a:rPr lang="en-US" dirty="0" smtClean="0">
                <a:latin typeface="Times" charset="0"/>
                <a:ea typeface="Times" charset="0"/>
                <a:cs typeface="Times" charset="0"/>
              </a:rPr>
              <a:t>0 &gt; 1</a:t>
            </a:r>
            <a:endParaRPr lang="en-US" dirty="0">
              <a:latin typeface="Times" charset="0"/>
              <a:ea typeface="Times" charset="0"/>
              <a:cs typeface="Times" charset="0"/>
            </a:endParaRPr>
          </a:p>
          <a:p>
            <a:r>
              <a:rPr lang="en-US" dirty="0" smtClean="0"/>
              <a:t>Conclusion</a:t>
            </a:r>
          </a:p>
          <a:p>
            <a:pPr lvl="1"/>
            <a:r>
              <a:rPr lang="en-US" dirty="0" smtClean="0"/>
              <a:t>The price of item that shipment is paid by seller is higher</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4380" y="1905000"/>
            <a:ext cx="4970632" cy="4419600"/>
          </a:xfrm>
        </p:spPr>
      </p:pic>
    </p:spTree>
    <p:extLst>
      <p:ext uri="{BB962C8B-B14F-4D97-AF65-F5344CB8AC3E}">
        <p14:creationId xmlns:p14="http://schemas.microsoft.com/office/powerpoint/2010/main" val="181658641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228600"/>
            <a:ext cx="9643858" cy="838200"/>
          </a:xfrm>
        </p:spPr>
        <p:txBody>
          <a:bodyPr/>
          <a:lstStyle/>
          <a:p>
            <a:r>
              <a:rPr lang="en-US" dirty="0" smtClean="0"/>
              <a:t>Brand</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08412" y="1219199"/>
            <a:ext cx="7848601" cy="5358581"/>
          </a:xfrm>
        </p:spPr>
      </p:pic>
      <p:sp>
        <p:nvSpPr>
          <p:cNvPr id="6" name="TextBox 5"/>
          <p:cNvSpPr txBox="1"/>
          <p:nvPr/>
        </p:nvSpPr>
        <p:spPr>
          <a:xfrm>
            <a:off x="989012" y="1219200"/>
            <a:ext cx="2667000" cy="3046988"/>
          </a:xfrm>
          <a:prstGeom prst="rect">
            <a:avLst/>
          </a:prstGeom>
          <a:noFill/>
        </p:spPr>
        <p:txBody>
          <a:bodyPr wrap="square" rtlCol="0">
            <a:spAutoFit/>
          </a:bodyPr>
          <a:lstStyle/>
          <a:p>
            <a:pPr lvl="0"/>
            <a:r>
              <a:rPr lang="en-US" sz="2400" dirty="0"/>
              <a:t>The </a:t>
            </a:r>
            <a:r>
              <a:rPr lang="en-US" sz="2400" dirty="0">
                <a:solidFill>
                  <a:srgbClr val="FF0000"/>
                </a:solidFill>
              </a:rPr>
              <a:t>Air Jordan </a:t>
            </a:r>
            <a:r>
              <a:rPr lang="en-US" sz="2400" dirty="0"/>
              <a:t>and </a:t>
            </a:r>
            <a:r>
              <a:rPr lang="en-US" sz="2400" dirty="0">
                <a:solidFill>
                  <a:srgbClr val="FF0000"/>
                </a:solidFill>
              </a:rPr>
              <a:t>Acacia </a:t>
            </a:r>
            <a:r>
              <a:rPr lang="en-US" sz="2400" dirty="0" err="1">
                <a:solidFill>
                  <a:srgbClr val="FF0000"/>
                </a:solidFill>
              </a:rPr>
              <a:t>Swimear</a:t>
            </a:r>
            <a:r>
              <a:rPr lang="en-US" sz="2400" dirty="0">
                <a:solidFill>
                  <a:srgbClr val="FF0000"/>
                </a:solidFill>
              </a:rPr>
              <a:t> </a:t>
            </a:r>
            <a:r>
              <a:rPr lang="en-US" sz="2400" dirty="0" smtClean="0"/>
              <a:t>brands are </a:t>
            </a:r>
            <a:r>
              <a:rPr lang="en-US" sz="2400" dirty="0"/>
              <a:t>by far the most expensive </a:t>
            </a:r>
            <a:r>
              <a:rPr lang="en-US" sz="2400" dirty="0" smtClean="0"/>
              <a:t>brands</a:t>
            </a:r>
            <a:r>
              <a:rPr lang="en-US" sz="2400" dirty="0"/>
              <a:t>.</a:t>
            </a:r>
            <a:endParaRPr lang="en-US" sz="2400" dirty="0" smtClean="0"/>
          </a:p>
          <a:p>
            <a:pPr lvl="0"/>
            <a:r>
              <a:rPr lang="en-US" sz="2400" dirty="0"/>
              <a:t>W</a:t>
            </a:r>
            <a:r>
              <a:rPr lang="en-US" sz="2400" dirty="0" smtClean="0"/>
              <a:t>ith </a:t>
            </a:r>
            <a:r>
              <a:rPr lang="en-US" sz="2400" dirty="0"/>
              <a:t>a median price of $80 and $60 respectively.</a:t>
            </a:r>
          </a:p>
        </p:txBody>
      </p:sp>
    </p:spTree>
    <p:extLst>
      <p:ext uri="{BB962C8B-B14F-4D97-AF65-F5344CB8AC3E}">
        <p14:creationId xmlns:p14="http://schemas.microsoft.com/office/powerpoint/2010/main" val="836000155"/>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1474</TotalTime>
  <Words>1039</Words>
  <Application>Microsoft Macintosh PowerPoint</Application>
  <PresentationFormat>自定义</PresentationFormat>
  <Paragraphs>153</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Corbel</vt:lpstr>
      <vt:lpstr>Mangal</vt:lpstr>
      <vt:lpstr>Times</vt:lpstr>
      <vt:lpstr>幼圆</vt:lpstr>
      <vt:lpstr>Digital Blue Tunnel 16x9</vt:lpstr>
      <vt:lpstr>Price Suggestion of Retail Item </vt:lpstr>
      <vt:lpstr>Motivation</vt:lpstr>
      <vt:lpstr>Problem Statement</vt:lpstr>
      <vt:lpstr>Approach</vt:lpstr>
      <vt:lpstr>EDA</vt:lpstr>
      <vt:lpstr>Item Condition</vt:lpstr>
      <vt:lpstr>Log(Price+1) for different condition id</vt:lpstr>
      <vt:lpstr>Shipping Info</vt:lpstr>
      <vt:lpstr>Brand</vt:lpstr>
      <vt:lpstr>Item Category</vt:lpstr>
      <vt:lpstr>Item Category</vt:lpstr>
      <vt:lpstr>PowerPoint 演示文稿</vt:lpstr>
      <vt:lpstr>PowerPoint 演示文稿</vt:lpstr>
      <vt:lpstr>Item Description</vt:lpstr>
      <vt:lpstr>N-Grams  (N=1)</vt:lpstr>
      <vt:lpstr>Preprocessing</vt:lpstr>
      <vt:lpstr>Missing data</vt:lpstr>
      <vt:lpstr>Text data</vt:lpstr>
      <vt:lpstr>Prediction</vt:lpstr>
      <vt:lpstr>Prediction without NLP</vt:lpstr>
      <vt:lpstr>Prediction without NLP</vt:lpstr>
      <vt:lpstr>Prediction with NLP</vt:lpstr>
      <vt:lpstr>Prediction with NLP</vt:lpstr>
      <vt:lpstr>Prediction with NLP</vt:lpstr>
      <vt:lpstr>Prediction with NLP</vt:lpstr>
      <vt:lpstr>Prediction with NLP</vt:lpstr>
      <vt:lpstr>Conclusion</vt:lpstr>
      <vt:lpstr>PowerPoint 演示文稿</vt:lpstr>
      <vt:lpstr>THANK  YOU   Prof. Sri, TA Modani and our classmates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Suggestion of Retail Item </dc:title>
  <dc:creator>Sicheng Zhang</dc:creator>
  <cp:lastModifiedBy>ChengJiali</cp:lastModifiedBy>
  <cp:revision>40</cp:revision>
  <dcterms:created xsi:type="dcterms:W3CDTF">2017-12-14T21:10:34Z</dcterms:created>
  <dcterms:modified xsi:type="dcterms:W3CDTF">2017-12-15T21:59:48Z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