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73" r:id="rId6"/>
    <p:sldId id="264" r:id="rId7"/>
    <p:sldId id="269" r:id="rId8"/>
    <p:sldId id="267" r:id="rId9"/>
    <p:sldId id="268" r:id="rId10"/>
    <p:sldId id="266" r:id="rId11"/>
    <p:sldId id="270" r:id="rId12"/>
    <p:sldId id="258" r:id="rId13"/>
    <p:sldId id="259" r:id="rId14"/>
    <p:sldId id="26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7"/>
    <p:restoredTop sz="94654"/>
  </p:normalViewPr>
  <p:slideViewPr>
    <p:cSldViewPr snapToGrid="0" snapToObjects="1">
      <p:cViewPr varScale="1">
        <p:scale>
          <a:sx n="76" d="100"/>
          <a:sy n="76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044" y="232027"/>
            <a:ext cx="8791575" cy="2387600"/>
          </a:xfrm>
        </p:spPr>
        <p:txBody>
          <a:bodyPr/>
          <a:lstStyle/>
          <a:p>
            <a:pPr algn="ctr"/>
            <a:r>
              <a:rPr lang="en-US" dirty="0" smtClean="0"/>
              <a:t>Scaling Machine Learning</a:t>
            </a:r>
            <a:br>
              <a:rPr lang="en-US" dirty="0" smtClean="0"/>
            </a:br>
            <a:r>
              <a:rPr lang="en-US" sz="2400" dirty="0" smtClean="0"/>
              <a:t>with </a:t>
            </a:r>
            <a:r>
              <a:rPr lang="en-US" sz="2400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03" y="352984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JIAli</a:t>
            </a:r>
            <a:r>
              <a:rPr lang="en-US" sz="2800" dirty="0" smtClean="0"/>
              <a:t> </a:t>
            </a:r>
            <a:r>
              <a:rPr lang="en-US" sz="2800" dirty="0" err="1" smtClean="0"/>
              <a:t>cheng</a:t>
            </a:r>
            <a:endParaRPr lang="en-US" sz="2800" dirty="0" smtClean="0"/>
          </a:p>
          <a:p>
            <a:pPr algn="ctr"/>
            <a:r>
              <a:rPr lang="en-US" sz="2800" dirty="0" smtClean="0"/>
              <a:t>Sicheng </a:t>
            </a:r>
            <a:r>
              <a:rPr lang="en-US" sz="2800" dirty="0" err="1" smtClean="0"/>
              <a:t>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3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with gradient decent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" y="2884380"/>
            <a:ext cx="3836988" cy="305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2884380"/>
            <a:ext cx="4013200" cy="30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6081"/>
            <a:ext cx="9905998" cy="147857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4651"/>
            <a:ext cx="9905999" cy="5172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Batch gradient descent : Use all examples in each iteration</a:t>
            </a:r>
          </a:p>
          <a:p>
            <a:r>
              <a:rPr lang="en-US" sz="2800" dirty="0" smtClean="0"/>
              <a:t>Stochastic gradient descent :Use 1 example in each iteration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5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LSML examples :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27754"/>
            <a:ext cx="9542726" cy="4523846"/>
          </a:xfrm>
        </p:spPr>
      </p:pic>
    </p:spTree>
    <p:extLst>
      <p:ext uri="{BB962C8B-B14F-4D97-AF65-F5344CB8AC3E}">
        <p14:creationId xmlns:p14="http://schemas.microsoft.com/office/powerpoint/2010/main" val="12751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2918"/>
            <a:ext cx="9905998" cy="1478570"/>
          </a:xfrm>
        </p:spPr>
        <p:txBody>
          <a:bodyPr/>
          <a:lstStyle/>
          <a:p>
            <a:r>
              <a:rPr lang="en-US" altLang="zh-CN" dirty="0"/>
              <a:t>LSML examples : </a:t>
            </a:r>
            <a:r>
              <a:rPr lang="en-US" altLang="zh-CN" dirty="0" smtClean="0"/>
              <a:t>Hadoop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22771"/>
            <a:ext cx="9272587" cy="4808696"/>
          </a:xfrm>
        </p:spPr>
      </p:pic>
    </p:spTree>
    <p:extLst>
      <p:ext uri="{BB962C8B-B14F-4D97-AF65-F5344CB8AC3E}">
        <p14:creationId xmlns:p14="http://schemas.microsoft.com/office/powerpoint/2010/main" val="13018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when establish </a:t>
            </a:r>
            <a:r>
              <a:rPr lang="en-US" dirty="0" err="1" smtClean="0"/>
              <a:t>hadoop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45733"/>
            <a:ext cx="9905999" cy="3945468"/>
          </a:xfrm>
        </p:spPr>
        <p:txBody>
          <a:bodyPr>
            <a:normAutofit/>
          </a:bodyPr>
          <a:lstStyle/>
          <a:p>
            <a:r>
              <a:rPr lang="en-US" dirty="0" smtClean="0"/>
              <a:t>Hadoop Distribute File System (HDFS)</a:t>
            </a:r>
          </a:p>
          <a:p>
            <a:r>
              <a:rPr lang="en-US" dirty="0" smtClean="0"/>
              <a:t>The parallel computing framework (MapReduce)</a:t>
            </a:r>
          </a:p>
          <a:p>
            <a:r>
              <a:rPr lang="en-US" dirty="0" smtClean="0"/>
              <a:t>Common utilities</a:t>
            </a:r>
          </a:p>
          <a:p>
            <a:r>
              <a:rPr lang="en-US" dirty="0" smtClean="0"/>
              <a:t>A column-oriented data storage table (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High-level data management systems (Pig and Hive) </a:t>
            </a:r>
          </a:p>
          <a:p>
            <a:r>
              <a:rPr lang="en-US" dirty="0" smtClean="0"/>
              <a:t>Data analytics library (Mahout)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9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when establish </a:t>
            </a:r>
            <a:r>
              <a:rPr lang="en-US" dirty="0" err="1"/>
              <a:t>hadoop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coordination system (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r>
              <a:rPr lang="en-US" dirty="0"/>
              <a:t>A workflow management module (</a:t>
            </a:r>
            <a:r>
              <a:rPr lang="en-US" dirty="0" err="1"/>
              <a:t>Oozie</a:t>
            </a:r>
            <a:r>
              <a:rPr lang="en-US" dirty="0"/>
              <a:t>)</a:t>
            </a:r>
          </a:p>
          <a:p>
            <a:r>
              <a:rPr lang="en-US" dirty="0"/>
              <a:t>Data transfer modules (such as </a:t>
            </a:r>
            <a:r>
              <a:rPr lang="en-US" dirty="0" err="1"/>
              <a:t>Sqoop</a:t>
            </a:r>
            <a:r>
              <a:rPr lang="en-US" dirty="0"/>
              <a:t>)</a:t>
            </a:r>
          </a:p>
          <a:p>
            <a:r>
              <a:rPr lang="en-US" dirty="0"/>
              <a:t>Data aggregation modules (such as flume)</a:t>
            </a:r>
          </a:p>
          <a:p>
            <a:r>
              <a:rPr lang="en-US" dirty="0"/>
              <a:t>Data serialization modules (such as </a:t>
            </a:r>
            <a:r>
              <a:rPr lang="en-US" dirty="0" err="1"/>
              <a:t>avro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1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examples to answer </a:t>
            </a:r>
            <a:r>
              <a:rPr lang="en-US" sz="2800" dirty="0" smtClean="0"/>
              <a:t>questions</a:t>
            </a:r>
            <a:endParaRPr lang="en-US" sz="2800" dirty="0" smtClean="0"/>
          </a:p>
          <a:p>
            <a:r>
              <a:rPr lang="en-US" sz="2800" dirty="0" smtClean="0"/>
              <a:t>Training : examples</a:t>
            </a:r>
          </a:p>
          <a:p>
            <a:r>
              <a:rPr lang="en-US" sz="2800" dirty="0" smtClean="0"/>
              <a:t>Prediction: answer </a:t>
            </a:r>
            <a:r>
              <a:rPr lang="en-US" sz="2800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3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scaling 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833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300" dirty="0" smtClean="0"/>
              <a:t>Facing Large </a:t>
            </a:r>
            <a:r>
              <a:rPr lang="en-US" altLang="zh-CN" sz="3300" dirty="0" smtClean="0"/>
              <a:t>data set </a:t>
            </a:r>
            <a:r>
              <a:rPr lang="en-US" altLang="zh-CN" sz="3300" dirty="0" smtClean="0"/>
              <a:t>which involving huge training instances, features or classes </a:t>
            </a:r>
          </a:p>
          <a:p>
            <a:r>
              <a:rPr lang="en-US" sz="3300" dirty="0"/>
              <a:t>Approach</a:t>
            </a:r>
          </a:p>
          <a:p>
            <a:pPr lvl="1"/>
            <a:r>
              <a:rPr lang="en-US" sz="2800" dirty="0" smtClean="0"/>
              <a:t>Algorithms</a:t>
            </a:r>
          </a:p>
          <a:p>
            <a:pPr lvl="2"/>
            <a:r>
              <a:rPr lang="en-US" sz="2600" dirty="0"/>
              <a:t>MapReduce, </a:t>
            </a:r>
            <a:r>
              <a:rPr lang="en-US" sz="2600" dirty="0" err="1"/>
              <a:t>BigTable</a:t>
            </a:r>
            <a:r>
              <a:rPr lang="en-US" sz="2600" dirty="0"/>
              <a:t>, Spanner</a:t>
            </a:r>
            <a:endParaRPr lang="en-US" sz="2600" dirty="0" smtClean="0"/>
          </a:p>
          <a:p>
            <a:pPr lvl="2"/>
            <a:r>
              <a:rPr lang="en-US" sz="2600" dirty="0" smtClean="0"/>
              <a:t> </a:t>
            </a:r>
            <a:r>
              <a:rPr lang="en-US" sz="2600" dirty="0"/>
              <a:t>Flume, </a:t>
            </a:r>
            <a:r>
              <a:rPr lang="en-US" sz="2600" dirty="0" err="1"/>
              <a:t>Pregel</a:t>
            </a:r>
            <a:endParaRPr lang="en-US" sz="2600" dirty="0"/>
          </a:p>
          <a:p>
            <a:pPr lvl="1"/>
            <a:r>
              <a:rPr lang="en-US" sz="2800" dirty="0" smtClean="0"/>
              <a:t>Open-resource:</a:t>
            </a:r>
          </a:p>
          <a:p>
            <a:pPr lvl="2"/>
            <a:r>
              <a:rPr lang="en-US" sz="2600" dirty="0" smtClean="0"/>
              <a:t>Hadoop</a:t>
            </a:r>
            <a:r>
              <a:rPr lang="en-US" sz="2600" dirty="0"/>
              <a:t>, </a:t>
            </a:r>
            <a:r>
              <a:rPr lang="en-US" sz="2600" dirty="0" err="1"/>
              <a:t>HBase</a:t>
            </a:r>
            <a:r>
              <a:rPr lang="en-US" sz="2600" dirty="0"/>
              <a:t>, Cassandra, </a:t>
            </a:r>
            <a:r>
              <a:rPr lang="en-US" sz="2600" dirty="0" err="1" smtClean="0"/>
              <a:t>Giraph</a:t>
            </a: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71" y="2852860"/>
            <a:ext cx="5260473" cy="297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scale 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000" dirty="0"/>
              <a:t>Process large </a:t>
            </a:r>
            <a:r>
              <a:rPr lang="en-US" sz="3000" dirty="0" smtClean="0"/>
              <a:t>data</a:t>
            </a:r>
          </a:p>
          <a:p>
            <a:pPr marL="685800" lvl="2">
              <a:spcBef>
                <a:spcPts val="1000"/>
              </a:spcBef>
            </a:pPr>
            <a:r>
              <a:rPr lang="en-US" sz="3100" dirty="0"/>
              <a:t>Computational challenge</a:t>
            </a:r>
          </a:p>
          <a:p>
            <a:r>
              <a:rPr lang="en-US" sz="3000" dirty="0" smtClean="0"/>
              <a:t>Improve performance</a:t>
            </a:r>
          </a:p>
          <a:p>
            <a:pPr lvl="1"/>
            <a:r>
              <a:rPr lang="en-US" sz="2600" dirty="0" smtClean="0"/>
              <a:t>Natural language understanding and knowledge representation</a:t>
            </a:r>
          </a:p>
          <a:p>
            <a:pPr lvl="2"/>
            <a:r>
              <a:rPr lang="en-US" sz="2400" dirty="0" smtClean="0"/>
              <a:t>Machine translation</a:t>
            </a:r>
          </a:p>
          <a:p>
            <a:pPr lvl="2"/>
            <a:r>
              <a:rPr lang="en-US" sz="2400" dirty="0" smtClean="0"/>
              <a:t>Question answering</a:t>
            </a:r>
          </a:p>
          <a:p>
            <a:pPr lvl="1"/>
            <a:r>
              <a:rPr lang="en-US" sz="2600" dirty="0" smtClean="0"/>
              <a:t>Large-scale unsupervised learning</a:t>
            </a:r>
          </a:p>
          <a:p>
            <a:pPr lvl="1"/>
            <a:endParaRPr lang="en-US" altLang="zh-CN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by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84" y="2075501"/>
            <a:ext cx="5716655" cy="35848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" y="2075502"/>
            <a:ext cx="5713411" cy="3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601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Approach</a:t>
            </a:r>
          </a:p>
          <a:p>
            <a:pPr lvl="1"/>
            <a:r>
              <a:rPr lang="en-US" dirty="0" smtClean="0"/>
              <a:t>MapReduce &amp; GPU</a:t>
            </a:r>
          </a:p>
          <a:p>
            <a:pPr lvl="1"/>
            <a:r>
              <a:rPr lang="en-US" dirty="0"/>
              <a:t>Scale algorithms to much bigger data set</a:t>
            </a:r>
          </a:p>
          <a:p>
            <a:pPr lvl="2"/>
            <a:r>
              <a:rPr lang="en-US" sz="2200" dirty="0"/>
              <a:t>Stochastic gradient descent </a:t>
            </a:r>
          </a:p>
          <a:p>
            <a:pPr lvl="2"/>
            <a:r>
              <a:rPr lang="en-US" sz="2200" dirty="0"/>
              <a:t>Mini-batch gradient descent</a:t>
            </a:r>
          </a:p>
          <a:p>
            <a:r>
              <a:rPr lang="en-US" sz="2800" dirty="0" smtClean="0"/>
              <a:t>Difficulties 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41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a programming model and an associated implementation for processing and generate big data sets with a parallel, distributed algorithm on a cluster</a:t>
            </a:r>
          </a:p>
          <a:p>
            <a:r>
              <a:rPr lang="en-US" dirty="0"/>
              <a:t>M</a:t>
            </a:r>
            <a:r>
              <a:rPr lang="en-US" dirty="0" smtClean="0"/>
              <a:t>ainly two function </a:t>
            </a:r>
            <a:r>
              <a:rPr lang="mr-IN" dirty="0" smtClean="0"/>
              <a:t>–</a:t>
            </a:r>
            <a:r>
              <a:rPr lang="en-US" dirty="0" smtClean="0"/>
              <a:t> Map() &amp; Reduce()</a:t>
            </a:r>
          </a:p>
          <a:p>
            <a:pPr lvl="1"/>
            <a:r>
              <a:rPr lang="en-US" dirty="0" smtClean="0"/>
              <a:t>Map : filtering sorting </a:t>
            </a:r>
          </a:p>
          <a:p>
            <a:pPr lvl="1"/>
            <a:r>
              <a:rPr lang="en-US" dirty="0" smtClean="0"/>
              <a:t>Reduce : summary operation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267"/>
            <a:ext cx="9905998" cy="6553199"/>
          </a:xfrm>
        </p:spPr>
      </p:pic>
    </p:spTree>
    <p:extLst>
      <p:ext uri="{BB962C8B-B14F-4D97-AF65-F5344CB8AC3E}">
        <p14:creationId xmlns:p14="http://schemas.microsoft.com/office/powerpoint/2010/main" val="11502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7125" y="1878012"/>
            <a:ext cx="9905999" cy="3541714"/>
          </a:xfrm>
        </p:spPr>
        <p:txBody>
          <a:bodyPr/>
          <a:lstStyle/>
          <a:p>
            <a:r>
              <a:rPr lang="en-US" dirty="0"/>
              <a:t>Blocks &amp; threads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57" y="2442975"/>
            <a:ext cx="4584700" cy="3300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2569975"/>
            <a:ext cx="4706938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7467</TotalTime>
  <Words>283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Mangal</vt:lpstr>
      <vt:lpstr>Trebuchet MS</vt:lpstr>
      <vt:lpstr>Tw Cen MT</vt:lpstr>
      <vt:lpstr>宋体</vt:lpstr>
      <vt:lpstr>Arial</vt:lpstr>
      <vt:lpstr>Circuit</vt:lpstr>
      <vt:lpstr>Scaling Machine Learning with tensorflow</vt:lpstr>
      <vt:lpstr>What is Machine learning</vt:lpstr>
      <vt:lpstr>What is scaling ML </vt:lpstr>
      <vt:lpstr>Why scale Machine learning </vt:lpstr>
      <vt:lpstr>Compare by time</vt:lpstr>
      <vt:lpstr>How to scale</vt:lpstr>
      <vt:lpstr>Map Reduce</vt:lpstr>
      <vt:lpstr>PowerPoint Presentation</vt:lpstr>
      <vt:lpstr>GPU</vt:lpstr>
      <vt:lpstr>Stochastic gradient decent</vt:lpstr>
      <vt:lpstr>Summary</vt:lpstr>
      <vt:lpstr>LSML examples : TensorFlow</vt:lpstr>
      <vt:lpstr>LSML examples : Hadoop</vt:lpstr>
      <vt:lpstr>Tools when establish hadoop app</vt:lpstr>
      <vt:lpstr>Tools when establish hadoop app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Machine Learning</dc:title>
  <dc:creator>Sicheng Zhang</dc:creator>
  <cp:lastModifiedBy>Sicheng Zhang</cp:lastModifiedBy>
  <cp:revision>35</cp:revision>
  <dcterms:created xsi:type="dcterms:W3CDTF">2017-11-11T22:18:52Z</dcterms:created>
  <dcterms:modified xsi:type="dcterms:W3CDTF">2017-11-18T03:55:30Z</dcterms:modified>
</cp:coreProperties>
</file>