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38" autoAdjust="0"/>
  </p:normalViewPr>
  <p:slideViewPr>
    <p:cSldViewPr>
      <p:cViewPr varScale="1">
        <p:scale>
          <a:sx n="108" d="100"/>
          <a:sy n="108" d="100"/>
        </p:scale>
        <p:origin x="16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CEE3742-B453-4132-9960-100ABAFB308F}" type="datetimeFigureOut">
              <a:rPr lang="en-US" smtClean="0"/>
              <a:pPr/>
              <a:t>3/4/2023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4277EB-0E12-4204-9644-3D4128789C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EE3742-B453-4132-9960-100ABAFB308F}" type="datetimeFigureOut">
              <a:rPr lang="en-US" smtClean="0"/>
              <a:pPr/>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7EB-0E12-4204-9644-3D4128789C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EE3742-B453-4132-9960-100ABAFB308F}" type="datetimeFigureOut">
              <a:rPr lang="en-US" smtClean="0"/>
              <a:pPr/>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277EB-0E12-4204-9644-3D4128789C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CEE3742-B453-4132-9960-100ABAFB308F}" type="datetimeFigureOut">
              <a:rPr lang="en-US" smtClean="0"/>
              <a:pPr/>
              <a:t>3/4/2023</a:t>
            </a:fld>
            <a:endParaRPr lang="en-US"/>
          </a:p>
        </p:txBody>
      </p:sp>
      <p:sp>
        <p:nvSpPr>
          <p:cNvPr id="9" name="Slide Number Placeholder 8"/>
          <p:cNvSpPr>
            <a:spLocks noGrp="1"/>
          </p:cNvSpPr>
          <p:nvPr>
            <p:ph type="sldNum" sz="quarter" idx="15"/>
          </p:nvPr>
        </p:nvSpPr>
        <p:spPr/>
        <p:txBody>
          <a:bodyPr rtlCol="0"/>
          <a:lstStyle/>
          <a:p>
            <a:fld id="{054277EB-0E12-4204-9644-3D4128789C4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CEE3742-B453-4132-9960-100ABAFB308F}" type="datetimeFigureOut">
              <a:rPr lang="en-US" smtClean="0"/>
              <a:pPr/>
              <a:t>3/4/2023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4277EB-0E12-4204-9644-3D4128789C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CEE3742-B453-4132-9960-100ABAFB308F}" type="datetimeFigureOut">
              <a:rPr lang="en-US" smtClean="0"/>
              <a:pPr/>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277EB-0E12-4204-9644-3D4128789C4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CEE3742-B453-4132-9960-100ABAFB308F}" type="datetimeFigureOut">
              <a:rPr lang="en-US" smtClean="0"/>
              <a:pPr/>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277EB-0E12-4204-9644-3D4128789C4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CEE3742-B453-4132-9960-100ABAFB308F}" type="datetimeFigureOut">
              <a:rPr lang="en-US" smtClean="0"/>
              <a:pPr/>
              <a:t>3/4/2023</a:t>
            </a:fld>
            <a:endParaRPr lang="en-US"/>
          </a:p>
        </p:txBody>
      </p:sp>
      <p:sp>
        <p:nvSpPr>
          <p:cNvPr id="7" name="Slide Number Placeholder 6"/>
          <p:cNvSpPr>
            <a:spLocks noGrp="1"/>
          </p:cNvSpPr>
          <p:nvPr>
            <p:ph type="sldNum" sz="quarter" idx="11"/>
          </p:nvPr>
        </p:nvSpPr>
        <p:spPr/>
        <p:txBody>
          <a:bodyPr rtlCol="0"/>
          <a:lstStyle/>
          <a:p>
            <a:fld id="{054277EB-0E12-4204-9644-3D4128789C4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3742-B453-4132-9960-100ABAFB308F}" type="datetimeFigureOut">
              <a:rPr lang="en-US" smtClean="0"/>
              <a:pPr/>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277EB-0E12-4204-9644-3D4128789C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CEE3742-B453-4132-9960-100ABAFB308F}" type="datetimeFigureOut">
              <a:rPr lang="en-US" smtClean="0"/>
              <a:pPr/>
              <a:t>3/4/2023</a:t>
            </a:fld>
            <a:endParaRPr lang="en-US"/>
          </a:p>
        </p:txBody>
      </p:sp>
      <p:sp>
        <p:nvSpPr>
          <p:cNvPr id="22" name="Slide Number Placeholder 21"/>
          <p:cNvSpPr>
            <a:spLocks noGrp="1"/>
          </p:cNvSpPr>
          <p:nvPr>
            <p:ph type="sldNum" sz="quarter" idx="15"/>
          </p:nvPr>
        </p:nvSpPr>
        <p:spPr/>
        <p:txBody>
          <a:bodyPr rtlCol="0"/>
          <a:lstStyle/>
          <a:p>
            <a:fld id="{054277EB-0E12-4204-9644-3D4128789C4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EE3742-B453-4132-9960-100ABAFB308F}" type="datetimeFigureOut">
              <a:rPr lang="en-US" smtClean="0"/>
              <a:pPr/>
              <a:t>3/4/2023</a:t>
            </a:fld>
            <a:endParaRPr lang="en-US"/>
          </a:p>
        </p:txBody>
      </p:sp>
      <p:sp>
        <p:nvSpPr>
          <p:cNvPr id="18" name="Slide Number Placeholder 17"/>
          <p:cNvSpPr>
            <a:spLocks noGrp="1"/>
          </p:cNvSpPr>
          <p:nvPr>
            <p:ph type="sldNum" sz="quarter" idx="11"/>
          </p:nvPr>
        </p:nvSpPr>
        <p:spPr/>
        <p:txBody>
          <a:bodyPr rtlCol="0"/>
          <a:lstStyle/>
          <a:p>
            <a:fld id="{054277EB-0E12-4204-9644-3D4128789C4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CEE3742-B453-4132-9960-100ABAFB308F}" type="datetimeFigureOut">
              <a:rPr lang="en-US" smtClean="0"/>
              <a:pPr/>
              <a:t>3/4/2023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4277EB-0E12-4204-9644-3D4128789C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ITC 122</a:t>
            </a:r>
          </a:p>
        </p:txBody>
      </p:sp>
      <p:sp>
        <p:nvSpPr>
          <p:cNvPr id="3" name="Subtitle 2"/>
          <p:cNvSpPr>
            <a:spLocks noGrp="1"/>
          </p:cNvSpPr>
          <p:nvPr>
            <p:ph type="subTitle" idx="1"/>
          </p:nvPr>
        </p:nvSpPr>
        <p:spPr/>
        <p:txBody>
          <a:bodyPr/>
          <a:lstStyle/>
          <a:p>
            <a:r>
              <a:rPr lang="en-US" dirty="0"/>
              <a:t>WEB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7467600" cy="715962"/>
          </a:xfrm>
        </p:spPr>
        <p:txBody>
          <a:bodyPr/>
          <a:lstStyle/>
          <a:p>
            <a:r>
              <a:rPr lang="en-US" dirty="0"/>
              <a:t>CSS Introduction</a:t>
            </a:r>
          </a:p>
        </p:txBody>
      </p:sp>
      <p:sp>
        <p:nvSpPr>
          <p:cNvPr id="3" name="Content Placeholder 2"/>
          <p:cNvSpPr>
            <a:spLocks noGrp="1"/>
          </p:cNvSpPr>
          <p:nvPr>
            <p:ph sz="quarter" idx="1"/>
          </p:nvPr>
        </p:nvSpPr>
        <p:spPr>
          <a:xfrm>
            <a:off x="381000" y="838200"/>
            <a:ext cx="8382000" cy="5635752"/>
          </a:xfrm>
        </p:spPr>
        <p:txBody>
          <a:bodyPr>
            <a:normAutofit fontScale="92500" lnSpcReduction="10000"/>
          </a:bodyPr>
          <a:lstStyle/>
          <a:p>
            <a:pPr>
              <a:buNone/>
            </a:pPr>
            <a:r>
              <a:rPr lang="en-US" dirty="0"/>
              <a:t>Grouping Selectors</a:t>
            </a:r>
          </a:p>
          <a:p>
            <a:pPr>
              <a:buNone/>
            </a:pPr>
            <a:r>
              <a:rPr lang="en-US" dirty="0"/>
              <a:t>	elements with the same style definitions</a:t>
            </a:r>
          </a:p>
          <a:p>
            <a:pPr>
              <a:buNone/>
            </a:pPr>
            <a:endParaRPr lang="en-US" dirty="0"/>
          </a:p>
          <a:p>
            <a:pPr>
              <a:buNone/>
            </a:pPr>
            <a:r>
              <a:rPr lang="en-US" dirty="0"/>
              <a:t>	h1 {</a:t>
            </a:r>
            <a:br>
              <a:rPr lang="en-US" dirty="0"/>
            </a:br>
            <a:r>
              <a:rPr lang="en-US" dirty="0"/>
              <a:t>    text-align: center;</a:t>
            </a:r>
            <a:br>
              <a:rPr lang="en-US" dirty="0"/>
            </a:br>
            <a:r>
              <a:rPr lang="en-US" dirty="0"/>
              <a:t>    color: red;</a:t>
            </a:r>
            <a:br>
              <a:rPr lang="en-US" dirty="0"/>
            </a:br>
            <a:r>
              <a:rPr lang="en-US" dirty="0"/>
              <a:t>}</a:t>
            </a:r>
            <a:br>
              <a:rPr lang="en-US" dirty="0"/>
            </a:br>
            <a:br>
              <a:rPr lang="en-US" dirty="0"/>
            </a:br>
            <a:r>
              <a:rPr lang="en-US" dirty="0"/>
              <a:t>h2 {</a:t>
            </a:r>
            <a:br>
              <a:rPr lang="en-US" dirty="0"/>
            </a:br>
            <a:r>
              <a:rPr lang="en-US" dirty="0"/>
              <a:t>    text-align: center;</a:t>
            </a:r>
            <a:br>
              <a:rPr lang="en-US" dirty="0"/>
            </a:br>
            <a:r>
              <a:rPr lang="en-US" dirty="0"/>
              <a:t>    color: red;</a:t>
            </a:r>
            <a:br>
              <a:rPr lang="en-US" dirty="0"/>
            </a:br>
            <a:r>
              <a:rPr lang="en-US" dirty="0"/>
              <a:t>}</a:t>
            </a:r>
            <a:br>
              <a:rPr lang="en-US" dirty="0"/>
            </a:br>
            <a:br>
              <a:rPr lang="en-US" dirty="0"/>
            </a:br>
            <a:r>
              <a:rPr lang="en-US" dirty="0"/>
              <a:t>p {</a:t>
            </a:r>
            <a:br>
              <a:rPr lang="en-US" dirty="0"/>
            </a:br>
            <a:r>
              <a:rPr lang="en-US" dirty="0"/>
              <a:t>    text-align: center;</a:t>
            </a:r>
            <a:br>
              <a:rPr lang="en-US" dirty="0"/>
            </a:br>
            <a:r>
              <a:rPr lang="en-US" dirty="0"/>
              <a:t>    color: red;</a:t>
            </a:r>
            <a:br>
              <a:rPr lang="en-US" dirty="0"/>
            </a:br>
            <a:r>
              <a:rPr lang="en-US" dirty="0"/>
              <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55638"/>
          </a:xfrm>
        </p:spPr>
        <p:txBody>
          <a:bodyPr/>
          <a:lstStyle/>
          <a:p>
            <a:r>
              <a:rPr lang="en-US" dirty="0"/>
              <a:t>CSS Introduction</a:t>
            </a:r>
          </a:p>
        </p:txBody>
      </p:sp>
      <p:sp>
        <p:nvSpPr>
          <p:cNvPr id="3" name="Content Placeholder 2"/>
          <p:cNvSpPr>
            <a:spLocks noGrp="1"/>
          </p:cNvSpPr>
          <p:nvPr>
            <p:ph sz="quarter" idx="1"/>
          </p:nvPr>
        </p:nvSpPr>
        <p:spPr>
          <a:xfrm>
            <a:off x="457200" y="685800"/>
            <a:ext cx="8153400" cy="6019800"/>
          </a:xfrm>
        </p:spPr>
        <p:txBody>
          <a:bodyPr>
            <a:normAutofit fontScale="70000" lnSpcReduction="20000"/>
          </a:bodyPr>
          <a:lstStyle/>
          <a:p>
            <a:pPr>
              <a:buNone/>
            </a:pPr>
            <a:r>
              <a:rPr lang="en-US" dirty="0"/>
              <a:t>Grouping Selectors</a:t>
            </a:r>
          </a:p>
          <a:p>
            <a:pPr>
              <a:buNone/>
            </a:pPr>
            <a:endParaRPr lang="en-US" dirty="0"/>
          </a:p>
          <a:p>
            <a:pPr>
              <a:buNone/>
            </a:pPr>
            <a:r>
              <a:rPr lang="en-US" dirty="0"/>
              <a:t>ACTCSS5.html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h1, h2, p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&lt;h2&gt;Smaller heading!&lt;/h2&gt;</a:t>
            </a:r>
          </a:p>
          <a:p>
            <a:pPr>
              <a:buNone/>
            </a:pPr>
            <a:r>
              <a:rPr lang="en-US" dirty="0"/>
              <a:t>&lt;p&gt;This is a paragraph.&lt;/p&gt;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Introduction</a:t>
            </a:r>
          </a:p>
        </p:txBody>
      </p:sp>
      <p:sp>
        <p:nvSpPr>
          <p:cNvPr id="3" name="Content Placeholder 2"/>
          <p:cNvSpPr>
            <a:spLocks noGrp="1"/>
          </p:cNvSpPr>
          <p:nvPr>
            <p:ph sz="quarter" idx="1"/>
          </p:nvPr>
        </p:nvSpPr>
        <p:spPr/>
        <p:txBody>
          <a:bodyPr/>
          <a:lstStyle/>
          <a:p>
            <a:pPr marL="0" indent="0">
              <a:buNone/>
            </a:pPr>
            <a:r>
              <a:rPr lang="en-US" dirty="0"/>
              <a:t>-Comments are used to explain the code, and may help when you edit the source code at a later date.</a:t>
            </a:r>
          </a:p>
          <a:p>
            <a:pPr marL="0" indent="0">
              <a:buNone/>
            </a:pPr>
            <a:r>
              <a:rPr lang="en-US" dirty="0"/>
              <a:t>-Comments are ignored by browsers.</a:t>
            </a:r>
          </a:p>
          <a:p>
            <a:pPr>
              <a:buNone/>
            </a:pPr>
            <a:endParaRPr lang="en-US" dirty="0"/>
          </a:p>
          <a:p>
            <a:pPr>
              <a:buNone/>
            </a:pPr>
            <a:r>
              <a:rPr lang="en-US" dirty="0"/>
              <a:t>HTML Comments tag</a:t>
            </a:r>
          </a:p>
          <a:p>
            <a:pPr>
              <a:buNone/>
            </a:pPr>
            <a:r>
              <a:rPr lang="en-US" dirty="0"/>
              <a:t>&lt;!---this is a comment---&gt;</a:t>
            </a:r>
          </a:p>
          <a:p>
            <a:pPr>
              <a:buNone/>
            </a:pPr>
            <a:endParaRPr lang="en-US" dirty="0"/>
          </a:p>
          <a:p>
            <a:pPr>
              <a:buNone/>
            </a:pPr>
            <a:r>
              <a:rPr lang="en-US" dirty="0"/>
              <a:t>CSS Comments</a:t>
            </a:r>
          </a:p>
          <a:p>
            <a:pPr marL="0" indent="0">
              <a:buNone/>
            </a:pPr>
            <a:r>
              <a:rPr lang="en-US" dirty="0"/>
              <a:t>A CSS comment starts with /* and ends with */. Comments can also span multiple lines:</a:t>
            </a:r>
          </a:p>
          <a:p>
            <a:pPr marL="0" indent="0">
              <a:buNone/>
            </a:pPr>
            <a:endParaRPr lang="en-US" dirty="0"/>
          </a:p>
          <a:p>
            <a:pPr>
              <a:buNone/>
            </a:pPr>
            <a:endParaRPr lang="en-US" dirty="0"/>
          </a:p>
        </p:txBody>
      </p:sp>
      <p:sp>
        <p:nvSpPr>
          <p:cNvPr id="4" name="Rectangle 1">
            <a:extLst>
              <a:ext uri="{FF2B5EF4-FFF2-40B4-BE49-F238E27FC236}">
                <a16:creationId xmlns:a16="http://schemas.microsoft.com/office/drawing/2014/main" id="{0A025E11-7FC8-45E4-A64F-8006262FA3AD}"/>
              </a:ext>
            </a:extLst>
          </p:cNvPr>
          <p:cNvSpPr>
            <a:spLocks noChangeArrowheads="1"/>
          </p:cNvSpPr>
          <p:nvPr/>
        </p:nvSpPr>
        <p:spPr bwMode="auto">
          <a:xfrm>
            <a:off x="0" y="0"/>
            <a:ext cx="9144000" cy="45720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888888"/>
                </a:solidFill>
                <a:effectLst/>
                <a:latin typeface="Rubik"/>
              </a:rPr>
              <a:t>&lt;!--- This is a comment ---&gt;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lstStyle/>
          <a:p>
            <a:r>
              <a:rPr lang="en-US" dirty="0"/>
              <a:t>CSS Introduction</a:t>
            </a:r>
          </a:p>
        </p:txBody>
      </p:sp>
      <p:sp>
        <p:nvSpPr>
          <p:cNvPr id="3" name="Content Placeholder 2"/>
          <p:cNvSpPr>
            <a:spLocks noGrp="1"/>
          </p:cNvSpPr>
          <p:nvPr>
            <p:ph sz="quarter" idx="1"/>
          </p:nvPr>
        </p:nvSpPr>
        <p:spPr>
          <a:xfrm>
            <a:off x="457200" y="762000"/>
            <a:ext cx="8153400" cy="6096000"/>
          </a:xfrm>
        </p:spPr>
        <p:txBody>
          <a:bodyPr>
            <a:normAutofit fontScale="55000" lnSpcReduction="20000"/>
          </a:bodyPr>
          <a:lstStyle/>
          <a:p>
            <a:pPr>
              <a:buNone/>
            </a:pPr>
            <a:r>
              <a:rPr lang="en-US" dirty="0"/>
              <a:t>ACTCSS6.html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p {</a:t>
            </a:r>
          </a:p>
          <a:p>
            <a:pPr>
              <a:buNone/>
            </a:pPr>
            <a:r>
              <a:rPr lang="en-US" dirty="0"/>
              <a:t>    color: red;</a:t>
            </a:r>
          </a:p>
          <a:p>
            <a:pPr>
              <a:buNone/>
            </a:pPr>
            <a:r>
              <a:rPr lang="en-US" dirty="0"/>
              <a:t>    /* This is a single-line comment */</a:t>
            </a:r>
          </a:p>
          <a:p>
            <a:pPr>
              <a:buNone/>
            </a:pPr>
            <a:r>
              <a:rPr lang="en-US" dirty="0"/>
              <a:t>    text-align: center;</a:t>
            </a:r>
          </a:p>
          <a:p>
            <a:pPr>
              <a:buNone/>
            </a:pPr>
            <a:r>
              <a:rPr lang="en-US" dirty="0"/>
              <a:t>} </a:t>
            </a:r>
          </a:p>
          <a:p>
            <a:pPr>
              <a:buNone/>
            </a:pPr>
            <a:endParaRPr lang="en-US" dirty="0"/>
          </a:p>
          <a:p>
            <a:pPr>
              <a:buNone/>
            </a:pPr>
            <a:r>
              <a:rPr lang="en-US" dirty="0"/>
              <a:t>/* This is</a:t>
            </a:r>
          </a:p>
          <a:p>
            <a:pPr>
              <a:buNone/>
            </a:pPr>
            <a:r>
              <a:rPr lang="en-US" dirty="0"/>
              <a:t>a multi-line</a:t>
            </a:r>
          </a:p>
          <a:p>
            <a:pPr>
              <a:buNone/>
            </a:pPr>
            <a:r>
              <a:rPr lang="en-US" dirty="0"/>
              <a:t>comment */</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&lt;p&gt;Hello World!&lt;/p&gt;</a:t>
            </a:r>
          </a:p>
          <a:p>
            <a:pPr>
              <a:buNone/>
            </a:pPr>
            <a:r>
              <a:rPr lang="en-US" dirty="0"/>
              <a:t>&lt;p&gt;This paragraph is styled with CSS.&lt;/p&gt;</a:t>
            </a:r>
          </a:p>
          <a:p>
            <a:pPr>
              <a:buNone/>
            </a:pPr>
            <a:r>
              <a:rPr lang="en-US" dirty="0"/>
              <a:t>&lt;p&gt;CSS comments are not shown in the output.&lt;/p&gt;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lstStyle/>
          <a:p>
            <a:r>
              <a:rPr lang="en-US" dirty="0"/>
              <a:t>CSS Introduction</a:t>
            </a:r>
          </a:p>
        </p:txBody>
      </p:sp>
      <p:sp>
        <p:nvSpPr>
          <p:cNvPr id="3" name="Content Placeholder 2"/>
          <p:cNvSpPr>
            <a:spLocks noGrp="1"/>
          </p:cNvSpPr>
          <p:nvPr>
            <p:ph sz="quarter" idx="1"/>
          </p:nvPr>
        </p:nvSpPr>
        <p:spPr>
          <a:xfrm>
            <a:off x="457200" y="762000"/>
            <a:ext cx="8229600" cy="5711952"/>
          </a:xfrm>
        </p:spPr>
        <p:txBody>
          <a:bodyPr/>
          <a:lstStyle/>
          <a:p>
            <a:pPr>
              <a:buNone/>
            </a:pPr>
            <a:r>
              <a:rPr lang="en-US" dirty="0"/>
              <a:t>Three Ways to Insert CSS</a:t>
            </a:r>
          </a:p>
          <a:p>
            <a:pPr>
              <a:buNone/>
            </a:pPr>
            <a:endParaRPr lang="en-US" sz="200" dirty="0"/>
          </a:p>
          <a:p>
            <a:r>
              <a:rPr lang="en-US" dirty="0"/>
              <a:t>External style sheet</a:t>
            </a:r>
          </a:p>
          <a:p>
            <a:pPr>
              <a:buNone/>
            </a:pPr>
            <a:r>
              <a:rPr lang="en-US" dirty="0"/>
              <a:t>		external style sheet, you can change the look of an entire website by changing just one file.</a:t>
            </a:r>
          </a:p>
          <a:p>
            <a:pPr>
              <a:buNone/>
            </a:pPr>
            <a:endParaRPr lang="en-US" dirty="0"/>
          </a:p>
          <a:p>
            <a:r>
              <a:rPr lang="en-US" dirty="0"/>
              <a:t>Internal style sheet</a:t>
            </a:r>
          </a:p>
          <a:p>
            <a:pPr>
              <a:buNone/>
            </a:pPr>
            <a:r>
              <a:rPr lang="en-US" dirty="0"/>
              <a:t>		An internal style sheet may be used if one single page has a unique style.</a:t>
            </a:r>
          </a:p>
          <a:p>
            <a:pPr>
              <a:buNone/>
            </a:pPr>
            <a:endParaRPr lang="en-US" dirty="0"/>
          </a:p>
          <a:p>
            <a:r>
              <a:rPr lang="en-US" dirty="0"/>
              <a:t>Inline style</a:t>
            </a:r>
          </a:p>
          <a:p>
            <a:pPr>
              <a:buNone/>
            </a:pPr>
            <a:r>
              <a:rPr lang="en-US" dirty="0"/>
              <a:t>		An inline style may be used to apply a unique style for a single element.</a:t>
            </a:r>
          </a:p>
          <a:p>
            <a:endParaRPr lang="en-US" dirty="0"/>
          </a:p>
          <a:p>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style sheet</a:t>
            </a:r>
            <a:br>
              <a:rPr lang="en-US" dirty="0"/>
            </a:br>
            <a:endParaRPr lang="en-US" dirty="0"/>
          </a:p>
        </p:txBody>
      </p:sp>
      <p:sp>
        <p:nvSpPr>
          <p:cNvPr id="3" name="Content Placeholder 2"/>
          <p:cNvSpPr>
            <a:spLocks noGrp="1"/>
          </p:cNvSpPr>
          <p:nvPr>
            <p:ph sz="quarter" idx="1"/>
          </p:nvPr>
        </p:nvSpPr>
        <p:spPr/>
        <p:txBody>
          <a:bodyPr/>
          <a:lstStyle/>
          <a:p>
            <a:pPr>
              <a:buNone/>
            </a:pPr>
            <a:r>
              <a:rPr lang="en-US" dirty="0"/>
              <a:t>Save as </a:t>
            </a:r>
            <a:r>
              <a:rPr lang="en-US" sz="3200" b="1" dirty="0"/>
              <a:t>style.css</a:t>
            </a:r>
            <a:endParaRPr lang="en-US" sz="2400" b="1" dirty="0"/>
          </a:p>
          <a:p>
            <a:pPr>
              <a:buNone/>
            </a:pPr>
            <a:r>
              <a:rPr lang="en-US" dirty="0"/>
              <a:t>body {</a:t>
            </a:r>
          </a:p>
          <a:p>
            <a:pPr>
              <a:buNone/>
            </a:pPr>
            <a:r>
              <a:rPr lang="en-US" dirty="0"/>
              <a:t>    background-color: </a:t>
            </a:r>
            <a:r>
              <a:rPr lang="en-US" dirty="0" err="1"/>
              <a:t>lightblue</a:t>
            </a:r>
            <a:r>
              <a:rPr lang="en-US" dirty="0"/>
              <a:t>;</a:t>
            </a:r>
          </a:p>
          <a:p>
            <a:pPr>
              <a:buNone/>
            </a:pPr>
            <a:r>
              <a:rPr lang="en-US" dirty="0"/>
              <a:t>}</a:t>
            </a:r>
          </a:p>
          <a:p>
            <a:pPr>
              <a:buNone/>
            </a:pPr>
            <a:r>
              <a:rPr lang="en-US" dirty="0"/>
              <a:t>h1 {</a:t>
            </a:r>
          </a:p>
          <a:p>
            <a:pPr>
              <a:buNone/>
            </a:pPr>
            <a:r>
              <a:rPr lang="en-US" dirty="0"/>
              <a:t>    color: navy;</a:t>
            </a:r>
          </a:p>
          <a:p>
            <a:pPr>
              <a:buNone/>
            </a:pPr>
            <a:r>
              <a:rPr lang="en-US" dirty="0"/>
              <a:t>    margin-left: 20px;</a:t>
            </a:r>
          </a:p>
          <a:p>
            <a:pPr>
              <a:buNone/>
            </a:pP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685800"/>
          </a:xfrm>
        </p:spPr>
        <p:txBody>
          <a:bodyPr>
            <a:normAutofit/>
          </a:bodyPr>
          <a:lstStyle/>
          <a:p>
            <a:r>
              <a:rPr lang="en-US" dirty="0"/>
              <a:t>External style sheet</a:t>
            </a:r>
          </a:p>
        </p:txBody>
      </p:sp>
      <p:sp>
        <p:nvSpPr>
          <p:cNvPr id="3" name="Content Placeholder 2"/>
          <p:cNvSpPr>
            <a:spLocks noGrp="1"/>
          </p:cNvSpPr>
          <p:nvPr>
            <p:ph sz="quarter" idx="1"/>
          </p:nvPr>
        </p:nvSpPr>
        <p:spPr>
          <a:xfrm>
            <a:off x="457200" y="609600"/>
            <a:ext cx="8305800" cy="6096000"/>
          </a:xfrm>
        </p:spPr>
        <p:txBody>
          <a:bodyPr>
            <a:normAutofit/>
          </a:bodyPr>
          <a:lstStyle/>
          <a:p>
            <a:pPr>
              <a:buNone/>
            </a:pPr>
            <a:r>
              <a:rPr lang="en-US" dirty="0"/>
              <a:t>External style sheet</a:t>
            </a:r>
          </a:p>
          <a:p>
            <a:pPr>
              <a:buNone/>
            </a:pPr>
            <a:endParaRPr lang="en-US" dirty="0"/>
          </a:p>
          <a:p>
            <a:pPr>
              <a:buNone/>
            </a:pPr>
            <a:r>
              <a:rPr lang="en-US" dirty="0"/>
              <a:t>ACTCSS7.html</a:t>
            </a:r>
            <a:endParaRPr lang="en-US" sz="2000" dirty="0"/>
          </a:p>
          <a:p>
            <a:pPr>
              <a:buNone/>
            </a:pPr>
            <a:r>
              <a:rPr lang="en-US" sz="2000" dirty="0"/>
              <a:t>&lt;!DOCTYPE html&gt;</a:t>
            </a:r>
          </a:p>
          <a:p>
            <a:pPr>
              <a:buNone/>
            </a:pPr>
            <a:r>
              <a:rPr lang="en-US" sz="2000" dirty="0"/>
              <a:t>&lt;html&gt;</a:t>
            </a:r>
          </a:p>
          <a:p>
            <a:pPr>
              <a:buNone/>
            </a:pPr>
            <a:r>
              <a:rPr lang="en-US" sz="2000" dirty="0"/>
              <a:t>&lt;head&gt;</a:t>
            </a:r>
          </a:p>
          <a:p>
            <a:pPr>
              <a:buNone/>
            </a:pPr>
            <a:r>
              <a:rPr lang="en-US" sz="2000" dirty="0"/>
              <a:t>&lt;link </a:t>
            </a:r>
            <a:r>
              <a:rPr lang="en-US" sz="2000" dirty="0" err="1"/>
              <a:t>rel</a:t>
            </a:r>
            <a:r>
              <a:rPr lang="en-US" sz="2000" dirty="0"/>
              <a:t>="stylesheet" type="text/</a:t>
            </a:r>
            <a:r>
              <a:rPr lang="en-US" sz="2000" dirty="0" err="1"/>
              <a:t>css</a:t>
            </a:r>
            <a:r>
              <a:rPr lang="en-US" sz="2000" dirty="0"/>
              <a:t>" </a:t>
            </a:r>
            <a:r>
              <a:rPr lang="en-US" sz="2000" dirty="0" err="1"/>
              <a:t>href</a:t>
            </a:r>
            <a:r>
              <a:rPr lang="en-US" sz="2000" dirty="0"/>
              <a:t>="style.css"&gt;</a:t>
            </a:r>
          </a:p>
          <a:p>
            <a:pPr>
              <a:buNone/>
            </a:pPr>
            <a:r>
              <a:rPr lang="en-US" sz="2000" dirty="0"/>
              <a:t>&lt;/head&gt;</a:t>
            </a:r>
          </a:p>
          <a:p>
            <a:pPr>
              <a:buNone/>
            </a:pPr>
            <a:r>
              <a:rPr lang="en-US" sz="2000" dirty="0"/>
              <a:t>&lt;body&gt;</a:t>
            </a:r>
          </a:p>
          <a:p>
            <a:pPr>
              <a:buNone/>
            </a:pPr>
            <a:r>
              <a:rPr lang="en-US" sz="2000" dirty="0"/>
              <a:t>	&lt;h1&gt;This is a heading&lt;/h1&gt;</a:t>
            </a:r>
          </a:p>
          <a:p>
            <a:pPr>
              <a:buNone/>
            </a:pPr>
            <a:r>
              <a:rPr lang="en-US" sz="2000" dirty="0"/>
              <a:t>	&lt;p&gt;This is a paragraph.&lt;/p&gt;</a:t>
            </a:r>
          </a:p>
          <a:p>
            <a:pPr>
              <a:buNone/>
            </a:pPr>
            <a:r>
              <a:rPr lang="en-US" sz="2000" dirty="0"/>
              <a:t>&lt;/body&gt;</a:t>
            </a:r>
          </a:p>
          <a:p>
            <a:pPr>
              <a:buNone/>
            </a:pPr>
            <a:r>
              <a:rPr lang="en-US" sz="2000" dirty="0"/>
              <a:t>&lt;/html&gt;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68362"/>
          </a:xfrm>
        </p:spPr>
        <p:txBody>
          <a:bodyPr>
            <a:normAutofit fontScale="90000"/>
          </a:bodyPr>
          <a:lstStyle/>
          <a:p>
            <a:r>
              <a:rPr lang="en-US" dirty="0"/>
              <a:t>Internal Style Sheet</a:t>
            </a:r>
            <a:br>
              <a:rPr lang="en-US" dirty="0"/>
            </a:br>
            <a:endParaRPr lang="en-US" dirty="0"/>
          </a:p>
        </p:txBody>
      </p:sp>
      <p:sp>
        <p:nvSpPr>
          <p:cNvPr id="3" name="Content Placeholder 2"/>
          <p:cNvSpPr>
            <a:spLocks noGrp="1"/>
          </p:cNvSpPr>
          <p:nvPr>
            <p:ph sz="quarter" idx="1"/>
          </p:nvPr>
        </p:nvSpPr>
        <p:spPr>
          <a:xfrm>
            <a:off x="457200" y="685800"/>
            <a:ext cx="8001000" cy="5788152"/>
          </a:xfrm>
        </p:spPr>
        <p:txBody>
          <a:bodyPr>
            <a:normAutofit fontScale="70000" lnSpcReduction="20000"/>
          </a:bodyPr>
          <a:lstStyle/>
          <a:p>
            <a:pPr>
              <a:buNone/>
            </a:pPr>
            <a:r>
              <a:rPr lang="en-US" dirty="0"/>
              <a:t>ACTCSS8.html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background-color: linen;</a:t>
            </a:r>
          </a:p>
          <a:p>
            <a:pPr>
              <a:buNone/>
            </a:pPr>
            <a:r>
              <a:rPr lang="en-US" dirty="0"/>
              <a:t>}</a:t>
            </a:r>
          </a:p>
          <a:p>
            <a:pPr>
              <a:buNone/>
            </a:pPr>
            <a:r>
              <a:rPr lang="en-US" dirty="0"/>
              <a:t>h1 {</a:t>
            </a:r>
          </a:p>
          <a:p>
            <a:pPr>
              <a:buNone/>
            </a:pPr>
            <a:r>
              <a:rPr lang="en-US" dirty="0"/>
              <a:t>    color: maroon;</a:t>
            </a:r>
          </a:p>
          <a:p>
            <a:pPr>
              <a:buNone/>
            </a:pPr>
            <a:r>
              <a:rPr lang="en-US" dirty="0"/>
              <a:t>    margin-left: 40px;</a:t>
            </a:r>
          </a:p>
          <a:p>
            <a:pPr>
              <a:buNone/>
            </a:pPr>
            <a:r>
              <a:rPr lang="en-US" dirty="0"/>
              <a:t>} </a:t>
            </a:r>
          </a:p>
          <a:p>
            <a:pPr>
              <a:buNone/>
            </a:pPr>
            <a:r>
              <a:rPr lang="en-US" dirty="0"/>
              <a:t>&lt;/style&gt;</a:t>
            </a:r>
          </a:p>
          <a:p>
            <a:pPr>
              <a:buNone/>
            </a:pPr>
            <a:r>
              <a:rPr lang="en-US" dirty="0"/>
              <a:t>&lt;/head&gt;</a:t>
            </a:r>
          </a:p>
          <a:p>
            <a:pPr>
              <a:buNone/>
            </a:pPr>
            <a:r>
              <a:rPr lang="en-US" dirty="0"/>
              <a:t>&lt;body&gt;</a:t>
            </a:r>
          </a:p>
          <a:p>
            <a:pPr>
              <a:buNone/>
            </a:pPr>
            <a:r>
              <a:rPr lang="en-US" dirty="0"/>
              <a:t>	&lt;h1&gt;This is a heading&lt;/h1&gt;</a:t>
            </a:r>
          </a:p>
          <a:p>
            <a:pPr>
              <a:buNone/>
            </a:pPr>
            <a:r>
              <a:rPr lang="en-US" dirty="0"/>
              <a:t>	&lt;p&gt;This is a paragraph.&lt;/p&gt;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 Sheet</a:t>
            </a:r>
          </a:p>
        </p:txBody>
      </p:sp>
      <p:sp>
        <p:nvSpPr>
          <p:cNvPr id="3" name="Content Placeholder 2"/>
          <p:cNvSpPr>
            <a:spLocks noGrp="1"/>
          </p:cNvSpPr>
          <p:nvPr>
            <p:ph sz="quarter" idx="1"/>
          </p:nvPr>
        </p:nvSpPr>
        <p:spPr/>
        <p:txBody>
          <a:bodyPr>
            <a:normAutofit/>
          </a:bodyPr>
          <a:lstStyle/>
          <a:p>
            <a:pPr>
              <a:buNone/>
            </a:pPr>
            <a:r>
              <a:rPr lang="en-US" dirty="0"/>
              <a:t>ACTCSS9.html</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&lt;h1 style="color:blue;margin-left:30px;"&gt;This is a heading&lt;/h1&gt;</a:t>
            </a:r>
          </a:p>
          <a:p>
            <a:pPr>
              <a:buNone/>
            </a:pPr>
            <a:r>
              <a:rPr lang="en-US" dirty="0"/>
              <a:t>&lt;p&gt;This is a paragraph.&lt;/p&gt;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Style Sheets</a:t>
            </a:r>
            <a:br>
              <a:rPr lang="en-US" dirty="0"/>
            </a:br>
            <a:endParaRPr lang="en-US" dirty="0"/>
          </a:p>
        </p:txBody>
      </p:sp>
      <p:sp>
        <p:nvSpPr>
          <p:cNvPr id="3" name="Content Placeholder 2"/>
          <p:cNvSpPr>
            <a:spLocks noGrp="1"/>
          </p:cNvSpPr>
          <p:nvPr>
            <p:ph sz="quarter" idx="1"/>
          </p:nvPr>
        </p:nvSpPr>
        <p:spPr>
          <a:xfrm>
            <a:off x="457200" y="1295400"/>
            <a:ext cx="7924800" cy="5178552"/>
          </a:xfrm>
        </p:spPr>
        <p:txBody>
          <a:bodyPr>
            <a:normAutofit fontScale="77500" lnSpcReduction="20000"/>
          </a:bodyPr>
          <a:lstStyle/>
          <a:p>
            <a:pPr>
              <a:buNone/>
            </a:pPr>
            <a:r>
              <a:rPr lang="en-US" dirty="0"/>
              <a:t>ACTCSS10.html</a:t>
            </a:r>
          </a:p>
          <a:p>
            <a:pPr>
              <a:buNone/>
            </a:pPr>
            <a:r>
              <a:rPr lang="en-US" dirty="0"/>
              <a:t>&lt;!DOCTYPE html&gt;</a:t>
            </a:r>
          </a:p>
          <a:p>
            <a:pPr>
              <a:buNone/>
            </a:pPr>
            <a:r>
              <a:rPr lang="en-US" dirty="0"/>
              <a:t>&lt;html&gt;</a:t>
            </a:r>
          </a:p>
          <a:p>
            <a:pPr>
              <a:buNone/>
            </a:pPr>
            <a:r>
              <a:rPr lang="en-US" dirty="0"/>
              <a:t>&lt;head&gt;</a:t>
            </a:r>
          </a:p>
          <a:p>
            <a:pPr>
              <a:buNone/>
            </a:pPr>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="mystyle.css"&gt;</a:t>
            </a:r>
          </a:p>
          <a:p>
            <a:pPr>
              <a:buNone/>
            </a:pPr>
            <a:r>
              <a:rPr lang="en-US" dirty="0"/>
              <a:t>&lt;style&gt;</a:t>
            </a:r>
          </a:p>
          <a:p>
            <a:pPr>
              <a:buNone/>
            </a:pPr>
            <a:r>
              <a:rPr lang="en-US" dirty="0"/>
              <a:t>h1 {</a:t>
            </a:r>
          </a:p>
          <a:p>
            <a:pPr>
              <a:buNone/>
            </a:pPr>
            <a:r>
              <a:rPr lang="en-US" dirty="0"/>
              <a:t>    color: orange;</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	&lt;h1&gt;This is a heading&lt;/h1&gt;</a:t>
            </a:r>
          </a:p>
          <a:p>
            <a:pPr>
              <a:buNone/>
            </a:pPr>
            <a:r>
              <a:rPr lang="en-US" dirty="0"/>
              <a:t>	&lt;p&gt;The style of this document is a combination of an external 	stylesheet, and internal style&lt;/p&gt;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219200"/>
          </a:xfrm>
        </p:spPr>
        <p:txBody>
          <a:bodyPr/>
          <a:lstStyle/>
          <a:p>
            <a:r>
              <a:rPr lang="en-US" dirty="0"/>
              <a:t>CSS Introduction</a:t>
            </a:r>
            <a:br>
              <a:rPr lang="en-US" dirty="0"/>
            </a:br>
            <a:endParaRPr lang="en-US" dirty="0"/>
          </a:p>
        </p:txBody>
      </p:sp>
      <p:sp>
        <p:nvSpPr>
          <p:cNvPr id="3" name="Content Placeholder 2"/>
          <p:cNvSpPr>
            <a:spLocks noGrp="1"/>
          </p:cNvSpPr>
          <p:nvPr>
            <p:ph sz="quarter" idx="1"/>
          </p:nvPr>
        </p:nvSpPr>
        <p:spPr>
          <a:xfrm>
            <a:off x="228600" y="1371600"/>
            <a:ext cx="8229600" cy="5102352"/>
          </a:xfrm>
        </p:spPr>
        <p:txBody>
          <a:bodyPr/>
          <a:lstStyle/>
          <a:p>
            <a:pPr>
              <a:buNone/>
            </a:pPr>
            <a:r>
              <a:rPr lang="en-US" dirty="0"/>
              <a:t>What is CSS?</a:t>
            </a:r>
          </a:p>
          <a:p>
            <a:pPr>
              <a:buNone/>
            </a:pPr>
            <a:endParaRPr lang="en-US" dirty="0"/>
          </a:p>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b="1" dirty="0"/>
              <a:t>CSS</a:t>
            </a:r>
            <a:r>
              <a:rPr lang="en-US" dirty="0"/>
              <a:t> is the language for describing the presentation of Web pages, including colors, layout, and fonts. It allows one to adapt the presentation to different types of devices, such as large screens, small screens, or printers.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CSS Colors</a:t>
            </a:r>
            <a:br>
              <a:rPr lang="en-US" dirty="0"/>
            </a:br>
            <a:endParaRPr lang="en-US" dirty="0"/>
          </a:p>
        </p:txBody>
      </p:sp>
      <p:sp>
        <p:nvSpPr>
          <p:cNvPr id="3" name="Content Placeholder 2"/>
          <p:cNvSpPr>
            <a:spLocks noGrp="1"/>
          </p:cNvSpPr>
          <p:nvPr>
            <p:ph sz="quarter" idx="1"/>
          </p:nvPr>
        </p:nvSpPr>
        <p:spPr>
          <a:xfrm>
            <a:off x="914400" y="914400"/>
            <a:ext cx="7467600" cy="5943600"/>
          </a:xfrm>
        </p:spPr>
        <p:txBody>
          <a:bodyPr>
            <a:normAutofit fontScale="92500" lnSpcReduction="20000"/>
          </a:bodyPr>
          <a:lstStyle/>
          <a:p>
            <a:pPr>
              <a:buNone/>
            </a:pPr>
            <a:r>
              <a:rPr lang="en-US" dirty="0"/>
              <a:t>Background Color</a:t>
            </a:r>
          </a:p>
          <a:p>
            <a:pPr>
              <a:buNone/>
            </a:pPr>
            <a:endParaRPr lang="en-US" dirty="0"/>
          </a:p>
          <a:p>
            <a:pPr>
              <a:buNone/>
            </a:pPr>
            <a:r>
              <a:rPr lang="en-US" dirty="0"/>
              <a:t>ACTCSS11.html</a:t>
            </a:r>
          </a:p>
          <a:p>
            <a:pPr>
              <a:buNone/>
            </a:pPr>
            <a:r>
              <a:rPr lang="en-US" dirty="0"/>
              <a:t>&lt;!DOCTYPE html&gt;</a:t>
            </a:r>
          </a:p>
          <a:p>
            <a:pPr>
              <a:buNone/>
            </a:pPr>
            <a:r>
              <a:rPr lang="en-US" dirty="0"/>
              <a:t>&lt;html&gt;</a:t>
            </a:r>
          </a:p>
          <a:p>
            <a:pPr>
              <a:buNone/>
            </a:pPr>
            <a:r>
              <a:rPr lang="en-US" dirty="0"/>
              <a:t>&lt;body&gt;</a:t>
            </a:r>
          </a:p>
          <a:p>
            <a:pPr>
              <a:buNone/>
            </a:pPr>
            <a:r>
              <a:rPr lang="en-US" dirty="0"/>
              <a:t>	&lt;h1 style="</a:t>
            </a:r>
            <a:r>
              <a:rPr lang="en-US" dirty="0" err="1"/>
              <a:t>background-color:DodgerBlue</a:t>
            </a:r>
            <a:r>
              <a:rPr lang="en-US" dirty="0"/>
              <a:t>;"&gt;Hello World&lt;/h1&gt;</a:t>
            </a:r>
          </a:p>
          <a:p>
            <a:pPr>
              <a:buNone/>
            </a:pPr>
            <a:r>
              <a:rPr lang="en-US" dirty="0"/>
              <a:t>&lt;p style="background-</a:t>
            </a:r>
            <a:r>
              <a:rPr lang="en-US" dirty="0" err="1"/>
              <a:t>color:Tomato</a:t>
            </a:r>
            <a:r>
              <a:rPr lang="en-US" dirty="0"/>
              <a:t>;"&gt;</a:t>
            </a:r>
          </a:p>
          <a:p>
            <a:pPr>
              <a:buNone/>
            </a:pPr>
            <a:r>
              <a:rPr lang="en-US" dirty="0"/>
              <a:t>Arellano University (AU) is a private, coeducational and nonsectarian university located in Manila, Philippines. </a:t>
            </a:r>
          </a:p>
          <a:p>
            <a:pPr>
              <a:buNone/>
            </a:pPr>
            <a:r>
              <a:rPr lang="en-US" dirty="0"/>
              <a:t>It was founded in 1938 as a law school by </a:t>
            </a:r>
            <a:r>
              <a:rPr lang="en-US" dirty="0" err="1"/>
              <a:t>Florentino</a:t>
            </a:r>
            <a:r>
              <a:rPr lang="en-US" dirty="0"/>
              <a:t> </a:t>
            </a:r>
            <a:r>
              <a:rPr lang="en-US" dirty="0" err="1"/>
              <a:t>Cayco</a:t>
            </a:r>
            <a:r>
              <a:rPr lang="en-US" dirty="0"/>
              <a:t>, Sr.</a:t>
            </a:r>
          </a:p>
          <a:p>
            <a:pPr>
              <a:buNone/>
            </a:pPr>
            <a:r>
              <a:rPr lang="en-US" dirty="0"/>
              <a:t>&lt;/p&gt;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lstStyle/>
          <a:p>
            <a:r>
              <a:rPr lang="en-US" dirty="0"/>
              <a:t>CSS Colors</a:t>
            </a:r>
          </a:p>
        </p:txBody>
      </p:sp>
      <p:sp>
        <p:nvSpPr>
          <p:cNvPr id="3" name="Content Placeholder 2"/>
          <p:cNvSpPr>
            <a:spLocks noGrp="1"/>
          </p:cNvSpPr>
          <p:nvPr>
            <p:ph sz="quarter" idx="1"/>
          </p:nvPr>
        </p:nvSpPr>
        <p:spPr>
          <a:xfrm>
            <a:off x="304800" y="838200"/>
            <a:ext cx="8458200" cy="5715000"/>
          </a:xfrm>
        </p:spPr>
        <p:txBody>
          <a:bodyPr>
            <a:normAutofit fontScale="92500" lnSpcReduction="10000"/>
          </a:bodyPr>
          <a:lstStyle/>
          <a:p>
            <a:pPr>
              <a:buNone/>
            </a:pPr>
            <a:r>
              <a:rPr lang="en-US" dirty="0"/>
              <a:t>Text Color</a:t>
            </a:r>
          </a:p>
          <a:p>
            <a:pPr>
              <a:buNone/>
            </a:pPr>
            <a:r>
              <a:rPr lang="en-US" dirty="0"/>
              <a:t>ACTCSS12.html</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&lt;h3 style="</a:t>
            </a:r>
            <a:r>
              <a:rPr lang="en-US" dirty="0" err="1"/>
              <a:t>color:Tomato</a:t>
            </a:r>
            <a:r>
              <a:rPr lang="en-US" dirty="0"/>
              <a:t>;"&gt;Hello World&lt;/h3&gt;</a:t>
            </a:r>
          </a:p>
          <a:p>
            <a:pPr>
              <a:buNone/>
            </a:pPr>
            <a:endParaRPr lang="en-US" dirty="0"/>
          </a:p>
          <a:p>
            <a:pPr>
              <a:buNone/>
            </a:pPr>
            <a:r>
              <a:rPr lang="en-US" dirty="0"/>
              <a:t>&lt;p style="</a:t>
            </a:r>
            <a:r>
              <a:rPr lang="en-US" dirty="0" err="1"/>
              <a:t>color:DodgerBlue</a:t>
            </a:r>
            <a:r>
              <a:rPr lang="en-US" dirty="0"/>
              <a:t>;"&gt;Arellano University.&lt;/p&gt;</a:t>
            </a:r>
          </a:p>
          <a:p>
            <a:pPr>
              <a:buNone/>
            </a:pPr>
            <a:endParaRPr lang="en-US" dirty="0"/>
          </a:p>
          <a:p>
            <a:pPr>
              <a:buNone/>
            </a:pPr>
            <a:r>
              <a:rPr lang="en-US" dirty="0"/>
              <a:t>&lt;p style="</a:t>
            </a:r>
            <a:r>
              <a:rPr lang="en-US" dirty="0" err="1"/>
              <a:t>color:MediumSeaGreen</a:t>
            </a:r>
            <a:r>
              <a:rPr lang="en-US" dirty="0"/>
              <a:t>;"&gt;Andres </a:t>
            </a:r>
            <a:r>
              <a:rPr lang="en-US" dirty="0" err="1"/>
              <a:t>Bonifacio</a:t>
            </a:r>
            <a:r>
              <a:rPr lang="en-US" dirty="0"/>
              <a:t> Campus, Pasig City.&lt;/p&gt;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Colors</a:t>
            </a:r>
          </a:p>
        </p:txBody>
      </p:sp>
      <p:sp>
        <p:nvSpPr>
          <p:cNvPr id="3" name="Content Placeholder 2"/>
          <p:cNvSpPr>
            <a:spLocks noGrp="1"/>
          </p:cNvSpPr>
          <p:nvPr>
            <p:ph sz="quarter" idx="1"/>
          </p:nvPr>
        </p:nvSpPr>
        <p:spPr>
          <a:xfrm>
            <a:off x="381000" y="914400"/>
            <a:ext cx="8153400" cy="5791200"/>
          </a:xfrm>
        </p:spPr>
        <p:txBody>
          <a:bodyPr>
            <a:normAutofit fontScale="92500"/>
          </a:bodyPr>
          <a:lstStyle/>
          <a:p>
            <a:pPr>
              <a:buNone/>
            </a:pPr>
            <a:r>
              <a:rPr lang="en-US" dirty="0"/>
              <a:t>Border Color</a:t>
            </a:r>
          </a:p>
          <a:p>
            <a:pPr>
              <a:buNone/>
            </a:pPr>
            <a:r>
              <a:rPr lang="en-US" dirty="0"/>
              <a:t>ACTCSS13.html</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&lt;h1 style="border: 2px solid Tomato;"&gt;Hello World&lt;/h1&gt;</a:t>
            </a:r>
          </a:p>
          <a:p>
            <a:pPr>
              <a:buNone/>
            </a:pPr>
            <a:endParaRPr lang="en-US" dirty="0"/>
          </a:p>
          <a:p>
            <a:pPr>
              <a:buNone/>
            </a:pPr>
            <a:r>
              <a:rPr lang="en-US" dirty="0"/>
              <a:t>&lt;h1 style="border: 2px solid </a:t>
            </a:r>
            <a:r>
              <a:rPr lang="en-US" dirty="0" err="1"/>
              <a:t>DodgerBlue</a:t>
            </a:r>
            <a:r>
              <a:rPr lang="en-US" dirty="0"/>
              <a:t>;"&gt;Hello World&lt;/h1&gt;</a:t>
            </a:r>
          </a:p>
          <a:p>
            <a:pPr>
              <a:buNone/>
            </a:pPr>
            <a:endParaRPr lang="en-US" dirty="0"/>
          </a:p>
          <a:p>
            <a:pPr>
              <a:buNone/>
            </a:pPr>
            <a:r>
              <a:rPr lang="en-US" dirty="0"/>
              <a:t>&lt;h1 style="border: 2px solid Violet;"&gt;Hello World&lt;/h1&gt;</a:t>
            </a:r>
          </a:p>
          <a:p>
            <a:pPr>
              <a:buNone/>
            </a:pPr>
            <a:endParaRPr lang="en-US" dirty="0"/>
          </a:p>
          <a:p>
            <a:pPr>
              <a:buNone/>
            </a:pPr>
            <a:r>
              <a:rPr lang="en-US" dirty="0"/>
              <a:t>&lt;/body&gt;</a:t>
            </a:r>
          </a:p>
          <a:p>
            <a:pPr>
              <a:buNone/>
            </a:pPr>
            <a:r>
              <a:rPr lang="en-US" dirty="0"/>
              <a:t>&lt;/html&gt;</a:t>
            </a:r>
          </a:p>
          <a:p>
            <a:pPr>
              <a:buNone/>
            </a:pP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Backgrounds</a:t>
            </a:r>
            <a:br>
              <a:rPr lang="en-US" dirty="0"/>
            </a:br>
            <a:endParaRPr lang="en-US" dirty="0"/>
          </a:p>
        </p:txBody>
      </p:sp>
      <p:sp>
        <p:nvSpPr>
          <p:cNvPr id="3" name="Content Placeholder 2"/>
          <p:cNvSpPr>
            <a:spLocks noGrp="1"/>
          </p:cNvSpPr>
          <p:nvPr>
            <p:ph sz="quarter" idx="1"/>
          </p:nvPr>
        </p:nvSpPr>
        <p:spPr>
          <a:xfrm>
            <a:off x="457200" y="1600200"/>
            <a:ext cx="8229600" cy="4873752"/>
          </a:xfrm>
        </p:spPr>
        <p:txBody>
          <a:bodyPr/>
          <a:lstStyle/>
          <a:p>
            <a:pPr>
              <a:buNone/>
            </a:pPr>
            <a:r>
              <a:rPr lang="en-US" dirty="0"/>
              <a:t>The CSS background properties are used to define the background effects for elements.</a:t>
            </a:r>
          </a:p>
          <a:p>
            <a:pPr>
              <a:buNone/>
            </a:pPr>
            <a:endParaRPr lang="en-US" dirty="0"/>
          </a:p>
          <a:p>
            <a:pPr>
              <a:buNone/>
            </a:pPr>
            <a:r>
              <a:rPr lang="en-US" dirty="0"/>
              <a:t>CSS background properties:</a:t>
            </a:r>
          </a:p>
          <a:p>
            <a:r>
              <a:rPr lang="en-US" dirty="0"/>
              <a:t>background-color</a:t>
            </a:r>
          </a:p>
          <a:p>
            <a:r>
              <a:rPr lang="en-US" dirty="0"/>
              <a:t>background-image</a:t>
            </a:r>
          </a:p>
          <a:p>
            <a:r>
              <a:rPr lang="en-US" dirty="0"/>
              <a:t>background-repeat</a:t>
            </a:r>
          </a:p>
          <a:p>
            <a:r>
              <a:rPr lang="en-US" dirty="0"/>
              <a:t>background-attachment</a:t>
            </a:r>
          </a:p>
          <a:p>
            <a:r>
              <a:rPr lang="en-US" dirty="0"/>
              <a:t>background-position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background-color</a:t>
            </a:r>
            <a:br>
              <a:rPr lang="en-US" dirty="0"/>
            </a:br>
            <a:endParaRPr lang="en-US" dirty="0"/>
          </a:p>
        </p:txBody>
      </p:sp>
      <p:sp>
        <p:nvSpPr>
          <p:cNvPr id="3" name="Content Placeholder 2"/>
          <p:cNvSpPr>
            <a:spLocks noGrp="1"/>
          </p:cNvSpPr>
          <p:nvPr>
            <p:ph sz="quarter" idx="1"/>
          </p:nvPr>
        </p:nvSpPr>
        <p:spPr>
          <a:xfrm>
            <a:off x="457200" y="990600"/>
            <a:ext cx="7848600" cy="5483352"/>
          </a:xfrm>
        </p:spPr>
        <p:txBody>
          <a:bodyPr>
            <a:normAutofit fontScale="70000" lnSpcReduction="20000"/>
          </a:bodyPr>
          <a:lstStyle/>
          <a:p>
            <a:pPr>
              <a:buNone/>
            </a:pPr>
            <a:r>
              <a:rPr lang="en-US" dirty="0"/>
              <a:t>ACTCSS14.html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background-color: </a:t>
            </a:r>
            <a:r>
              <a:rPr lang="en-US" dirty="0" err="1"/>
              <a:t>lightblue</a:t>
            </a:r>
            <a:r>
              <a:rPr lang="en-US" dirty="0"/>
              <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endParaRPr lang="en-US" dirty="0"/>
          </a:p>
          <a:p>
            <a:pPr>
              <a:buNone/>
            </a:pPr>
            <a:r>
              <a:rPr lang="en-US" dirty="0"/>
              <a:t>&lt;p&gt;This page has a light blue background color!&lt;/p&gt;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33400"/>
          </a:xfrm>
        </p:spPr>
        <p:txBody>
          <a:bodyPr>
            <a:normAutofit fontScale="90000"/>
          </a:bodyPr>
          <a:lstStyle/>
          <a:p>
            <a:r>
              <a:rPr lang="en-US" dirty="0"/>
              <a:t>background-color</a:t>
            </a:r>
          </a:p>
        </p:txBody>
      </p:sp>
      <p:sp>
        <p:nvSpPr>
          <p:cNvPr id="3" name="Content Placeholder 2"/>
          <p:cNvSpPr>
            <a:spLocks noGrp="1"/>
          </p:cNvSpPr>
          <p:nvPr>
            <p:ph sz="quarter" idx="1"/>
          </p:nvPr>
        </p:nvSpPr>
        <p:spPr>
          <a:xfrm>
            <a:off x="457200" y="609600"/>
            <a:ext cx="7467600" cy="6248400"/>
          </a:xfrm>
        </p:spPr>
        <p:txBody>
          <a:bodyPr>
            <a:normAutofit fontScale="55000" lnSpcReduction="20000"/>
          </a:bodyPr>
          <a:lstStyle/>
          <a:p>
            <a:pPr>
              <a:buNone/>
            </a:pPr>
            <a:r>
              <a:rPr lang="en-US" dirty="0"/>
              <a:t>ACTCSS15.html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h1 {</a:t>
            </a:r>
          </a:p>
          <a:p>
            <a:pPr>
              <a:buNone/>
            </a:pPr>
            <a:r>
              <a:rPr lang="en-US" dirty="0"/>
              <a:t>    background-color: green;</a:t>
            </a:r>
          </a:p>
          <a:p>
            <a:pPr>
              <a:buNone/>
            </a:pPr>
            <a:r>
              <a:rPr lang="en-US" dirty="0"/>
              <a:t>}</a:t>
            </a:r>
          </a:p>
          <a:p>
            <a:pPr>
              <a:buNone/>
            </a:pPr>
            <a:r>
              <a:rPr lang="en-US" dirty="0"/>
              <a:t>div {</a:t>
            </a:r>
          </a:p>
          <a:p>
            <a:pPr>
              <a:buNone/>
            </a:pPr>
            <a:r>
              <a:rPr lang="en-US" dirty="0"/>
              <a:t>    background-color: </a:t>
            </a:r>
            <a:r>
              <a:rPr lang="en-US" dirty="0" err="1"/>
              <a:t>lightblue</a:t>
            </a:r>
            <a:r>
              <a:rPr lang="en-US" dirty="0"/>
              <a:t>;</a:t>
            </a:r>
          </a:p>
          <a:p>
            <a:pPr>
              <a:buNone/>
            </a:pPr>
            <a:r>
              <a:rPr lang="en-US" dirty="0"/>
              <a:t>}</a:t>
            </a:r>
          </a:p>
          <a:p>
            <a:pPr>
              <a:buNone/>
            </a:pPr>
            <a:r>
              <a:rPr lang="en-US" dirty="0"/>
              <a:t>p {</a:t>
            </a:r>
          </a:p>
          <a:p>
            <a:pPr>
              <a:buNone/>
            </a:pPr>
            <a:r>
              <a:rPr lang="en-US" dirty="0"/>
              <a:t>    background-color: yellow;</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&lt;h1&gt;CSS background-color example!&lt;/h1&gt;</a:t>
            </a:r>
          </a:p>
          <a:p>
            <a:pPr>
              <a:buNone/>
            </a:pPr>
            <a:r>
              <a:rPr lang="en-US" dirty="0"/>
              <a:t>&lt;div&gt;</a:t>
            </a:r>
          </a:p>
          <a:p>
            <a:pPr>
              <a:buNone/>
            </a:pPr>
            <a:r>
              <a:rPr lang="en-US" dirty="0"/>
              <a:t>This is a text inside a div element.</a:t>
            </a:r>
          </a:p>
          <a:p>
            <a:pPr>
              <a:buNone/>
            </a:pPr>
            <a:r>
              <a:rPr lang="en-US" dirty="0"/>
              <a:t>&lt;p&gt;This paragraph has its own background color.&lt;/p&gt;</a:t>
            </a:r>
          </a:p>
          <a:p>
            <a:pPr>
              <a:buNone/>
            </a:pPr>
            <a:r>
              <a:rPr lang="en-US" dirty="0"/>
              <a:t>We are still in the div element.</a:t>
            </a:r>
          </a:p>
          <a:p>
            <a:pPr>
              <a:buNone/>
            </a:pPr>
            <a:r>
              <a:rPr lang="en-US" dirty="0"/>
              <a:t>&lt;/div&gt;</a:t>
            </a:r>
          </a:p>
          <a:p>
            <a:pPr>
              <a:buNone/>
            </a:pPr>
            <a:r>
              <a:rPr lang="en-US" dirty="0"/>
              <a:t>&lt;/body&gt;</a:t>
            </a:r>
          </a:p>
          <a:p>
            <a:pPr>
              <a:buNone/>
            </a:pPr>
            <a:r>
              <a:rPr lang="en-US" dirty="0"/>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Background Image</a:t>
            </a:r>
            <a:br>
              <a:rPr lang="en-US" dirty="0"/>
            </a:br>
            <a:endParaRPr lang="en-US" dirty="0"/>
          </a:p>
        </p:txBody>
      </p:sp>
      <p:sp>
        <p:nvSpPr>
          <p:cNvPr id="3" name="Content Placeholder 2"/>
          <p:cNvSpPr>
            <a:spLocks noGrp="1"/>
          </p:cNvSpPr>
          <p:nvPr>
            <p:ph sz="quarter" idx="1"/>
          </p:nvPr>
        </p:nvSpPr>
        <p:spPr>
          <a:xfrm>
            <a:off x="457200" y="533400"/>
            <a:ext cx="8305800" cy="6172200"/>
          </a:xfrm>
        </p:spPr>
        <p:txBody>
          <a:bodyPr>
            <a:normAutofit fontScale="85000" lnSpcReduction="20000"/>
          </a:bodyPr>
          <a:lstStyle/>
          <a:p>
            <a:pPr>
              <a:buNone/>
            </a:pPr>
            <a:r>
              <a:rPr lang="en-US" dirty="0"/>
              <a:t>ACTCSS16.html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("bg.jpg");</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endParaRPr lang="en-US" dirty="0"/>
          </a:p>
          <a:p>
            <a:pPr>
              <a:buNone/>
            </a:pPr>
            <a:r>
              <a:rPr lang="en-US" dirty="0"/>
              <a:t>&lt;p&gt;This page has an image as the background!&lt;/p&gt;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fontScale="90000"/>
          </a:bodyPr>
          <a:lstStyle/>
          <a:p>
            <a:r>
              <a:rPr lang="en-US" dirty="0"/>
              <a:t>Background Image - Repeat Horizontally or Vertically</a:t>
            </a:r>
            <a:br>
              <a:rPr lang="en-US" dirty="0"/>
            </a:br>
            <a:endParaRPr lang="en-US" dirty="0"/>
          </a:p>
        </p:txBody>
      </p:sp>
      <p:sp>
        <p:nvSpPr>
          <p:cNvPr id="3" name="Content Placeholder 2"/>
          <p:cNvSpPr>
            <a:spLocks noGrp="1"/>
          </p:cNvSpPr>
          <p:nvPr>
            <p:ph sz="quarter" idx="1"/>
          </p:nvPr>
        </p:nvSpPr>
        <p:spPr>
          <a:xfrm>
            <a:off x="381000" y="762000"/>
            <a:ext cx="8229600" cy="5943600"/>
          </a:xfrm>
        </p:spPr>
        <p:txBody>
          <a:bodyPr>
            <a:normAutofit fontScale="77500" lnSpcReduction="20000"/>
          </a:bodyPr>
          <a:lstStyle/>
          <a:p>
            <a:pPr>
              <a:buNone/>
            </a:pPr>
            <a:endParaRPr lang="en-US" dirty="0"/>
          </a:p>
          <a:p>
            <a:pPr>
              <a:buNone/>
            </a:pPr>
            <a:r>
              <a:rPr lang="en-US" dirty="0"/>
              <a:t>ACTCSS17.html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("bg.jpg");</a:t>
            </a:r>
          </a:p>
          <a:p>
            <a:pPr>
              <a:buNone/>
            </a:pPr>
            <a:r>
              <a:rPr lang="en-US" dirty="0"/>
              <a:t>    background-repeat: repeat-y;</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&lt;p&gt;Here, a background image is repeated only horizontally!&lt;/p&gt;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609600"/>
          </a:xfrm>
        </p:spPr>
        <p:txBody>
          <a:bodyPr>
            <a:normAutofit fontScale="90000"/>
          </a:bodyPr>
          <a:lstStyle/>
          <a:p>
            <a:r>
              <a:rPr lang="en-US" dirty="0"/>
              <a:t>Background Image - Set position and no-repeat</a:t>
            </a:r>
            <a:br>
              <a:rPr lang="en-US" dirty="0"/>
            </a:br>
            <a:endParaRPr lang="en-US" dirty="0"/>
          </a:p>
        </p:txBody>
      </p:sp>
      <p:sp>
        <p:nvSpPr>
          <p:cNvPr id="3" name="Content Placeholder 2"/>
          <p:cNvSpPr>
            <a:spLocks noGrp="1"/>
          </p:cNvSpPr>
          <p:nvPr>
            <p:ph sz="quarter" idx="1"/>
          </p:nvPr>
        </p:nvSpPr>
        <p:spPr>
          <a:xfrm>
            <a:off x="457200" y="609600"/>
            <a:ext cx="8077200" cy="6248400"/>
          </a:xfrm>
        </p:spPr>
        <p:txBody>
          <a:bodyPr>
            <a:normAutofit fontScale="77500" lnSpcReduction="20000"/>
          </a:bodyPr>
          <a:lstStyle/>
          <a:p>
            <a:pPr>
              <a:buNone/>
            </a:pPr>
            <a:r>
              <a:rPr lang="en-US" dirty="0"/>
              <a:t>ACTCSS18.html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("bg.jpg");</a:t>
            </a:r>
          </a:p>
          <a:p>
            <a:pPr>
              <a:buNone/>
            </a:pPr>
            <a:r>
              <a:rPr lang="en-US" dirty="0"/>
              <a:t>    background-repeat: no-repeat;</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&lt;p&gt;background image example.&lt;/p&gt;</a:t>
            </a:r>
          </a:p>
          <a:p>
            <a:pPr>
              <a:buNone/>
            </a:pPr>
            <a:r>
              <a:rPr lang="en-US" dirty="0"/>
              <a:t>&lt;p&gt;The background image is only showing once, but it is disturbing the reader!&lt;/p&gt;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382000" cy="715962"/>
          </a:xfrm>
        </p:spPr>
        <p:txBody>
          <a:bodyPr>
            <a:normAutofit fontScale="90000"/>
          </a:bodyPr>
          <a:lstStyle/>
          <a:p>
            <a:r>
              <a:rPr lang="en-US" dirty="0"/>
              <a:t>Background Image - Set position and no-repeat</a:t>
            </a:r>
            <a:br>
              <a:rPr lang="en-US" dirty="0"/>
            </a:br>
            <a:endParaRPr lang="en-US" dirty="0"/>
          </a:p>
        </p:txBody>
      </p:sp>
      <p:sp>
        <p:nvSpPr>
          <p:cNvPr id="3" name="Content Placeholder 2"/>
          <p:cNvSpPr>
            <a:spLocks noGrp="1"/>
          </p:cNvSpPr>
          <p:nvPr>
            <p:ph sz="quarter" idx="1"/>
          </p:nvPr>
        </p:nvSpPr>
        <p:spPr>
          <a:xfrm>
            <a:off x="304800" y="685800"/>
            <a:ext cx="8839200" cy="6172200"/>
          </a:xfrm>
        </p:spPr>
        <p:txBody>
          <a:bodyPr>
            <a:normAutofit fontScale="70000" lnSpcReduction="20000"/>
          </a:bodyPr>
          <a:lstStyle/>
          <a:p>
            <a:pPr>
              <a:buNone/>
            </a:pPr>
            <a:r>
              <a:rPr lang="en-US" dirty="0"/>
              <a:t>ACTCSS19.html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("bg.jpg");</a:t>
            </a:r>
          </a:p>
          <a:p>
            <a:pPr>
              <a:buNone/>
            </a:pPr>
            <a:r>
              <a:rPr lang="en-US" dirty="0"/>
              <a:t>    background-repeat: no-repeat;</a:t>
            </a:r>
          </a:p>
          <a:p>
            <a:pPr>
              <a:buNone/>
            </a:pPr>
            <a:r>
              <a:rPr lang="en-US" dirty="0"/>
              <a:t>    background-position: right top;</a:t>
            </a:r>
          </a:p>
          <a:p>
            <a:pPr>
              <a:buNone/>
            </a:pPr>
            <a:r>
              <a:rPr lang="en-US" dirty="0"/>
              <a:t>    margin-right: 200px;</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r>
              <a:rPr lang="en-US" dirty="0"/>
              <a:t>&lt;h1&gt;Hello World!&lt;/h1&gt;</a:t>
            </a:r>
          </a:p>
          <a:p>
            <a:pPr>
              <a:buNone/>
            </a:pPr>
            <a:r>
              <a:rPr lang="en-US" dirty="0"/>
              <a:t>&lt;p&gt;background no-repeat, set position example.&lt;/p&gt;</a:t>
            </a:r>
          </a:p>
          <a:p>
            <a:pPr>
              <a:buNone/>
            </a:pPr>
            <a:r>
              <a:rPr lang="en-US" dirty="0"/>
              <a:t>&lt;p&gt;Now the background image is only shown once, and positioned away from the text.&lt;/p&gt;</a:t>
            </a:r>
          </a:p>
          <a:p>
            <a:pPr>
              <a:buNone/>
            </a:pPr>
            <a:r>
              <a:rPr lang="en-US" dirty="0"/>
              <a:t>&lt;p&gt;In this example we have also added a margin on the right side, so the background image will never disturb the text.&lt;/p&gt;</a:t>
            </a:r>
          </a:p>
          <a:p>
            <a:pPr>
              <a:buNone/>
            </a:pPr>
            <a:r>
              <a:rPr lang="en-US" dirty="0"/>
              <a:t>&lt;/body&gt;</a:t>
            </a:r>
          </a:p>
          <a:p>
            <a:pPr>
              <a:buNone/>
            </a:pPr>
            <a:r>
              <a:rPr lang="en-US" dirty="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Introduction</a:t>
            </a:r>
          </a:p>
        </p:txBody>
      </p:sp>
      <p:sp>
        <p:nvSpPr>
          <p:cNvPr id="3" name="Content Placeholder 2"/>
          <p:cNvSpPr>
            <a:spLocks noGrp="1"/>
          </p:cNvSpPr>
          <p:nvPr>
            <p:ph sz="quarter" idx="1"/>
          </p:nvPr>
        </p:nvSpPr>
        <p:spPr>
          <a:xfrm>
            <a:off x="228600" y="990600"/>
            <a:ext cx="8534400" cy="5715000"/>
          </a:xfrm>
        </p:spPr>
        <p:txBody>
          <a:bodyPr>
            <a:normAutofit lnSpcReduction="10000"/>
          </a:bodyPr>
          <a:lstStyle/>
          <a:p>
            <a:pPr>
              <a:buNone/>
            </a:pPr>
            <a:r>
              <a:rPr lang="en-US" dirty="0"/>
              <a:t>CSS Syntax</a:t>
            </a:r>
          </a:p>
          <a:p>
            <a:pPr>
              <a:buNone/>
            </a:pPr>
            <a:r>
              <a:rPr lang="en-US" dirty="0"/>
              <a:t>	A CSS rule-set consists of a selector and a declaration block:</a:t>
            </a:r>
          </a:p>
          <a:p>
            <a:pPr>
              <a:buNone/>
            </a:pPr>
            <a:endParaRPr lang="en-US" dirty="0"/>
          </a:p>
          <a:p>
            <a:pPr>
              <a:buNone/>
            </a:pPr>
            <a:endParaRPr lang="en-US" dirty="0"/>
          </a:p>
          <a:p>
            <a:pPr>
              <a:buNone/>
            </a:pPr>
            <a:r>
              <a:rPr lang="en-US" dirty="0"/>
              <a:t>	</a:t>
            </a:r>
          </a:p>
          <a:p>
            <a:r>
              <a:rPr lang="en-US" dirty="0"/>
              <a:t>The selector points to the HTML element you want to style.</a:t>
            </a:r>
          </a:p>
          <a:p>
            <a:r>
              <a:rPr lang="en-US" dirty="0"/>
              <a:t>The declaration block contains one or more declarations separated by semicolons.</a:t>
            </a:r>
          </a:p>
          <a:p>
            <a:r>
              <a:rPr lang="en-US" dirty="0"/>
              <a:t>Each declaration includes a CSS property name and a value, separated by a colon.</a:t>
            </a:r>
          </a:p>
          <a:p>
            <a:r>
              <a:rPr lang="en-US" dirty="0"/>
              <a:t>A CSS declaration always ends with a semicolon, and declaration blocks are surrounded by curly braces.</a:t>
            </a:r>
          </a:p>
          <a:p>
            <a:pPr>
              <a:buNone/>
            </a:pPr>
            <a:endParaRPr lang="en-US" dirty="0"/>
          </a:p>
        </p:txBody>
      </p:sp>
      <p:pic>
        <p:nvPicPr>
          <p:cNvPr id="1026" name="Picture 2"/>
          <p:cNvPicPr>
            <a:picLocks noChangeAspect="1" noChangeArrowheads="1"/>
          </p:cNvPicPr>
          <p:nvPr/>
        </p:nvPicPr>
        <p:blipFill>
          <a:blip r:embed="rId2" cstate="print"/>
          <a:srcRect l="14000" t="42667" r="49000" b="42222"/>
          <a:stretch>
            <a:fillRect/>
          </a:stretch>
        </p:blipFill>
        <p:spPr bwMode="auto">
          <a:xfrm>
            <a:off x="1524000" y="2057400"/>
            <a:ext cx="5943600" cy="1143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7467600" cy="487362"/>
          </a:xfrm>
        </p:spPr>
        <p:txBody>
          <a:bodyPr>
            <a:normAutofit fontScale="90000"/>
          </a:bodyPr>
          <a:lstStyle/>
          <a:p>
            <a:r>
              <a:rPr lang="en-US" dirty="0"/>
              <a:t>Background Image - Fixed position</a:t>
            </a:r>
            <a:br>
              <a:rPr lang="en-US" dirty="0"/>
            </a:br>
            <a:endParaRPr lang="en-US" dirty="0"/>
          </a:p>
        </p:txBody>
      </p:sp>
      <p:sp>
        <p:nvSpPr>
          <p:cNvPr id="3" name="Content Placeholder 2"/>
          <p:cNvSpPr>
            <a:spLocks noGrp="1"/>
          </p:cNvSpPr>
          <p:nvPr>
            <p:ph sz="quarter" idx="1"/>
          </p:nvPr>
        </p:nvSpPr>
        <p:spPr>
          <a:xfrm>
            <a:off x="457200" y="533400"/>
            <a:ext cx="7467600" cy="6477000"/>
          </a:xfrm>
        </p:spPr>
        <p:txBody>
          <a:bodyPr>
            <a:normAutofit fontScale="47500" lnSpcReduction="20000"/>
          </a:bodyPr>
          <a:lstStyle/>
          <a:p>
            <a:pPr>
              <a:buNone/>
            </a:pPr>
            <a:r>
              <a:rPr lang="en-US" dirty="0"/>
              <a:t>ACTCSS20.html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background-image: </a:t>
            </a:r>
            <a:r>
              <a:rPr lang="en-US" dirty="0" err="1"/>
              <a:t>url</a:t>
            </a:r>
            <a:r>
              <a:rPr lang="en-US" dirty="0"/>
              <a:t>("bg.jpg");</a:t>
            </a:r>
          </a:p>
          <a:p>
            <a:pPr>
              <a:buNone/>
            </a:pPr>
            <a:r>
              <a:rPr lang="en-US" dirty="0"/>
              <a:t>    background-repeat: no-repeat;</a:t>
            </a:r>
          </a:p>
          <a:p>
            <a:pPr>
              <a:buNone/>
            </a:pPr>
            <a:r>
              <a:rPr lang="en-US" dirty="0"/>
              <a:t>    background-position: right top;</a:t>
            </a:r>
          </a:p>
          <a:p>
            <a:pPr>
              <a:buNone/>
            </a:pPr>
            <a:r>
              <a:rPr lang="en-US" dirty="0"/>
              <a:t>    margin-right: 200px;</a:t>
            </a:r>
          </a:p>
          <a:p>
            <a:pPr>
              <a:buNone/>
            </a:pPr>
            <a:r>
              <a:rPr lang="en-US" dirty="0"/>
              <a:t>    background-attachment: fixed;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&lt;p&gt;The background-image is fixed. Try to scroll down the page.&lt;/p&gt;</a:t>
            </a:r>
          </a:p>
          <a:p>
            <a:pPr>
              <a:buNone/>
            </a:pPr>
            <a:r>
              <a:rPr lang="en-US" dirty="0"/>
              <a:t>&lt;p&gt;If you do not see any scrollbars, try to resize the browser window.&lt;/p&gt;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normAutofit fontScale="90000"/>
          </a:bodyPr>
          <a:lstStyle/>
          <a:p>
            <a:r>
              <a:rPr lang="en-US" dirty="0"/>
              <a:t>Background - Shorthand property</a:t>
            </a:r>
            <a:br>
              <a:rPr lang="en-US" dirty="0"/>
            </a:br>
            <a:endParaRPr lang="en-US" dirty="0"/>
          </a:p>
        </p:txBody>
      </p:sp>
      <p:sp>
        <p:nvSpPr>
          <p:cNvPr id="3" name="Content Placeholder 2"/>
          <p:cNvSpPr>
            <a:spLocks noGrp="1"/>
          </p:cNvSpPr>
          <p:nvPr>
            <p:ph sz="quarter" idx="1"/>
          </p:nvPr>
        </p:nvSpPr>
        <p:spPr>
          <a:xfrm>
            <a:off x="457200" y="533400"/>
            <a:ext cx="8305800" cy="6096000"/>
          </a:xfrm>
        </p:spPr>
        <p:txBody>
          <a:bodyPr>
            <a:normAutofit fontScale="70000" lnSpcReduction="20000"/>
          </a:bodyPr>
          <a:lstStyle/>
          <a:p>
            <a:pPr>
              <a:buNone/>
            </a:pPr>
            <a:r>
              <a:rPr lang="en-US" dirty="0"/>
              <a:t>ACTCSS21.html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body {</a:t>
            </a:r>
          </a:p>
          <a:p>
            <a:pPr>
              <a:buNone/>
            </a:pPr>
            <a:r>
              <a:rPr lang="en-US" dirty="0"/>
              <a:t>    background: #ffffff </a:t>
            </a:r>
            <a:r>
              <a:rPr lang="en-US" dirty="0" err="1"/>
              <a:t>url</a:t>
            </a:r>
            <a:r>
              <a:rPr lang="en-US" dirty="0"/>
              <a:t>("bg.jpg") no-repeat right top;</a:t>
            </a:r>
          </a:p>
          <a:p>
            <a:pPr>
              <a:buNone/>
            </a:pPr>
            <a:r>
              <a:rPr lang="en-US" dirty="0"/>
              <a:t>    margin-right: 200px;</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&lt;h1&gt;Hello World!&lt;/h1&gt;</a:t>
            </a:r>
          </a:p>
          <a:p>
            <a:pPr>
              <a:buNone/>
            </a:pPr>
            <a:r>
              <a:rPr lang="en-US" dirty="0"/>
              <a:t>&lt;p&gt;Now the background image is only shown once, and it is also positioned away from the text.&lt;/p&gt;</a:t>
            </a:r>
          </a:p>
          <a:p>
            <a:pPr>
              <a:buNone/>
            </a:pPr>
            <a:r>
              <a:rPr lang="en-US" dirty="0"/>
              <a:t>&lt;p&gt;In this example we have also added a margin on the right side, so that the background image will not disturb the text.&lt;/p&gt;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036638"/>
          </a:xfrm>
        </p:spPr>
        <p:txBody>
          <a:bodyPr>
            <a:normAutofit fontScale="90000"/>
          </a:bodyPr>
          <a:lstStyle/>
          <a:p>
            <a:r>
              <a:rPr lang="en-US" dirty="0"/>
              <a:t>Full Size Background Image</a:t>
            </a:r>
            <a:br>
              <a:rPr lang="en-US" dirty="0"/>
            </a:br>
            <a:br>
              <a:rPr lang="en-US" dirty="0"/>
            </a:br>
            <a:endParaRPr lang="en-US" dirty="0"/>
          </a:p>
        </p:txBody>
      </p:sp>
      <p:sp>
        <p:nvSpPr>
          <p:cNvPr id="3" name="Content Placeholder 2"/>
          <p:cNvSpPr>
            <a:spLocks noGrp="1"/>
          </p:cNvSpPr>
          <p:nvPr>
            <p:ph sz="quarter" idx="1"/>
          </p:nvPr>
        </p:nvSpPr>
        <p:spPr>
          <a:xfrm>
            <a:off x="457200" y="1600200"/>
            <a:ext cx="8153400" cy="4873752"/>
          </a:xfrm>
        </p:spPr>
        <p:txBody>
          <a:bodyPr/>
          <a:lstStyle/>
          <a:p>
            <a:pPr>
              <a:buNone/>
            </a:pPr>
            <a:r>
              <a:rPr lang="en-US" dirty="0"/>
              <a:t> To have a background image on a website that covers the entire browser window at all times.</a:t>
            </a:r>
          </a:p>
          <a:p>
            <a:pPr>
              <a:buNone/>
            </a:pPr>
            <a:endParaRPr lang="en-US" dirty="0"/>
          </a:p>
          <a:p>
            <a:pPr>
              <a:buNone/>
            </a:pPr>
            <a:r>
              <a:rPr lang="en-US" dirty="0"/>
              <a:t>The requirements are as follows:</a:t>
            </a:r>
          </a:p>
          <a:p>
            <a:r>
              <a:rPr lang="en-US" dirty="0"/>
              <a:t>Fill the entire page with the image (no white space)</a:t>
            </a:r>
          </a:p>
          <a:p>
            <a:r>
              <a:rPr lang="en-US" dirty="0"/>
              <a:t>Scale image as needed</a:t>
            </a:r>
          </a:p>
          <a:p>
            <a:r>
              <a:rPr lang="en-US" dirty="0"/>
              <a:t>Center image on page</a:t>
            </a:r>
          </a:p>
          <a:p>
            <a:r>
              <a:rPr lang="en-US" dirty="0"/>
              <a:t>Do not cause scrollbars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lstStyle/>
          <a:p>
            <a:r>
              <a:rPr lang="en-US" dirty="0"/>
              <a:t>Full Size Background Image</a:t>
            </a:r>
          </a:p>
        </p:txBody>
      </p:sp>
      <p:sp>
        <p:nvSpPr>
          <p:cNvPr id="3" name="Content Placeholder 2"/>
          <p:cNvSpPr>
            <a:spLocks noGrp="1"/>
          </p:cNvSpPr>
          <p:nvPr>
            <p:ph sz="quarter" idx="1"/>
          </p:nvPr>
        </p:nvSpPr>
        <p:spPr>
          <a:xfrm>
            <a:off x="457200" y="762000"/>
            <a:ext cx="7467600" cy="5867400"/>
          </a:xfrm>
        </p:spPr>
        <p:txBody>
          <a:bodyPr>
            <a:normAutofit fontScale="62500" lnSpcReduction="20000"/>
          </a:bodyPr>
          <a:lstStyle/>
          <a:p>
            <a:pPr>
              <a:buNone/>
            </a:pPr>
            <a:r>
              <a:rPr lang="en-US" dirty="0"/>
              <a:t>ACTCSS22.html</a:t>
            </a:r>
          </a:p>
          <a:p>
            <a:pPr>
              <a:buNone/>
            </a:pPr>
            <a:r>
              <a:rPr lang="en-US" dirty="0"/>
              <a:t>&lt;!DOCTYPE html&gt;</a:t>
            </a:r>
          </a:p>
          <a:p>
            <a:pPr>
              <a:buNone/>
            </a:pPr>
            <a:r>
              <a:rPr lang="en-US" dirty="0"/>
              <a:t>&lt;html&gt;</a:t>
            </a:r>
          </a:p>
          <a:p>
            <a:pPr>
              <a:buNone/>
            </a:pPr>
            <a:r>
              <a:rPr lang="en-US" dirty="0"/>
              <a:t>&lt;head&gt;</a:t>
            </a:r>
          </a:p>
          <a:p>
            <a:pPr>
              <a:buNone/>
            </a:pPr>
            <a:r>
              <a:rPr lang="en-US" dirty="0"/>
              <a:t>&lt;style&gt; </a:t>
            </a:r>
          </a:p>
          <a:p>
            <a:pPr>
              <a:buNone/>
            </a:pPr>
            <a:r>
              <a:rPr lang="en-US" dirty="0"/>
              <a:t>html { </a:t>
            </a:r>
          </a:p>
          <a:p>
            <a:pPr>
              <a:buNone/>
            </a:pPr>
            <a:r>
              <a:rPr lang="en-US" dirty="0"/>
              <a:t>  background: </a:t>
            </a:r>
            <a:r>
              <a:rPr lang="en-US" dirty="0" err="1"/>
              <a:t>url</a:t>
            </a:r>
            <a:r>
              <a:rPr lang="en-US" dirty="0"/>
              <a:t>(bg.jpg) no-repeat center fixed; </a:t>
            </a:r>
          </a:p>
          <a:p>
            <a:pPr>
              <a:buNone/>
            </a:pPr>
            <a:r>
              <a:rPr lang="en-US" dirty="0"/>
              <a:t>  background-size: cover;</a:t>
            </a:r>
          </a:p>
          <a:p>
            <a:pPr>
              <a:buNone/>
            </a:pPr>
            <a:r>
              <a:rPr lang="en-US" dirty="0"/>
              <a:t>}</a:t>
            </a:r>
          </a:p>
          <a:p>
            <a:pPr>
              <a:buNone/>
            </a:pPr>
            <a:endParaRPr lang="en-US" dirty="0"/>
          </a:p>
          <a:p>
            <a:pPr>
              <a:buNone/>
            </a:pPr>
            <a:r>
              <a:rPr lang="en-US" dirty="0"/>
              <a:t>body { </a:t>
            </a:r>
          </a:p>
          <a:p>
            <a:pPr>
              <a:buNone/>
            </a:pPr>
            <a:r>
              <a:rPr lang="en-US" dirty="0"/>
              <a:t>  color: white; </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&lt;h1&gt;Full Page Background Image&lt;/h1&gt;</a:t>
            </a:r>
          </a:p>
          <a:p>
            <a:pPr>
              <a:buNone/>
            </a:pPr>
            <a:r>
              <a:rPr lang="en-US" dirty="0"/>
              <a:t>&lt;p&gt;ARELLANO UNIVERSITY&lt;/p&gt;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371F-8362-4298-9BEF-D7ACC0949D62}"/>
              </a:ext>
            </a:extLst>
          </p:cNvPr>
          <p:cNvSpPr>
            <a:spLocks noGrp="1"/>
          </p:cNvSpPr>
          <p:nvPr>
            <p:ph type="title"/>
          </p:nvPr>
        </p:nvSpPr>
        <p:spPr/>
        <p:txBody>
          <a:bodyPr>
            <a:normAutofit/>
          </a:bodyPr>
          <a:lstStyle/>
          <a:p>
            <a:pPr algn="ctr"/>
            <a:r>
              <a:rPr lang="en-PH" sz="6000" dirty="0"/>
              <a:t>END </a:t>
            </a:r>
          </a:p>
        </p:txBody>
      </p:sp>
      <p:sp>
        <p:nvSpPr>
          <p:cNvPr id="3" name="Content Placeholder 2">
            <a:extLst>
              <a:ext uri="{FF2B5EF4-FFF2-40B4-BE49-F238E27FC236}">
                <a16:creationId xmlns:a16="http://schemas.microsoft.com/office/drawing/2014/main" id="{BCFD70C5-6B77-4E74-B23D-797A50CE8DE6}"/>
              </a:ext>
            </a:extLst>
          </p:cNvPr>
          <p:cNvSpPr>
            <a:spLocks noGrp="1"/>
          </p:cNvSpPr>
          <p:nvPr>
            <p:ph sz="quarter" idx="1"/>
          </p:nvPr>
        </p:nvSpPr>
        <p:spPr/>
        <p:txBody>
          <a:bodyPr/>
          <a:lstStyle/>
          <a:p>
            <a:endParaRPr lang="en-PH"/>
          </a:p>
        </p:txBody>
      </p:sp>
    </p:spTree>
    <p:extLst>
      <p:ext uri="{BB962C8B-B14F-4D97-AF65-F5344CB8AC3E}">
        <p14:creationId xmlns:p14="http://schemas.microsoft.com/office/powerpoint/2010/main" val="12307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Introduction</a:t>
            </a:r>
          </a:p>
        </p:txBody>
      </p:sp>
      <p:sp>
        <p:nvSpPr>
          <p:cNvPr id="3" name="Content Placeholder 2"/>
          <p:cNvSpPr>
            <a:spLocks noGrp="1"/>
          </p:cNvSpPr>
          <p:nvPr>
            <p:ph sz="quarter" idx="1"/>
          </p:nvPr>
        </p:nvSpPr>
        <p:spPr>
          <a:xfrm>
            <a:off x="457200" y="1295400"/>
            <a:ext cx="7467600" cy="5178552"/>
          </a:xfrm>
        </p:spPr>
        <p:txBody>
          <a:bodyPr/>
          <a:lstStyle/>
          <a:p>
            <a:pPr>
              <a:buNone/>
            </a:pPr>
            <a:r>
              <a:rPr lang="en-US" dirty="0"/>
              <a:t>The id Selector</a:t>
            </a:r>
          </a:p>
          <a:p>
            <a:pPr>
              <a:buNone/>
            </a:pPr>
            <a:endParaRPr lang="en-US" dirty="0"/>
          </a:p>
          <a:p>
            <a:r>
              <a:rPr lang="en-US" dirty="0"/>
              <a:t>The id selector uses the id attribute of an HTML element to select a specific element.</a:t>
            </a:r>
          </a:p>
          <a:p>
            <a:r>
              <a:rPr lang="en-US" dirty="0"/>
              <a:t>The id of an element should be unique within a page, so the id selector is used to select one unique element!</a:t>
            </a:r>
          </a:p>
          <a:p>
            <a:r>
              <a:rPr lang="en-US" dirty="0"/>
              <a:t>To select an element with a specific id, write a hash (#) character, followed by the id of the element.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15962"/>
          </a:xfrm>
        </p:spPr>
        <p:txBody>
          <a:bodyPr/>
          <a:lstStyle/>
          <a:p>
            <a:r>
              <a:rPr lang="en-US" dirty="0"/>
              <a:t>CSS Introduction</a:t>
            </a:r>
          </a:p>
        </p:txBody>
      </p:sp>
      <p:sp>
        <p:nvSpPr>
          <p:cNvPr id="3" name="Content Placeholder 2"/>
          <p:cNvSpPr>
            <a:spLocks noGrp="1"/>
          </p:cNvSpPr>
          <p:nvPr>
            <p:ph sz="quarter" idx="1"/>
          </p:nvPr>
        </p:nvSpPr>
        <p:spPr>
          <a:xfrm>
            <a:off x="457200" y="838200"/>
            <a:ext cx="7467600" cy="5791200"/>
          </a:xfrm>
        </p:spPr>
        <p:txBody>
          <a:bodyPr>
            <a:normAutofit fontScale="85000" lnSpcReduction="20000"/>
          </a:bodyPr>
          <a:lstStyle/>
          <a:p>
            <a:pPr>
              <a:buNone/>
            </a:pPr>
            <a:r>
              <a:rPr lang="en-US" sz="2900" dirty="0"/>
              <a:t>The id Selector</a:t>
            </a:r>
          </a:p>
          <a:p>
            <a:pPr>
              <a:buNone/>
            </a:pPr>
            <a:endParaRPr lang="en-US" sz="2900" dirty="0"/>
          </a:p>
          <a:p>
            <a:pPr>
              <a:buNone/>
            </a:pPr>
            <a:r>
              <a:rPr lang="en-US" dirty="0"/>
              <a:t>ACTCSS1.html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#para1 {text-align: </a:t>
            </a:r>
            <a:r>
              <a:rPr lang="en-US" dirty="0" err="1"/>
              <a:t>center;color</a:t>
            </a:r>
            <a:r>
              <a:rPr lang="en-US" dirty="0"/>
              <a:t>: red;}</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&lt;p id="para1"&gt;My first CSS webpage!&lt;/p&gt;</a:t>
            </a:r>
          </a:p>
          <a:p>
            <a:pPr>
              <a:buNone/>
            </a:pPr>
            <a:r>
              <a:rPr lang="en-US" dirty="0"/>
              <a:t>&lt;p&gt;This paragraph is not affected by the style.&lt;/p&gt;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r>
              <a:rPr lang="en-US" dirty="0"/>
              <a:t>CSS Introduction</a:t>
            </a:r>
          </a:p>
        </p:txBody>
      </p:sp>
      <p:sp>
        <p:nvSpPr>
          <p:cNvPr id="3" name="Content Placeholder 2"/>
          <p:cNvSpPr>
            <a:spLocks noGrp="1"/>
          </p:cNvSpPr>
          <p:nvPr>
            <p:ph sz="quarter" idx="1"/>
          </p:nvPr>
        </p:nvSpPr>
        <p:spPr/>
        <p:txBody>
          <a:bodyPr/>
          <a:lstStyle/>
          <a:p>
            <a:pPr>
              <a:buNone/>
            </a:pPr>
            <a:r>
              <a:rPr lang="en-US" dirty="0"/>
              <a:t>The class Selector</a:t>
            </a:r>
          </a:p>
          <a:p>
            <a:r>
              <a:rPr lang="en-US" dirty="0"/>
              <a:t>The class selector selects elements with a specific class attribute.</a:t>
            </a:r>
          </a:p>
          <a:p>
            <a:r>
              <a:rPr lang="en-US" dirty="0"/>
              <a:t>To select elements with a specific class, write a period (.) character, followed by the name of the class.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dirty="0"/>
              <a:t>CSS Introduction</a:t>
            </a:r>
          </a:p>
        </p:txBody>
      </p:sp>
      <p:sp>
        <p:nvSpPr>
          <p:cNvPr id="3" name="Content Placeholder 2"/>
          <p:cNvSpPr>
            <a:spLocks noGrp="1"/>
          </p:cNvSpPr>
          <p:nvPr>
            <p:ph sz="quarter" idx="1"/>
          </p:nvPr>
        </p:nvSpPr>
        <p:spPr>
          <a:xfrm>
            <a:off x="457200" y="914400"/>
            <a:ext cx="8229600" cy="5715000"/>
          </a:xfrm>
        </p:spPr>
        <p:txBody>
          <a:bodyPr>
            <a:normAutofit fontScale="70000" lnSpcReduction="20000"/>
          </a:bodyPr>
          <a:lstStyle/>
          <a:p>
            <a:pPr>
              <a:buNone/>
            </a:pPr>
            <a:r>
              <a:rPr lang="en-US" dirty="0"/>
              <a:t>The class Selector</a:t>
            </a:r>
          </a:p>
          <a:p>
            <a:pPr>
              <a:buNone/>
            </a:pPr>
            <a:endParaRPr lang="en-US" dirty="0"/>
          </a:p>
          <a:p>
            <a:pPr>
              <a:buNone/>
            </a:pPr>
            <a:r>
              <a:rPr lang="en-US" dirty="0"/>
              <a:t>ACTCSS2.html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a:t>.center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 class="center"&gt;Red and center-aligned heading&lt;/h1&gt;</a:t>
            </a:r>
          </a:p>
          <a:p>
            <a:pPr>
              <a:buNone/>
            </a:pPr>
            <a:r>
              <a:rPr lang="en-US" dirty="0"/>
              <a:t>&lt;p class="center"&gt;Red and center-aligned paragraph.&lt;/p&gt; </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39762"/>
          </a:xfrm>
        </p:spPr>
        <p:txBody>
          <a:bodyPr/>
          <a:lstStyle/>
          <a:p>
            <a:r>
              <a:rPr lang="en-US" dirty="0"/>
              <a:t>CSS Introduction</a:t>
            </a:r>
          </a:p>
        </p:txBody>
      </p:sp>
      <p:sp>
        <p:nvSpPr>
          <p:cNvPr id="3" name="Content Placeholder 2"/>
          <p:cNvSpPr>
            <a:spLocks noGrp="1"/>
          </p:cNvSpPr>
          <p:nvPr>
            <p:ph sz="quarter" idx="1"/>
          </p:nvPr>
        </p:nvSpPr>
        <p:spPr>
          <a:xfrm>
            <a:off x="525262" y="566521"/>
            <a:ext cx="8153400" cy="5943600"/>
          </a:xfrm>
        </p:spPr>
        <p:txBody>
          <a:bodyPr>
            <a:normAutofit fontScale="70000" lnSpcReduction="20000"/>
          </a:bodyPr>
          <a:lstStyle/>
          <a:p>
            <a:pPr>
              <a:buNone/>
            </a:pPr>
            <a:r>
              <a:rPr lang="en-US" dirty="0"/>
              <a:t>You can also specify that only specific HTML elements should be affected by a class.</a:t>
            </a:r>
          </a:p>
          <a:p>
            <a:pPr>
              <a:buNone/>
            </a:pPr>
            <a:endParaRPr lang="en-US" dirty="0"/>
          </a:p>
          <a:p>
            <a:pPr>
              <a:buNone/>
            </a:pPr>
            <a:r>
              <a:rPr lang="en-US" dirty="0"/>
              <a:t>ACTCSS3.html</a:t>
            </a:r>
          </a:p>
          <a:p>
            <a:pPr>
              <a:buNone/>
            </a:pPr>
            <a:r>
              <a:rPr lang="en-US" dirty="0"/>
              <a:t>&lt;!DOCTYPE html&gt;</a:t>
            </a:r>
          </a:p>
          <a:p>
            <a:pPr>
              <a:buNone/>
            </a:pPr>
            <a:r>
              <a:rPr lang="en-US" dirty="0"/>
              <a:t>&lt;html&gt;</a:t>
            </a:r>
          </a:p>
          <a:p>
            <a:pPr>
              <a:buNone/>
            </a:pPr>
            <a:r>
              <a:rPr lang="en-US" dirty="0"/>
              <a:t>&lt;head&gt;</a:t>
            </a:r>
          </a:p>
          <a:p>
            <a:pPr>
              <a:buNone/>
            </a:pPr>
            <a:r>
              <a:rPr lang="en-US" dirty="0"/>
              <a:t>&lt;style&gt;</a:t>
            </a:r>
          </a:p>
          <a:p>
            <a:pPr>
              <a:buNone/>
            </a:pPr>
            <a:r>
              <a:rPr lang="en-US" dirty="0" err="1"/>
              <a:t>p.center</a:t>
            </a:r>
            <a:r>
              <a:rPr lang="en-US" dirty="0"/>
              <a:t> {</a:t>
            </a:r>
          </a:p>
          <a:p>
            <a:pPr>
              <a:buNone/>
            </a:pPr>
            <a:r>
              <a:rPr lang="en-US" dirty="0"/>
              <a:t>    text-align: center;</a:t>
            </a:r>
          </a:p>
          <a:p>
            <a:pPr>
              <a:buNone/>
            </a:pPr>
            <a:r>
              <a:rPr lang="en-US" dirty="0"/>
              <a:t>    color: red;</a:t>
            </a:r>
          </a:p>
          <a:p>
            <a:pPr>
              <a:buNone/>
            </a:pPr>
            <a:r>
              <a:rPr lang="en-US" dirty="0"/>
              <a:t>}</a:t>
            </a:r>
          </a:p>
          <a:p>
            <a:pPr>
              <a:buNone/>
            </a:pPr>
            <a:r>
              <a:rPr lang="en-US" dirty="0"/>
              <a:t>&lt;/style&gt;</a:t>
            </a:r>
          </a:p>
          <a:p>
            <a:pPr>
              <a:buNone/>
            </a:pPr>
            <a:r>
              <a:rPr lang="en-US" dirty="0"/>
              <a:t>&lt;/head&gt;</a:t>
            </a:r>
          </a:p>
          <a:p>
            <a:pPr>
              <a:buNone/>
            </a:pPr>
            <a:r>
              <a:rPr lang="en-US" dirty="0"/>
              <a:t>&lt;body&gt;</a:t>
            </a:r>
          </a:p>
          <a:p>
            <a:pPr>
              <a:buNone/>
            </a:pPr>
            <a:endParaRPr lang="en-US" dirty="0"/>
          </a:p>
          <a:p>
            <a:pPr>
              <a:buNone/>
            </a:pPr>
            <a:r>
              <a:rPr lang="en-US" dirty="0"/>
              <a:t>&lt;h1 class="center"&gt;This heading will not be affected&lt;/h1&gt;</a:t>
            </a:r>
          </a:p>
          <a:p>
            <a:pPr>
              <a:buNone/>
            </a:pPr>
            <a:r>
              <a:rPr lang="en-US" dirty="0"/>
              <a:t>&lt;p class="center"&gt;This paragraph will be red and center-aligned.&lt;/p&gt; </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r>
              <a:rPr lang="en-US" dirty="0"/>
              <a:t>CSS Introduction</a:t>
            </a:r>
          </a:p>
        </p:txBody>
      </p:sp>
      <p:sp>
        <p:nvSpPr>
          <p:cNvPr id="3" name="Content Placeholder 2"/>
          <p:cNvSpPr>
            <a:spLocks noGrp="1"/>
          </p:cNvSpPr>
          <p:nvPr>
            <p:ph sz="quarter" idx="1"/>
          </p:nvPr>
        </p:nvSpPr>
        <p:spPr>
          <a:xfrm>
            <a:off x="266700" y="696897"/>
            <a:ext cx="8610600" cy="6172200"/>
          </a:xfrm>
        </p:spPr>
        <p:txBody>
          <a:bodyPr>
            <a:noAutofit/>
          </a:bodyPr>
          <a:lstStyle/>
          <a:p>
            <a:pPr>
              <a:buNone/>
            </a:pPr>
            <a:r>
              <a:rPr lang="en-US" sz="1400" dirty="0"/>
              <a:t>HTML elements can also refer to more than one class.</a:t>
            </a:r>
          </a:p>
          <a:p>
            <a:pPr>
              <a:buNone/>
            </a:pPr>
            <a:r>
              <a:rPr lang="en-US" sz="1400" dirty="0"/>
              <a:t>ACTCSS4.html</a:t>
            </a:r>
          </a:p>
          <a:p>
            <a:pPr>
              <a:buNone/>
            </a:pPr>
            <a:r>
              <a:rPr lang="en-US" sz="1400" dirty="0"/>
              <a:t>&lt;!DOCTYPE html&gt;</a:t>
            </a:r>
          </a:p>
          <a:p>
            <a:pPr>
              <a:buNone/>
            </a:pPr>
            <a:r>
              <a:rPr lang="en-US" sz="1400" dirty="0"/>
              <a:t>&lt;html&gt;</a:t>
            </a:r>
          </a:p>
          <a:p>
            <a:pPr>
              <a:buNone/>
            </a:pPr>
            <a:r>
              <a:rPr lang="en-US" sz="1400" dirty="0"/>
              <a:t>&lt;head&gt;</a:t>
            </a:r>
          </a:p>
          <a:p>
            <a:pPr>
              <a:buNone/>
            </a:pPr>
            <a:r>
              <a:rPr lang="en-US" sz="1400" dirty="0"/>
              <a:t>&lt;style&gt;</a:t>
            </a:r>
          </a:p>
          <a:p>
            <a:pPr>
              <a:buNone/>
            </a:pPr>
            <a:r>
              <a:rPr lang="en-US" sz="1400" dirty="0" err="1"/>
              <a:t>p.center</a:t>
            </a:r>
            <a:r>
              <a:rPr lang="en-US" sz="1400" dirty="0"/>
              <a:t> {</a:t>
            </a:r>
          </a:p>
          <a:p>
            <a:pPr>
              <a:buNone/>
            </a:pPr>
            <a:r>
              <a:rPr lang="en-US" sz="1400" dirty="0"/>
              <a:t>    text-align: center;</a:t>
            </a:r>
          </a:p>
          <a:p>
            <a:pPr>
              <a:buNone/>
            </a:pPr>
            <a:r>
              <a:rPr lang="en-US" sz="1400" dirty="0"/>
              <a:t>    color: red;</a:t>
            </a:r>
          </a:p>
          <a:p>
            <a:pPr>
              <a:buNone/>
            </a:pPr>
            <a:r>
              <a:rPr lang="en-US" sz="1400" dirty="0"/>
              <a:t>}</a:t>
            </a:r>
          </a:p>
          <a:p>
            <a:pPr>
              <a:buNone/>
            </a:pPr>
            <a:r>
              <a:rPr lang="en-US" sz="1400" dirty="0" err="1"/>
              <a:t>p.large</a:t>
            </a:r>
            <a:r>
              <a:rPr lang="en-US" sz="1400" dirty="0"/>
              <a:t> {</a:t>
            </a:r>
          </a:p>
          <a:p>
            <a:pPr>
              <a:buNone/>
            </a:pPr>
            <a:r>
              <a:rPr lang="en-US" sz="1400" dirty="0"/>
              <a:t>    font-size: 300%;</a:t>
            </a:r>
          </a:p>
          <a:p>
            <a:pPr>
              <a:buNone/>
            </a:pPr>
            <a:r>
              <a:rPr lang="en-US" sz="1400" dirty="0"/>
              <a:t>}</a:t>
            </a:r>
          </a:p>
          <a:p>
            <a:pPr>
              <a:buNone/>
            </a:pPr>
            <a:r>
              <a:rPr lang="en-US" sz="1400" dirty="0"/>
              <a:t>&lt;/style&gt;</a:t>
            </a:r>
          </a:p>
          <a:p>
            <a:pPr>
              <a:buNone/>
            </a:pPr>
            <a:r>
              <a:rPr lang="en-US" sz="1400" dirty="0"/>
              <a:t>&lt;/head&gt;</a:t>
            </a:r>
          </a:p>
          <a:p>
            <a:pPr>
              <a:buNone/>
            </a:pPr>
            <a:r>
              <a:rPr lang="en-US" sz="1400" dirty="0"/>
              <a:t>&lt;body&gt;</a:t>
            </a:r>
          </a:p>
          <a:p>
            <a:pPr>
              <a:buNone/>
            </a:pPr>
            <a:r>
              <a:rPr lang="en-US" sz="1400" dirty="0"/>
              <a:t>&lt;h1 class="center"&gt;This heading will not be affected&lt;/h1&gt;</a:t>
            </a:r>
          </a:p>
          <a:p>
            <a:pPr>
              <a:buNone/>
            </a:pPr>
            <a:r>
              <a:rPr lang="en-US" sz="1400" dirty="0"/>
              <a:t>&lt;p class="center"&gt;This paragraph will be red and center-aligned.&lt;/p&gt;</a:t>
            </a:r>
          </a:p>
          <a:p>
            <a:pPr>
              <a:buNone/>
            </a:pPr>
            <a:r>
              <a:rPr lang="en-US" sz="1400" dirty="0"/>
              <a:t>&lt;p class="center large"&gt;This paragraph will be red, center-aligned, and in a large font-size.&lt;/p&gt; </a:t>
            </a:r>
          </a:p>
          <a:p>
            <a:pPr>
              <a:buNone/>
            </a:pPr>
            <a:r>
              <a:rPr lang="en-US" sz="1400" dirty="0"/>
              <a:t>&lt;/body&gt;</a:t>
            </a:r>
          </a:p>
          <a:p>
            <a:pPr>
              <a:buNone/>
            </a:pPr>
            <a:r>
              <a:rPr lang="en-US" sz="1400" dirty="0"/>
              <a:t>&lt;/html&gt;</a:t>
            </a:r>
          </a:p>
          <a:p>
            <a:pPr>
              <a:buNone/>
            </a:pPr>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10211</TotalTime>
  <Words>2573</Words>
  <Application>Microsoft Office PowerPoint</Application>
  <PresentationFormat>On-screen Show (4:3)</PresentationFormat>
  <Paragraphs>513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Schoolbook</vt:lpstr>
      <vt:lpstr>Rubik</vt:lpstr>
      <vt:lpstr>Wingdings</vt:lpstr>
      <vt:lpstr>Wingdings 2</vt:lpstr>
      <vt:lpstr>Oriel</vt:lpstr>
      <vt:lpstr>ITC 122</vt:lpstr>
      <vt:lpstr>CSS Introduction </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External style sheet </vt:lpstr>
      <vt:lpstr>External style sheet</vt:lpstr>
      <vt:lpstr>Internal Style Sheet </vt:lpstr>
      <vt:lpstr>Inline Style Sheet</vt:lpstr>
      <vt:lpstr>Multiple Style Sheets </vt:lpstr>
      <vt:lpstr>CSS Colors </vt:lpstr>
      <vt:lpstr>CSS Colors</vt:lpstr>
      <vt:lpstr>CSS Colors</vt:lpstr>
      <vt:lpstr>CSS Backgrounds </vt:lpstr>
      <vt:lpstr>background-color </vt:lpstr>
      <vt:lpstr>background-color</vt:lpstr>
      <vt:lpstr>Background Image </vt:lpstr>
      <vt:lpstr>Background Image - Repeat Horizontally or Vertically </vt:lpstr>
      <vt:lpstr>Background Image - Set position and no-repeat </vt:lpstr>
      <vt:lpstr>Background Image - Set position and no-repeat </vt:lpstr>
      <vt:lpstr>Background Image - Fixed position </vt:lpstr>
      <vt:lpstr>Background - Shorthand property </vt:lpstr>
      <vt:lpstr>Full Size Background Image  </vt:lpstr>
      <vt:lpstr>Full Size Background Image</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ITE10</dc:title>
  <dc:creator>administrator</dc:creator>
  <cp:lastModifiedBy>Administrator@aupasig.arellano.edu.ph</cp:lastModifiedBy>
  <cp:revision>219</cp:revision>
  <dcterms:created xsi:type="dcterms:W3CDTF">2018-07-12T00:20:31Z</dcterms:created>
  <dcterms:modified xsi:type="dcterms:W3CDTF">2023-03-04T06:42:52Z</dcterms:modified>
</cp:coreProperties>
</file>