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DCCD1-F1CA-4CAC-8C7C-C396888814D8}" type="doc">
      <dgm:prSet loTypeId="urn:microsoft.com/office/officeart/2005/8/layout/hierarchy1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97A2C67-8295-4676-BD27-6DC4906C1082}">
      <dgm:prSet/>
      <dgm:spPr/>
      <dgm:t>
        <a:bodyPr/>
        <a:lstStyle/>
        <a:p>
          <a:r>
            <a:rPr lang="en-GB"/>
            <a:t>Smallholder Farmers: Seeking wider reach &amp; better pricing.</a:t>
          </a:r>
          <a:endParaRPr lang="en-US"/>
        </a:p>
      </dgm:t>
    </dgm:pt>
    <dgm:pt modelId="{CD955B7B-F1B4-496E-BABA-A6FB1A94A9CF}" type="parTrans" cxnId="{CDB6CBA6-645D-4719-A7E2-902C9957C7BD}">
      <dgm:prSet/>
      <dgm:spPr/>
      <dgm:t>
        <a:bodyPr/>
        <a:lstStyle/>
        <a:p>
          <a:endParaRPr lang="en-US"/>
        </a:p>
      </dgm:t>
    </dgm:pt>
    <dgm:pt modelId="{63CDDEBE-1D04-415D-B045-5DD33AFB753B}" type="sibTrans" cxnId="{CDB6CBA6-645D-4719-A7E2-902C9957C7BD}">
      <dgm:prSet/>
      <dgm:spPr/>
      <dgm:t>
        <a:bodyPr/>
        <a:lstStyle/>
        <a:p>
          <a:endParaRPr lang="en-US"/>
        </a:p>
      </dgm:t>
    </dgm:pt>
    <dgm:pt modelId="{460FF3BC-0CF7-4C44-9186-75F387C0A25B}">
      <dgm:prSet/>
      <dgm:spPr/>
      <dgm:t>
        <a:bodyPr/>
        <a:lstStyle/>
        <a:p>
          <a:r>
            <a:rPr lang="en-GB"/>
            <a:t>Urban Buyers: Looking for fresh, local goods without market hassle.</a:t>
          </a:r>
          <a:endParaRPr lang="en-US"/>
        </a:p>
      </dgm:t>
    </dgm:pt>
    <dgm:pt modelId="{FE53414A-496F-4B2B-A819-C94F1B82B537}" type="parTrans" cxnId="{E8D51CD7-A209-44B9-B4A4-6E3130D4EABE}">
      <dgm:prSet/>
      <dgm:spPr/>
      <dgm:t>
        <a:bodyPr/>
        <a:lstStyle/>
        <a:p>
          <a:endParaRPr lang="en-US"/>
        </a:p>
      </dgm:t>
    </dgm:pt>
    <dgm:pt modelId="{89DB0D0F-A6D0-47F7-BF0E-A3FAF72CF722}" type="sibTrans" cxnId="{E8D51CD7-A209-44B9-B4A4-6E3130D4EABE}">
      <dgm:prSet/>
      <dgm:spPr/>
      <dgm:t>
        <a:bodyPr/>
        <a:lstStyle/>
        <a:p>
          <a:endParaRPr lang="en-US"/>
        </a:p>
      </dgm:t>
    </dgm:pt>
    <dgm:pt modelId="{F29E9E1A-3995-48C4-BFBC-92F5FD6F41EC}">
      <dgm:prSet/>
      <dgm:spPr/>
      <dgm:t>
        <a:bodyPr/>
        <a:lstStyle/>
        <a:p>
          <a:r>
            <a:rPr lang="en-GB"/>
            <a:t>Distributors &amp; Restaurants: For bulk, consistent supply sourcing.</a:t>
          </a:r>
          <a:endParaRPr lang="en-US"/>
        </a:p>
      </dgm:t>
    </dgm:pt>
    <dgm:pt modelId="{B87BB82C-601B-4611-A853-4FA0EDCE91DE}" type="parTrans" cxnId="{DEE21084-E571-44F3-8D62-BB6D17CACB66}">
      <dgm:prSet/>
      <dgm:spPr/>
      <dgm:t>
        <a:bodyPr/>
        <a:lstStyle/>
        <a:p>
          <a:endParaRPr lang="en-US"/>
        </a:p>
      </dgm:t>
    </dgm:pt>
    <dgm:pt modelId="{20B08882-A4C7-481D-A2EF-5BC39DECDDB3}" type="sibTrans" cxnId="{DEE21084-E571-44F3-8D62-BB6D17CACB66}">
      <dgm:prSet/>
      <dgm:spPr/>
      <dgm:t>
        <a:bodyPr/>
        <a:lstStyle/>
        <a:p>
          <a:endParaRPr lang="en-US"/>
        </a:p>
      </dgm:t>
    </dgm:pt>
    <dgm:pt modelId="{D8655C00-D604-4191-9472-04CDF63BEA8D}" type="pres">
      <dgm:prSet presAssocID="{991DCCD1-F1CA-4CAC-8C7C-C396888814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FEBEB6-2E7E-433E-8A4D-243459E20F92}" type="pres">
      <dgm:prSet presAssocID="{E97A2C67-8295-4676-BD27-6DC4906C1082}" presName="hierRoot1" presStyleCnt="0"/>
      <dgm:spPr/>
    </dgm:pt>
    <dgm:pt modelId="{273BA439-CC59-49CD-B5A4-A266A33CCCEF}" type="pres">
      <dgm:prSet presAssocID="{E97A2C67-8295-4676-BD27-6DC4906C1082}" presName="composite" presStyleCnt="0"/>
      <dgm:spPr/>
    </dgm:pt>
    <dgm:pt modelId="{0C9A3B9B-00C7-4AAB-B0E1-182881E236F8}" type="pres">
      <dgm:prSet presAssocID="{E97A2C67-8295-4676-BD27-6DC4906C1082}" presName="background" presStyleLbl="node0" presStyleIdx="0" presStyleCnt="3"/>
      <dgm:spPr/>
    </dgm:pt>
    <dgm:pt modelId="{E59B64E4-FE1C-45AD-80D9-A4A857AE4E52}" type="pres">
      <dgm:prSet presAssocID="{E97A2C67-8295-4676-BD27-6DC4906C1082}" presName="text" presStyleLbl="fgAcc0" presStyleIdx="0" presStyleCnt="3">
        <dgm:presLayoutVars>
          <dgm:chPref val="3"/>
        </dgm:presLayoutVars>
      </dgm:prSet>
      <dgm:spPr/>
    </dgm:pt>
    <dgm:pt modelId="{90102921-7DC8-4D76-BA4E-EC2633F0616A}" type="pres">
      <dgm:prSet presAssocID="{E97A2C67-8295-4676-BD27-6DC4906C1082}" presName="hierChild2" presStyleCnt="0"/>
      <dgm:spPr/>
    </dgm:pt>
    <dgm:pt modelId="{FC97E068-238E-44F3-BC8C-C5D8E930AF48}" type="pres">
      <dgm:prSet presAssocID="{460FF3BC-0CF7-4C44-9186-75F387C0A25B}" presName="hierRoot1" presStyleCnt="0"/>
      <dgm:spPr/>
    </dgm:pt>
    <dgm:pt modelId="{16353872-5F9F-4489-A331-F7CA6B11B8CE}" type="pres">
      <dgm:prSet presAssocID="{460FF3BC-0CF7-4C44-9186-75F387C0A25B}" presName="composite" presStyleCnt="0"/>
      <dgm:spPr/>
    </dgm:pt>
    <dgm:pt modelId="{9DB1CAAB-01D9-456E-9705-79A582C7CDA9}" type="pres">
      <dgm:prSet presAssocID="{460FF3BC-0CF7-4C44-9186-75F387C0A25B}" presName="background" presStyleLbl="node0" presStyleIdx="1" presStyleCnt="3"/>
      <dgm:spPr/>
    </dgm:pt>
    <dgm:pt modelId="{7AF563DA-5214-41AA-A2F4-BADE7D53C2DC}" type="pres">
      <dgm:prSet presAssocID="{460FF3BC-0CF7-4C44-9186-75F387C0A25B}" presName="text" presStyleLbl="fgAcc0" presStyleIdx="1" presStyleCnt="3">
        <dgm:presLayoutVars>
          <dgm:chPref val="3"/>
        </dgm:presLayoutVars>
      </dgm:prSet>
      <dgm:spPr/>
    </dgm:pt>
    <dgm:pt modelId="{C22CAD3D-D530-495D-8560-F7D78E0EA18A}" type="pres">
      <dgm:prSet presAssocID="{460FF3BC-0CF7-4C44-9186-75F387C0A25B}" presName="hierChild2" presStyleCnt="0"/>
      <dgm:spPr/>
    </dgm:pt>
    <dgm:pt modelId="{D2BA71E4-D7B4-4B0B-B1EC-5215E9A04A3C}" type="pres">
      <dgm:prSet presAssocID="{F29E9E1A-3995-48C4-BFBC-92F5FD6F41EC}" presName="hierRoot1" presStyleCnt="0"/>
      <dgm:spPr/>
    </dgm:pt>
    <dgm:pt modelId="{72560509-95C4-41B2-8F36-89B282BAC07C}" type="pres">
      <dgm:prSet presAssocID="{F29E9E1A-3995-48C4-BFBC-92F5FD6F41EC}" presName="composite" presStyleCnt="0"/>
      <dgm:spPr/>
    </dgm:pt>
    <dgm:pt modelId="{D065E6E1-8C6A-428D-AF6F-7F9481F1A5D0}" type="pres">
      <dgm:prSet presAssocID="{F29E9E1A-3995-48C4-BFBC-92F5FD6F41EC}" presName="background" presStyleLbl="node0" presStyleIdx="2" presStyleCnt="3"/>
      <dgm:spPr/>
    </dgm:pt>
    <dgm:pt modelId="{B361A3A7-4BDF-44C1-94EB-2E84D3718629}" type="pres">
      <dgm:prSet presAssocID="{F29E9E1A-3995-48C4-BFBC-92F5FD6F41EC}" presName="text" presStyleLbl="fgAcc0" presStyleIdx="2" presStyleCnt="3">
        <dgm:presLayoutVars>
          <dgm:chPref val="3"/>
        </dgm:presLayoutVars>
      </dgm:prSet>
      <dgm:spPr/>
    </dgm:pt>
    <dgm:pt modelId="{F164A431-E030-402F-9280-F9E955BF39FB}" type="pres">
      <dgm:prSet presAssocID="{F29E9E1A-3995-48C4-BFBC-92F5FD6F41EC}" presName="hierChild2" presStyleCnt="0"/>
      <dgm:spPr/>
    </dgm:pt>
  </dgm:ptLst>
  <dgm:cxnLst>
    <dgm:cxn modelId="{7336DC27-8D19-4CB7-941B-52CA6A7A8767}" type="presOf" srcId="{E97A2C67-8295-4676-BD27-6DC4906C1082}" destId="{E59B64E4-FE1C-45AD-80D9-A4A857AE4E52}" srcOrd="0" destOrd="0" presId="urn:microsoft.com/office/officeart/2005/8/layout/hierarchy1"/>
    <dgm:cxn modelId="{165A3F5C-4509-4CEF-8612-55B2CAE2056E}" type="presOf" srcId="{460FF3BC-0CF7-4C44-9186-75F387C0A25B}" destId="{7AF563DA-5214-41AA-A2F4-BADE7D53C2DC}" srcOrd="0" destOrd="0" presId="urn:microsoft.com/office/officeart/2005/8/layout/hierarchy1"/>
    <dgm:cxn modelId="{384EAD75-37DC-49BD-BEB8-EEC6ABF6828F}" type="presOf" srcId="{F29E9E1A-3995-48C4-BFBC-92F5FD6F41EC}" destId="{B361A3A7-4BDF-44C1-94EB-2E84D3718629}" srcOrd="0" destOrd="0" presId="urn:microsoft.com/office/officeart/2005/8/layout/hierarchy1"/>
    <dgm:cxn modelId="{DEE21084-E571-44F3-8D62-BB6D17CACB66}" srcId="{991DCCD1-F1CA-4CAC-8C7C-C396888814D8}" destId="{F29E9E1A-3995-48C4-BFBC-92F5FD6F41EC}" srcOrd="2" destOrd="0" parTransId="{B87BB82C-601B-4611-A853-4FA0EDCE91DE}" sibTransId="{20B08882-A4C7-481D-A2EF-5BC39DECDDB3}"/>
    <dgm:cxn modelId="{CDB6CBA6-645D-4719-A7E2-902C9957C7BD}" srcId="{991DCCD1-F1CA-4CAC-8C7C-C396888814D8}" destId="{E97A2C67-8295-4676-BD27-6DC4906C1082}" srcOrd="0" destOrd="0" parTransId="{CD955B7B-F1B4-496E-BABA-A6FB1A94A9CF}" sibTransId="{63CDDEBE-1D04-415D-B045-5DD33AFB753B}"/>
    <dgm:cxn modelId="{C43260D3-531F-4CA5-9085-1FB07145C720}" type="presOf" srcId="{991DCCD1-F1CA-4CAC-8C7C-C396888814D8}" destId="{D8655C00-D604-4191-9472-04CDF63BEA8D}" srcOrd="0" destOrd="0" presId="urn:microsoft.com/office/officeart/2005/8/layout/hierarchy1"/>
    <dgm:cxn modelId="{E8D51CD7-A209-44B9-B4A4-6E3130D4EABE}" srcId="{991DCCD1-F1CA-4CAC-8C7C-C396888814D8}" destId="{460FF3BC-0CF7-4C44-9186-75F387C0A25B}" srcOrd="1" destOrd="0" parTransId="{FE53414A-496F-4B2B-A819-C94F1B82B537}" sibTransId="{89DB0D0F-A6D0-47F7-BF0E-A3FAF72CF722}"/>
    <dgm:cxn modelId="{A16788A8-4107-44A2-A4B2-C62ECF3E69D9}" type="presParOf" srcId="{D8655C00-D604-4191-9472-04CDF63BEA8D}" destId="{B7FEBEB6-2E7E-433E-8A4D-243459E20F92}" srcOrd="0" destOrd="0" presId="urn:microsoft.com/office/officeart/2005/8/layout/hierarchy1"/>
    <dgm:cxn modelId="{B4E5DC3B-810F-47D3-88C9-A216F7B92F47}" type="presParOf" srcId="{B7FEBEB6-2E7E-433E-8A4D-243459E20F92}" destId="{273BA439-CC59-49CD-B5A4-A266A33CCCEF}" srcOrd="0" destOrd="0" presId="urn:microsoft.com/office/officeart/2005/8/layout/hierarchy1"/>
    <dgm:cxn modelId="{943B7A4D-54B5-48C5-A0B8-3DA115D7E486}" type="presParOf" srcId="{273BA439-CC59-49CD-B5A4-A266A33CCCEF}" destId="{0C9A3B9B-00C7-4AAB-B0E1-182881E236F8}" srcOrd="0" destOrd="0" presId="urn:microsoft.com/office/officeart/2005/8/layout/hierarchy1"/>
    <dgm:cxn modelId="{F539EC1A-D8EB-41CF-9984-54F892530CC4}" type="presParOf" srcId="{273BA439-CC59-49CD-B5A4-A266A33CCCEF}" destId="{E59B64E4-FE1C-45AD-80D9-A4A857AE4E52}" srcOrd="1" destOrd="0" presId="urn:microsoft.com/office/officeart/2005/8/layout/hierarchy1"/>
    <dgm:cxn modelId="{832ABB04-B957-4EB0-AB7F-F9E9134C32E8}" type="presParOf" srcId="{B7FEBEB6-2E7E-433E-8A4D-243459E20F92}" destId="{90102921-7DC8-4D76-BA4E-EC2633F0616A}" srcOrd="1" destOrd="0" presId="urn:microsoft.com/office/officeart/2005/8/layout/hierarchy1"/>
    <dgm:cxn modelId="{C1BB116B-5F5A-4BB1-B7D5-058A708495EA}" type="presParOf" srcId="{D8655C00-D604-4191-9472-04CDF63BEA8D}" destId="{FC97E068-238E-44F3-BC8C-C5D8E930AF48}" srcOrd="1" destOrd="0" presId="urn:microsoft.com/office/officeart/2005/8/layout/hierarchy1"/>
    <dgm:cxn modelId="{F705F4D3-4C5D-4429-BECB-7A701F19026F}" type="presParOf" srcId="{FC97E068-238E-44F3-BC8C-C5D8E930AF48}" destId="{16353872-5F9F-4489-A331-F7CA6B11B8CE}" srcOrd="0" destOrd="0" presId="urn:microsoft.com/office/officeart/2005/8/layout/hierarchy1"/>
    <dgm:cxn modelId="{90852203-8775-464C-955D-4957A255AC4A}" type="presParOf" srcId="{16353872-5F9F-4489-A331-F7CA6B11B8CE}" destId="{9DB1CAAB-01D9-456E-9705-79A582C7CDA9}" srcOrd="0" destOrd="0" presId="urn:microsoft.com/office/officeart/2005/8/layout/hierarchy1"/>
    <dgm:cxn modelId="{D50CC9B4-B0E8-4AD4-9373-35505E081BC9}" type="presParOf" srcId="{16353872-5F9F-4489-A331-F7CA6B11B8CE}" destId="{7AF563DA-5214-41AA-A2F4-BADE7D53C2DC}" srcOrd="1" destOrd="0" presId="urn:microsoft.com/office/officeart/2005/8/layout/hierarchy1"/>
    <dgm:cxn modelId="{1970F03F-61D8-477F-84B4-FD4ED4EC81C7}" type="presParOf" srcId="{FC97E068-238E-44F3-BC8C-C5D8E930AF48}" destId="{C22CAD3D-D530-495D-8560-F7D78E0EA18A}" srcOrd="1" destOrd="0" presId="urn:microsoft.com/office/officeart/2005/8/layout/hierarchy1"/>
    <dgm:cxn modelId="{0F3C838F-3C48-4B61-9567-A973C3ED8D68}" type="presParOf" srcId="{D8655C00-D604-4191-9472-04CDF63BEA8D}" destId="{D2BA71E4-D7B4-4B0B-B1EC-5215E9A04A3C}" srcOrd="2" destOrd="0" presId="urn:microsoft.com/office/officeart/2005/8/layout/hierarchy1"/>
    <dgm:cxn modelId="{446D4706-5690-40F0-84E6-1760EBE4CD88}" type="presParOf" srcId="{D2BA71E4-D7B4-4B0B-B1EC-5215E9A04A3C}" destId="{72560509-95C4-41B2-8F36-89B282BAC07C}" srcOrd="0" destOrd="0" presId="urn:microsoft.com/office/officeart/2005/8/layout/hierarchy1"/>
    <dgm:cxn modelId="{C15164ED-5391-4766-A952-8B919D5D72F5}" type="presParOf" srcId="{72560509-95C4-41B2-8F36-89B282BAC07C}" destId="{D065E6E1-8C6A-428D-AF6F-7F9481F1A5D0}" srcOrd="0" destOrd="0" presId="urn:microsoft.com/office/officeart/2005/8/layout/hierarchy1"/>
    <dgm:cxn modelId="{F05FABBE-98D2-429E-BA02-9A54A80DB051}" type="presParOf" srcId="{72560509-95C4-41B2-8F36-89B282BAC07C}" destId="{B361A3A7-4BDF-44C1-94EB-2E84D3718629}" srcOrd="1" destOrd="0" presId="urn:microsoft.com/office/officeart/2005/8/layout/hierarchy1"/>
    <dgm:cxn modelId="{BC8059F2-27EF-4AA6-8FB5-2BD6CEB1CE42}" type="presParOf" srcId="{D2BA71E4-D7B4-4B0B-B1EC-5215E9A04A3C}" destId="{F164A431-E030-402F-9280-F9E955BF39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13C3C1-78F3-4DB2-A021-C1866E59438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B88F4E-2CAA-426A-B8D8-4E97D8CF887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Economic Inclusion: Empower rural producers.</a:t>
          </a:r>
          <a:endParaRPr lang="en-US"/>
        </a:p>
      </dgm:t>
    </dgm:pt>
    <dgm:pt modelId="{CD5E608C-8885-435E-9C1C-7CE104C0D510}" type="parTrans" cxnId="{32D410BD-EF48-4194-9102-9A582D5F90AF}">
      <dgm:prSet/>
      <dgm:spPr/>
      <dgm:t>
        <a:bodyPr/>
        <a:lstStyle/>
        <a:p>
          <a:endParaRPr lang="en-US"/>
        </a:p>
      </dgm:t>
    </dgm:pt>
    <dgm:pt modelId="{E07F368C-6025-43A6-AC10-939AD8498BE3}" type="sibTrans" cxnId="{32D410BD-EF48-4194-9102-9A582D5F90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7410F51-5EE0-4ED9-8CD7-6680AEC6E2B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Marketplace Efficiency: Direct sales, reduced waste.</a:t>
          </a:r>
          <a:endParaRPr lang="en-US"/>
        </a:p>
      </dgm:t>
    </dgm:pt>
    <dgm:pt modelId="{F8FB89F1-5A93-43A5-B214-8F3EB3E2DC38}" type="parTrans" cxnId="{0D46664A-A9DB-4FB3-8A56-D93430DA5CAD}">
      <dgm:prSet/>
      <dgm:spPr/>
      <dgm:t>
        <a:bodyPr/>
        <a:lstStyle/>
        <a:p>
          <a:endParaRPr lang="en-US"/>
        </a:p>
      </dgm:t>
    </dgm:pt>
    <dgm:pt modelId="{3186C943-F61A-42B4-976F-4A0B4877CA7D}" type="sibTrans" cxnId="{0D46664A-A9DB-4FB3-8A56-D93430DA5C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B2E351-ABD1-4165-A67F-51E4CA9C1E0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Social Connection: Builds trust through real-time farmer-buyer chat.</a:t>
          </a:r>
          <a:endParaRPr lang="en-US"/>
        </a:p>
      </dgm:t>
    </dgm:pt>
    <dgm:pt modelId="{11FA9286-3417-441B-9E26-ED9B15D81DEC}" type="parTrans" cxnId="{82561320-A59D-418B-82F8-5130AF1854BE}">
      <dgm:prSet/>
      <dgm:spPr/>
      <dgm:t>
        <a:bodyPr/>
        <a:lstStyle/>
        <a:p>
          <a:endParaRPr lang="en-US"/>
        </a:p>
      </dgm:t>
    </dgm:pt>
    <dgm:pt modelId="{E3271820-3208-49AE-B6FF-02886E196882}" type="sibTrans" cxnId="{82561320-A59D-418B-82F8-5130AF1854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54E246-6CF1-49DC-844D-24954F78A6F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Sustainable Consumption: Promotes local food economies.</a:t>
          </a:r>
          <a:endParaRPr lang="en-US"/>
        </a:p>
      </dgm:t>
    </dgm:pt>
    <dgm:pt modelId="{7E09C081-0E95-45B7-9A7C-14C49D60F384}" type="parTrans" cxnId="{92F00E87-8546-4644-979A-56786B2C928D}">
      <dgm:prSet/>
      <dgm:spPr/>
      <dgm:t>
        <a:bodyPr/>
        <a:lstStyle/>
        <a:p>
          <a:endParaRPr lang="en-US"/>
        </a:p>
      </dgm:t>
    </dgm:pt>
    <dgm:pt modelId="{70146951-6EF3-42F5-B624-C9446B300354}" type="sibTrans" cxnId="{92F00E87-8546-4644-979A-56786B2C928D}">
      <dgm:prSet/>
      <dgm:spPr/>
      <dgm:t>
        <a:bodyPr/>
        <a:lstStyle/>
        <a:p>
          <a:endParaRPr lang="en-US"/>
        </a:p>
      </dgm:t>
    </dgm:pt>
    <dgm:pt modelId="{B70C7C57-D328-41DC-A7AD-8351739CCB6B}" type="pres">
      <dgm:prSet presAssocID="{2C13C3C1-78F3-4DB2-A021-C1866E594385}" presName="root" presStyleCnt="0">
        <dgm:presLayoutVars>
          <dgm:dir/>
          <dgm:resizeHandles val="exact"/>
        </dgm:presLayoutVars>
      </dgm:prSet>
      <dgm:spPr/>
    </dgm:pt>
    <dgm:pt modelId="{BE44B9DA-5102-482C-8832-1F55BFE555B1}" type="pres">
      <dgm:prSet presAssocID="{2C13C3C1-78F3-4DB2-A021-C1866E594385}" presName="container" presStyleCnt="0">
        <dgm:presLayoutVars>
          <dgm:dir/>
          <dgm:resizeHandles val="exact"/>
        </dgm:presLayoutVars>
      </dgm:prSet>
      <dgm:spPr/>
    </dgm:pt>
    <dgm:pt modelId="{E575124E-3A9D-4066-ACCC-6AE39935DD5F}" type="pres">
      <dgm:prSet presAssocID="{90B88F4E-2CAA-426A-B8D8-4E97D8CF8874}" presName="compNode" presStyleCnt="0"/>
      <dgm:spPr/>
    </dgm:pt>
    <dgm:pt modelId="{6F480B31-C3A1-4A16-BF41-1632B4D20C47}" type="pres">
      <dgm:prSet presAssocID="{90B88F4E-2CAA-426A-B8D8-4E97D8CF8874}" presName="iconBgRect" presStyleLbl="bgShp" presStyleIdx="0" presStyleCnt="4"/>
      <dgm:spPr/>
    </dgm:pt>
    <dgm:pt modelId="{8636D156-73CF-4FD1-AC16-0AA181037BA8}" type="pres">
      <dgm:prSet presAssocID="{90B88F4E-2CAA-426A-B8D8-4E97D8CF88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F4A45ECE-DB60-42C4-A3FC-C01580DB7D18}" type="pres">
      <dgm:prSet presAssocID="{90B88F4E-2CAA-426A-B8D8-4E97D8CF8874}" presName="spaceRect" presStyleCnt="0"/>
      <dgm:spPr/>
    </dgm:pt>
    <dgm:pt modelId="{EC9EC1C0-252F-4715-9AF1-FA30C353A631}" type="pres">
      <dgm:prSet presAssocID="{90B88F4E-2CAA-426A-B8D8-4E97D8CF8874}" presName="textRect" presStyleLbl="revTx" presStyleIdx="0" presStyleCnt="4">
        <dgm:presLayoutVars>
          <dgm:chMax val="1"/>
          <dgm:chPref val="1"/>
        </dgm:presLayoutVars>
      </dgm:prSet>
      <dgm:spPr/>
    </dgm:pt>
    <dgm:pt modelId="{7DC81EAE-DD37-4B2A-B1E1-6B7008553EFD}" type="pres">
      <dgm:prSet presAssocID="{E07F368C-6025-43A6-AC10-939AD8498BE3}" presName="sibTrans" presStyleLbl="sibTrans2D1" presStyleIdx="0" presStyleCnt="0"/>
      <dgm:spPr/>
    </dgm:pt>
    <dgm:pt modelId="{9400E86C-0F2A-4952-95BD-593FFE960160}" type="pres">
      <dgm:prSet presAssocID="{D7410F51-5EE0-4ED9-8CD7-6680AEC6E2BA}" presName="compNode" presStyleCnt="0"/>
      <dgm:spPr/>
    </dgm:pt>
    <dgm:pt modelId="{F357133B-5235-47AE-B57F-116E584D52D3}" type="pres">
      <dgm:prSet presAssocID="{D7410F51-5EE0-4ED9-8CD7-6680AEC6E2BA}" presName="iconBgRect" presStyleLbl="bgShp" presStyleIdx="1" presStyleCnt="4"/>
      <dgm:spPr/>
    </dgm:pt>
    <dgm:pt modelId="{599FBE6E-ECE9-457D-9C20-2662EF1234D8}" type="pres">
      <dgm:prSet presAssocID="{D7410F51-5EE0-4ED9-8CD7-6680AEC6E2B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mise"/>
        </a:ext>
      </dgm:extLst>
    </dgm:pt>
    <dgm:pt modelId="{A759FB69-448E-4F4E-B797-89D4FEE466BD}" type="pres">
      <dgm:prSet presAssocID="{D7410F51-5EE0-4ED9-8CD7-6680AEC6E2BA}" presName="spaceRect" presStyleCnt="0"/>
      <dgm:spPr/>
    </dgm:pt>
    <dgm:pt modelId="{AF47AD83-C6CF-4E46-B8D0-E44C5FDE3E17}" type="pres">
      <dgm:prSet presAssocID="{D7410F51-5EE0-4ED9-8CD7-6680AEC6E2BA}" presName="textRect" presStyleLbl="revTx" presStyleIdx="1" presStyleCnt="4">
        <dgm:presLayoutVars>
          <dgm:chMax val="1"/>
          <dgm:chPref val="1"/>
        </dgm:presLayoutVars>
      </dgm:prSet>
      <dgm:spPr/>
    </dgm:pt>
    <dgm:pt modelId="{D484156F-6715-4272-AEE7-8D98BA37144E}" type="pres">
      <dgm:prSet presAssocID="{3186C943-F61A-42B4-976F-4A0B4877CA7D}" presName="sibTrans" presStyleLbl="sibTrans2D1" presStyleIdx="0" presStyleCnt="0"/>
      <dgm:spPr/>
    </dgm:pt>
    <dgm:pt modelId="{30E8DADC-DD41-42BA-8E60-C701FF2877D7}" type="pres">
      <dgm:prSet presAssocID="{4AB2E351-ABD1-4165-A67F-51E4CA9C1E0B}" presName="compNode" presStyleCnt="0"/>
      <dgm:spPr/>
    </dgm:pt>
    <dgm:pt modelId="{1FD6BBBF-2796-401D-8CED-972B93D5E679}" type="pres">
      <dgm:prSet presAssocID="{4AB2E351-ABD1-4165-A67F-51E4CA9C1E0B}" presName="iconBgRect" presStyleLbl="bgShp" presStyleIdx="2" presStyleCnt="4"/>
      <dgm:spPr/>
    </dgm:pt>
    <dgm:pt modelId="{6BC5471B-F546-49D8-AFFF-6A42BC78DC75}" type="pres">
      <dgm:prSet presAssocID="{4AB2E351-ABD1-4165-A67F-51E4CA9C1E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F898634E-E769-4A7D-AB4F-DD54D1FE2D74}" type="pres">
      <dgm:prSet presAssocID="{4AB2E351-ABD1-4165-A67F-51E4CA9C1E0B}" presName="spaceRect" presStyleCnt="0"/>
      <dgm:spPr/>
    </dgm:pt>
    <dgm:pt modelId="{6451C45F-1299-4E6E-95EE-A23CB95570CA}" type="pres">
      <dgm:prSet presAssocID="{4AB2E351-ABD1-4165-A67F-51E4CA9C1E0B}" presName="textRect" presStyleLbl="revTx" presStyleIdx="2" presStyleCnt="4">
        <dgm:presLayoutVars>
          <dgm:chMax val="1"/>
          <dgm:chPref val="1"/>
        </dgm:presLayoutVars>
      </dgm:prSet>
      <dgm:spPr/>
    </dgm:pt>
    <dgm:pt modelId="{47BEF8A3-A35E-44DE-A08C-98E546935B33}" type="pres">
      <dgm:prSet presAssocID="{E3271820-3208-49AE-B6FF-02886E196882}" presName="sibTrans" presStyleLbl="sibTrans2D1" presStyleIdx="0" presStyleCnt="0"/>
      <dgm:spPr/>
    </dgm:pt>
    <dgm:pt modelId="{6BAE4969-B174-4EE0-ACE8-0FE159C16978}" type="pres">
      <dgm:prSet presAssocID="{BA54E246-6CF1-49DC-844D-24954F78A6F6}" presName="compNode" presStyleCnt="0"/>
      <dgm:spPr/>
    </dgm:pt>
    <dgm:pt modelId="{E6D66938-6C22-417D-931F-4DBF958C722D}" type="pres">
      <dgm:prSet presAssocID="{BA54E246-6CF1-49DC-844D-24954F78A6F6}" presName="iconBgRect" presStyleLbl="bgShp" presStyleIdx="3" presStyleCnt="4"/>
      <dgm:spPr/>
    </dgm:pt>
    <dgm:pt modelId="{C07DF7EA-64CC-4A0D-BDC9-A31AC639791A}" type="pres">
      <dgm:prSet presAssocID="{BA54E246-6CF1-49DC-844D-24954F78A6F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0C840997-86C5-4FF1-AE15-B7962AF5AFFC}" type="pres">
      <dgm:prSet presAssocID="{BA54E246-6CF1-49DC-844D-24954F78A6F6}" presName="spaceRect" presStyleCnt="0"/>
      <dgm:spPr/>
    </dgm:pt>
    <dgm:pt modelId="{E2D0644F-9FD6-4E00-9791-03809E8A3F04}" type="pres">
      <dgm:prSet presAssocID="{BA54E246-6CF1-49DC-844D-24954F78A6F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50E605-1764-411B-9778-C7C37C18D327}" type="presOf" srcId="{E07F368C-6025-43A6-AC10-939AD8498BE3}" destId="{7DC81EAE-DD37-4B2A-B1E1-6B7008553EFD}" srcOrd="0" destOrd="0" presId="urn:microsoft.com/office/officeart/2018/2/layout/IconCircleList"/>
    <dgm:cxn modelId="{82561320-A59D-418B-82F8-5130AF1854BE}" srcId="{2C13C3C1-78F3-4DB2-A021-C1866E594385}" destId="{4AB2E351-ABD1-4165-A67F-51E4CA9C1E0B}" srcOrd="2" destOrd="0" parTransId="{11FA9286-3417-441B-9E26-ED9B15D81DEC}" sibTransId="{E3271820-3208-49AE-B6FF-02886E196882}"/>
    <dgm:cxn modelId="{8D86A029-EBE5-45EB-9837-CE6DD60BB428}" type="presOf" srcId="{3186C943-F61A-42B4-976F-4A0B4877CA7D}" destId="{D484156F-6715-4272-AEE7-8D98BA37144E}" srcOrd="0" destOrd="0" presId="urn:microsoft.com/office/officeart/2018/2/layout/IconCircleList"/>
    <dgm:cxn modelId="{E9C6B865-C4C1-414F-AF3E-374A3B713185}" type="presOf" srcId="{2C13C3C1-78F3-4DB2-A021-C1866E594385}" destId="{B70C7C57-D328-41DC-A7AD-8351739CCB6B}" srcOrd="0" destOrd="0" presId="urn:microsoft.com/office/officeart/2018/2/layout/IconCircleList"/>
    <dgm:cxn modelId="{0D46664A-A9DB-4FB3-8A56-D93430DA5CAD}" srcId="{2C13C3C1-78F3-4DB2-A021-C1866E594385}" destId="{D7410F51-5EE0-4ED9-8CD7-6680AEC6E2BA}" srcOrd="1" destOrd="0" parTransId="{F8FB89F1-5A93-43A5-B214-8F3EB3E2DC38}" sibTransId="{3186C943-F61A-42B4-976F-4A0B4877CA7D}"/>
    <dgm:cxn modelId="{3F77EF7B-7FC5-486B-BEE2-55652C29F402}" type="presOf" srcId="{E3271820-3208-49AE-B6FF-02886E196882}" destId="{47BEF8A3-A35E-44DE-A08C-98E546935B33}" srcOrd="0" destOrd="0" presId="urn:microsoft.com/office/officeart/2018/2/layout/IconCircleList"/>
    <dgm:cxn modelId="{92F00E87-8546-4644-979A-56786B2C928D}" srcId="{2C13C3C1-78F3-4DB2-A021-C1866E594385}" destId="{BA54E246-6CF1-49DC-844D-24954F78A6F6}" srcOrd="3" destOrd="0" parTransId="{7E09C081-0E95-45B7-9A7C-14C49D60F384}" sibTransId="{70146951-6EF3-42F5-B624-C9446B300354}"/>
    <dgm:cxn modelId="{C357C7BC-4C3A-4848-B73A-A335F6020C16}" type="presOf" srcId="{D7410F51-5EE0-4ED9-8CD7-6680AEC6E2BA}" destId="{AF47AD83-C6CF-4E46-B8D0-E44C5FDE3E17}" srcOrd="0" destOrd="0" presId="urn:microsoft.com/office/officeart/2018/2/layout/IconCircleList"/>
    <dgm:cxn modelId="{32D410BD-EF48-4194-9102-9A582D5F90AF}" srcId="{2C13C3C1-78F3-4DB2-A021-C1866E594385}" destId="{90B88F4E-2CAA-426A-B8D8-4E97D8CF8874}" srcOrd="0" destOrd="0" parTransId="{CD5E608C-8885-435E-9C1C-7CE104C0D510}" sibTransId="{E07F368C-6025-43A6-AC10-939AD8498BE3}"/>
    <dgm:cxn modelId="{3B1DDEC0-C572-4933-9D87-5FFB5312C1F8}" type="presOf" srcId="{4AB2E351-ABD1-4165-A67F-51E4CA9C1E0B}" destId="{6451C45F-1299-4E6E-95EE-A23CB95570CA}" srcOrd="0" destOrd="0" presId="urn:microsoft.com/office/officeart/2018/2/layout/IconCircleList"/>
    <dgm:cxn modelId="{12A8D2DE-4B0A-497C-8362-E69E773FD82E}" type="presOf" srcId="{BA54E246-6CF1-49DC-844D-24954F78A6F6}" destId="{E2D0644F-9FD6-4E00-9791-03809E8A3F04}" srcOrd="0" destOrd="0" presId="urn:microsoft.com/office/officeart/2018/2/layout/IconCircleList"/>
    <dgm:cxn modelId="{A0448CE3-E5F2-4480-A445-C03ED4A5170C}" type="presOf" srcId="{90B88F4E-2CAA-426A-B8D8-4E97D8CF8874}" destId="{EC9EC1C0-252F-4715-9AF1-FA30C353A631}" srcOrd="0" destOrd="0" presId="urn:microsoft.com/office/officeart/2018/2/layout/IconCircleList"/>
    <dgm:cxn modelId="{0A8EDFF8-6CCE-4925-A208-D54D5F0C0685}" type="presParOf" srcId="{B70C7C57-D328-41DC-A7AD-8351739CCB6B}" destId="{BE44B9DA-5102-482C-8832-1F55BFE555B1}" srcOrd="0" destOrd="0" presId="urn:microsoft.com/office/officeart/2018/2/layout/IconCircleList"/>
    <dgm:cxn modelId="{641DE30E-03D8-47DF-B3CF-78941078DB9A}" type="presParOf" srcId="{BE44B9DA-5102-482C-8832-1F55BFE555B1}" destId="{E575124E-3A9D-4066-ACCC-6AE39935DD5F}" srcOrd="0" destOrd="0" presId="urn:microsoft.com/office/officeart/2018/2/layout/IconCircleList"/>
    <dgm:cxn modelId="{0F96BE21-5422-4D2D-91A6-2F0FEFDFD039}" type="presParOf" srcId="{E575124E-3A9D-4066-ACCC-6AE39935DD5F}" destId="{6F480B31-C3A1-4A16-BF41-1632B4D20C47}" srcOrd="0" destOrd="0" presId="urn:microsoft.com/office/officeart/2018/2/layout/IconCircleList"/>
    <dgm:cxn modelId="{B92246A9-0CEA-4F83-83A3-D301FE45CA9F}" type="presParOf" srcId="{E575124E-3A9D-4066-ACCC-6AE39935DD5F}" destId="{8636D156-73CF-4FD1-AC16-0AA181037BA8}" srcOrd="1" destOrd="0" presId="urn:microsoft.com/office/officeart/2018/2/layout/IconCircleList"/>
    <dgm:cxn modelId="{35B980EF-4B2B-4DE7-B6A2-A6FF1DAC881A}" type="presParOf" srcId="{E575124E-3A9D-4066-ACCC-6AE39935DD5F}" destId="{F4A45ECE-DB60-42C4-A3FC-C01580DB7D18}" srcOrd="2" destOrd="0" presId="urn:microsoft.com/office/officeart/2018/2/layout/IconCircleList"/>
    <dgm:cxn modelId="{34398FD5-FCA7-40D2-BFAB-9B5460D154AC}" type="presParOf" srcId="{E575124E-3A9D-4066-ACCC-6AE39935DD5F}" destId="{EC9EC1C0-252F-4715-9AF1-FA30C353A631}" srcOrd="3" destOrd="0" presId="urn:microsoft.com/office/officeart/2018/2/layout/IconCircleList"/>
    <dgm:cxn modelId="{13188335-9844-40DF-80AB-194180C0198A}" type="presParOf" srcId="{BE44B9DA-5102-482C-8832-1F55BFE555B1}" destId="{7DC81EAE-DD37-4B2A-B1E1-6B7008553EFD}" srcOrd="1" destOrd="0" presId="urn:microsoft.com/office/officeart/2018/2/layout/IconCircleList"/>
    <dgm:cxn modelId="{94FD4E8B-D0A4-4C65-B0E7-C2060768440A}" type="presParOf" srcId="{BE44B9DA-5102-482C-8832-1F55BFE555B1}" destId="{9400E86C-0F2A-4952-95BD-593FFE960160}" srcOrd="2" destOrd="0" presId="urn:microsoft.com/office/officeart/2018/2/layout/IconCircleList"/>
    <dgm:cxn modelId="{674DC192-5E33-4B8D-94AF-6BF24562BFBA}" type="presParOf" srcId="{9400E86C-0F2A-4952-95BD-593FFE960160}" destId="{F357133B-5235-47AE-B57F-116E584D52D3}" srcOrd="0" destOrd="0" presId="urn:microsoft.com/office/officeart/2018/2/layout/IconCircleList"/>
    <dgm:cxn modelId="{4986D8D4-C780-4CDF-A5BE-1F8481574473}" type="presParOf" srcId="{9400E86C-0F2A-4952-95BD-593FFE960160}" destId="{599FBE6E-ECE9-457D-9C20-2662EF1234D8}" srcOrd="1" destOrd="0" presId="urn:microsoft.com/office/officeart/2018/2/layout/IconCircleList"/>
    <dgm:cxn modelId="{66857ADA-94EC-47B5-925A-42640032CDA0}" type="presParOf" srcId="{9400E86C-0F2A-4952-95BD-593FFE960160}" destId="{A759FB69-448E-4F4E-B797-89D4FEE466BD}" srcOrd="2" destOrd="0" presId="urn:microsoft.com/office/officeart/2018/2/layout/IconCircleList"/>
    <dgm:cxn modelId="{0D7FA04E-6210-433C-A3CE-0FE0C407F460}" type="presParOf" srcId="{9400E86C-0F2A-4952-95BD-593FFE960160}" destId="{AF47AD83-C6CF-4E46-B8D0-E44C5FDE3E17}" srcOrd="3" destOrd="0" presId="urn:microsoft.com/office/officeart/2018/2/layout/IconCircleList"/>
    <dgm:cxn modelId="{A02BADA1-F1D0-4D23-B2F4-8E4D5533B3E4}" type="presParOf" srcId="{BE44B9DA-5102-482C-8832-1F55BFE555B1}" destId="{D484156F-6715-4272-AEE7-8D98BA37144E}" srcOrd="3" destOrd="0" presId="urn:microsoft.com/office/officeart/2018/2/layout/IconCircleList"/>
    <dgm:cxn modelId="{AABE5AC6-A9CF-4F86-8D09-3ED125FDC31F}" type="presParOf" srcId="{BE44B9DA-5102-482C-8832-1F55BFE555B1}" destId="{30E8DADC-DD41-42BA-8E60-C701FF2877D7}" srcOrd="4" destOrd="0" presId="urn:microsoft.com/office/officeart/2018/2/layout/IconCircleList"/>
    <dgm:cxn modelId="{8C3BC87F-C1BA-4946-891D-676690F49FAE}" type="presParOf" srcId="{30E8DADC-DD41-42BA-8E60-C701FF2877D7}" destId="{1FD6BBBF-2796-401D-8CED-972B93D5E679}" srcOrd="0" destOrd="0" presId="urn:microsoft.com/office/officeart/2018/2/layout/IconCircleList"/>
    <dgm:cxn modelId="{4569213B-59B5-4E28-A01B-3D89C4CD1AD2}" type="presParOf" srcId="{30E8DADC-DD41-42BA-8E60-C701FF2877D7}" destId="{6BC5471B-F546-49D8-AFFF-6A42BC78DC75}" srcOrd="1" destOrd="0" presId="urn:microsoft.com/office/officeart/2018/2/layout/IconCircleList"/>
    <dgm:cxn modelId="{D4AE3C7A-3D63-4056-93BE-713B7BF9C2FB}" type="presParOf" srcId="{30E8DADC-DD41-42BA-8E60-C701FF2877D7}" destId="{F898634E-E769-4A7D-AB4F-DD54D1FE2D74}" srcOrd="2" destOrd="0" presId="urn:microsoft.com/office/officeart/2018/2/layout/IconCircleList"/>
    <dgm:cxn modelId="{A326BB98-EC0C-4CAC-9E2E-7A25D0DB26F6}" type="presParOf" srcId="{30E8DADC-DD41-42BA-8E60-C701FF2877D7}" destId="{6451C45F-1299-4E6E-95EE-A23CB95570CA}" srcOrd="3" destOrd="0" presId="urn:microsoft.com/office/officeart/2018/2/layout/IconCircleList"/>
    <dgm:cxn modelId="{4A59442D-09A9-452B-8320-F76AC0584FC5}" type="presParOf" srcId="{BE44B9DA-5102-482C-8832-1F55BFE555B1}" destId="{47BEF8A3-A35E-44DE-A08C-98E546935B33}" srcOrd="5" destOrd="0" presId="urn:microsoft.com/office/officeart/2018/2/layout/IconCircleList"/>
    <dgm:cxn modelId="{E6B263FB-5F4B-490D-80CC-F4BCDDE93957}" type="presParOf" srcId="{BE44B9DA-5102-482C-8832-1F55BFE555B1}" destId="{6BAE4969-B174-4EE0-ACE8-0FE159C16978}" srcOrd="6" destOrd="0" presId="urn:microsoft.com/office/officeart/2018/2/layout/IconCircleList"/>
    <dgm:cxn modelId="{C52254A9-8A51-4943-B937-1E5C814F48A2}" type="presParOf" srcId="{6BAE4969-B174-4EE0-ACE8-0FE159C16978}" destId="{E6D66938-6C22-417D-931F-4DBF958C722D}" srcOrd="0" destOrd="0" presId="urn:microsoft.com/office/officeart/2018/2/layout/IconCircleList"/>
    <dgm:cxn modelId="{CD8BCCC3-1A7A-4C6F-AC22-C6107DD3E513}" type="presParOf" srcId="{6BAE4969-B174-4EE0-ACE8-0FE159C16978}" destId="{C07DF7EA-64CC-4A0D-BDC9-A31AC639791A}" srcOrd="1" destOrd="0" presId="urn:microsoft.com/office/officeart/2018/2/layout/IconCircleList"/>
    <dgm:cxn modelId="{C79960C3-C8F4-4642-91FF-C9140886DC52}" type="presParOf" srcId="{6BAE4969-B174-4EE0-ACE8-0FE159C16978}" destId="{0C840997-86C5-4FF1-AE15-B7962AF5AFFC}" srcOrd="2" destOrd="0" presId="urn:microsoft.com/office/officeart/2018/2/layout/IconCircleList"/>
    <dgm:cxn modelId="{57C5256D-4E99-421E-BEF7-616A04CA3DE9}" type="presParOf" srcId="{6BAE4969-B174-4EE0-ACE8-0FE159C16978}" destId="{E2D0644F-9FD6-4E00-9791-03809E8A3F04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A3B9B-00C7-4AAB-B0E1-182881E236F8}">
      <dsp:nvSpPr>
        <dsp:cNvPr id="0" name=""/>
        <dsp:cNvSpPr/>
      </dsp:nvSpPr>
      <dsp:spPr>
        <a:xfrm>
          <a:off x="0" y="417161"/>
          <a:ext cx="1576515" cy="10010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9B64E4-FE1C-45AD-80D9-A4A857AE4E52}">
      <dsp:nvSpPr>
        <dsp:cNvPr id="0" name=""/>
        <dsp:cNvSpPr/>
      </dsp:nvSpPr>
      <dsp:spPr>
        <a:xfrm>
          <a:off x="175168" y="583571"/>
          <a:ext cx="1576515" cy="1001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Smallholder Farmers: Seeking wider reach &amp; better pricing.</a:t>
          </a:r>
          <a:endParaRPr lang="en-US" sz="1300" kern="1200"/>
        </a:p>
      </dsp:txBody>
      <dsp:txXfrm>
        <a:off x="204489" y="612892"/>
        <a:ext cx="1517873" cy="942445"/>
      </dsp:txXfrm>
    </dsp:sp>
    <dsp:sp modelId="{9DB1CAAB-01D9-456E-9705-79A582C7CDA9}">
      <dsp:nvSpPr>
        <dsp:cNvPr id="0" name=""/>
        <dsp:cNvSpPr/>
      </dsp:nvSpPr>
      <dsp:spPr>
        <a:xfrm>
          <a:off x="1926852" y="417161"/>
          <a:ext cx="1576515" cy="10010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F563DA-5214-41AA-A2F4-BADE7D53C2DC}">
      <dsp:nvSpPr>
        <dsp:cNvPr id="0" name=""/>
        <dsp:cNvSpPr/>
      </dsp:nvSpPr>
      <dsp:spPr>
        <a:xfrm>
          <a:off x="2102021" y="583571"/>
          <a:ext cx="1576515" cy="1001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Urban Buyers: Looking for fresh, local goods without market hassle.</a:t>
          </a:r>
          <a:endParaRPr lang="en-US" sz="1300" kern="1200"/>
        </a:p>
      </dsp:txBody>
      <dsp:txXfrm>
        <a:off x="2131342" y="612892"/>
        <a:ext cx="1517873" cy="942445"/>
      </dsp:txXfrm>
    </dsp:sp>
    <dsp:sp modelId="{D065E6E1-8C6A-428D-AF6F-7F9481F1A5D0}">
      <dsp:nvSpPr>
        <dsp:cNvPr id="0" name=""/>
        <dsp:cNvSpPr/>
      </dsp:nvSpPr>
      <dsp:spPr>
        <a:xfrm>
          <a:off x="3853705" y="417161"/>
          <a:ext cx="1576515" cy="10010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61A3A7-4BDF-44C1-94EB-2E84D3718629}">
      <dsp:nvSpPr>
        <dsp:cNvPr id="0" name=""/>
        <dsp:cNvSpPr/>
      </dsp:nvSpPr>
      <dsp:spPr>
        <a:xfrm>
          <a:off x="4028874" y="583571"/>
          <a:ext cx="1576515" cy="1001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Distributors &amp; Restaurants: For bulk, consistent supply sourcing.</a:t>
          </a:r>
          <a:endParaRPr lang="en-US" sz="1300" kern="1200"/>
        </a:p>
      </dsp:txBody>
      <dsp:txXfrm>
        <a:off x="4058195" y="612892"/>
        <a:ext cx="1517873" cy="942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80B31-C3A1-4A16-BF41-1632B4D20C47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6D156-73CF-4FD1-AC16-0AA181037BA8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9EC1C0-252F-4715-9AF1-FA30C353A631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Economic Inclusion: Empower rural producers.</a:t>
          </a:r>
          <a:endParaRPr lang="en-US" sz="2300" kern="1200"/>
        </a:p>
      </dsp:txBody>
      <dsp:txXfrm>
        <a:off x="1834517" y="469890"/>
        <a:ext cx="3148942" cy="1335915"/>
      </dsp:txXfrm>
    </dsp:sp>
    <dsp:sp modelId="{F357133B-5235-47AE-B57F-116E584D52D3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FBE6E-ECE9-457D-9C20-2662EF1234D8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7AD83-C6CF-4E46-B8D0-E44C5FDE3E17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Marketplace Efficiency: Direct sales, reduced waste.</a:t>
          </a:r>
          <a:endParaRPr lang="en-US" sz="2300" kern="1200"/>
        </a:p>
      </dsp:txBody>
      <dsp:txXfrm>
        <a:off x="7154322" y="469890"/>
        <a:ext cx="3148942" cy="1335915"/>
      </dsp:txXfrm>
    </dsp:sp>
    <dsp:sp modelId="{1FD6BBBF-2796-401D-8CED-972B93D5E679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5471B-F546-49D8-AFFF-6A42BC78DC75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1C45F-1299-4E6E-95EE-A23CB95570CA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Social Connection: Builds trust through real-time farmer-buyer chat.</a:t>
          </a:r>
          <a:endParaRPr lang="en-US" sz="2300" kern="1200"/>
        </a:p>
      </dsp:txBody>
      <dsp:txXfrm>
        <a:off x="1834517" y="2545532"/>
        <a:ext cx="3148942" cy="1335915"/>
      </dsp:txXfrm>
    </dsp:sp>
    <dsp:sp modelId="{E6D66938-6C22-417D-931F-4DBF958C722D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DF7EA-64CC-4A0D-BDC9-A31AC639791A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0644F-9FD6-4E00-9791-03809E8A3F04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Sustainable Consumption: Promotes local food economies.</a:t>
          </a:r>
          <a:endParaRPr lang="en-US" sz="2300" kern="1200"/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980C-647B-0507-8415-C91D6E20D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3D4ED-F8DE-83D3-95EB-69A0480C3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8EBDC-B369-D988-2F0C-4DC30642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8583-3866-4B00-A972-E09E34605A4C}" type="datetimeFigureOut">
              <a:rPr lang="en-ZA" smtClean="0"/>
              <a:t>2025/07/04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8BC4A-115D-81B6-26D9-7F3E5D7F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0345C-FC71-53B1-B715-6D955B3D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09-9386-469A-886E-22B28E9F40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814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2758-E88B-61F5-E5DC-49835432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3FEF1-B5C2-5760-D8DD-30B0CCEB3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8605B-6650-65E5-D7E6-3000AB50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8583-3866-4B00-A972-E09E34605A4C}" type="datetimeFigureOut">
              <a:rPr lang="en-ZA" smtClean="0"/>
              <a:t>2025/07/04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DD5FA-3B7B-89A0-C3DD-084F30AA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EE4D-4937-BF9F-DB08-9F04FAB3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09-9386-469A-886E-22B28E9F40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180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B0A41-5F31-68A5-BBE7-71AD3412F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26DCE-D925-F568-68B8-0D3EF6D6B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49B7E-1F5C-4E80-9C16-32139EE2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8583-3866-4B00-A972-E09E34605A4C}" type="datetimeFigureOut">
              <a:rPr lang="en-ZA" smtClean="0"/>
              <a:t>2025/07/04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05BD7-DA8B-3B20-B4D6-6B3CE7A3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F39C1-3F07-070F-6985-9446ECDC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09-9386-469A-886E-22B28E9F40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956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B60E-9260-F3AC-10D2-C3439110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EE3AF-D17C-03D9-72D3-73E53FB62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AAA06-4F62-4545-96F8-C958A677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8583-3866-4B00-A972-E09E34605A4C}" type="datetimeFigureOut">
              <a:rPr lang="en-ZA" smtClean="0"/>
              <a:t>2025/07/04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7AABD-6942-DEE1-D8CC-FD93AE17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2597E-2035-C61A-B093-BE4E49E6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09-9386-469A-886E-22B28E9F40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0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E8CB-0650-757E-16D9-81E2670A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D5152-06CD-C5FB-6057-F4E1279F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432C2-A06D-8BBC-A0A9-258F7C56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8583-3866-4B00-A972-E09E34605A4C}" type="datetimeFigureOut">
              <a:rPr lang="en-ZA" smtClean="0"/>
              <a:t>2025/07/04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EFEC2-A301-92F7-A824-CADEFCF3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FAD49-B49C-9993-87DA-EB7CD9A8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09-9386-469A-886E-22B28E9F40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586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9389-703B-D2A9-AD30-D8FF3D3E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8E270-4B9F-AD4D-0224-F121951AF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C7587-47D0-2F61-38A7-2B1101976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99F12-D184-7940-4C01-DCCAFB1C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8583-3866-4B00-A972-E09E34605A4C}" type="datetimeFigureOut">
              <a:rPr lang="en-ZA" smtClean="0"/>
              <a:t>2025/07/04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AD56C-094C-9192-8959-B4C05B1D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60BFC-A467-C072-00FA-71E2E1AB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09-9386-469A-886E-22B28E9F40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400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17EE-7AB9-A019-F06C-F798B8AF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D3419-C4B4-92F7-8098-66D19804D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95C70-95B0-0C39-A0A7-2859CCD8B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F6F0B-3F9C-F93A-B499-7CAB218E2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5AC0A-A194-C12F-7F10-8E9CBBC53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51F04-EB14-3C00-3356-E6445677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8583-3866-4B00-A972-E09E34605A4C}" type="datetimeFigureOut">
              <a:rPr lang="en-ZA" smtClean="0"/>
              <a:t>2025/07/04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D2E13-88D1-1067-C3A6-AC50E110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B03DC-1B7A-1541-619F-220CB2F0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09-9386-469A-886E-22B28E9F40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972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C6E5-DA0B-532C-0F51-4E4ECAEA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61EAE-AAA2-7040-766F-43C32E3A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8583-3866-4B00-A972-E09E34605A4C}" type="datetimeFigureOut">
              <a:rPr lang="en-ZA" smtClean="0"/>
              <a:t>2025/07/04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13CCE-1868-FB00-4F4D-4803D6E5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D2CA8-DB4C-D55E-B980-A45E3170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09-9386-469A-886E-22B28E9F40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669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551A8-2758-AFE2-5414-08A7FEB9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8583-3866-4B00-A972-E09E34605A4C}" type="datetimeFigureOut">
              <a:rPr lang="en-ZA" smtClean="0"/>
              <a:t>2025/07/04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39E1C-A592-03DB-DD54-2BEA6BC4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7888D-EA7A-41AF-FFAE-58B5BC0C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09-9386-469A-886E-22B28E9F40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07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7B7E-0B42-3160-4677-15914BD9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038B-EB16-8F94-6DCE-464E376E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B45-1215-66E5-EE92-E1D20B914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E34CB-4570-C788-9E0B-1547CE6D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8583-3866-4B00-A972-E09E34605A4C}" type="datetimeFigureOut">
              <a:rPr lang="en-ZA" smtClean="0"/>
              <a:t>2025/07/04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1CDCA-2BC3-229D-4F99-E5EA3684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8B1D2-5F06-F768-0D2F-917E8B31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09-9386-469A-886E-22B28E9F40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036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35FE-7FDC-B01F-625C-52A2FF49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83C26-0374-0395-96AC-9CD9C25AA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9D4D2-6EDF-6A93-1EC6-451D9B85F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65DB-7FE5-D6BC-E411-9CC00CC3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8583-3866-4B00-A972-E09E34605A4C}" type="datetimeFigureOut">
              <a:rPr lang="en-ZA" smtClean="0"/>
              <a:t>2025/07/04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1571B-EFAE-4AEF-9330-552CA6A1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6EAA3-849A-EB97-E1B0-F43AD37F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09-9386-469A-886E-22B28E9F40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02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25E52-E869-7680-FC07-0CEDD372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6DDB-D55F-A7D2-F187-2EBBFDE3D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A6E87-9320-868C-690C-AAC3F7BFB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238583-3866-4B00-A972-E09E34605A4C}" type="datetimeFigureOut">
              <a:rPr lang="en-ZA" smtClean="0"/>
              <a:t>2025/07/04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671ED-FB8A-149B-6314-AC31A0D84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564D3-E607-A367-56F6-FD89D56E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FC409-9386-469A-886E-22B28E9F40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161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convex.dev/" TargetMode="External"/><Relationship Id="rId7" Type="http://schemas.openxmlformats.org/officeDocument/2006/relationships/hyperlink" Target="https://eba.worldbank.org/en/eba" TargetMode="External"/><Relationship Id="rId2" Type="http://schemas.openxmlformats.org/officeDocument/2006/relationships/hyperlink" Target="https://clerk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native.dev/" TargetMode="External"/><Relationship Id="rId5" Type="http://schemas.openxmlformats.org/officeDocument/2006/relationships/hyperlink" Target="https://www.gsma.com/" TargetMode="External"/><Relationship Id="rId4" Type="http://schemas.openxmlformats.org/officeDocument/2006/relationships/hyperlink" Target="https://www.gsma.com/solutions-and-impact/connectivity-for-good/mobile-for-development/uncategorized/introducing-digital-agriculture-maps-a-2020-state-of-the-sector-repor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96" name="Rectangle 6195">
            <a:extLst>
              <a:ext uri="{FF2B5EF4-FFF2-40B4-BE49-F238E27FC236}">
                <a16:creationId xmlns:a16="http://schemas.microsoft.com/office/drawing/2014/main" id="{AE6CA01B-0DEB-4E9A-9768-B728DA42C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0518D-C473-3ECF-32E0-277D585A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6318649" cy="1454051"/>
          </a:xfrm>
        </p:spPr>
        <p:txBody>
          <a:bodyPr anchor="b">
            <a:normAutofit/>
          </a:bodyPr>
          <a:lstStyle/>
          <a:p>
            <a:r>
              <a:rPr lang="en-GB" sz="3300">
                <a:solidFill>
                  <a:schemeClr val="tx2"/>
                </a:solidFill>
              </a:rPr>
              <a:t>MARKET DAY: Bridging Farmers and Buyers in South Africa via a Native Mobile Platform</a:t>
            </a:r>
            <a:endParaRPr lang="en-ZA" sz="3300">
              <a:solidFill>
                <a:schemeClr val="tx2"/>
              </a:solidFill>
            </a:endParaRPr>
          </a:p>
        </p:txBody>
      </p:sp>
      <p:grpSp>
        <p:nvGrpSpPr>
          <p:cNvPr id="6198" name="Group 6197">
            <a:extLst>
              <a:ext uri="{FF2B5EF4-FFF2-40B4-BE49-F238E27FC236}">
                <a16:creationId xmlns:a16="http://schemas.microsoft.com/office/drawing/2014/main" id="{A57D8C8E-634E-4E83-9657-225A4DFE4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4155"/>
            <a:ext cx="2514948" cy="2174333"/>
            <a:chOff x="-305" y="-4155"/>
            <a:chExt cx="2514948" cy="2174333"/>
          </a:xfrm>
        </p:grpSpPr>
        <p:sp>
          <p:nvSpPr>
            <p:cNvPr id="6199" name="Freeform: Shape 6198">
              <a:extLst>
                <a:ext uri="{FF2B5EF4-FFF2-40B4-BE49-F238E27FC236}">
                  <a16:creationId xmlns:a16="http://schemas.microsoft.com/office/drawing/2014/main" id="{9D5D1578-BE90-4A7E-9856-BB4025E5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0" name="Freeform: Shape 6199">
              <a:extLst>
                <a:ext uri="{FF2B5EF4-FFF2-40B4-BE49-F238E27FC236}">
                  <a16:creationId xmlns:a16="http://schemas.microsoft.com/office/drawing/2014/main" id="{18ADDDE1-EC05-4BE5-9866-89714E0B7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1" name="Freeform: Shape 6200">
              <a:extLst>
                <a:ext uri="{FF2B5EF4-FFF2-40B4-BE49-F238E27FC236}">
                  <a16:creationId xmlns:a16="http://schemas.microsoft.com/office/drawing/2014/main" id="{0A118A52-E1FF-455C-B1A1-1CF50EE0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205" name="Freeform: Shape 6201">
              <a:extLst>
                <a:ext uri="{FF2B5EF4-FFF2-40B4-BE49-F238E27FC236}">
                  <a16:creationId xmlns:a16="http://schemas.microsoft.com/office/drawing/2014/main" id="{30E1677B-677B-48F1-971D-9E7F3CA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150" name="Picture 6" descr="How regenerative agriculture is reshaping our food system and the planet |  Roland Berger">
            <a:extLst>
              <a:ext uri="{FF2B5EF4-FFF2-40B4-BE49-F238E27FC236}">
                <a16:creationId xmlns:a16="http://schemas.microsoft.com/office/drawing/2014/main" id="{1F7E142C-990D-32D0-CF8F-EB3524EF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2" b="10993"/>
          <a:stretch>
            <a:fillRect/>
          </a:stretch>
        </p:blipFill>
        <p:spPr bwMode="auto">
          <a:xfrm>
            <a:off x="8061435" y="467117"/>
            <a:ext cx="3774960" cy="18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4958B-2BDF-5D63-24CA-9BC0F68ED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650524" cy="3639289"/>
          </a:xfrm>
        </p:spPr>
        <p:txBody>
          <a:bodyPr anchor="ctr">
            <a:normAutofit/>
          </a:bodyPr>
          <a:lstStyle/>
          <a:p>
            <a:pPr lvl="1"/>
            <a:r>
              <a:rPr lang="en-ZA" sz="1800" b="1">
                <a:solidFill>
                  <a:schemeClr val="tx2"/>
                </a:solidFill>
              </a:rPr>
              <a:t>    Team Members</a:t>
            </a:r>
          </a:p>
          <a:p>
            <a:pPr lvl="2"/>
            <a:r>
              <a:rPr lang="en-ZA" sz="1800">
                <a:solidFill>
                  <a:schemeClr val="tx2"/>
                </a:solidFill>
              </a:rPr>
              <a:t>Mncwili Adumodwa</a:t>
            </a:r>
          </a:p>
          <a:p>
            <a:pPr lvl="2"/>
            <a:r>
              <a:rPr lang="en-ZA" sz="1800">
                <a:solidFill>
                  <a:schemeClr val="tx2"/>
                </a:solidFill>
              </a:rPr>
              <a:t>Garidzira Tinashe Crispen</a:t>
            </a:r>
          </a:p>
          <a:p>
            <a:pPr lvl="2"/>
            <a:r>
              <a:rPr lang="en-ZA" sz="1800">
                <a:solidFill>
                  <a:schemeClr val="tx2"/>
                </a:solidFill>
              </a:rPr>
              <a:t>Sobetwa Siwaphiwe</a:t>
            </a:r>
          </a:p>
          <a:p>
            <a:pPr lvl="2"/>
            <a:r>
              <a:rPr lang="en-ZA" sz="1800">
                <a:solidFill>
                  <a:schemeClr val="tx2"/>
                </a:solidFill>
              </a:rPr>
              <a:t>Masangwana Siphelo</a:t>
            </a:r>
          </a:p>
          <a:p>
            <a:pPr lvl="2"/>
            <a:r>
              <a:rPr lang="en-ZA" sz="1800">
                <a:solidFill>
                  <a:schemeClr val="tx2"/>
                </a:solidFill>
              </a:rPr>
              <a:t>Boneka Ntanjana</a:t>
            </a:r>
          </a:p>
          <a:p>
            <a:endParaRPr lang="en-ZA" sz="1800">
              <a:solidFill>
                <a:schemeClr val="tx2"/>
              </a:solidFill>
            </a:endParaRPr>
          </a:p>
        </p:txBody>
      </p:sp>
      <p:pic>
        <p:nvPicPr>
          <p:cNvPr id="6146" name="Picture 2" descr="How building of an effective Team should be? - Strategists World">
            <a:extLst>
              <a:ext uri="{FF2B5EF4-FFF2-40B4-BE49-F238E27FC236}">
                <a16:creationId xmlns:a16="http://schemas.microsoft.com/office/drawing/2014/main" id="{C05FFD3F-27F8-A5A1-3C61-CEFDA135D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14405"/>
          <a:stretch>
            <a:fillRect/>
          </a:stretch>
        </p:blipFill>
        <p:spPr bwMode="auto">
          <a:xfrm>
            <a:off x="8061435" y="2397891"/>
            <a:ext cx="3774960" cy="187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University of Fort Hare - Wikipedia">
            <a:extLst>
              <a:ext uri="{FF2B5EF4-FFF2-40B4-BE49-F238E27FC236}">
                <a16:creationId xmlns:a16="http://schemas.microsoft.com/office/drawing/2014/main" id="{39047ED6-F6BB-B2BC-AF57-AAAEAC2C94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5" name="AutoShape 4" descr="University of Fort Hare - Wikipedia">
            <a:extLst>
              <a:ext uri="{FF2B5EF4-FFF2-40B4-BE49-F238E27FC236}">
                <a16:creationId xmlns:a16="http://schemas.microsoft.com/office/drawing/2014/main" id="{EAD5E8F4-872A-6952-8E2F-27641A47A0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6" name="AutoShape 6" descr="University of Fort Hare - Wikipedia">
            <a:extLst>
              <a:ext uri="{FF2B5EF4-FFF2-40B4-BE49-F238E27FC236}">
                <a16:creationId xmlns:a16="http://schemas.microsoft.com/office/drawing/2014/main" id="{34EE3B38-21D0-A580-500F-A6EA368814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7" name="Picture 2" descr="University of Fort Hare - Wikipedia">
            <a:extLst>
              <a:ext uri="{FF2B5EF4-FFF2-40B4-BE49-F238E27FC236}">
                <a16:creationId xmlns:a16="http://schemas.microsoft.com/office/drawing/2014/main" id="{BD566141-FAE0-EC2F-E7E0-A48CD9244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0660" y="4514911"/>
            <a:ext cx="3875735" cy="206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9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0523F-30C3-F605-0A57-8A8B51F7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en-ZA" sz="4800">
                <a:solidFill>
                  <a:schemeClr val="bg1"/>
                </a:solidFill>
              </a:rPr>
              <a:t>Call to Action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University of Fort Hare - Wikipedia">
            <a:extLst>
              <a:ext uri="{FF2B5EF4-FFF2-40B4-BE49-F238E27FC236}">
                <a16:creationId xmlns:a16="http://schemas.microsoft.com/office/drawing/2014/main" id="{6F09C59A-11F2-BC69-4E47-479E7D559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7925" y="637762"/>
            <a:ext cx="5496920" cy="292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A3528-6095-8056-86D7-27F37B316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r>
              <a:rPr lang="en-GB" sz="1800"/>
              <a:t>“Let’s decentralize the market and empower local producers.”</a:t>
            </a:r>
          </a:p>
          <a:p>
            <a:pPr lvl="1"/>
            <a:r>
              <a:rPr lang="en-GB" sz="1800"/>
              <a:t>Help us make "Market Day" a national tool for economic change.</a:t>
            </a:r>
          </a:p>
          <a:p>
            <a:pPr lvl="1"/>
            <a:r>
              <a:rPr lang="en-GB" sz="1800"/>
              <a:t>Looking forward to your feedback and support!</a:t>
            </a:r>
            <a:endParaRPr lang="en-ZA" sz="1800"/>
          </a:p>
        </p:txBody>
      </p:sp>
    </p:spTree>
    <p:extLst>
      <p:ext uri="{BB962C8B-B14F-4D97-AF65-F5344CB8AC3E}">
        <p14:creationId xmlns:p14="http://schemas.microsoft.com/office/powerpoint/2010/main" val="86138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9C549-56AC-B40E-A776-B78E36FD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References</a:t>
            </a:r>
            <a:endParaRPr lang="en-ZA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80E0-1123-2923-2BC6-BCCF485F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1500" dirty="0" err="1"/>
              <a:t>Clerk.dev</a:t>
            </a:r>
            <a:r>
              <a:rPr lang="en-GB" sz="1500" dirty="0"/>
              <a:t>, 2024. </a:t>
            </a:r>
            <a:r>
              <a:rPr lang="en-GB" sz="1500" i="1" dirty="0"/>
              <a:t>Social Authentication Docs</a:t>
            </a:r>
            <a:r>
              <a:rPr lang="en-GB" sz="1500" dirty="0"/>
              <a:t>. [online] Available at: </a:t>
            </a:r>
            <a:r>
              <a:rPr lang="en-GB" sz="1500" dirty="0">
                <a:hlinkClick r:id="rId2"/>
              </a:rPr>
              <a:t>https://clerk.dev</a:t>
            </a:r>
            <a:r>
              <a:rPr lang="en-GB" sz="1500" dirty="0"/>
              <a:t> [Accessed 3 Jul. 2025].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500" dirty="0" err="1"/>
              <a:t>Convex.dev</a:t>
            </a:r>
            <a:r>
              <a:rPr lang="en-GB" sz="1500" dirty="0"/>
              <a:t>, 2024. </a:t>
            </a:r>
            <a:r>
              <a:rPr lang="en-GB" sz="1500" i="1" dirty="0"/>
              <a:t>Realtime React Backend</a:t>
            </a:r>
            <a:r>
              <a:rPr lang="en-GB" sz="1500" dirty="0"/>
              <a:t>. [online] Available at: </a:t>
            </a:r>
            <a:r>
              <a:rPr lang="en-GB" sz="1500" dirty="0">
                <a:hlinkClick r:id="rId3"/>
              </a:rPr>
              <a:t>https://convex.dev</a:t>
            </a:r>
            <a:r>
              <a:rPr lang="en-GB" sz="1500" dirty="0"/>
              <a:t> [Accessed 3 Jul. 2025].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500" dirty="0"/>
              <a:t>GSMA </a:t>
            </a:r>
            <a:r>
              <a:rPr lang="en-GB" sz="1500" dirty="0" err="1"/>
              <a:t>AgriTech</a:t>
            </a:r>
            <a:r>
              <a:rPr lang="en-GB" sz="1500" dirty="0"/>
              <a:t>, 2020. </a:t>
            </a:r>
            <a:r>
              <a:rPr lang="en-GB" sz="1500" i="1" dirty="0"/>
              <a:t>Digital Agriculture Maps 2020 State of the Sector</a:t>
            </a:r>
            <a:r>
              <a:rPr lang="en-GB" sz="1500" dirty="0"/>
              <a:t>. [online] Available at: </a:t>
            </a:r>
            <a:r>
              <a:rPr lang="en-GB" sz="1500" dirty="0">
                <a:hlinkClick r:id="rId4"/>
              </a:rPr>
              <a:t>https://www.gsma.com/solutions-and-impact/connectivity-for-good/mobile-for-development/uncategorized/introducing-digital-agriculture-maps-a-2020-state-of-the-sector-report/</a:t>
            </a:r>
            <a:r>
              <a:rPr lang="en-GB" sz="1500" dirty="0"/>
              <a:t> [Accessed 3 Jul. 2025].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500" dirty="0"/>
              <a:t>GSMA, 2022. </a:t>
            </a:r>
            <a:r>
              <a:rPr lang="en-GB" sz="1500" i="1" dirty="0"/>
              <a:t>The Mobile Economy Sub-Saharan Africa</a:t>
            </a:r>
            <a:r>
              <a:rPr lang="en-GB" sz="1500" dirty="0"/>
              <a:t>. [online] Available at: </a:t>
            </a:r>
            <a:r>
              <a:rPr lang="en-GB" sz="1500" dirty="0">
                <a:hlinkClick r:id="rId5"/>
              </a:rPr>
              <a:t>https://www.gsma.com</a:t>
            </a:r>
            <a:r>
              <a:rPr lang="en-GB" sz="1500" dirty="0"/>
              <a:t> [Accessed 3 Jul. 2025].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500" dirty="0"/>
              <a:t>React Native, 2023. </a:t>
            </a:r>
            <a:r>
              <a:rPr lang="en-GB" sz="1500" i="1" dirty="0"/>
              <a:t>React Native Docs</a:t>
            </a:r>
            <a:r>
              <a:rPr lang="en-GB" sz="1500" dirty="0"/>
              <a:t>. [online] Available at: </a:t>
            </a:r>
            <a:r>
              <a:rPr lang="en-GB" sz="1500" dirty="0">
                <a:hlinkClick r:id="rId6"/>
              </a:rPr>
              <a:t>https://reactnative.dev</a:t>
            </a:r>
            <a:r>
              <a:rPr lang="en-GB" sz="1500" dirty="0"/>
              <a:t> [Accessed 3 Jul. 2025].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500" dirty="0"/>
              <a:t>World Bank, 2019. </a:t>
            </a:r>
            <a:r>
              <a:rPr lang="en-GB" sz="1500" i="1" dirty="0"/>
              <a:t>Enabling the Business of Agriculture</a:t>
            </a:r>
            <a:r>
              <a:rPr lang="en-GB" sz="1500" dirty="0"/>
              <a:t>. Washington DC: World Bank. Available at: </a:t>
            </a:r>
            <a:r>
              <a:rPr lang="en-GB" sz="1500" dirty="0">
                <a:hlinkClick r:id="rId7"/>
              </a:rPr>
              <a:t>https://eba.worldbank.org/en/eba</a:t>
            </a:r>
            <a:r>
              <a:rPr lang="en-GB" sz="1500" dirty="0"/>
              <a:t> [Accessed 3 Jul. 2025].</a:t>
            </a:r>
          </a:p>
          <a:p>
            <a:endParaRPr lang="en-ZA" sz="1500" dirty="0"/>
          </a:p>
        </p:txBody>
      </p:sp>
      <p:pic>
        <p:nvPicPr>
          <p:cNvPr id="4" name="Picture 2" descr="University of Fort Hare - Wikipedia">
            <a:extLst>
              <a:ext uri="{FF2B5EF4-FFF2-40B4-BE49-F238E27FC236}">
                <a16:creationId xmlns:a16="http://schemas.microsoft.com/office/drawing/2014/main" id="{5EAF050B-737D-0A0E-9314-7B4B57BE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83039" y="448982"/>
            <a:ext cx="2226925" cy="11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90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AFD3F-AF60-1229-82FE-47D06BB0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Questions</a:t>
            </a:r>
          </a:p>
        </p:txBody>
      </p:sp>
      <p:pic>
        <p:nvPicPr>
          <p:cNvPr id="4098" name="Picture 2" descr="Question and answers concept | Premium Photo">
            <a:extLst>
              <a:ext uri="{FF2B5EF4-FFF2-40B4-BE49-F238E27FC236}">
                <a16:creationId xmlns:a16="http://schemas.microsoft.com/office/drawing/2014/main" id="{FF4C278D-8CF2-AA61-913B-168FD8EBD2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990" y="320040"/>
            <a:ext cx="5042516" cy="38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University of Fort Hare - Wikipedia">
            <a:extLst>
              <a:ext uri="{FF2B5EF4-FFF2-40B4-BE49-F238E27FC236}">
                <a16:creationId xmlns:a16="http://schemas.microsoft.com/office/drawing/2014/main" id="{E4CDE818-1FA3-5BFD-814B-FA15B6EB4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772874"/>
            <a:ext cx="5614416" cy="298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9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0EC50-BC92-BAAD-DEE2-AB6C4D92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ZA" sz="5400"/>
              <a:t>Problem Statement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C22D-AAB6-B59C-C2F7-0A0F11C7D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GB" sz="2200"/>
              <a:t>Limited access to centralized agricultural markets is a major challenge for rural and smallholder farmers in South Africa.</a:t>
            </a:r>
          </a:p>
          <a:p>
            <a:pPr lvl="1"/>
            <a:r>
              <a:rPr lang="en-GB" sz="2200"/>
              <a:t>Market days (e.g., Rosebank) are periodic and location-bound.</a:t>
            </a:r>
          </a:p>
          <a:p>
            <a:pPr lvl="1"/>
            <a:r>
              <a:rPr lang="en-GB" sz="2200"/>
              <a:t>Farmers must travel long distances with high costs.</a:t>
            </a:r>
          </a:p>
          <a:p>
            <a:pPr lvl="1"/>
            <a:r>
              <a:rPr lang="en-GB" sz="2200"/>
              <a:t>Buyers often struggle to find fresh, affordable produce consistently.</a:t>
            </a:r>
          </a:p>
        </p:txBody>
      </p:sp>
      <p:pic>
        <p:nvPicPr>
          <p:cNvPr id="5" name="Picture 4" descr="A field of crops with mountains in the distance">
            <a:extLst>
              <a:ext uri="{FF2B5EF4-FFF2-40B4-BE49-F238E27FC236}">
                <a16:creationId xmlns:a16="http://schemas.microsoft.com/office/drawing/2014/main" id="{40DED4CF-CD7D-022A-CE7B-B8B545CD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35" r="20428" b="-1"/>
          <a:stretch>
            <a:fillRect/>
          </a:stretch>
        </p:blipFill>
        <p:spPr>
          <a:xfrm>
            <a:off x="8539131" y="329183"/>
            <a:ext cx="2663634" cy="3429969"/>
          </a:xfrm>
          <a:prstGeom prst="rect">
            <a:avLst/>
          </a:prstGeom>
        </p:spPr>
      </p:pic>
      <p:pic>
        <p:nvPicPr>
          <p:cNvPr id="2050" name="Picture 2" descr="University of Fort Hare - Wikipedia">
            <a:extLst>
              <a:ext uri="{FF2B5EF4-FFF2-40B4-BE49-F238E27FC236}">
                <a16:creationId xmlns:a16="http://schemas.microsoft.com/office/drawing/2014/main" id="{180BA676-54DF-706D-5D21-20BF27D5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3840" y="4103413"/>
            <a:ext cx="3995928" cy="212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36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43F81-82F3-6288-4A2A-B90DD07C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ZA" sz="5400"/>
              <a:t>Our Solution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F259-0660-156B-1ED8-A3B24E456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/>
              <a:t>A mobile marketplace where farmers sell, and buyers purchase fresh produce - anytime, anywhere.</a:t>
            </a:r>
          </a:p>
          <a:p>
            <a:r>
              <a:rPr lang="en-GB" sz="2200"/>
              <a:t>Native mobile app (React Native with Expo).</a:t>
            </a:r>
          </a:p>
          <a:p>
            <a:r>
              <a:rPr lang="en-GB" sz="2200"/>
              <a:t>Features for produce listings, chat, and delivery.</a:t>
            </a:r>
            <a:endParaRPr lang="en-ZA" sz="2200"/>
          </a:p>
        </p:txBody>
      </p:sp>
      <p:pic>
        <p:nvPicPr>
          <p:cNvPr id="5" name="Picture 4" descr="Top view of different fruits and vegetables">
            <a:extLst>
              <a:ext uri="{FF2B5EF4-FFF2-40B4-BE49-F238E27FC236}">
                <a16:creationId xmlns:a16="http://schemas.microsoft.com/office/drawing/2014/main" id="{092F08B4-5BCD-9A87-F56B-A9786EAA69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70" r="27430" b="2"/>
          <a:stretch>
            <a:fillRect/>
          </a:stretch>
        </p:blipFill>
        <p:spPr>
          <a:xfrm>
            <a:off x="8539129" y="329183"/>
            <a:ext cx="2663638" cy="3429969"/>
          </a:xfrm>
          <a:prstGeom prst="rect">
            <a:avLst/>
          </a:prstGeom>
        </p:spPr>
      </p:pic>
      <p:pic>
        <p:nvPicPr>
          <p:cNvPr id="3074" name="Picture 2" descr="University of Fort Hare - Wikipedia">
            <a:extLst>
              <a:ext uri="{FF2B5EF4-FFF2-40B4-BE49-F238E27FC236}">
                <a16:creationId xmlns:a16="http://schemas.microsoft.com/office/drawing/2014/main" id="{6272C4F9-5646-A708-D0DE-55B15477A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3840" y="4103413"/>
            <a:ext cx="3995928" cy="212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C721-10FF-88A5-4A2A-58D87A78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54" y="525439"/>
            <a:ext cx="3336545" cy="1657614"/>
          </a:xfrm>
        </p:spPr>
        <p:txBody>
          <a:bodyPr>
            <a:normAutofit/>
          </a:bodyPr>
          <a:lstStyle/>
          <a:p>
            <a:r>
              <a:rPr lang="en-ZA" sz="3600"/>
              <a:t>Key Features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63F91045-7154-CCFF-DA80-F432BC7FB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261" y="375320"/>
            <a:ext cx="3848658" cy="384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Build a realtime mobile chat app using 3factor architecture">
            <a:extLst>
              <a:ext uri="{FF2B5EF4-FFF2-40B4-BE49-F238E27FC236}">
                <a16:creationId xmlns:a16="http://schemas.microsoft.com/office/drawing/2014/main" id="{7FD24022-452C-A6A5-1669-F1C1A069B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8856" y="375320"/>
            <a:ext cx="2483313" cy="165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Agri Sales and Services – SiyaKwazi Organics">
            <a:extLst>
              <a:ext uri="{FF2B5EF4-FFF2-40B4-BE49-F238E27FC236}">
                <a16:creationId xmlns:a16="http://schemas.microsoft.com/office/drawing/2014/main" id="{4E12C2F9-49D1-CFB5-8A42-E7D7CC537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"/>
          <a:stretch>
            <a:fillRect/>
          </a:stretch>
        </p:blipFill>
        <p:spPr bwMode="auto">
          <a:xfrm>
            <a:off x="4969274" y="2424609"/>
            <a:ext cx="2495041" cy="179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The Hidden Side Effects of Recommendation Systems">
            <a:extLst>
              <a:ext uri="{FF2B5EF4-FFF2-40B4-BE49-F238E27FC236}">
                <a16:creationId xmlns:a16="http://schemas.microsoft.com/office/drawing/2014/main" id="{5CEA1B6D-B799-7E78-2765-7BB3F2D16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076" y="4911833"/>
            <a:ext cx="1448019" cy="14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FBB204B6-AA38-3B94-0EFA-BBBAF0FB6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1748" y="4911833"/>
            <a:ext cx="1448024" cy="144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University of Fort Hare - Wikipedia">
            <a:extLst>
              <a:ext uri="{FF2B5EF4-FFF2-40B4-BE49-F238E27FC236}">
                <a16:creationId xmlns:a16="http://schemas.microsoft.com/office/drawing/2014/main" id="{03E87FE7-F29F-9B59-94D9-B1F41392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73815" y="5504871"/>
            <a:ext cx="2032924" cy="108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19528-0E19-7965-5F5A-AE7FC890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54" y="2274491"/>
            <a:ext cx="3336546" cy="3902472"/>
          </a:xfrm>
        </p:spPr>
        <p:txBody>
          <a:bodyPr>
            <a:normAutofit/>
          </a:bodyPr>
          <a:lstStyle/>
          <a:p>
            <a:r>
              <a:rPr lang="en-ZA" sz="1400" dirty="0"/>
              <a:t>Sell Products: Fresh produce, poultry, etc.</a:t>
            </a:r>
          </a:p>
          <a:p>
            <a:r>
              <a:rPr lang="en-ZA" sz="1400" dirty="0"/>
              <a:t> Buy Online: Browse listings by proximity or freshness.</a:t>
            </a:r>
          </a:p>
          <a:p>
            <a:r>
              <a:rPr lang="en-ZA" sz="1400" dirty="0"/>
              <a:t> Chat Messaging: Real-time communication between buyers &amp; farmers.</a:t>
            </a:r>
          </a:p>
          <a:p>
            <a:r>
              <a:rPr lang="en-ZA" sz="1400" dirty="0"/>
              <a:t>Social Authentication: Google &amp; Facebook via Clerk.</a:t>
            </a:r>
          </a:p>
          <a:p>
            <a:r>
              <a:rPr lang="en-ZA" sz="1400" dirty="0"/>
              <a:t> Multilingual Support: Local language accessibility (planned for future).</a:t>
            </a:r>
          </a:p>
          <a:p>
            <a:r>
              <a:rPr lang="en-ZA" sz="1400"/>
              <a:t>Recommentations</a:t>
            </a:r>
            <a:r>
              <a:rPr lang="en-ZA" sz="1400" dirty="0"/>
              <a:t> </a:t>
            </a:r>
            <a:r>
              <a:rPr lang="en-ZA" sz="1400"/>
              <a:t>intergrations</a:t>
            </a:r>
            <a:r>
              <a:rPr lang="en-ZA" sz="1400" dirty="0"/>
              <a:t> with AI (recommendation algorithms)</a:t>
            </a:r>
          </a:p>
        </p:txBody>
      </p:sp>
      <p:cxnSp>
        <p:nvCxnSpPr>
          <p:cNvPr id="7233" name="Straight Connector 7232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6858001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5" name="Straight Connector 7234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7" name="Straight Connector 7236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9" name="Straight Connector 7238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218591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58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B2838-5E3C-35CC-4047-95450D7A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Target Users</a:t>
            </a: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University of Fort Hare - Wikipedia">
            <a:extLst>
              <a:ext uri="{FF2B5EF4-FFF2-40B4-BE49-F238E27FC236}">
                <a16:creationId xmlns:a16="http://schemas.microsoft.com/office/drawing/2014/main" id="{76A87BAA-F4CC-A26B-2217-543A90CDF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7925" y="637762"/>
            <a:ext cx="5496920" cy="292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31696A81-77DE-3B72-F3A3-0BCCBA5F0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803822"/>
              </p:ext>
            </p:extLst>
          </p:nvPr>
        </p:nvGraphicFramePr>
        <p:xfrm>
          <a:off x="5439965" y="4212709"/>
          <a:ext cx="5605390" cy="200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026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55" name="Rectangle 5154">
            <a:extLst>
              <a:ext uri="{FF2B5EF4-FFF2-40B4-BE49-F238E27FC236}">
                <a16:creationId xmlns:a16="http://schemas.microsoft.com/office/drawing/2014/main" id="{33E5684F-9524-414B-ADBE-BAE7E0D73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ABC07-A538-5822-D87A-EBD0961B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90"/>
            <a:ext cx="3999971" cy="1686349"/>
          </a:xfrm>
        </p:spPr>
        <p:txBody>
          <a:bodyPr>
            <a:normAutofit/>
          </a:bodyPr>
          <a:lstStyle/>
          <a:p>
            <a:r>
              <a:rPr lang="en-ZA" sz="4000"/>
              <a:t>Technical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88DE-4351-F9A5-B1E4-B877B1F12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5254"/>
            <a:ext cx="3999971" cy="3707050"/>
          </a:xfrm>
        </p:spPr>
        <p:txBody>
          <a:bodyPr>
            <a:normAutofit/>
          </a:bodyPr>
          <a:lstStyle/>
          <a:p>
            <a:r>
              <a:rPr lang="en-ZA" sz="1300" dirty="0"/>
              <a:t>Frontend:</a:t>
            </a:r>
          </a:p>
          <a:p>
            <a:pPr lvl="1"/>
            <a:r>
              <a:rPr lang="en-ZA" sz="1300" dirty="0"/>
              <a:t>React Native (Expo) – Fast native development.</a:t>
            </a:r>
          </a:p>
          <a:p>
            <a:r>
              <a:rPr lang="en-ZA" sz="1300" dirty="0"/>
              <a:t>Backend &amp; Database:</a:t>
            </a:r>
          </a:p>
          <a:p>
            <a:pPr lvl="1"/>
            <a:r>
              <a:rPr lang="en-ZA" sz="1300" dirty="0"/>
              <a:t>Convex (for real-time storage, syncing, and API routes).</a:t>
            </a:r>
          </a:p>
          <a:p>
            <a:pPr lvl="1"/>
            <a:r>
              <a:rPr lang="en-ZA" sz="1300" dirty="0"/>
              <a:t>Integrated chat for P2P messaging.</a:t>
            </a:r>
          </a:p>
          <a:p>
            <a:r>
              <a:rPr lang="en-ZA" sz="1300" dirty="0"/>
              <a:t>Auth &amp; Login:</a:t>
            </a:r>
          </a:p>
          <a:p>
            <a:pPr lvl="1"/>
            <a:r>
              <a:rPr lang="en-ZA" sz="1300" dirty="0"/>
              <a:t>Clerk with Google &amp; Facebook sign-in.</a:t>
            </a:r>
          </a:p>
          <a:p>
            <a:r>
              <a:rPr lang="en-ZA" sz="1300" dirty="0"/>
              <a:t>Other Tools: </a:t>
            </a:r>
          </a:p>
          <a:p>
            <a:pPr lvl="1"/>
            <a:r>
              <a:rPr lang="en-ZA" sz="1300" dirty="0"/>
              <a:t>Location API (for location-based listing ).</a:t>
            </a:r>
          </a:p>
          <a:p>
            <a:pPr lvl="1"/>
            <a:r>
              <a:rPr lang="en-ZA" sz="1300" dirty="0"/>
              <a:t>Push notifications (Expo).</a:t>
            </a:r>
          </a:p>
          <a:p>
            <a:r>
              <a:rPr lang="en-ZA" sz="1300" dirty="0"/>
              <a:t>Collaboration</a:t>
            </a:r>
          </a:p>
          <a:p>
            <a:pPr lvl="1"/>
            <a:r>
              <a:rPr lang="en-ZA" sz="1300" dirty="0"/>
              <a:t>GitHub</a:t>
            </a:r>
          </a:p>
          <a:p>
            <a:pPr lvl="1"/>
            <a:endParaRPr lang="en-ZA" sz="13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146C538-041E-5DC0-EFEA-5E2054B9C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5532" y="425711"/>
            <a:ext cx="2120766" cy="212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GitHub | San Francisco CA">
            <a:extLst>
              <a:ext uri="{FF2B5EF4-FFF2-40B4-BE49-F238E27FC236}">
                <a16:creationId xmlns:a16="http://schemas.microsoft.com/office/drawing/2014/main" id="{20DCDF46-5C11-CA50-7D31-31DA4C3E7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2804" y="425711"/>
            <a:ext cx="2120766" cy="212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lerk API Integrations - Pipedream">
            <a:extLst>
              <a:ext uri="{FF2B5EF4-FFF2-40B4-BE49-F238E27FC236}">
                <a16:creationId xmlns:a16="http://schemas.microsoft.com/office/drawing/2014/main" id="{6C6E8B0E-2E19-E6A4-3226-E411E7BB7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60992" y="425711"/>
            <a:ext cx="2120766" cy="212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GitHub - get-convex/convex-js: TypeScript/JavaScript client library for  Convex">
            <a:extLst>
              <a:ext uri="{FF2B5EF4-FFF2-40B4-BE49-F238E27FC236}">
                <a16:creationId xmlns:a16="http://schemas.microsoft.com/office/drawing/2014/main" id="{CF22ABED-E6FC-5797-44F4-23628F21D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3245" y="3198671"/>
            <a:ext cx="2120766" cy="212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TypeScript - Wikipedia">
            <a:extLst>
              <a:ext uri="{FF2B5EF4-FFF2-40B4-BE49-F238E27FC236}">
                <a16:creationId xmlns:a16="http://schemas.microsoft.com/office/drawing/2014/main" id="{DE7B928F-885E-20C3-E1CD-038478A6F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0517" y="3198671"/>
            <a:ext cx="2120766" cy="212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What is Python Coding? | Juni Learning">
            <a:extLst>
              <a:ext uri="{FF2B5EF4-FFF2-40B4-BE49-F238E27FC236}">
                <a16:creationId xmlns:a16="http://schemas.microsoft.com/office/drawing/2014/main" id="{B843D20C-1647-C8E8-43AD-222405F00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68705" y="3198671"/>
            <a:ext cx="2120766" cy="212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iversity of Fort Hare - Wikipedia">
            <a:extLst>
              <a:ext uri="{FF2B5EF4-FFF2-40B4-BE49-F238E27FC236}">
                <a16:creationId xmlns:a16="http://schemas.microsoft.com/office/drawing/2014/main" id="{27C047B5-BB9A-E641-879E-E3AC0C336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1283" y="5606709"/>
            <a:ext cx="1810365" cy="96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6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5D0BD-8EB6-3D5A-6E53-94667B3D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Hackathon Plan (</a:t>
            </a:r>
            <a:r>
              <a:rPr lang="en-US" sz="5400" dirty="0"/>
              <a:t>5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-Day Timeline)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54EE6E5-35C4-AB66-8638-22D13CA97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242933"/>
              </p:ext>
            </p:extLst>
          </p:nvPr>
        </p:nvGraphicFramePr>
        <p:xfrm>
          <a:off x="5922492" y="1019969"/>
          <a:ext cx="5536002" cy="4759312"/>
        </p:xfrm>
        <a:graphic>
          <a:graphicData uri="http://schemas.openxmlformats.org/drawingml/2006/table">
            <a:tbl>
              <a:tblPr/>
              <a:tblGrid>
                <a:gridCol w="977752">
                  <a:extLst>
                    <a:ext uri="{9D8B030D-6E8A-4147-A177-3AD203B41FA5}">
                      <a16:colId xmlns:a16="http://schemas.microsoft.com/office/drawing/2014/main" val="872220612"/>
                    </a:ext>
                  </a:extLst>
                </a:gridCol>
                <a:gridCol w="4558250">
                  <a:extLst>
                    <a:ext uri="{9D8B030D-6E8A-4147-A177-3AD203B41FA5}">
                      <a16:colId xmlns:a16="http://schemas.microsoft.com/office/drawing/2014/main" val="3707672180"/>
                    </a:ext>
                  </a:extLst>
                </a:gridCol>
              </a:tblGrid>
              <a:tr h="54533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ZA" sz="2400" b="0" i="0" u="none" strike="noStrike">
                          <a:effectLst/>
                          <a:latin typeface="Arial" panose="020B0604020202020204" pitchFamily="34" charset="0"/>
                        </a:rPr>
                        <a:t>Day</a:t>
                      </a:r>
                    </a:p>
                  </a:txBody>
                  <a:tcPr marL="123940" marR="123940" marT="61970" marB="61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ZA" sz="2400" b="0" i="0" u="none" strike="noStrike" dirty="0">
                          <a:effectLst/>
                          <a:latin typeface="Arial" panose="020B0604020202020204" pitchFamily="34" charset="0"/>
                        </a:rPr>
                        <a:t>Focus</a:t>
                      </a:r>
                    </a:p>
                  </a:txBody>
                  <a:tcPr marL="123940" marR="123940" marT="61970" marB="61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494800"/>
                  </a:ext>
                </a:extLst>
              </a:tr>
              <a:tr h="91715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24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ZA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40" marR="123940" marT="61970" marB="61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2400" b="0" i="0" u="none" strike="noStrike" dirty="0">
                          <a:effectLst/>
                          <a:latin typeface="Arial" panose="020B0604020202020204" pitchFamily="34" charset="0"/>
                        </a:rPr>
                        <a:t>Ideation, wireframes, backend setup, Clerk auth</a:t>
                      </a:r>
                    </a:p>
                  </a:txBody>
                  <a:tcPr marL="123940" marR="123940" marT="61970" marB="61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260668"/>
                  </a:ext>
                </a:extLst>
              </a:tr>
              <a:tr h="91715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24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ZA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40" marR="123940" marT="61970" marB="61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ZA" sz="2400" b="0" i="0" u="none" strike="noStrike">
                          <a:effectLst/>
                          <a:latin typeface="Arial" panose="020B0604020202020204" pitchFamily="34" charset="0"/>
                        </a:rPr>
                        <a:t>Product listing, Convex integration</a:t>
                      </a:r>
                    </a:p>
                  </a:txBody>
                  <a:tcPr marL="123940" marR="123940" marT="61970" marB="61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021478"/>
                  </a:ext>
                </a:extLst>
              </a:tr>
              <a:tr h="91715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ZA" sz="24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123940" marR="123940" marT="61970" marB="61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2400" b="0" i="0" u="none" strike="noStrike">
                          <a:effectLst/>
                          <a:latin typeface="Arial" panose="020B0604020202020204" pitchFamily="34" charset="0"/>
                        </a:rPr>
                        <a:t>Buyer side, chat feature, farmer dashboard</a:t>
                      </a:r>
                    </a:p>
                  </a:txBody>
                  <a:tcPr marL="123940" marR="123940" marT="61970" marB="61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156395"/>
                  </a:ext>
                </a:extLst>
              </a:tr>
              <a:tr h="54533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24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ZA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40" marR="123940" marT="61970" marB="61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ZA" sz="2400" b="0" i="0" u="none" strike="noStrike">
                          <a:effectLst/>
                          <a:latin typeface="Arial" panose="020B0604020202020204" pitchFamily="34" charset="0"/>
                        </a:rPr>
                        <a:t>Delivery logic, polish UI</a:t>
                      </a:r>
                    </a:p>
                  </a:txBody>
                  <a:tcPr marL="123940" marR="123940" marT="61970" marB="61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74788"/>
                  </a:ext>
                </a:extLst>
              </a:tr>
              <a:tr h="91715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24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ZA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40" marR="123940" marT="61970" marB="61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2400" b="0" i="0" u="none" strike="noStrike" dirty="0">
                          <a:effectLst/>
                          <a:latin typeface="Arial" panose="020B0604020202020204" pitchFamily="34" charset="0"/>
                        </a:rPr>
                        <a:t>Final testing, pitch prep &amp; presentation</a:t>
                      </a:r>
                    </a:p>
                  </a:txBody>
                  <a:tcPr marL="123940" marR="123940" marT="61970" marB="61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683486"/>
                  </a:ext>
                </a:extLst>
              </a:tr>
            </a:tbl>
          </a:graphicData>
        </a:graphic>
      </p:graphicFrame>
      <p:pic>
        <p:nvPicPr>
          <p:cNvPr id="4" name="Picture 2" descr="University of Fort Hare - Wikipedia">
            <a:extLst>
              <a:ext uri="{FF2B5EF4-FFF2-40B4-BE49-F238E27FC236}">
                <a16:creationId xmlns:a16="http://schemas.microsoft.com/office/drawing/2014/main" id="{3DA2CF71-E73E-0CF8-C509-C982BC0C1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688" y="391886"/>
            <a:ext cx="3848186" cy="204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1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F8A3-6298-280E-5A2D-A0F6CB1B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Expected Impact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D301B9-B444-8CFD-AC5B-3450C51576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University of Fort Hare - Wikipedia">
            <a:extLst>
              <a:ext uri="{FF2B5EF4-FFF2-40B4-BE49-F238E27FC236}">
                <a16:creationId xmlns:a16="http://schemas.microsoft.com/office/drawing/2014/main" id="{7EAAAD6D-4075-CC4E-3FB1-A7C6DE95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5439" y="681037"/>
            <a:ext cx="2328525" cy="123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92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C0469-4378-05BE-65B1-228F53A1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ZA" sz="5400"/>
              <a:t>What Makes Us Different?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DDCE-0451-D248-DB09-C8B7783B9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GB" sz="2200"/>
              <a:t>Real-time messaging directly between farmers.</a:t>
            </a:r>
          </a:p>
          <a:p>
            <a:r>
              <a:rPr lang="en-GB" sz="2200"/>
              <a:t>Native mobile-first design for low-connectivity regions.</a:t>
            </a:r>
          </a:p>
          <a:p>
            <a:r>
              <a:rPr lang="en-GB" sz="2200"/>
              <a:t>Support for poultry and perishable produce.</a:t>
            </a:r>
          </a:p>
          <a:p>
            <a:r>
              <a:rPr lang="en-GB" sz="2200"/>
              <a:t>Clerk-based social login = Fast, secure onboarding.</a:t>
            </a:r>
            <a:endParaRPr lang="en-ZA" sz="2200"/>
          </a:p>
        </p:txBody>
      </p:sp>
      <p:pic>
        <p:nvPicPr>
          <p:cNvPr id="5" name="Picture 4" descr="Chickens roaming on grass">
            <a:extLst>
              <a:ext uri="{FF2B5EF4-FFF2-40B4-BE49-F238E27FC236}">
                <a16:creationId xmlns:a16="http://schemas.microsoft.com/office/drawing/2014/main" id="{8E715731-B1D6-68C4-99C7-1229836427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84" r="12239"/>
          <a:stretch>
            <a:fillRect/>
          </a:stretch>
        </p:blipFill>
        <p:spPr>
          <a:xfrm>
            <a:off x="8344818" y="329183"/>
            <a:ext cx="3052260" cy="3429969"/>
          </a:xfrm>
          <a:prstGeom prst="rect">
            <a:avLst/>
          </a:prstGeom>
        </p:spPr>
      </p:pic>
      <p:pic>
        <p:nvPicPr>
          <p:cNvPr id="4" name="Picture 2" descr="University of Fort Hare - Wikipedia">
            <a:extLst>
              <a:ext uri="{FF2B5EF4-FFF2-40B4-BE49-F238E27FC236}">
                <a16:creationId xmlns:a16="http://schemas.microsoft.com/office/drawing/2014/main" id="{D6E3BBC6-C257-AFEC-1300-D4CFB27DE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3840" y="4103413"/>
            <a:ext cx="3995928" cy="212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92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635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MARKET DAY: Bridging Farmers and Buyers in South Africa via a Native Mobile Platform</vt:lpstr>
      <vt:lpstr>Problem Statement</vt:lpstr>
      <vt:lpstr>Our Solution</vt:lpstr>
      <vt:lpstr>Key Features</vt:lpstr>
      <vt:lpstr>Target Users</vt:lpstr>
      <vt:lpstr>Technical Architecture</vt:lpstr>
      <vt:lpstr>Hackathon Plan (5-Day Timeline)</vt:lpstr>
      <vt:lpstr>Expected Impact</vt:lpstr>
      <vt:lpstr>What Makes Us Different?</vt:lpstr>
      <vt:lpstr>Call to Action</vt:lpstr>
      <vt:lpstr>References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Crispen Gari</dc:creator>
  <cp:lastModifiedBy>Crispen Gari</cp:lastModifiedBy>
  <cp:revision>8</cp:revision>
  <dcterms:created xsi:type="dcterms:W3CDTF">2025-07-03T07:11:14Z</dcterms:created>
  <dcterms:modified xsi:type="dcterms:W3CDTF">2025-07-04T14:22:26Z</dcterms:modified>
</cp:coreProperties>
</file>