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1" r:id="rId9"/>
    <p:sldId id="273" r:id="rId10"/>
    <p:sldId id="262" r:id="rId11"/>
    <p:sldId id="274" r:id="rId12"/>
    <p:sldId id="272" r:id="rId13"/>
    <p:sldId id="264" r:id="rId14"/>
    <p:sldId id="265" r:id="rId15"/>
    <p:sldId id="269" r:id="rId16"/>
    <p:sldId id="275" r:id="rId17"/>
    <p:sldId id="266" r:id="rId18"/>
    <p:sldId id="268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157" y="3428998"/>
            <a:ext cx="6288717" cy="2268559"/>
          </a:xfrm>
        </p:spPr>
        <p:txBody>
          <a:bodyPr>
            <a:normAutofit fontScale="90000"/>
          </a:bodyPr>
          <a:lstStyle/>
          <a:p>
            <a:r>
              <a:rPr lang="en-US" dirty="0"/>
              <a:t>Unsupervised Pattern Discovery in Speech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5117450"/>
            <a:ext cx="5357600" cy="1160213"/>
          </a:xfrm>
        </p:spPr>
        <p:txBody>
          <a:bodyPr/>
          <a:lstStyle/>
          <a:p>
            <a:r>
              <a:rPr lang="en-US" dirty="0"/>
              <a:t>Gu Yu &amp; </a:t>
            </a:r>
            <a:r>
              <a:rPr lang="en-US" dirty="0" err="1"/>
              <a:t>Lyu</a:t>
            </a:r>
            <a:r>
              <a:rPr lang="en-US" dirty="0"/>
              <a:t> </a:t>
            </a:r>
            <a:r>
              <a:rPr lang="en-US" dirty="0" err="1"/>
              <a:t>Kefan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15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step: node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cannot handle the correlation problem for all sample points, so we try to find certain time indices that are representative.</a:t>
            </a:r>
          </a:p>
          <a:p>
            <a:r>
              <a:rPr lang="en-US" dirty="0"/>
              <a:t>Sum along columns.</a:t>
            </a:r>
          </a:p>
          <a:p>
            <a:r>
              <a:rPr lang="en-US" dirty="0"/>
              <a:t>Use only local extrema (after smooth).</a:t>
            </a:r>
          </a:p>
        </p:txBody>
      </p:sp>
    </p:spTree>
    <p:extLst>
      <p:ext uri="{BB962C8B-B14F-4D97-AF65-F5344CB8AC3E}">
        <p14:creationId xmlns:p14="http://schemas.microsoft.com/office/powerpoint/2010/main" val="154705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045"/>
            <a:ext cx="12192000" cy="634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5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step: build the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node for each extrema found in last stage.</a:t>
            </a:r>
          </a:p>
          <a:p>
            <a:r>
              <a:rPr lang="en-US" dirty="0"/>
              <a:t>Weight on edge: entry of the HUGE matrix.</a:t>
            </a:r>
          </a:p>
        </p:txBody>
      </p:sp>
    </p:spTree>
    <p:extLst>
      <p:ext uri="{BB962C8B-B14F-4D97-AF65-F5344CB8AC3E}">
        <p14:creationId xmlns:p14="http://schemas.microsoft.com/office/powerpoint/2010/main" val="446256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step: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Maximize Q=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</a:t>
                </a:r>
                <a:r>
                  <a:rPr lang="en-US" altLang="zh-CN" dirty="0"/>
                  <a:t>ewman’s algorithm, </a:t>
                </a:r>
                <a:r>
                  <a:rPr lang="en-US" altLang="zh-CN" dirty="0" err="1"/>
                  <a:t>dQ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dirty="0"/>
                  <a:t>Allow </a:t>
                </a:r>
                <a:r>
                  <a:rPr lang="en-US"/>
                  <a:t>more groups with </a:t>
                </a:r>
                <a:r>
                  <a:rPr lang="en-US" dirty="0"/>
                  <a:t>same element instead of mixed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066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the whole algorithm in Python 3, using SciPy, </a:t>
            </a:r>
            <a:r>
              <a:rPr lang="en-US" dirty="0" err="1"/>
              <a:t>librosa</a:t>
            </a:r>
            <a:r>
              <a:rPr lang="en-US" dirty="0"/>
              <a:t>.</a:t>
            </a:r>
          </a:p>
          <a:p>
            <a:r>
              <a:rPr lang="en-US" dirty="0"/>
              <a:t>With some simplifications to the original proposed algorithm.</a:t>
            </a:r>
          </a:p>
        </p:txBody>
      </p:sp>
    </p:spTree>
    <p:extLst>
      <p:ext uri="{BB962C8B-B14F-4D97-AF65-F5344CB8AC3E}">
        <p14:creationId xmlns:p14="http://schemas.microsoft.com/office/powerpoint/2010/main" val="2121631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-digits dataset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3636" r="-2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debug</a:t>
            </a:r>
          </a:p>
          <a:p>
            <a:r>
              <a:rPr lang="en-US" dirty="0"/>
              <a:t>Small Vocabulary</a:t>
            </a:r>
          </a:p>
          <a:p>
            <a:r>
              <a:rPr lang="en-US" dirty="0"/>
              <a:t>monosyllabic words</a:t>
            </a:r>
          </a:p>
          <a:p>
            <a:r>
              <a:rPr lang="en-US" dirty="0"/>
              <a:t>approachable output</a:t>
            </a:r>
          </a:p>
          <a:p>
            <a:r>
              <a:rPr lang="en-US" dirty="0"/>
              <a:t>Yet reflects challenges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592475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go through the process!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30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440" y="1885285"/>
            <a:ext cx="4510830" cy="420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29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Park, Alex S., and James R. Glass. "Unsupervised pattern discovery in speech." </a:t>
            </a:r>
            <a:r>
              <a:rPr lang="en-US" i="1" dirty="0"/>
              <a:t>IEEE Transactions on Audio, Speech, and Language Processing</a:t>
            </a:r>
            <a:r>
              <a:rPr lang="en-US" dirty="0"/>
              <a:t> 16.1 (2008): 186-197.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75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6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audio </a:t>
            </a:r>
          </a:p>
          <a:p>
            <a:pPr marL="457200" lvl="1" indent="0">
              <a:buNone/>
            </a:pPr>
            <a:r>
              <a:rPr lang="en-US" dirty="0"/>
              <a:t>‘Hmmm, yesterday while I was …, I was making these slides (coughs), I found that my PowerPoint was updated. That makes it easier to use.’</a:t>
            </a:r>
          </a:p>
          <a:p>
            <a:pPr marL="349250" indent="-342900"/>
            <a:r>
              <a:rPr lang="en-US" dirty="0"/>
              <a:t>Recurring words (actually phone clusters)</a:t>
            </a:r>
          </a:p>
          <a:p>
            <a:pPr marL="457200" lvl="1" indent="0">
              <a:buNone/>
            </a:pPr>
            <a:r>
              <a:rPr lang="en-US" dirty="0"/>
              <a:t>I, was, </a:t>
            </a:r>
            <a:r>
              <a:rPr lang="en-US" dirty="0" err="1"/>
              <a:t>mak</a:t>
            </a:r>
            <a:r>
              <a:rPr lang="en-US" dirty="0"/>
              <a:t>-, that, …</a:t>
            </a:r>
          </a:p>
          <a:p>
            <a:r>
              <a:rPr lang="en-US" dirty="0"/>
              <a:t>In the presence of </a:t>
            </a:r>
          </a:p>
          <a:p>
            <a:pPr lvl="1"/>
            <a:r>
              <a:rPr lang="en-US" dirty="0"/>
              <a:t>Environmental noise</a:t>
            </a:r>
          </a:p>
          <a:p>
            <a:pPr lvl="1"/>
            <a:r>
              <a:rPr lang="en-US" dirty="0"/>
              <a:t>Distortion between utterances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7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 the audio into short fragment, the average duration of each fragment is ~3s.</a:t>
            </a:r>
          </a:p>
          <a:p>
            <a:r>
              <a:rPr lang="en-US" dirty="0"/>
              <a:t>Match between every pair of fragments, find out the most similar phonemes in the pair.</a:t>
            </a:r>
          </a:p>
          <a:p>
            <a:r>
              <a:rPr lang="en-US" dirty="0"/>
              <a:t>Find out the phonemes that have most matches.</a:t>
            </a:r>
          </a:p>
          <a:p>
            <a:r>
              <a:rPr lang="en-US" dirty="0"/>
              <a:t>Use these phonemes and their correlation to form a graph.</a:t>
            </a:r>
          </a:p>
          <a:p>
            <a:r>
              <a:rPr lang="en-US" dirty="0"/>
              <a:t>Find the cluster of the graph.</a:t>
            </a:r>
          </a:p>
        </p:txBody>
      </p:sp>
    </p:spTree>
    <p:extLst>
      <p:ext uri="{BB962C8B-B14F-4D97-AF65-F5344CB8AC3E}">
        <p14:creationId xmlns:p14="http://schemas.microsoft.com/office/powerpoint/2010/main" val="421121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step: break down the 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silence detection.</a:t>
            </a:r>
          </a:p>
        </p:txBody>
      </p:sp>
    </p:spTree>
    <p:extLst>
      <p:ext uri="{BB962C8B-B14F-4D97-AF65-F5344CB8AC3E}">
        <p14:creationId xmlns:p14="http://schemas.microsoft.com/office/powerpoint/2010/main" val="159343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step: match between fragment 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extraction: whitened MFCCs.</a:t>
            </a:r>
          </a:p>
          <a:p>
            <a:r>
              <a:rPr lang="en-US" dirty="0"/>
              <a:t>Segmental Dynamic Time Warping:</a:t>
            </a:r>
          </a:p>
          <a:p>
            <a:pPr lvl="1"/>
            <a:r>
              <a:rPr lang="en-US" dirty="0"/>
              <a:t>Band constraint R</a:t>
            </a:r>
          </a:p>
          <a:p>
            <a:pPr lvl="1"/>
            <a:r>
              <a:rPr lang="en-US" dirty="0"/>
              <a:t>Find multiple paths</a:t>
            </a:r>
          </a:p>
          <a:p>
            <a:r>
              <a:rPr lang="en-US" dirty="0"/>
              <a:t>Path refinement: discard part with high distortion:</a:t>
            </a:r>
          </a:p>
          <a:p>
            <a:pPr lvl="1"/>
            <a:r>
              <a:rPr lang="en-US" dirty="0"/>
              <a:t>Length-constrained minimum average (LCMA)</a:t>
            </a:r>
          </a:p>
          <a:p>
            <a:r>
              <a:rPr lang="en-US" dirty="0"/>
              <a:t>At the end of this stage, we obtain a few paths for a pair.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9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step: match between fragment pair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8358" y="2052638"/>
            <a:ext cx="5646221" cy="3997325"/>
          </a:xfrm>
        </p:spPr>
      </p:pic>
    </p:spTree>
    <p:extLst>
      <p:ext uri="{BB962C8B-B14F-4D97-AF65-F5344CB8AC3E}">
        <p14:creationId xmlns:p14="http://schemas.microsoft.com/office/powerpoint/2010/main" val="124050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step: match between fragment pair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8359" y="2052638"/>
            <a:ext cx="5646220" cy="3997325"/>
          </a:xfrm>
        </p:spPr>
      </p:pic>
    </p:spTree>
    <p:extLst>
      <p:ext uri="{BB962C8B-B14F-4D97-AF65-F5344CB8AC3E}">
        <p14:creationId xmlns:p14="http://schemas.microsoft.com/office/powerpoint/2010/main" val="200292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step: match between fragment 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above to every pair of fragments.</a:t>
            </a:r>
          </a:p>
          <a:p>
            <a:r>
              <a:rPr lang="en-US" dirty="0"/>
              <a:t>Now we are left with many paths for these pairs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4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989" y="-35011"/>
            <a:ext cx="6893011" cy="689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64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154</TotalTime>
  <Words>423</Words>
  <Application>Microsoft Office PowerPoint</Application>
  <PresentationFormat>Widescreen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宋体</vt:lpstr>
      <vt:lpstr>Arial</vt:lpstr>
      <vt:lpstr>Cambria Math</vt:lpstr>
      <vt:lpstr>MS Shell Dlg 2</vt:lpstr>
      <vt:lpstr>Wingdings</vt:lpstr>
      <vt:lpstr>Wingdings 3</vt:lpstr>
      <vt:lpstr>Madison</vt:lpstr>
      <vt:lpstr>Unsupervised Pattern Discovery in Speech</vt:lpstr>
      <vt:lpstr>Defining the task</vt:lpstr>
      <vt:lpstr>Methodology: Overview</vt:lpstr>
      <vt:lpstr>1st step: break down the audio</vt:lpstr>
      <vt:lpstr>2nd step: match between fragment pair</vt:lpstr>
      <vt:lpstr>2nd step: match between fragment pair</vt:lpstr>
      <vt:lpstr>2nd step: match between fragment pair</vt:lpstr>
      <vt:lpstr>2nd step: match between fragment pair</vt:lpstr>
      <vt:lpstr>PowerPoint Presentation</vt:lpstr>
      <vt:lpstr>3rd step: node extraction</vt:lpstr>
      <vt:lpstr>PowerPoint Presentation</vt:lpstr>
      <vt:lpstr>4th step: build the graph</vt:lpstr>
      <vt:lpstr>5th step: clustering</vt:lpstr>
      <vt:lpstr>Experiment</vt:lpstr>
      <vt:lpstr>π-digits dataset</vt:lpstr>
      <vt:lpstr>Let us go through the process!</vt:lpstr>
      <vt:lpstr>Experiment</vt:lpstr>
      <vt:lpstr>Reference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Pattern Discovery in Speech</dc:title>
  <dc:creator>Crispher Gu</dc:creator>
  <cp:lastModifiedBy>Crispher Gu</cp:lastModifiedBy>
  <cp:revision>15</cp:revision>
  <dcterms:created xsi:type="dcterms:W3CDTF">2017-06-15T02:47:21Z</dcterms:created>
  <dcterms:modified xsi:type="dcterms:W3CDTF">2017-06-16T16:14:34Z</dcterms:modified>
</cp:coreProperties>
</file>