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1" r:id="rId1"/>
  </p:sldMasterIdLst>
  <p:notesMasterIdLst>
    <p:notesMasterId r:id="rId47"/>
  </p:notesMasterIdLst>
  <p:sldIdLst>
    <p:sldId id="279" r:id="rId2"/>
    <p:sldId id="258" r:id="rId3"/>
    <p:sldId id="354" r:id="rId4"/>
    <p:sldId id="355" r:id="rId5"/>
    <p:sldId id="356" r:id="rId6"/>
    <p:sldId id="359" r:id="rId7"/>
    <p:sldId id="361" r:id="rId8"/>
    <p:sldId id="357" r:id="rId9"/>
    <p:sldId id="259" r:id="rId10"/>
    <p:sldId id="286" r:id="rId11"/>
    <p:sldId id="294" r:id="rId12"/>
    <p:sldId id="262" r:id="rId13"/>
    <p:sldId id="297" r:id="rId14"/>
    <p:sldId id="298" r:id="rId15"/>
    <p:sldId id="362" r:id="rId16"/>
    <p:sldId id="299" r:id="rId17"/>
    <p:sldId id="363" r:id="rId18"/>
    <p:sldId id="300" r:id="rId19"/>
    <p:sldId id="330" r:id="rId20"/>
    <p:sldId id="331" r:id="rId21"/>
    <p:sldId id="332" r:id="rId22"/>
    <p:sldId id="333" r:id="rId23"/>
    <p:sldId id="338" r:id="rId24"/>
    <p:sldId id="334" r:id="rId25"/>
    <p:sldId id="335" r:id="rId26"/>
    <p:sldId id="336" r:id="rId27"/>
    <p:sldId id="337" r:id="rId28"/>
    <p:sldId id="339" r:id="rId29"/>
    <p:sldId id="340" r:id="rId30"/>
    <p:sldId id="342" r:id="rId31"/>
    <p:sldId id="341" r:id="rId32"/>
    <p:sldId id="343" r:id="rId33"/>
    <p:sldId id="345" r:id="rId34"/>
    <p:sldId id="344" r:id="rId35"/>
    <p:sldId id="346" r:id="rId36"/>
    <p:sldId id="347" r:id="rId37"/>
    <p:sldId id="348" r:id="rId38"/>
    <p:sldId id="349" r:id="rId39"/>
    <p:sldId id="353" r:id="rId40"/>
    <p:sldId id="352" r:id="rId41"/>
    <p:sldId id="291" r:id="rId42"/>
    <p:sldId id="292" r:id="rId43"/>
    <p:sldId id="293" r:id="rId44"/>
    <p:sldId id="302" r:id="rId45"/>
    <p:sldId id="36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CB8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4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6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36DF7A-B42F-47F9-8E0F-4E01E9822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548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512CC2D-5122-43D6-A7AE-073ACB6AA3FF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283AA3B-6C9A-45F1-B51B-53B77927A57E}" type="slidenum">
              <a:rPr lang="en-US" altLang="zh-CN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626DAF0-85DB-46DD-8BCD-716CDB095B82}" type="slidenum">
              <a:rPr lang="en-US" altLang="zh-CN" sz="1200"/>
              <a:pPr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EB5B257-54C9-4E37-94A3-A2C71C6AC885}" type="slidenum">
              <a:rPr lang="en-US" altLang="zh-CN" sz="1200"/>
              <a:pPr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AB62FFB-0CE4-4D08-B1EA-61D5982AF2FA}" type="slidenum">
              <a:rPr lang="en-US" altLang="zh-CN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3735A2D-CA8F-4CDA-A4D7-F9D002AD9F90}" type="slidenum">
              <a:rPr lang="en-US" altLang="zh-CN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9B06B88-1190-43DA-8666-0AADA55B675A}" type="slidenum">
              <a:rPr lang="en-US" altLang="zh-CN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5866D42-8E3A-40D1-A06E-23117A4EAD69}" type="slidenum">
              <a:rPr lang="en-US" altLang="zh-CN" sz="120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480E716-977E-4628-A4FF-6D6CEA80EEDA}" type="slidenum">
              <a:rPr lang="en-US" altLang="zh-CN" sz="120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480E716-977E-4628-A4FF-6D6CEA80EEDA}" type="slidenum">
              <a:rPr lang="en-US" altLang="zh-CN" sz="1200"/>
              <a:pPr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480E716-977E-4628-A4FF-6D6CEA80EEDA}" type="slidenum">
              <a:rPr lang="en-US" altLang="zh-CN" sz="120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480E716-977E-4628-A4FF-6D6CEA80EEDA}" type="slidenum">
              <a:rPr lang="en-US" altLang="zh-CN" sz="120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35626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0D8CC-E3FC-475D-A6ED-8D5370F7D2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3842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464C6-5E4F-4ECF-93A1-3082B5BB9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168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1C819-C044-4C83-9102-5C520BB3D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0719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B77C4-09D7-40B4-B334-D72A6CCA7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2582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9FEC4-BDF3-4519-826C-6F8F362F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8904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EDF0B-0EFF-4B44-A0C4-C469CA75E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9112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616E8-2F19-47DB-B74E-75D096F8D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9633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B58A-107C-4DCD-9D01-829DF13D3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9084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73D1C-D68E-420A-A47F-B52A4338A8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024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B6B1C-5A5A-40A0-95E6-2D9FBA22C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025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6C7EE7F-F261-46F2-9596-E9AA93665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76325" y="6172200"/>
            <a:ext cx="79914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20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 i="1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 i="1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62400"/>
            <a:ext cx="6858000" cy="1143000"/>
          </a:xfrm>
        </p:spPr>
        <p:txBody>
          <a:bodyPr/>
          <a:lstStyle/>
          <a:p>
            <a:r>
              <a:rPr lang="zh-CN" altLang="en-US" sz="4400" dirty="0" smtClean="0">
                <a:latin typeface="宋体" pitchFamily="2" charset="-122"/>
                <a:ea typeface="宋体" pitchFamily="2" charset="-122"/>
              </a:rPr>
              <a:t>计算部件</a:t>
            </a:r>
            <a:endParaRPr lang="en-US" altLang="zh-CN" sz="4400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章</a:t>
            </a:r>
            <a:endParaRPr lang="en-US" altLang="zh-CN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062163" y="579120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zh-CN" altLang="zh-CN" sz="3600" b="1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990600"/>
          </a:xfrm>
        </p:spPr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术语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Intel® Core™ 2 Duo (2.66GHz/1066MHz FSB/6MB cache)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FSB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First side bus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15.6</a:t>
            </a:r>
            <a:r>
              <a:rPr lang="en-US" altLang="zh-CN" sz="2000" i="1" dirty="0" smtClean="0"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”</a:t>
            </a:r>
            <a:r>
              <a:rPr lang="en-US" altLang="ja-JP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High Definition(1080p)LED Backlit 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LCD Display (1366x768)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ja-JP" sz="2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ja-JP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高分辨率（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1080p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具有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LED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背光的液晶屏幕</a:t>
            </a:r>
            <a:endParaRPr lang="en-US" altLang="ja-JP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512 MB ATI Mobility Radeon Graphics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ATI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公司生产的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Mobility Radeon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显卡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4GB Shared Dual Channel DDR2 at 800 MHz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4GB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共享双通道第二代双数据率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800MHz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500 GB SATA Hard Drive at 5400RPM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500GB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串行接口硬盘，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5400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分钟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8X Slot Load DL DVD+/- RW Drive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倍速度的槽式加载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DVD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驱动器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1098AAE-151F-4C34-9DFC-468B4DAEBC92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-22578"/>
            <a:ext cx="8229600" cy="838200"/>
          </a:xfrm>
        </p:spPr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术语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458200" cy="54102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85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WHr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Lithium Ion Battery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85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瓦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·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时电能的锂离子电池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USB 2.0, HDMI, 15-Pin VGA, Ethernet 10/100/1000 IEEE 1394 </a:t>
            </a:r>
            <a:r>
              <a:rPr lang="en-US" altLang="zh-CN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Firewire</a:t>
            </a: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Express Card, Audio line-in, line-out, mic-in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外部接口列表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14.8</a:t>
            </a:r>
            <a:r>
              <a:rPr lang="ja-JP" altLang="en-US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ja-JP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WX 1.2</a:t>
            </a:r>
            <a:r>
              <a:rPr lang="ja-JP" altLang="en-US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ja-JP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 X10.1</a:t>
            </a:r>
            <a:r>
              <a:rPr lang="ja-JP" altLang="en-US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ja-JP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D, 5.6 </a:t>
            </a:r>
            <a:r>
              <a:rPr lang="en-US" altLang="ja-JP" sz="2000" i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lbs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（磅）</a:t>
            </a:r>
            <a:endParaRPr lang="en-US" altLang="ja-JP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物理尺寸和重量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Microsoft® Windows 7® Professional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Microsoft® Office Home and Student 2007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36-Month subscription to McAfee Security Center Anti-virus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预装的软件，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win7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操作系统和微软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Office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套装，订购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年更新的恶意软件检测包。</a:t>
            </a:r>
            <a:endParaRPr lang="en-US" altLang="zh-CN" sz="2000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228600" indent="-228600" algn="just"/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5503D39-DF62-49D7-A3FF-D0255739A2CF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A048809-A340-45C6-9672-421BA921D079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85800" y="1676400"/>
            <a:ext cx="815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kern="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kumimoji="1" lang="en-US" altLang="zh-CN" sz="3200" b="1" kern="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kumimoji="1" lang="zh-CN" altLang="en-US" sz="3200" b="1" kern="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诺依曼体系结构主要特征</a:t>
            </a:r>
            <a:r>
              <a:rPr kumimoji="1" lang="zh-CN" altLang="en-US" sz="3200" b="1" kern="0" dirty="0" smtClean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kumimoji="1" lang="en-US" altLang="zh-CN" sz="3200" b="1" kern="0" dirty="0" smtClean="0">
              <a:solidFill>
                <a:srgbClr val="CC3300"/>
              </a:solidFill>
              <a:latin typeface="宋体" pitchFamily="2" charset="-122"/>
              <a:ea typeface="宋体" pitchFamily="2" charset="-122"/>
            </a:endParaRP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itchFamily="2" charset="-122"/>
              <a:ea typeface="宋体"/>
              <a:cs typeface="+mj-cs"/>
            </a:endParaRPr>
          </a:p>
          <a:p>
            <a:pPr marL="342900" marR="0" lvl="0" indent="-342900" defTabSz="91440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将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数据和指令存储在一起，实现了两者的逻辑一致性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itchFamily="2" charset="-122"/>
              <a:ea typeface="宋体"/>
              <a:cs typeface="+mj-cs"/>
            </a:endParaRPr>
          </a:p>
          <a:p>
            <a:pPr marL="342900" indent="-3429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处理</a:t>
            </a:r>
            <a:r>
              <a:rPr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信息的部件独立于存储信息的部件</a:t>
            </a:r>
            <a:r>
              <a:rPr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</a:t>
            </a:r>
            <a:endParaRPr lang="en-US" altLang="zh-CN" b="1" kern="0" dirty="0">
              <a:solidFill>
                <a:sysClr val="windowText" lastClr="000000"/>
              </a:solidFill>
              <a:latin typeface="宋体" pitchFamily="2" charset="-122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A048809-A340-45C6-9672-421BA921D079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66900" y="5444508"/>
            <a:ext cx="548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冯诺伊曼</a:t>
            </a:r>
            <a:r>
              <a:rPr lang="zh-CN" altLang="en-US" sz="1800" dirty="0">
                <a:latin typeface="宋体" pitchFamily="2" charset="-122"/>
                <a:ea typeface="宋体" pitchFamily="2" charset="-122"/>
              </a:rPr>
              <a:t>架构</a:t>
            </a:r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781800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1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A048809-A340-45C6-9672-421BA921D079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8684" y="1235955"/>
            <a:ext cx="1524000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内存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95800" y="1828800"/>
            <a:ext cx="2743200" cy="1295400"/>
            <a:chOff x="1295400" y="2286000"/>
            <a:chExt cx="2743200" cy="1295400"/>
          </a:xfrm>
        </p:grpSpPr>
        <p:sp>
          <p:nvSpPr>
            <p:cNvPr id="2" name="流程图: 延期 1"/>
            <p:cNvSpPr/>
            <p:nvPr/>
          </p:nvSpPr>
          <p:spPr bwMode="auto">
            <a:xfrm>
              <a:off x="2438400" y="2286000"/>
              <a:ext cx="838200" cy="685800"/>
            </a:xfrm>
            <a:prstGeom prst="flowChartDela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1295400" y="2438400"/>
              <a:ext cx="1143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1866900" y="2819400"/>
              <a:ext cx="5715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>
              <a:stCxn id="2" idx="3"/>
            </p:cNvCxnSpPr>
            <p:nvPr/>
          </p:nvCxnSpPr>
          <p:spPr bwMode="auto">
            <a:xfrm>
              <a:off x="3276600" y="2628900"/>
              <a:ext cx="762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1866900" y="2819400"/>
              <a:ext cx="0" cy="76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66900" y="3581400"/>
              <a:ext cx="16383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3505200" y="2628900"/>
              <a:ext cx="0" cy="9525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294" name="组合 12293"/>
          <p:cNvGrpSpPr/>
          <p:nvPr/>
        </p:nvGrpSpPr>
        <p:grpSpPr>
          <a:xfrm>
            <a:off x="1219200" y="1981200"/>
            <a:ext cx="3213716" cy="1273629"/>
            <a:chOff x="1434484" y="2247900"/>
            <a:chExt cx="3213716" cy="1273629"/>
          </a:xfrm>
        </p:grpSpPr>
        <p:sp>
          <p:nvSpPr>
            <p:cNvPr id="11" name="新月形 10"/>
            <p:cNvSpPr/>
            <p:nvPr/>
          </p:nvSpPr>
          <p:spPr bwMode="auto">
            <a:xfrm rot="10800000">
              <a:off x="2272684" y="2247900"/>
              <a:ext cx="1219200" cy="838200"/>
            </a:xfrm>
            <a:prstGeom prst="moon">
              <a:avLst>
                <a:gd name="adj" fmla="val 64148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434484" y="2438400"/>
              <a:ext cx="11563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1752600" y="2819400"/>
              <a:ext cx="914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1752600" y="2819400"/>
              <a:ext cx="0" cy="7021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88" name="直接连接符 12287"/>
            <p:cNvCxnSpPr/>
            <p:nvPr/>
          </p:nvCxnSpPr>
          <p:spPr bwMode="auto">
            <a:xfrm>
              <a:off x="1752600" y="3521529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90" name="直接连接符 12289"/>
            <p:cNvCxnSpPr/>
            <p:nvPr/>
          </p:nvCxnSpPr>
          <p:spPr bwMode="auto">
            <a:xfrm flipV="1">
              <a:off x="4038600" y="2667000"/>
              <a:ext cx="0" cy="8545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293" name="直接连接符 12292"/>
            <p:cNvCxnSpPr>
              <a:stCxn id="11" idx="1"/>
            </p:cNvCxnSpPr>
            <p:nvPr/>
          </p:nvCxnSpPr>
          <p:spPr bwMode="auto">
            <a:xfrm>
              <a:off x="3491884" y="2667000"/>
              <a:ext cx="11563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2313" name="组合 12312"/>
          <p:cNvGrpSpPr/>
          <p:nvPr/>
        </p:nvGrpSpPr>
        <p:grpSpPr>
          <a:xfrm>
            <a:off x="1510684" y="3657600"/>
            <a:ext cx="4900200" cy="1524000"/>
            <a:chOff x="1510684" y="3657600"/>
            <a:chExt cx="4900200" cy="1524000"/>
          </a:xfrm>
        </p:grpSpPr>
        <p:grpSp>
          <p:nvGrpSpPr>
            <p:cNvPr id="39" name="组合 38"/>
            <p:cNvGrpSpPr/>
            <p:nvPr/>
          </p:nvGrpSpPr>
          <p:grpSpPr>
            <a:xfrm>
              <a:off x="1510684" y="3962400"/>
              <a:ext cx="2286000" cy="936317"/>
              <a:chOff x="1358284" y="2247900"/>
              <a:chExt cx="2286000" cy="936317"/>
            </a:xfrm>
          </p:grpSpPr>
          <p:sp>
            <p:nvSpPr>
              <p:cNvPr id="40" name="新月形 39"/>
              <p:cNvSpPr/>
              <p:nvPr/>
            </p:nvSpPr>
            <p:spPr bwMode="auto">
              <a:xfrm rot="10800000">
                <a:off x="2272684" y="2247900"/>
                <a:ext cx="1219200" cy="838200"/>
              </a:xfrm>
              <a:prstGeom prst="moon">
                <a:avLst>
                  <a:gd name="adj" fmla="val 64148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 bwMode="auto">
              <a:xfrm>
                <a:off x="1904999" y="2438400"/>
                <a:ext cx="68580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>
                <a:off x="1434484" y="2819400"/>
                <a:ext cx="123251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1358284" y="3184217"/>
                <a:ext cx="2286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7" name="组合 46"/>
            <p:cNvGrpSpPr/>
            <p:nvPr/>
          </p:nvGrpSpPr>
          <p:grpSpPr>
            <a:xfrm>
              <a:off x="3644284" y="4171950"/>
              <a:ext cx="2766600" cy="933450"/>
              <a:chOff x="879182" y="2182091"/>
              <a:chExt cx="3359442" cy="1018309"/>
            </a:xfrm>
          </p:grpSpPr>
          <p:sp>
            <p:nvSpPr>
              <p:cNvPr id="48" name="流程图: 延期 47"/>
              <p:cNvSpPr/>
              <p:nvPr/>
            </p:nvSpPr>
            <p:spPr bwMode="auto">
              <a:xfrm>
                <a:off x="2609850" y="2182091"/>
                <a:ext cx="1085849" cy="1018309"/>
              </a:xfrm>
              <a:prstGeom prst="flowChartDelay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49" name="直接连接符 48"/>
              <p:cNvCxnSpPr>
                <a:stCxn id="40" idx="1"/>
              </p:cNvCxnSpPr>
              <p:nvPr/>
            </p:nvCxnSpPr>
            <p:spPr bwMode="auto">
              <a:xfrm>
                <a:off x="879182" y="2410691"/>
                <a:ext cx="172794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2013857" y="2895600"/>
                <a:ext cx="5715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直接连接符 50"/>
              <p:cNvCxnSpPr>
                <a:stCxn id="48" idx="3"/>
              </p:cNvCxnSpPr>
              <p:nvPr/>
            </p:nvCxnSpPr>
            <p:spPr bwMode="auto">
              <a:xfrm>
                <a:off x="3695699" y="2691246"/>
                <a:ext cx="5429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298" name="直接连接符 12297"/>
            <p:cNvCxnSpPr/>
            <p:nvPr/>
          </p:nvCxnSpPr>
          <p:spPr bwMode="auto">
            <a:xfrm>
              <a:off x="2057400" y="3657600"/>
              <a:ext cx="0" cy="4953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220384" y="3657600"/>
              <a:ext cx="0" cy="9715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300" name="流程图: 摘录 12299"/>
            <p:cNvSpPr/>
            <p:nvPr/>
          </p:nvSpPr>
          <p:spPr bwMode="auto">
            <a:xfrm rot="5400000">
              <a:off x="3793817" y="4479617"/>
              <a:ext cx="718166" cy="68580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01" name="椭圆 12300"/>
            <p:cNvSpPr/>
            <p:nvPr/>
          </p:nvSpPr>
          <p:spPr bwMode="auto">
            <a:xfrm>
              <a:off x="4419600" y="4746317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310" name="直接连接符 12309"/>
            <p:cNvCxnSpPr/>
            <p:nvPr/>
          </p:nvCxnSpPr>
          <p:spPr bwMode="auto">
            <a:xfrm>
              <a:off x="2057400" y="3657600"/>
              <a:ext cx="41629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314" name="TextBox 12313"/>
          <p:cNvSpPr txBox="1"/>
          <p:nvPr/>
        </p:nvSpPr>
        <p:spPr>
          <a:xfrm>
            <a:off x="3862108" y="1981200"/>
            <a:ext cx="49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58000" y="1671935"/>
            <a:ext cx="49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29070" y="4874567"/>
            <a:ext cx="12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锁存器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7470" y="5257799"/>
            <a:ext cx="12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门锁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315" name="矩形 12314"/>
          <p:cNvSpPr/>
          <p:nvPr/>
        </p:nvSpPr>
        <p:spPr bwMode="auto">
          <a:xfrm>
            <a:off x="990600" y="3352800"/>
            <a:ext cx="5643435" cy="19834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304800" y="3962400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直接连接符 81"/>
          <p:cNvCxnSpPr/>
          <p:nvPr/>
        </p:nvCxnSpPr>
        <p:spPr bwMode="auto">
          <a:xfrm>
            <a:off x="304800" y="4528256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/>
          <p:nvPr/>
        </p:nvCxnSpPr>
        <p:spPr bwMode="auto">
          <a:xfrm>
            <a:off x="6634035" y="4293716"/>
            <a:ext cx="68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3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/>
      <p:bldP spid="12314" grpId="1"/>
      <p:bldP spid="76" grpId="0"/>
      <p:bldP spid="76" grpId="1"/>
      <p:bldP spid="77" grpId="0"/>
      <p:bldP spid="78" grpId="0"/>
      <p:bldP spid="123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A048809-A340-45C6-9672-421BA921D079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611188" y="1884362"/>
            <a:ext cx="8304212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内存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：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存储单元的集合，每个存储单元有一个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唯一的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物理地址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itchFamily="2" charset="-122"/>
                <a:ea typeface="宋体"/>
                <a:cs typeface="+mj-cs"/>
              </a:rPr>
              <a:t>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itchFamily="2" charset="-122"/>
              <a:ea typeface="宋体"/>
              <a:cs typeface="+mj-cs"/>
            </a:endParaRP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可编址</a:t>
            </a:r>
            <a:r>
              <a:rPr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性：</a:t>
            </a:r>
            <a:r>
              <a:rPr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内存中每个</a:t>
            </a:r>
            <a:r>
              <a:rPr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可编址位置</a:t>
            </a:r>
            <a:r>
              <a:rPr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存储的位数。目前大多数计算机是按</a:t>
            </a:r>
            <a:r>
              <a:rPr lang="zh-CN" altLang="en-US" b="1" kern="0" dirty="0">
                <a:solidFill>
                  <a:srgbClr val="FF0000"/>
                </a:solidFill>
                <a:latin typeface="宋体" pitchFamily="2" charset="-122"/>
                <a:ea typeface="宋体"/>
              </a:rPr>
              <a:t>字节</a:t>
            </a:r>
            <a:r>
              <a:rPr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编址的。</a:t>
            </a:r>
            <a:endParaRPr lang="en-US" altLang="zh-CN" b="1" kern="0" dirty="0">
              <a:solidFill>
                <a:sysClr val="windowText" lastClr="000000"/>
              </a:solidFill>
              <a:latin typeface="宋体" pitchFamily="2" charset="-122"/>
              <a:ea typeface="宋体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/>
              <a:cs typeface="+mj-cs"/>
            </a:endParaRPr>
          </a:p>
        </p:txBody>
      </p:sp>
      <p:pic>
        <p:nvPicPr>
          <p:cNvPr id="27" name="Picture 7" descr="17606_02_006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600575"/>
            <a:ext cx="412043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椭圆 3"/>
          <p:cNvSpPr>
            <a:spLocks noChangeArrowheads="1"/>
          </p:cNvSpPr>
          <p:nvPr/>
        </p:nvSpPr>
        <p:spPr bwMode="auto">
          <a:xfrm>
            <a:off x="6168877" y="4541837"/>
            <a:ext cx="824086" cy="3810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位</a:t>
            </a:r>
          </a:p>
        </p:txBody>
      </p:sp>
      <p:sp>
        <p:nvSpPr>
          <p:cNvPr id="29" name="椭圆 4"/>
          <p:cNvSpPr>
            <a:spLocks noChangeArrowheads="1"/>
          </p:cNvSpPr>
          <p:nvPr/>
        </p:nvSpPr>
        <p:spPr bwMode="auto">
          <a:xfrm>
            <a:off x="6087914" y="4953000"/>
            <a:ext cx="1455886" cy="3810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内容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8684" y="1235955"/>
            <a:ext cx="1524000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内存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8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 descr="17606_02_006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1676400"/>
            <a:ext cx="32369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1"/>
          <p:cNvSpPr>
            <a:spLocks noChangeArrowheads="1"/>
          </p:cNvSpPr>
          <p:nvPr/>
        </p:nvSpPr>
        <p:spPr bwMode="auto">
          <a:xfrm>
            <a:off x="2797175" y="1096963"/>
            <a:ext cx="1600200" cy="6096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地址</a:t>
            </a:r>
          </a:p>
        </p:txBody>
      </p:sp>
      <p:sp>
        <p:nvSpPr>
          <p:cNvPr id="9" name="椭圆 2"/>
          <p:cNvSpPr>
            <a:spLocks noChangeArrowheads="1"/>
          </p:cNvSpPr>
          <p:nvPr/>
        </p:nvSpPr>
        <p:spPr bwMode="auto">
          <a:xfrm>
            <a:off x="4843463" y="1057275"/>
            <a:ext cx="1600200" cy="6096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</a:rPr>
              <a:t>内容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4800" y="158044"/>
            <a:ext cx="8686800" cy="90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zh-CN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48684" y="1235955"/>
            <a:ext cx="1524000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内存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066800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加法器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11" descr="17606_02_005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67" y="2438400"/>
            <a:ext cx="2590800" cy="252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7606_02_005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52511"/>
            <a:ext cx="7086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0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91066" y="1905000"/>
            <a:ext cx="8350956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/>
                <a:cs typeface="+mj-cs"/>
              </a:rPr>
              <a:t>ALU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/>
                <a:cs typeface="+mj-cs"/>
              </a:rPr>
              <a:t>：执行算术运算和逻辑运算的计算机部件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/>
                <a:cs typeface="+mj-cs"/>
              </a:rPr>
              <a:t>。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宋体"/>
              <a:cs typeface="+mj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b="1" kern="0" dirty="0" smtClean="0">
                <a:latin typeface="Times New Roman" pitchFamily="18" charset="0"/>
                <a:ea typeface="宋体"/>
              </a:rPr>
              <a:t>ALU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大都有少量的特殊存储单元</a:t>
            </a:r>
            <a:r>
              <a:rPr lang="en-US" altLang="zh-CN" b="1" kern="0" dirty="0">
                <a:latin typeface="Times New Roman" pitchFamily="18" charset="0"/>
                <a:ea typeface="宋体"/>
              </a:rPr>
              <a:t>(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即寄存器</a:t>
            </a:r>
            <a:r>
              <a:rPr lang="en-US" altLang="zh-CN" b="1" kern="0" dirty="0">
                <a:latin typeface="Times New Roman" pitchFamily="18" charset="0"/>
                <a:ea typeface="宋体"/>
              </a:rPr>
              <a:t>)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，</a:t>
            </a:r>
            <a:r>
              <a:rPr lang="zh-CN" altLang="en-US" b="1" kern="0" dirty="0" smtClean="0">
                <a:latin typeface="Times New Roman" pitchFamily="18" charset="0"/>
                <a:ea typeface="宋体"/>
              </a:rPr>
              <a:t>存放立刻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会被再次用到的</a:t>
            </a:r>
            <a:r>
              <a:rPr lang="zh-CN" altLang="en-US" b="1" kern="0" dirty="0" smtClean="0">
                <a:latin typeface="Times New Roman" pitchFamily="18" charset="0"/>
                <a:ea typeface="宋体"/>
              </a:rPr>
              <a:t>数据。</a:t>
            </a:r>
            <a:endParaRPr lang="en-US" altLang="zh-CN" b="1" kern="0" dirty="0">
              <a:latin typeface="Times New Roman" pitchFamily="18" charset="0"/>
              <a:ea typeface="宋体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b="1" kern="0" dirty="0" smtClean="0">
                <a:solidFill>
                  <a:srgbClr val="0000FF"/>
                </a:solidFill>
                <a:latin typeface="Times New Roman" pitchFamily="18" charset="0"/>
                <a:ea typeface="宋体"/>
              </a:rPr>
              <a:t>寄存器：</a:t>
            </a:r>
            <a:r>
              <a:rPr lang="en-US" altLang="zh-CN" b="1" kern="0" dirty="0" smtClean="0">
                <a:latin typeface="Times New Roman" pitchFamily="18" charset="0"/>
                <a:ea typeface="宋体"/>
              </a:rPr>
              <a:t>CPU</a:t>
            </a:r>
            <a:r>
              <a:rPr lang="zh-CN" altLang="en-US" b="1" kern="0" dirty="0" smtClean="0">
                <a:latin typeface="Times New Roman" pitchFamily="18" charset="0"/>
                <a:ea typeface="宋体"/>
              </a:rPr>
              <a:t>中的一小块存储区域，用于存储中间值或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特殊数据</a:t>
            </a:r>
            <a:r>
              <a:rPr lang="zh-CN" altLang="en-US" b="1" kern="0" dirty="0" smtClean="0">
                <a:latin typeface="Times New Roman" pitchFamily="18" charset="0"/>
                <a:ea typeface="宋体"/>
              </a:rPr>
              <a:t>。</a:t>
            </a:r>
            <a:endParaRPr lang="en-US" altLang="zh-CN" b="1" kern="0" dirty="0" smtClean="0">
              <a:latin typeface="Times New Roman" pitchFamily="18" charset="0"/>
              <a:ea typeface="宋体"/>
            </a:endParaRP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Times New Roman" pitchFamily="18" charset="0"/>
                <a:ea typeface="宋体"/>
              </a:rPr>
              <a:t>如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：</a:t>
            </a:r>
            <a:r>
              <a:rPr lang="en-US" altLang="zh-CN" b="1" kern="0" dirty="0">
                <a:latin typeface="Times New Roman" pitchFamily="18" charset="0"/>
                <a:ea typeface="宋体"/>
              </a:rPr>
              <a:t>2 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*（</a:t>
            </a:r>
            <a:r>
              <a:rPr lang="en-US" altLang="zh-CN" b="1" kern="0" dirty="0">
                <a:latin typeface="Times New Roman" pitchFamily="18" charset="0"/>
                <a:ea typeface="宋体"/>
              </a:rPr>
              <a:t>3+4</a:t>
            </a:r>
            <a:r>
              <a:rPr lang="zh-CN" altLang="en-US" b="1" kern="0" dirty="0">
                <a:latin typeface="Times New Roman" pitchFamily="18" charset="0"/>
                <a:ea typeface="宋体"/>
              </a:rPr>
              <a:t>），暂存</a:t>
            </a:r>
            <a:r>
              <a:rPr lang="en-US" altLang="zh-CN" b="1" kern="0" dirty="0" smtClean="0">
                <a:latin typeface="Times New Roman" pitchFamily="18" charset="0"/>
                <a:ea typeface="宋体"/>
              </a:rPr>
              <a:t>7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宋体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68488" y="1235955"/>
            <a:ext cx="5867400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算术逻辑单元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Arithmetic/Logic Unit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5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4400" y="2020711"/>
            <a:ext cx="7345363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输入单元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将外部数据和程序输入计算机的设备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。如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：键盘、鼠标、扫描仪</a:t>
            </a:r>
            <a:r>
              <a:rPr kumimoji="1" lang="en-US" altLang="zh-CN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……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输出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单元：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把存储在内存中的结果输出到外部世界 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的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设备。如：显示器、打印机</a:t>
            </a:r>
            <a:r>
              <a:rPr kumimoji="1" lang="en-US" altLang="zh-CN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……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3400" y="1235955"/>
            <a:ext cx="2756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输入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输出单元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4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52400"/>
            <a:ext cx="7543800" cy="971550"/>
          </a:xfrm>
        </p:spPr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章节目标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886C4F7-A5FD-43D9-B44C-1D4CAD22A7D7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62000" y="914400"/>
            <a:ext cx="7924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/>
              <a:t>了解</a:t>
            </a:r>
            <a:r>
              <a:rPr lang="zh-CN" altLang="en-US" sz="2400" b="1" dirty="0"/>
              <a:t>计算机行业</a:t>
            </a:r>
            <a:r>
              <a:rPr lang="zh-CN" altLang="en-US" sz="2400" b="1" dirty="0" smtClean="0"/>
              <a:t>术语</a:t>
            </a:r>
            <a:endParaRPr lang="en-US" altLang="zh-CN" sz="2400" b="1" dirty="0" smtClean="0"/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>
                <a:solidFill>
                  <a:srgbClr val="333399"/>
                </a:solidFill>
              </a:rPr>
              <a:t>列出冯</a:t>
            </a:r>
            <a:r>
              <a:rPr lang="en-US" altLang="zh-CN" sz="2400" b="1" dirty="0" smtClean="0">
                <a:solidFill>
                  <a:srgbClr val="333399"/>
                </a:solidFill>
              </a:rPr>
              <a:t>·</a:t>
            </a:r>
            <a:r>
              <a:rPr lang="zh-CN" altLang="en-US" sz="2400" b="1" dirty="0" smtClean="0">
                <a:solidFill>
                  <a:srgbClr val="333399"/>
                </a:solidFill>
              </a:rPr>
              <a:t>诺伊曼机器的部件和功能</a:t>
            </a:r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/>
              <a:t>描述冯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诺伊曼机的读取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译解</a:t>
            </a:r>
            <a:r>
              <a:rPr lang="en-US" altLang="zh-CN" sz="2400" b="1" dirty="0" smtClean="0"/>
              <a:t>-</a:t>
            </a:r>
            <a:r>
              <a:rPr lang="zh-CN" altLang="en-US" sz="2400" b="1" dirty="0" smtClean="0"/>
              <a:t>执行周期</a:t>
            </a:r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>
                <a:solidFill>
                  <a:srgbClr val="333399"/>
                </a:solidFill>
              </a:rPr>
              <a:t>描述如何组织和访问计算机内存</a:t>
            </a:r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/>
              <a:t>命名并描述不同的辅助存储设备</a:t>
            </a:r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>
                <a:solidFill>
                  <a:srgbClr val="333399"/>
                </a:solidFill>
              </a:rPr>
              <a:t>定义三种并行计算机的配置</a:t>
            </a:r>
          </a:p>
          <a:p>
            <a:pPr>
              <a:lnSpc>
                <a:spcPct val="200000"/>
              </a:lnSpc>
              <a:buClr>
                <a:srgbClr val="FF0000"/>
              </a:buClr>
              <a:buSzPct val="60000"/>
            </a:pPr>
            <a:r>
              <a:rPr lang="zh-CN" altLang="en-US" sz="2400" b="1" dirty="0" smtClean="0"/>
              <a:t>解释嵌入式系统的概念，并举例说明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2978" y="2133600"/>
            <a:ext cx="8001000" cy="297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控制单元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控制其他部件从而执行指令序列的部件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指令寄存器</a:t>
            </a:r>
            <a:r>
              <a:rPr kumimoji="1" lang="en-US" altLang="zh-CN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IR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存放当前正在执行的指令的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寄存器。</a:t>
            </a:r>
            <a:endParaRPr kumimoji="1" lang="en-US" altLang="zh-CN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171450" indent="-17145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C00000"/>
                </a:solidFill>
                <a:latin typeface="宋体" pitchFamily="2" charset="-122"/>
                <a:ea typeface="宋体"/>
              </a:rPr>
              <a:t>程序计数器</a:t>
            </a:r>
            <a:r>
              <a:rPr kumimoji="1" lang="en-US" altLang="zh-CN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PC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存放下一条要执行指令的地址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中央处理器</a:t>
            </a:r>
            <a:r>
              <a:rPr kumimoji="1" lang="en-US" altLang="zh-CN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CPU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ALU+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控制单元。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17689" y="1143000"/>
            <a:ext cx="2756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控制单元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4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1443038"/>
            <a:ext cx="830580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sz="1000" b="1" kern="0" dirty="0">
                <a:solidFill>
                  <a:srgbClr val="CC3300"/>
                </a:solidFill>
                <a:latin typeface="Times New Roman"/>
                <a:ea typeface="宋体"/>
              </a:rPr>
              <a:t>● </a:t>
            </a:r>
            <a:r>
              <a:rPr kumimoji="1" lang="en-US" altLang="zh-CN" b="1" kern="0" dirty="0">
                <a:solidFill>
                  <a:srgbClr val="FF6600"/>
                </a:solidFill>
                <a:latin typeface="宋体" pitchFamily="2" charset="-122"/>
                <a:ea typeface="宋体"/>
              </a:rPr>
              <a:t> 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总线：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计算机各功能部件之间传送信息的公共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通信线路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。分为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数据总线、地址总线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和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控制总线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，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分别用来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传输数据、数据地址和控制信号。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5303837"/>
            <a:ext cx="74882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1000" b="1" kern="0" dirty="0">
                <a:solidFill>
                  <a:srgbClr val="CC3300"/>
                </a:solidFill>
                <a:latin typeface="Times New Roman"/>
                <a:ea typeface="宋体"/>
              </a:rPr>
              <a:t>● </a:t>
            </a:r>
            <a:r>
              <a:rPr kumimoji="1" lang="en-US" altLang="zh-CN" b="1" kern="0" dirty="0">
                <a:solidFill>
                  <a:srgbClr val="FF6600"/>
                </a:solidFill>
                <a:latin typeface="宋体" pitchFamily="2" charset="-122"/>
                <a:ea typeface="宋体"/>
              </a:rPr>
              <a:t> </a:t>
            </a:r>
            <a:r>
              <a:rPr kumimoji="1" lang="zh-CN" altLang="en-US" b="1" kern="0" dirty="0">
                <a:solidFill>
                  <a:srgbClr val="C00000"/>
                </a:solidFill>
                <a:latin typeface="宋体" pitchFamily="2" charset="-122"/>
                <a:ea typeface="宋体"/>
              </a:rPr>
              <a:t>总线宽度：</a:t>
            </a:r>
            <a:r>
              <a:rPr kumimoji="1" lang="en-US" altLang="zh-CN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能同时传输的位数。越宽速度越快。</a:t>
            </a:r>
            <a:endParaRPr kumimoji="1" lang="en-US" altLang="zh-CN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</p:txBody>
      </p:sp>
      <p:pic>
        <p:nvPicPr>
          <p:cNvPr id="6" name="Picture 6" descr="17606_02_0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233385"/>
            <a:ext cx="60960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81000" y="959644"/>
            <a:ext cx="1944511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控制单元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9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209800"/>
            <a:ext cx="8421511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171450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缓存：一种用于存储常用数据的小型高速存储器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171450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流水线：一种将指令分解为可以重叠执行的小步骤的技术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171450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主板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en-US" altLang="zh-CN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PC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机的主电路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板，冯</a:t>
            </a:r>
            <a:r>
              <a:rPr kumimoji="1" lang="en-US" altLang="zh-CN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·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诺伊曼的部件物理驻留在一个印刷电路板上。</a:t>
            </a:r>
            <a:endParaRPr kumimoji="1" lang="en-US" altLang="zh-CN" b="1" kern="0" dirty="0" smtClean="0">
              <a:solidFill>
                <a:srgbClr val="333399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044"/>
            <a:ext cx="8686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冯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·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诺伊曼体系结构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93889" y="1178895"/>
            <a:ext cx="1944511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控制单元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7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65237" y="2590800"/>
            <a:ext cx="72009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1450" indent="-171450" eaLnBrk="1" hangingPunct="1"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327CB8"/>
                </a:solidFill>
                <a:latin typeface="宋体" pitchFamily="2" charset="-122"/>
                <a:ea typeface="宋体"/>
              </a:rPr>
              <a:t>易失性存储器</a:t>
            </a:r>
            <a:r>
              <a:rPr kumimoji="1" lang="zh-CN" altLang="en-US" b="1" kern="0" dirty="0">
                <a:solidFill>
                  <a:srgbClr val="327CB8"/>
                </a:solidFill>
                <a:latin typeface="宋体" pitchFamily="2" charset="-122"/>
                <a:ea typeface="宋体"/>
              </a:rPr>
              <a:t>：断电后信息丢失。</a:t>
            </a:r>
            <a:endParaRPr kumimoji="1" lang="en-US" altLang="zh-CN" b="1" kern="0" dirty="0">
              <a:solidFill>
                <a:srgbClr val="327CB8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1447800"/>
            <a:ext cx="78565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随机存取存储器</a:t>
            </a:r>
            <a:r>
              <a:rPr kumimoji="1" lang="en-US" altLang="zh-CN" b="1" kern="0" dirty="0">
                <a:solidFill>
                  <a:srgbClr val="0000FF"/>
                </a:solidFill>
                <a:latin typeface="Times New Roman"/>
                <a:ea typeface="宋体"/>
              </a:rPr>
              <a:t>RAM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：</a:t>
            </a:r>
            <a:r>
              <a:rPr kumimoji="1" lang="zh-CN" altLang="en-US" b="1" kern="0" dirty="0">
                <a:latin typeface="Times New Roman"/>
                <a:ea typeface="宋体"/>
              </a:rPr>
              <a:t>可以直接访问和更改</a:t>
            </a:r>
            <a:r>
              <a:rPr kumimoji="1" lang="zh-CN" altLang="en-US" b="1" kern="0" dirty="0" smtClean="0">
                <a:latin typeface="Times New Roman"/>
                <a:ea typeface="宋体"/>
              </a:rPr>
              <a:t>每个存储单元</a:t>
            </a:r>
            <a:r>
              <a:rPr kumimoji="1" lang="zh-CN" altLang="en-US" b="1" kern="0" dirty="0">
                <a:latin typeface="Times New Roman"/>
                <a:ea typeface="宋体"/>
              </a:rPr>
              <a:t>的内容。</a:t>
            </a:r>
            <a:endParaRPr kumimoji="1" lang="en-US" altLang="zh-CN" b="1" kern="0" dirty="0">
              <a:latin typeface="Times New Roman"/>
              <a:ea typeface="宋体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3626908"/>
            <a:ext cx="75612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只读存储器</a:t>
            </a:r>
            <a:r>
              <a:rPr kumimoji="1" lang="en-US" altLang="zh-CN" b="1" kern="0" dirty="0">
                <a:solidFill>
                  <a:srgbClr val="0000FF"/>
                </a:solidFill>
                <a:latin typeface="Times New Roman"/>
                <a:ea typeface="宋体"/>
              </a:rPr>
              <a:t>ROM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：</a:t>
            </a:r>
            <a:r>
              <a:rPr kumimoji="1" lang="zh-CN" altLang="en-US" b="1" kern="0" dirty="0">
                <a:latin typeface="Times New Roman"/>
                <a:ea typeface="宋体"/>
              </a:rPr>
              <a:t>只能访问不能修改存储单元内容。</a:t>
            </a:r>
            <a:endParaRPr kumimoji="1" lang="en-US" altLang="zh-CN" b="1" kern="0" dirty="0">
              <a:latin typeface="Times New Roman"/>
              <a:ea typeface="宋体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87815" y="4603044"/>
            <a:ext cx="7200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1450" indent="-171450" algn="just" eaLnBrk="1" hangingPunct="1"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327CB8"/>
                </a:solidFill>
                <a:latin typeface="宋体" pitchFamily="2" charset="-122"/>
                <a:ea typeface="宋体"/>
              </a:rPr>
              <a:t>非易失性存储器</a:t>
            </a:r>
            <a:r>
              <a:rPr kumimoji="1" lang="zh-CN" altLang="en-US" b="1" kern="0" dirty="0">
                <a:solidFill>
                  <a:srgbClr val="327CB8"/>
                </a:solidFill>
                <a:latin typeface="宋体" pitchFamily="2" charset="-122"/>
                <a:ea typeface="宋体"/>
              </a:rPr>
              <a:t>：即使断电信息也不会丢失。</a:t>
            </a:r>
            <a:endParaRPr kumimoji="1" lang="en-US" altLang="zh-CN" b="1" kern="0" dirty="0">
              <a:solidFill>
                <a:srgbClr val="327CB8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RAM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31082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12954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将第一条指令的地址装入程序计数器</a:t>
            </a:r>
            <a:r>
              <a:rPr kumimoji="1" lang="en-US" altLang="zh-CN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PC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；</a:t>
            </a:r>
            <a:endParaRPr kumimoji="1" lang="en-US" altLang="zh-CN" sz="2800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eaLnBrk="1" hangingPunct="1">
              <a:defRPr/>
            </a:pPr>
            <a:endParaRPr kumimoji="1" lang="en-US" altLang="zh-CN" sz="2800" b="1" kern="0" dirty="0" smtClean="0">
              <a:solidFill>
                <a:srgbClr val="C00000"/>
              </a:solidFill>
              <a:latin typeface="宋体" pitchFamily="2" charset="-122"/>
              <a:ea typeface="宋体"/>
            </a:endParaRPr>
          </a:p>
          <a:p>
            <a:pPr eaLnBrk="1" hangingPunct="1">
              <a:defRPr/>
            </a:pPr>
            <a:r>
              <a:rPr kumimoji="1" lang="zh-CN" altLang="en-US" sz="2800" b="1" kern="0" dirty="0" smtClean="0">
                <a:solidFill>
                  <a:srgbClr val="FF0000"/>
                </a:solidFill>
                <a:latin typeface="宋体" pitchFamily="2" charset="-122"/>
                <a:ea typeface="宋体"/>
              </a:rPr>
              <a:t>处理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宋体" pitchFamily="2" charset="-122"/>
                <a:ea typeface="宋体"/>
              </a:rPr>
              <a:t>周期中的步骤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宋体" pitchFamily="2" charset="-122"/>
                <a:ea typeface="宋体"/>
                <a:sym typeface="Wingdings" panose="05000000000000000000" pitchFamily="2" charset="2"/>
              </a:rPr>
              <a:t>：（循环</a:t>
            </a:r>
            <a:r>
              <a:rPr kumimoji="1" lang="zh-CN" altLang="en-US" sz="2800" b="1" kern="0" dirty="0" smtClean="0">
                <a:solidFill>
                  <a:srgbClr val="FF0000"/>
                </a:solidFill>
                <a:latin typeface="宋体" pitchFamily="2" charset="-122"/>
                <a:ea typeface="宋体"/>
                <a:sym typeface="Wingdings" panose="05000000000000000000" pitchFamily="2" charset="2"/>
              </a:rPr>
              <a:t>）</a:t>
            </a:r>
            <a:endParaRPr kumimoji="1" lang="en-US" altLang="zh-CN" sz="2800" b="1" kern="0" dirty="0" smtClean="0">
              <a:solidFill>
                <a:srgbClr val="FF0000"/>
              </a:solidFill>
              <a:latin typeface="宋体" pitchFamily="2" charset="-122"/>
              <a:ea typeface="宋体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kumimoji="1" lang="en-US" altLang="zh-CN" sz="2800" b="1" kern="0" dirty="0" smtClean="0">
              <a:solidFill>
                <a:srgbClr val="FF0000"/>
              </a:solidFill>
              <a:latin typeface="宋体" pitchFamily="2" charset="-122"/>
              <a:ea typeface="宋体"/>
              <a:sym typeface="Wingdings" panose="05000000000000000000" pitchFamily="2" charset="2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800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读取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下一条指令</a:t>
            </a:r>
            <a:endParaRPr kumimoji="1" lang="en-US" altLang="zh-CN" sz="2800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800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译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解指令</a:t>
            </a:r>
            <a:endParaRPr kumimoji="1" lang="en-US" altLang="zh-CN" sz="2800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800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若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需要，获取数据</a:t>
            </a:r>
            <a:endParaRPr kumimoji="1" lang="en-US" altLang="zh-CN" sz="2800" b="1" kern="0" dirty="0">
              <a:solidFill>
                <a:srgbClr val="333399"/>
              </a:solidFill>
              <a:latin typeface="宋体" pitchFamily="2" charset="-122"/>
              <a:ea typeface="宋体"/>
            </a:endParaRPr>
          </a:p>
          <a:p>
            <a:pPr marL="628650" lvl="1" indent="-171450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800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执行指令</a:t>
            </a:r>
            <a:endParaRPr kumimoji="1" lang="en-US" altLang="zh-CN" sz="28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  <a:p>
            <a:pPr eaLnBrk="1" hangingPunct="1">
              <a:defRPr/>
            </a:pPr>
            <a:endParaRPr kumimoji="1" lang="en-US" altLang="zh-CN" sz="28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执行周期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6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3042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宋体"/>
                <a:ea typeface="宋体"/>
              </a:rPr>
              <a:t>读取下一条指令：</a:t>
            </a:r>
            <a:endParaRPr lang="en-US" altLang="zh-CN" b="1" dirty="0" smtClean="0">
              <a:solidFill>
                <a:srgbClr val="0000FF"/>
              </a:solidFill>
              <a:latin typeface="宋体"/>
              <a:ea typeface="宋体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itchFamily="2" charset="-122"/>
                <a:ea typeface="宋体"/>
              </a:rPr>
              <a:t>访问</a:t>
            </a:r>
            <a:r>
              <a:rPr lang="en-US" altLang="zh-CN" b="1" kern="0" dirty="0">
                <a:latin typeface="宋体" pitchFamily="2" charset="-122"/>
                <a:ea typeface="宋体"/>
              </a:rPr>
              <a:t>PC</a:t>
            </a:r>
            <a:r>
              <a:rPr lang="zh-CN" altLang="en-US" b="1" kern="0" dirty="0">
                <a:latin typeface="宋体" pitchFamily="2" charset="-122"/>
                <a:ea typeface="宋体"/>
              </a:rPr>
              <a:t>中指定的内存地址，读取当前指令放入指令寄存器；</a:t>
            </a:r>
            <a:endParaRPr lang="en-US" altLang="zh-CN" b="1" kern="0" dirty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b="1" kern="0" dirty="0" smtClean="0">
                <a:latin typeface="宋体" pitchFamily="2" charset="-122"/>
                <a:ea typeface="宋体"/>
              </a:rPr>
              <a:t>更新</a:t>
            </a:r>
            <a:r>
              <a:rPr lang="en-US" altLang="zh-CN" b="1" kern="0" dirty="0">
                <a:latin typeface="宋体" pitchFamily="2" charset="-122"/>
                <a:ea typeface="宋体"/>
              </a:rPr>
              <a:t>PC</a:t>
            </a:r>
            <a:r>
              <a:rPr lang="zh-CN" altLang="en-US" b="1" kern="0" dirty="0">
                <a:latin typeface="宋体" pitchFamily="2" charset="-122"/>
                <a:ea typeface="宋体"/>
              </a:rPr>
              <a:t>的内容，指向下一条要执行的指令</a:t>
            </a:r>
            <a:r>
              <a:rPr lang="zh-CN" altLang="en-US" b="1" kern="0" dirty="0" smtClean="0">
                <a:latin typeface="宋体" pitchFamily="2" charset="-122"/>
                <a:ea typeface="宋体"/>
              </a:rPr>
              <a:t>。</a:t>
            </a:r>
            <a:endParaRPr lang="en-US" altLang="zh-CN" b="1" kern="0" dirty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zh-CN" b="1" dirty="0" smtClean="0">
              <a:latin typeface="宋体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宋体"/>
                <a:ea typeface="宋体"/>
              </a:rPr>
              <a:t>译</a:t>
            </a:r>
            <a:r>
              <a:rPr lang="zh-CN" altLang="en-US" b="1" dirty="0">
                <a:solidFill>
                  <a:srgbClr val="0000FF"/>
                </a:solidFill>
                <a:latin typeface="宋体"/>
                <a:ea typeface="宋体"/>
              </a:rPr>
              <a:t>解指令：</a:t>
            </a:r>
            <a:r>
              <a:rPr lang="zh-CN" altLang="en-US" b="1" dirty="0">
                <a:latin typeface="宋体"/>
                <a:ea typeface="宋体"/>
              </a:rPr>
              <a:t>分析指令，并将其译解成控制信号。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zh-CN" b="1" dirty="0" smtClean="0">
              <a:latin typeface="宋体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宋体"/>
                <a:ea typeface="宋体"/>
              </a:rPr>
              <a:t>若</a:t>
            </a:r>
            <a:r>
              <a:rPr lang="zh-CN" altLang="en-US" b="1" dirty="0">
                <a:solidFill>
                  <a:srgbClr val="0000FF"/>
                </a:solidFill>
                <a:latin typeface="宋体"/>
                <a:ea typeface="宋体"/>
              </a:rPr>
              <a:t>需要，获取数据：</a:t>
            </a:r>
            <a:r>
              <a:rPr lang="zh-CN" altLang="en-US" b="1" dirty="0">
                <a:latin typeface="宋体"/>
                <a:ea typeface="宋体"/>
              </a:rPr>
              <a:t>当前指令可能需要额外的内存访问</a:t>
            </a:r>
            <a:r>
              <a:rPr lang="zh-CN" altLang="en-US" b="1" dirty="0" smtClean="0">
                <a:latin typeface="宋体"/>
                <a:ea typeface="宋体"/>
              </a:rPr>
              <a:t>。</a:t>
            </a:r>
            <a:endParaRPr lang="en-US" altLang="zh-CN" b="1" dirty="0" smtClean="0">
              <a:latin typeface="宋体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lang="en-US" altLang="zh-CN" b="1" dirty="0" smtClean="0">
              <a:latin typeface="宋体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宋体"/>
                <a:ea typeface="宋体"/>
              </a:rPr>
              <a:t>执行指令</a:t>
            </a:r>
            <a:r>
              <a:rPr lang="zh-CN" altLang="en-US" b="1" dirty="0">
                <a:solidFill>
                  <a:srgbClr val="0000FF"/>
                </a:solidFill>
                <a:latin typeface="宋体"/>
                <a:ea typeface="宋体"/>
              </a:rPr>
              <a:t>：</a:t>
            </a:r>
            <a:r>
              <a:rPr lang="zh-CN" altLang="en-US" b="1" dirty="0">
                <a:latin typeface="宋体"/>
                <a:ea typeface="宋体"/>
              </a:rPr>
              <a:t>根据译解得到的控制信号，执行指令</a:t>
            </a:r>
            <a:r>
              <a:rPr lang="zh-CN" altLang="en-US" b="1" dirty="0" smtClean="0">
                <a:latin typeface="宋体"/>
                <a:ea typeface="宋体"/>
              </a:rPr>
              <a:t>。</a:t>
            </a:r>
            <a:endParaRPr lang="zh-CN" altLang="en-US" b="1" dirty="0" smtClean="0">
              <a:solidFill>
                <a:srgbClr val="333399"/>
              </a:solidFill>
              <a:latin typeface="宋体"/>
              <a:ea typeface="宋体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执行周期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9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4" name="Picture 8" descr="17606_02_006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389062"/>
            <a:ext cx="80010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/>
          <p:cNvSpPr>
            <a:spLocks noChangeArrowheads="1"/>
          </p:cNvSpPr>
          <p:nvPr/>
        </p:nvSpPr>
        <p:spPr bwMode="auto">
          <a:xfrm>
            <a:off x="611188" y="1219200"/>
            <a:ext cx="1944687" cy="4905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控制单元</a:t>
            </a:r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3851275" y="3019425"/>
            <a:ext cx="1352550" cy="4492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寄存器</a:t>
            </a:r>
          </a:p>
        </p:txBody>
      </p:sp>
      <p:sp>
        <p:nvSpPr>
          <p:cNvPr id="7" name="椭圆 3"/>
          <p:cNvSpPr>
            <a:spLocks noChangeArrowheads="1"/>
          </p:cNvSpPr>
          <p:nvPr/>
        </p:nvSpPr>
        <p:spPr bwMode="auto">
          <a:xfrm>
            <a:off x="1692275" y="2022475"/>
            <a:ext cx="1936750" cy="398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译解指令</a:t>
            </a:r>
          </a:p>
        </p:txBody>
      </p:sp>
      <p:sp>
        <p:nvSpPr>
          <p:cNvPr id="8" name="椭圆 4"/>
          <p:cNvSpPr>
            <a:spLocks noChangeArrowheads="1"/>
          </p:cNvSpPr>
          <p:nvPr/>
        </p:nvSpPr>
        <p:spPr bwMode="auto">
          <a:xfrm>
            <a:off x="1270000" y="3349625"/>
            <a:ext cx="1949450" cy="3905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读取指令</a:t>
            </a:r>
          </a:p>
        </p:txBody>
      </p:sp>
      <p:sp>
        <p:nvSpPr>
          <p:cNvPr id="9" name="椭圆 5"/>
          <p:cNvSpPr>
            <a:spLocks noChangeArrowheads="1"/>
          </p:cNvSpPr>
          <p:nvPr/>
        </p:nvSpPr>
        <p:spPr bwMode="auto">
          <a:xfrm>
            <a:off x="1116013" y="2659062"/>
            <a:ext cx="2273300" cy="427038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读取周期</a:t>
            </a:r>
          </a:p>
        </p:txBody>
      </p:sp>
      <p:sp>
        <p:nvSpPr>
          <p:cNvPr id="10" name="椭圆 6"/>
          <p:cNvSpPr>
            <a:spLocks noChangeArrowheads="1"/>
          </p:cNvSpPr>
          <p:nvPr/>
        </p:nvSpPr>
        <p:spPr bwMode="auto">
          <a:xfrm>
            <a:off x="5003800" y="4743450"/>
            <a:ext cx="1143000" cy="436562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主存</a:t>
            </a:r>
          </a:p>
        </p:txBody>
      </p:sp>
      <p:sp>
        <p:nvSpPr>
          <p:cNvPr id="11" name="椭圆 7"/>
          <p:cNvSpPr>
            <a:spLocks noChangeArrowheads="1"/>
          </p:cNvSpPr>
          <p:nvPr/>
        </p:nvSpPr>
        <p:spPr bwMode="auto">
          <a:xfrm>
            <a:off x="6011863" y="1944687"/>
            <a:ext cx="2057400" cy="427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获取数据</a:t>
            </a:r>
          </a:p>
        </p:txBody>
      </p:sp>
      <p:sp>
        <p:nvSpPr>
          <p:cNvPr id="12" name="椭圆 8"/>
          <p:cNvSpPr>
            <a:spLocks noChangeArrowheads="1"/>
          </p:cNvSpPr>
          <p:nvPr/>
        </p:nvSpPr>
        <p:spPr bwMode="auto">
          <a:xfrm>
            <a:off x="5783263" y="2659062"/>
            <a:ext cx="2460625" cy="407988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执行周期</a:t>
            </a:r>
          </a:p>
        </p:txBody>
      </p:sp>
      <p:sp>
        <p:nvSpPr>
          <p:cNvPr id="13" name="椭圆 9"/>
          <p:cNvSpPr>
            <a:spLocks noChangeArrowheads="1"/>
          </p:cNvSpPr>
          <p:nvPr/>
        </p:nvSpPr>
        <p:spPr bwMode="auto">
          <a:xfrm>
            <a:off x="6084888" y="3355975"/>
            <a:ext cx="1808162" cy="4222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执行指令</a:t>
            </a:r>
          </a:p>
        </p:txBody>
      </p:sp>
      <p:sp>
        <p:nvSpPr>
          <p:cNvPr id="14" name="椭圆 1"/>
          <p:cNvSpPr>
            <a:spLocks noChangeArrowheads="1"/>
          </p:cNvSpPr>
          <p:nvPr/>
        </p:nvSpPr>
        <p:spPr bwMode="auto">
          <a:xfrm>
            <a:off x="5508625" y="1219200"/>
            <a:ext cx="3167063" cy="4905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算术逻辑运算单元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读取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执行周期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5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905000"/>
            <a:ext cx="79184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800" b="1" dirty="0" smtClean="0">
                <a:solidFill>
                  <a:srgbClr val="FF6600"/>
                </a:solidFill>
                <a:latin typeface="Times New Roman"/>
                <a:ea typeface="宋体" pitchFamily="2" charset="-122"/>
              </a:rPr>
              <a:t> 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Times New Roman"/>
                <a:ea typeface="宋体"/>
              </a:rPr>
              <a:t>主存是易失的、有限的，还需其他类型的存储器。</a:t>
            </a:r>
            <a:endParaRPr kumimoji="1" lang="en-US" altLang="zh-CN" sz="2800" b="1" kern="0" dirty="0">
              <a:solidFill>
                <a:srgbClr val="333399"/>
              </a:solidFill>
              <a:latin typeface="Times New Roman"/>
              <a:ea typeface="宋体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0" y="3180115"/>
            <a:ext cx="79248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kern="0" dirty="0" smtClean="0">
                <a:solidFill>
                  <a:srgbClr val="333399"/>
                </a:solidFill>
                <a:latin typeface="Times New Roman"/>
                <a:ea typeface="宋体"/>
              </a:rPr>
              <a:t>二</a:t>
            </a:r>
            <a:r>
              <a:rPr kumimoji="1" lang="zh-CN" altLang="en-US" sz="2800" b="1" kern="0" dirty="0">
                <a:solidFill>
                  <a:srgbClr val="333399"/>
                </a:solidFill>
                <a:latin typeface="Times New Roman"/>
                <a:ea typeface="宋体"/>
              </a:rPr>
              <a:t>级存储设备也是输入输出设备。</a:t>
            </a:r>
            <a:endParaRPr kumimoji="1" lang="en-US" altLang="zh-CN" sz="2800" b="1" kern="0" dirty="0">
              <a:solidFill>
                <a:srgbClr val="333399"/>
              </a:solidFill>
              <a:latin typeface="Times New Roman"/>
              <a:ea typeface="宋体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2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438400"/>
            <a:ext cx="3905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第一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种大容量辅助存储设备。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69872" y="4759325"/>
            <a:ext cx="2466975" cy="679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2000" b="1" kern="0" dirty="0" smtClean="0">
                <a:solidFill>
                  <a:schemeClr val="tx1"/>
                </a:solidFill>
                <a:latin typeface="宋体" pitchFamily="2" charset="-122"/>
                <a:ea typeface="宋体"/>
              </a:rPr>
              <a:t>缺点</a:t>
            </a:r>
            <a:r>
              <a:rPr kumimoji="1" lang="zh-CN" altLang="en-US" sz="2000" b="1" kern="0" dirty="0">
                <a:solidFill>
                  <a:schemeClr val="tx1"/>
                </a:solidFill>
                <a:latin typeface="宋体" pitchFamily="2" charset="-122"/>
                <a:ea typeface="宋体"/>
              </a:rPr>
              <a:t>：顺序访问。</a:t>
            </a:r>
            <a:endParaRPr kumimoji="1" lang="en-US" altLang="zh-CN" sz="2000" b="1" kern="0" dirty="0">
              <a:solidFill>
                <a:schemeClr val="tx1"/>
              </a:solidFill>
              <a:latin typeface="宋体" pitchFamily="2" charset="-122"/>
              <a:ea typeface="宋体"/>
            </a:endParaRPr>
          </a:p>
        </p:txBody>
      </p:sp>
      <p:pic>
        <p:nvPicPr>
          <p:cNvPr id="7" name="Picture 6" descr="17606_02_006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025650"/>
            <a:ext cx="322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 bwMode="auto">
          <a:xfrm>
            <a:off x="493889" y="1178895"/>
            <a:ext cx="1944511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磁带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3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6" name="Picture 7" descr="17606_02_006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16000"/>
            <a:ext cx="7543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2057400" y="5245100"/>
            <a:ext cx="1676400" cy="3810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单一磁盘</a:t>
            </a:r>
          </a:p>
        </p:txBody>
      </p:sp>
      <p:sp>
        <p:nvSpPr>
          <p:cNvPr id="18" name="椭圆 2"/>
          <p:cNvSpPr>
            <a:spLocks noChangeArrowheads="1"/>
          </p:cNvSpPr>
          <p:nvPr/>
        </p:nvSpPr>
        <p:spPr bwMode="auto">
          <a:xfrm>
            <a:off x="1447800" y="1878543"/>
            <a:ext cx="685800" cy="4572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块</a:t>
            </a:r>
          </a:p>
        </p:txBody>
      </p:sp>
      <p:sp>
        <p:nvSpPr>
          <p:cNvPr id="19" name="椭圆 6"/>
          <p:cNvSpPr>
            <a:spLocks noChangeArrowheads="1"/>
          </p:cNvSpPr>
          <p:nvPr/>
        </p:nvSpPr>
        <p:spPr bwMode="auto">
          <a:xfrm>
            <a:off x="495300" y="4114800"/>
            <a:ext cx="952500" cy="4572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磁道</a:t>
            </a:r>
          </a:p>
        </p:txBody>
      </p:sp>
      <p:sp>
        <p:nvSpPr>
          <p:cNvPr id="20" name="椭圆 7"/>
          <p:cNvSpPr>
            <a:spLocks noChangeArrowheads="1"/>
          </p:cNvSpPr>
          <p:nvPr/>
        </p:nvSpPr>
        <p:spPr bwMode="auto">
          <a:xfrm>
            <a:off x="3810000" y="4745037"/>
            <a:ext cx="930275" cy="466725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扇区</a:t>
            </a:r>
          </a:p>
        </p:txBody>
      </p:sp>
      <p:sp>
        <p:nvSpPr>
          <p:cNvPr id="21" name="椭圆 3"/>
          <p:cNvSpPr>
            <a:spLocks noChangeArrowheads="1"/>
          </p:cNvSpPr>
          <p:nvPr/>
        </p:nvSpPr>
        <p:spPr bwMode="auto">
          <a:xfrm>
            <a:off x="4170186" y="2844447"/>
            <a:ext cx="866775" cy="3810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柱面</a:t>
            </a:r>
          </a:p>
        </p:txBody>
      </p:sp>
      <p:sp>
        <p:nvSpPr>
          <p:cNvPr id="22" name="椭圆 4"/>
          <p:cNvSpPr>
            <a:spLocks noChangeArrowheads="1"/>
          </p:cNvSpPr>
          <p:nvPr/>
        </p:nvSpPr>
        <p:spPr bwMode="auto">
          <a:xfrm>
            <a:off x="5156200" y="1335087"/>
            <a:ext cx="838200" cy="403225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主轴</a:t>
            </a:r>
          </a:p>
        </p:txBody>
      </p:sp>
      <p:sp>
        <p:nvSpPr>
          <p:cNvPr id="23" name="椭圆 5"/>
          <p:cNvSpPr>
            <a:spLocks noChangeArrowheads="1"/>
          </p:cNvSpPr>
          <p:nvPr/>
        </p:nvSpPr>
        <p:spPr bwMode="auto">
          <a:xfrm>
            <a:off x="6705600" y="897201"/>
            <a:ext cx="990600" cy="419100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读写头</a:t>
            </a:r>
          </a:p>
        </p:txBody>
      </p:sp>
      <p:sp>
        <p:nvSpPr>
          <p:cNvPr id="24" name="椭圆 8"/>
          <p:cNvSpPr>
            <a:spLocks noChangeArrowheads="1"/>
          </p:cNvSpPr>
          <p:nvPr/>
        </p:nvSpPr>
        <p:spPr bwMode="auto">
          <a:xfrm>
            <a:off x="8153400" y="1133475"/>
            <a:ext cx="457200" cy="403225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臂</a:t>
            </a:r>
          </a:p>
        </p:txBody>
      </p:sp>
      <p:sp>
        <p:nvSpPr>
          <p:cNvPr id="25" name="椭圆 9"/>
          <p:cNvSpPr>
            <a:spLocks noChangeArrowheads="1"/>
          </p:cNvSpPr>
          <p:nvPr/>
        </p:nvSpPr>
        <p:spPr bwMode="auto">
          <a:xfrm>
            <a:off x="5791200" y="5170840"/>
            <a:ext cx="1524000" cy="369888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硬盘驱动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567267" y="726281"/>
            <a:ext cx="1200855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磁盘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8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48684" y="1235955"/>
            <a:ext cx="1524000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晶体管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10" descr="17606_02_004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84" y="2362200"/>
            <a:ext cx="289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76800" y="2784430"/>
            <a:ext cx="3048000" cy="224477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400" dirty="0">
                <a:latin typeface="宋体" pitchFamily="2" charset="-122"/>
                <a:ea typeface="宋体" pitchFamily="2" charset="-122"/>
                <a:cs typeface="+mn-cs"/>
              </a:rPr>
              <a:t>三级管有三个电极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n-cs"/>
              </a:rPr>
              <a:t>源极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lang="zh-CN" altLang="en-US" sz="2400" dirty="0">
                <a:latin typeface="宋体" pitchFamily="2" charset="-122"/>
                <a:ea typeface="宋体" pitchFamily="2" charset="-122"/>
                <a:cs typeface="+mn-cs"/>
              </a:rPr>
              <a:t>基极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>
                <a:latin typeface="宋体" pitchFamily="2" charset="-122"/>
                <a:ea typeface="宋体" pitchFamily="2" charset="-122"/>
                <a:cs typeface="+mn-cs"/>
              </a:rPr>
              <a:t>-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  <a:cs typeface="+mn-cs"/>
              </a:rPr>
              <a:t>发射极</a:t>
            </a:r>
            <a:endParaRPr lang="en-US" altLang="zh-CN" sz="2400" dirty="0" smtClean="0">
              <a:latin typeface="宋体" pitchFamily="2" charset="-122"/>
              <a:ea typeface="宋体" pitchFamily="2" charset="-122"/>
              <a:cs typeface="+mn-cs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+mn-cs"/>
              </a:rPr>
              <a:t>通常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+mn-cs"/>
              </a:rPr>
              <a:t>连接到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+mn-cs"/>
              </a:rPr>
              <a:t>地线</a:t>
            </a:r>
            <a:endParaRPr lang="zh-CN" altLang="en-US" sz="2000" dirty="0"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48645" y="1766711"/>
            <a:ext cx="8322910" cy="17414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kern="0" dirty="0" smtClean="0">
                <a:latin typeface="宋体" pitchFamily="2" charset="-122"/>
                <a:ea typeface="宋体"/>
              </a:rPr>
              <a:t>磁道</a:t>
            </a:r>
            <a:r>
              <a:rPr kumimoji="1" lang="zh-CN" altLang="en-US" kern="0" dirty="0">
                <a:latin typeface="宋体" pitchFamily="2" charset="-122"/>
                <a:ea typeface="宋体"/>
              </a:rPr>
              <a:t>：磁盘表面的同心圆（圆形磁化轨迹）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kern="0" dirty="0" smtClean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kern="0" dirty="0">
                <a:latin typeface="宋体" pitchFamily="2" charset="-122"/>
                <a:ea typeface="宋体"/>
              </a:rPr>
              <a:t>扇区：磁道的一个区，是沿磁盘径向划分成的扇形区域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kern="0" dirty="0" smtClean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kern="0" dirty="0">
                <a:latin typeface="宋体" pitchFamily="2" charset="-122"/>
                <a:ea typeface="宋体"/>
              </a:rPr>
              <a:t>块：存储在扇区中的信息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kern="0" dirty="0">
              <a:latin typeface="宋体" pitchFamily="2" charset="-122"/>
              <a:ea typeface="宋体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3810000"/>
            <a:ext cx="8458200" cy="21298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1" lang="zh-CN" altLang="en-US" kern="0" dirty="0" smtClean="0">
                <a:latin typeface="宋体" pitchFamily="2" charset="-122"/>
                <a:ea typeface="宋体"/>
              </a:rPr>
              <a:t>每个</a:t>
            </a:r>
            <a:r>
              <a:rPr kumimoji="1" lang="zh-CN" altLang="en-US" kern="0" dirty="0">
                <a:latin typeface="宋体" pitchFamily="2" charset="-122"/>
                <a:ea typeface="宋体"/>
              </a:rPr>
              <a:t>磁道存储的信息是相同的，扇区数相同，每个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扇区存储</a:t>
            </a:r>
            <a:r>
              <a:rPr kumimoji="1" lang="zh-CN" altLang="en-US" kern="0" dirty="0">
                <a:latin typeface="宋体" pitchFamily="2" charset="-122"/>
                <a:ea typeface="宋体"/>
              </a:rPr>
              <a:t>同样位数的信息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1" lang="zh-CN" altLang="en-US" kern="0" dirty="0">
                <a:latin typeface="宋体" pitchFamily="2" charset="-122"/>
                <a:ea typeface="宋体"/>
              </a:rPr>
              <a:t>越靠近圆心，数据排放的越密集，密度越大。</a:t>
            </a:r>
            <a:endParaRPr kumimoji="1" lang="en-US" altLang="zh-CN" kern="0" dirty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kumimoji="1" lang="zh-CN" altLang="en-US" kern="0" dirty="0">
                <a:latin typeface="宋体" pitchFamily="2" charset="-122"/>
                <a:ea typeface="宋体"/>
              </a:rPr>
              <a:t>格式化磁盘时，将为其划分磁道和扇区等</a:t>
            </a:r>
            <a:r>
              <a:rPr kumimoji="1" lang="zh-CN" altLang="en-US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kern="0" dirty="0">
              <a:latin typeface="宋体" pitchFamily="2" charset="-122"/>
              <a:ea typeface="宋体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27667" y="1089570"/>
            <a:ext cx="1200855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磁盘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6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5650" y="1298574"/>
            <a:ext cx="72009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寻道时间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：读写头定位到目标磁道的时间。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55650" y="2103437"/>
            <a:ext cx="79200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旋转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等待时间：把目标扇区旋转到读写头下的时间。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55650" y="2917825"/>
            <a:ext cx="79200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存取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时间：寻道时间</a:t>
            </a:r>
            <a:r>
              <a:rPr kumimoji="1" lang="en-US" altLang="zh-CN" b="1" kern="0" dirty="0">
                <a:latin typeface="宋体" pitchFamily="2" charset="-122"/>
                <a:ea typeface="宋体"/>
              </a:rPr>
              <a:t>+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等待时间。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55650" y="3733800"/>
            <a:ext cx="79200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传送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速率：数据从磁盘传送到内存的速率。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55650" y="4541837"/>
            <a:ext cx="79200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柱面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：所有磁盘表面的同心磁道构成的圆柱面。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533400" y="838200"/>
            <a:ext cx="1200855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磁盘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09600" y="1298574"/>
            <a:ext cx="7772400" cy="464502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5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1905000"/>
            <a:ext cx="72009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磁盘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有硬盘和软盘之分。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2865438"/>
            <a:ext cx="792003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硬盘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：磁性材料涂在硬性材料上（如铝合金）。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0" y="3779838"/>
            <a:ext cx="79200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软盘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：磁性材料涂在软性材料上（如塑料）。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57200" y="888206"/>
            <a:ext cx="1200855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磁盘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1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371600"/>
            <a:ext cx="7848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b="1" kern="0" dirty="0" smtClean="0">
                <a:solidFill>
                  <a:srgbClr val="0000FF"/>
                </a:solidFill>
                <a:latin typeface="Times New Roman" pitchFamily="18" charset="0"/>
                <a:ea typeface="宋体"/>
              </a:rPr>
              <a:t>CD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：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一种光盘，使用激光读取存储在塑料盘上的信息。</a:t>
            </a:r>
            <a:endParaRPr kumimoji="1" lang="en-US" altLang="zh-CN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3138" y="2038350"/>
            <a:ext cx="79216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CD-DA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：数字音频光盘，一个扇区存储</a:t>
            </a: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1/75S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音乐。</a:t>
            </a:r>
            <a:endParaRPr kumimoji="1" lang="en-US" altLang="zh-CN" sz="2000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4343400"/>
            <a:ext cx="7920038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 kern="0" dirty="0" smtClean="0">
                <a:solidFill>
                  <a:srgbClr val="0000FF"/>
                </a:solidFill>
                <a:latin typeface="Times New Roman" pitchFamily="18" charset="0"/>
                <a:ea typeface="宋体"/>
              </a:rPr>
              <a:t>DVD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：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数字化多功能光盘，具有大容量存储能力</a:t>
            </a:r>
            <a:r>
              <a:rPr kumimoji="1" lang="en-US" altLang="zh-CN" b="1" kern="0" dirty="0">
                <a:latin typeface="Times New Roman" pitchFamily="18" charset="0"/>
                <a:ea typeface="宋体"/>
              </a:rPr>
              <a:t>(4.7G)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，</a:t>
            </a:r>
            <a:endParaRPr kumimoji="1" lang="en-US" altLang="zh-CN" b="1" kern="0" dirty="0">
              <a:latin typeface="Times New Roman" pitchFamily="18" charset="0"/>
              <a:ea typeface="宋体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 kern="0" dirty="0">
                <a:latin typeface="Times New Roman" pitchFamily="18" charset="0"/>
                <a:ea typeface="宋体"/>
              </a:rPr>
              <a:t>  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用于存储音频和视频。</a:t>
            </a:r>
            <a:endParaRPr kumimoji="1" lang="en-US" altLang="zh-CN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73138" y="2543175"/>
            <a:ext cx="79216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CD-ROM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：只读光盘，容量约</a:t>
            </a: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600MB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，每扇区存储</a:t>
            </a: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2KB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数据。</a:t>
            </a:r>
            <a:endParaRPr kumimoji="1" lang="en-US" altLang="zh-CN" sz="2000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73138" y="3046412"/>
            <a:ext cx="79216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CD-R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：可写光盘，但只能写一次。</a:t>
            </a:r>
            <a:endParaRPr kumimoji="1" lang="en-US" altLang="zh-CN" sz="2000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973138" y="3551237"/>
            <a:ext cx="79216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000" b="1" kern="0" dirty="0">
                <a:latin typeface="Times New Roman" pitchFamily="18" charset="0"/>
                <a:ea typeface="宋体"/>
              </a:rPr>
              <a:t>CD-RW</a:t>
            </a:r>
            <a:r>
              <a:rPr kumimoji="1" lang="zh-CN" altLang="en-US" sz="2000" b="1" kern="0" dirty="0">
                <a:latin typeface="Times New Roman" pitchFamily="18" charset="0"/>
                <a:ea typeface="宋体"/>
              </a:rPr>
              <a:t>：可重写光盘，能多次写入。</a:t>
            </a:r>
            <a:endParaRPr kumimoji="1" lang="en-US" altLang="zh-CN" sz="2000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973138" y="5213350"/>
            <a:ext cx="79216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en-US" altLang="zh-CN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R</a:t>
            </a:r>
            <a:r>
              <a:rPr kumimoji="1" lang="zh-CN" altLang="en-US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：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可写的；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RW</a:t>
            </a:r>
            <a:r>
              <a:rPr kumimoji="1" lang="zh-CN" altLang="en-US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：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可重写的；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DL</a:t>
            </a:r>
            <a:r>
              <a:rPr kumimoji="1" lang="zh-CN" altLang="en-US" sz="2000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：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双层的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(8.5G)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itchFamily="18" charset="0"/>
                <a:ea typeface="宋体"/>
              </a:rPr>
              <a:t>。</a:t>
            </a:r>
            <a:endParaRPr kumimoji="1" lang="en-US" altLang="zh-CN" sz="2000" b="1" kern="0" dirty="0">
              <a:solidFill>
                <a:srgbClr val="000000"/>
              </a:solidFill>
              <a:latin typeface="Times New Roman" pitchFamily="18" charset="0"/>
              <a:ea typeface="宋体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57200" y="888206"/>
            <a:ext cx="2057400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和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DVD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5650" y="1341438"/>
            <a:ext cx="7848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 pitchFamily="18" charset="0"/>
                <a:ea typeface="宋体"/>
              </a:rPr>
              <a:t>闪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 pitchFamily="18" charset="0"/>
                <a:ea typeface="宋体"/>
              </a:rPr>
              <a:t>存：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一种整片擦除的可写入可擦除的非易失性存储器。</a:t>
            </a:r>
            <a:endParaRPr kumimoji="1" lang="en-US" altLang="zh-CN" b="1" kern="0" dirty="0">
              <a:latin typeface="Times New Roman" pitchFamily="18" charset="0"/>
              <a:ea typeface="宋体"/>
            </a:endParaRPr>
          </a:p>
        </p:txBody>
      </p:sp>
      <p:pic>
        <p:nvPicPr>
          <p:cNvPr id="6" name="Picture 1" descr="65739_CH05_FIGF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200400"/>
            <a:ext cx="3887787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2205038"/>
            <a:ext cx="7848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b="1" kern="0" dirty="0" smtClean="0">
                <a:latin typeface="Times New Roman" pitchFamily="18" charset="0"/>
                <a:ea typeface="宋体"/>
              </a:rPr>
              <a:t>如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：</a:t>
            </a:r>
            <a:r>
              <a:rPr kumimoji="1" lang="en-US" altLang="zh-CN" b="1" kern="0" dirty="0">
                <a:latin typeface="Times New Roman" pitchFamily="18" charset="0"/>
                <a:ea typeface="宋体"/>
              </a:rPr>
              <a:t>U</a:t>
            </a:r>
            <a:r>
              <a:rPr kumimoji="1" lang="zh-CN" altLang="en-US" b="1" kern="0" dirty="0">
                <a:latin typeface="Times New Roman" pitchFamily="18" charset="0"/>
                <a:ea typeface="宋体"/>
              </a:rPr>
              <a:t>盘。</a:t>
            </a:r>
            <a:endParaRPr kumimoji="1" lang="en-US" altLang="zh-CN" b="1" kern="0" dirty="0">
              <a:latin typeface="Times New Roman" pitchFamily="18" charset="0"/>
              <a:ea typeface="宋体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35366" y="849049"/>
            <a:ext cx="1200855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闪存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3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6222" y="1418344"/>
            <a:ext cx="8305800" cy="9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一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种计算机屏幕，可以响应用户用手或触摸</a:t>
            </a:r>
            <a:r>
              <a:rPr kumimoji="1" lang="zh-CN" altLang="en-US" b="1" kern="0" dirty="0" smtClean="0">
                <a:solidFill>
                  <a:srgbClr val="333399"/>
                </a:solidFill>
                <a:latin typeface="宋体" pitchFamily="2" charset="-122"/>
                <a:ea typeface="宋体"/>
              </a:rPr>
              <a:t>笔对</a:t>
            </a:r>
            <a:r>
              <a:rPr kumimoji="1" lang="zh-CN" altLang="en-US" b="1" kern="0" dirty="0">
                <a:solidFill>
                  <a:srgbClr val="333399"/>
                </a:solidFill>
                <a:latin typeface="宋体" pitchFamily="2" charset="-122"/>
                <a:ea typeface="宋体"/>
              </a:rPr>
              <a:t>屏幕的触摸。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pic>
        <p:nvPicPr>
          <p:cNvPr id="6" name="Picture 1" descr="65739_CH05_FIGF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1847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 bwMode="auto">
          <a:xfrm>
            <a:off x="724077" y="990600"/>
            <a:ext cx="1855434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触摸屏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4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1000" y="12954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电阻式：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屏幕由两层导电材料构成，一层有垂直线，一层有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水平线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。当顶层被按压时，两层接触，使电流流通。垂直线和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水平线确定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触摸屏幕的位置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000" b="1" kern="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电容式：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在玻璃屏上附加层压板，它在所有方向上导电，且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屏幕四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角有等量的微弱电流。触摸屏幕时，电流流向手指或触控笔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。通过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比较每个角的电流强度来确定屏幕的触摸位置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000" b="1" kern="0" dirty="0">
              <a:solidFill>
                <a:srgbClr val="0000FF"/>
              </a:solidFill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红外</a:t>
            </a:r>
            <a:r>
              <a:rPr kumimoji="1" lang="zh-CN" altLang="en-US" sz="2000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式：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屏幕上有水平和垂直的红外光十字交叉。屏幕反面的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传感器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探测光束。用户触摸屏幕会破坏光束，从而确定其位置。</a:t>
            </a:r>
            <a:endParaRPr lang="en-US" altLang="zh-CN" sz="2000" b="1" kern="0" dirty="0">
              <a:latin typeface="宋体" pitchFamily="2" charset="-122"/>
              <a:ea typeface="宋体" pitchFamily="2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表面</a:t>
            </a:r>
            <a:r>
              <a:rPr kumimoji="1" lang="zh-CN" altLang="en-US" sz="2000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声波式：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类似红外式，但投射高频声波。用户触摸屏幕时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通过检测</a:t>
            </a:r>
            <a:r>
              <a:rPr lang="zh-CN" altLang="en-US" sz="2000" b="1" kern="0" dirty="0">
                <a:latin typeface="宋体" pitchFamily="2" charset="-122"/>
                <a:ea typeface="宋体" pitchFamily="2" charset="-122"/>
              </a:rPr>
              <a:t>断点确定其位置</a:t>
            </a:r>
            <a:r>
              <a:rPr lang="zh-CN" altLang="en-US" sz="2000" b="1" kern="0" dirty="0" smtClean="0"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2800" b="1" kern="0" dirty="0">
              <a:solidFill>
                <a:srgbClr val="0000FF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1000" y="787003"/>
            <a:ext cx="1855434" cy="40719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触摸屏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5.2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存储程序概念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二级存储设备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3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382000" cy="175432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作为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更大系统的一部分，专用于实现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较小范围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功能的计算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机</a:t>
            </a:r>
            <a:r>
              <a:rPr lang="zh-CN" altLang="en-US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。</a:t>
            </a:r>
            <a:endParaRPr lang="en-US" altLang="zh-CN" b="1" kern="0" dirty="0" smtClean="0">
              <a:solidFill>
                <a:srgbClr val="0000FF"/>
              </a:solidFill>
              <a:latin typeface="宋体" pitchFamily="2" charset="-122"/>
              <a:ea typeface="宋体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一</a:t>
            </a:r>
            <a:r>
              <a:rPr lang="zh-CN" altLang="en-US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个嵌入式系统集成在单个微型处理器芯片上，程序被存储在</a:t>
            </a:r>
            <a:r>
              <a:rPr lang="en-US" altLang="zh-CN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ROM</a:t>
            </a:r>
            <a:r>
              <a:rPr lang="zh-CN" altLang="en-US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中。</a:t>
            </a:r>
            <a:endParaRPr lang="en-US" altLang="zh-CN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88244" y="3276600"/>
            <a:ext cx="8382000" cy="214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嵌入式</a:t>
            </a:r>
            <a:r>
              <a:rPr kumimoji="1" lang="zh-CN" altLang="en-US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系统无处不在。如：电子表、微波炉、汽车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……</a:t>
            </a:r>
          </a:p>
          <a:p>
            <a:pPr marL="342900" indent="-342900" eaLnBrk="1" hangingPunct="1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用户极少干预嵌入式系统的运行。</a:t>
            </a:r>
            <a:endParaRPr kumimoji="1" lang="en-US" altLang="zh-CN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  <a:p>
            <a:pPr eaLnBrk="1" hangingPunct="1">
              <a:defRPr/>
            </a:pPr>
            <a:endParaRPr kumimoji="1" lang="en-US" altLang="zh-CN" sz="20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044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5.3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嵌入式系统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5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1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5.4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并行体系结构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并行计算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458200" cy="3720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并行计算</a:t>
            </a:r>
            <a:r>
              <a:rPr kumimoji="1" lang="zh-CN" altLang="en-US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有</a:t>
            </a:r>
            <a:r>
              <a:rPr kumimoji="1" lang="en-US" altLang="zh-CN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4</a:t>
            </a:r>
            <a:r>
              <a:rPr kumimoji="1" lang="zh-CN" altLang="en-US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种一般的形式</a:t>
            </a:r>
            <a:r>
              <a:rPr kumimoji="1" lang="zh-CN" altLang="en-US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：</a:t>
            </a:r>
            <a:endParaRPr kumimoji="1" lang="en-US" altLang="zh-CN" b="1" kern="0" dirty="0" smtClean="0">
              <a:solidFill>
                <a:srgbClr val="0000FF"/>
              </a:solidFill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比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特级：增加计算机的字长。目前常用</a:t>
            </a:r>
            <a:r>
              <a:rPr kumimoji="1" lang="en-US" altLang="zh-CN" sz="2000" b="1" kern="0" dirty="0">
                <a:latin typeface="宋体" pitchFamily="2" charset="-122"/>
                <a:ea typeface="宋体"/>
              </a:rPr>
              <a:t>64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位字长</a:t>
            </a: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sz="2000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指令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级：程序中的某些指令能够同时运行。如：拥有多</a:t>
            </a: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个执行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单元，同时对无关数据进行操作</a:t>
            </a: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sz="2000" b="1" kern="0" dirty="0" smtClean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kumimoji="1" lang="en-US" altLang="zh-CN" sz="2000" b="1" kern="0" dirty="0" smtClean="0">
              <a:latin typeface="宋体" pitchFamily="2" charset="-122"/>
              <a:ea typeface="宋体"/>
            </a:endParaRPr>
          </a:p>
          <a:p>
            <a:pPr algn="just" eaLnBrk="1" hangingPunct="1">
              <a:lnSpc>
                <a:spcPct val="150000"/>
              </a:lnSpc>
              <a:defRPr/>
            </a:pPr>
            <a:endParaRPr kumimoji="1" lang="en-US" altLang="zh-CN" sz="2000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数据级：同一组指令集能同时对不同的数据集执行，也</a:t>
            </a: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称同步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处理。</a:t>
            </a:r>
            <a:endParaRPr kumimoji="1" lang="en-US" altLang="zh-CN" sz="2000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任务</a:t>
            </a:r>
            <a:r>
              <a:rPr kumimoji="1" lang="zh-CN" altLang="en-US" sz="2000" b="1" kern="0" dirty="0">
                <a:latin typeface="宋体" pitchFamily="2" charset="-122"/>
                <a:ea typeface="宋体"/>
              </a:rPr>
              <a:t>级：不同处理器能在相同或不同的数据集上执行不同</a:t>
            </a:r>
            <a:r>
              <a:rPr kumimoji="1" lang="zh-CN" altLang="en-US" sz="2000" b="1" kern="0" dirty="0" smtClean="0">
                <a:latin typeface="宋体" pitchFamily="2" charset="-122"/>
                <a:ea typeface="宋体"/>
              </a:rPr>
              <a:t>的操作。</a:t>
            </a:r>
            <a:endParaRPr kumimoji="1" lang="en-US" altLang="zh-CN" sz="2000" b="1" kern="0" dirty="0">
              <a:latin typeface="宋体" pitchFamily="2" charset="-122"/>
              <a:ea typeface="宋体"/>
            </a:endParaRPr>
          </a:p>
        </p:txBody>
      </p:sp>
      <p:pic>
        <p:nvPicPr>
          <p:cNvPr id="10" name="Picture 8" descr="17606_02_006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483" y="2534354"/>
            <a:ext cx="4841699" cy="135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773050" y="2571041"/>
            <a:ext cx="1647132" cy="416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sz="1200" b="1" kern="0" dirty="0">
                <a:latin typeface="楷体" pitchFamily="49" charset="-122"/>
                <a:ea typeface="楷体" pitchFamily="49" charset="-122"/>
              </a:rPr>
              <a:t>同步处理</a:t>
            </a:r>
            <a:r>
              <a:rPr kumimoji="1" lang="zh-CN" altLang="en-US" sz="1200" b="1" kern="0" dirty="0" smtClean="0">
                <a:latin typeface="楷体" pitchFamily="49" charset="-122"/>
                <a:ea typeface="楷体" pitchFamily="49" charset="-122"/>
              </a:rPr>
              <a:t>：处理器</a:t>
            </a:r>
            <a:r>
              <a:rPr kumimoji="1" lang="zh-CN" altLang="en-US" sz="1200" b="1" kern="0" dirty="0">
                <a:latin typeface="楷体" pitchFamily="49" charset="-122"/>
                <a:ea typeface="楷体" pitchFamily="49" charset="-122"/>
              </a:rPr>
              <a:t>将同一程序应用于多个数据集。</a:t>
            </a:r>
            <a:endParaRPr kumimoji="1" lang="en-US" altLang="zh-CN" sz="1200" b="1" kern="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" name="Picture 6" descr="17606_02_007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9" y="4711084"/>
            <a:ext cx="5486400" cy="116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3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6250" y="1273175"/>
            <a:ext cx="8286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共享</a:t>
            </a:r>
            <a:r>
              <a:rPr kumimoji="1" lang="zh-CN" altLang="en-US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内存并行处理器：多个处理器共享整体内存。各</a:t>
            </a:r>
            <a:r>
              <a:rPr kumimoji="1" lang="zh-CN" altLang="en-US" b="1" kern="0" dirty="0" smtClean="0">
                <a:solidFill>
                  <a:srgbClr val="0000FF"/>
                </a:solidFill>
                <a:latin typeface="宋体" pitchFamily="2" charset="-122"/>
                <a:ea typeface="宋体"/>
              </a:rPr>
              <a:t>处理器能</a:t>
            </a:r>
            <a:r>
              <a:rPr kumimoji="1" lang="zh-CN" altLang="en-US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独立工作，通过共享内存进行通信。</a:t>
            </a:r>
            <a:endParaRPr kumimoji="1" lang="en-US" altLang="zh-CN" b="1" kern="0" dirty="0">
              <a:solidFill>
                <a:srgbClr val="0000FF"/>
              </a:solidFill>
              <a:latin typeface="宋体" pitchFamily="2" charset="-122"/>
              <a:ea typeface="宋体"/>
            </a:endParaRPr>
          </a:p>
        </p:txBody>
      </p:sp>
      <p:pic>
        <p:nvPicPr>
          <p:cNvPr id="5" name="Picture 4" descr="17606_02_007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5257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1"/>
          <p:cNvSpPr>
            <a:spLocks noChangeArrowheads="1"/>
          </p:cNvSpPr>
          <p:nvPr/>
        </p:nvSpPr>
        <p:spPr bwMode="auto">
          <a:xfrm>
            <a:off x="4876800" y="2895600"/>
            <a:ext cx="2133600" cy="5715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共享内存</a:t>
            </a:r>
          </a:p>
        </p:txBody>
      </p:sp>
      <p:sp>
        <p:nvSpPr>
          <p:cNvPr id="7" name="椭圆 2"/>
          <p:cNvSpPr>
            <a:spLocks noChangeArrowheads="1"/>
          </p:cNvSpPr>
          <p:nvPr/>
        </p:nvSpPr>
        <p:spPr bwMode="auto">
          <a:xfrm>
            <a:off x="6400800" y="3636963"/>
            <a:ext cx="16764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处理器</a:t>
            </a:r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6326188" y="4429125"/>
            <a:ext cx="21336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本地内存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4381" y="762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5.4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并行体系结构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并行计算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3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57200" y="1066800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门和门的构造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1600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门：</a:t>
            </a:r>
            <a:r>
              <a:rPr lang="zh-CN" altLang="en-US" sz="2800" dirty="0" smtClean="0">
                <a:ea typeface="宋体" panose="02010600030101010101" pitchFamily="2" charset="-122"/>
                <a:cs typeface="+mn-cs"/>
              </a:rPr>
              <a:t>一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种对电信号执行基本操作的</a:t>
            </a:r>
            <a:r>
              <a:rPr lang="zh-CN" altLang="en-US" sz="2800" dirty="0" smtClean="0">
                <a:ea typeface="宋体" panose="02010600030101010101" pitchFamily="2" charset="-122"/>
                <a:cs typeface="+mn-cs"/>
              </a:rPr>
              <a:t>设备，又叫逻辑门。</a:t>
            </a:r>
            <a:endParaRPr lang="en-US" altLang="zh-CN" sz="2800" dirty="0"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>
                <a:solidFill>
                  <a:srgbClr val="3333FF"/>
                </a:solidFill>
                <a:ea typeface="宋体" panose="02010600030101010101" pitchFamily="2" charset="-122"/>
                <a:cs typeface="+mn-cs"/>
              </a:rPr>
              <a:t>电路：</a:t>
            </a:r>
            <a:r>
              <a:rPr lang="zh-CN" altLang="en-US" sz="2800" dirty="0" smtClean="0">
                <a:ea typeface="宋体" panose="02010600030101010101" pitchFamily="2" charset="-122"/>
                <a:cs typeface="+mn-cs"/>
              </a:rPr>
              <a:t>门</a:t>
            </a:r>
            <a:r>
              <a:rPr lang="zh-CN" altLang="en-US" sz="2800" dirty="0">
                <a:ea typeface="宋体" panose="02010600030101010101" pitchFamily="2" charset="-122"/>
                <a:cs typeface="+mn-cs"/>
              </a:rPr>
              <a:t>被结合起来完成更多的任务</a:t>
            </a:r>
            <a:endParaRPr lang="en-US" sz="2800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FontTx/>
              <a:buNone/>
              <a:defRPr/>
            </a:pPr>
            <a:r>
              <a:rPr lang="zh-CN" altLang="en-US" sz="2800" dirty="0" smtClean="0">
                <a:ea typeface="宋体" panose="02010600030101010101" pitchFamily="2" charset="-122"/>
                <a:cs typeface="+mn-cs"/>
              </a:rPr>
              <a:t>六种类型的门：</a:t>
            </a:r>
            <a:endParaRPr lang="en-US" dirty="0" smtClean="0">
              <a:ea typeface="宋体" panose="02010600030101010101" pitchFamily="2" charset="-122"/>
              <a:cs typeface="+mn-cs"/>
            </a:endParaRPr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r>
              <a:rPr lang="zh-CN" altLang="en-US" sz="2400" dirty="0" smtClean="0">
                <a:solidFill>
                  <a:srgbClr val="3333FF"/>
                </a:solidFill>
                <a:ea typeface="宋体" panose="02010600030101010101" pitchFamily="2" charset="-122"/>
              </a:rPr>
              <a:t>非门；与门；或门；异或门；与非门；或非门</a:t>
            </a:r>
            <a:endParaRPr lang="en-US" sz="2400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6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A616E8-2F19-47DB-B74E-75D096F8D51B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47509" y="1377244"/>
            <a:ext cx="8215489" cy="408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多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核处理器</a:t>
            </a:r>
            <a:r>
              <a:rPr kumimoji="1" lang="zh-CN" altLang="en-US" b="1" kern="0" dirty="0">
                <a:solidFill>
                  <a:srgbClr val="0000FF"/>
                </a:solidFill>
                <a:latin typeface="宋体" pitchFamily="2" charset="-122"/>
                <a:ea typeface="宋体"/>
              </a:rPr>
              <a:t>：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有多个独立的核心，即</a:t>
            </a:r>
            <a:r>
              <a:rPr kumimoji="1" lang="en-US" altLang="zh-CN" b="1" kern="0" dirty="0">
                <a:latin typeface="宋体" pitchFamily="2" charset="-122"/>
                <a:ea typeface="宋体"/>
              </a:rPr>
              <a:t>CPU</a:t>
            </a: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超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能量处理器：</a:t>
            </a:r>
            <a:r>
              <a:rPr kumimoji="1" lang="zh-CN" altLang="en-US" b="1" kern="0" dirty="0">
                <a:latin typeface="Times New Roman"/>
                <a:ea typeface="宋体"/>
              </a:rPr>
              <a:t>有多个执行单元，如</a:t>
            </a:r>
            <a:r>
              <a:rPr kumimoji="1" lang="en-US" altLang="zh-CN" b="1" kern="0" dirty="0">
                <a:latin typeface="Times New Roman"/>
                <a:ea typeface="宋体"/>
              </a:rPr>
              <a:t>ALU</a:t>
            </a: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对称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多处理器：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包含多个相同核心，共享内存</a:t>
            </a: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，通过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总线相连</a:t>
            </a: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b="1" kern="0" dirty="0" smtClean="0">
                <a:solidFill>
                  <a:srgbClr val="0000FF"/>
                </a:solidFill>
                <a:latin typeface="Times New Roman"/>
                <a:ea typeface="宋体"/>
              </a:rPr>
              <a:t>分布式计算机</a:t>
            </a:r>
            <a:r>
              <a:rPr kumimoji="1" lang="zh-CN" altLang="en-US" b="1" kern="0" dirty="0">
                <a:solidFill>
                  <a:srgbClr val="0000FF"/>
                </a:solidFill>
                <a:latin typeface="Times New Roman"/>
                <a:ea typeface="宋体"/>
              </a:rPr>
              <a:t>：</a:t>
            </a:r>
            <a:r>
              <a:rPr kumimoji="1" lang="zh-CN" altLang="en-US" b="1" kern="0" dirty="0">
                <a:latin typeface="宋体" pitchFamily="2" charset="-122"/>
                <a:ea typeface="宋体"/>
              </a:rPr>
              <a:t>包含多个内存单元，通过网络相连</a:t>
            </a:r>
            <a:r>
              <a:rPr kumimoji="1" lang="zh-CN" altLang="en-US" b="1" kern="0" dirty="0" smtClean="0">
                <a:latin typeface="宋体" pitchFamily="2" charset="-122"/>
                <a:ea typeface="宋体"/>
              </a:rPr>
              <a:t>。</a:t>
            </a:r>
            <a:endParaRPr kumimoji="1" lang="en-US" altLang="zh-CN" b="1" kern="0" dirty="0" smtClean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en-US" altLang="zh-CN" b="1" kern="0" dirty="0" smtClean="0">
                <a:latin typeface="Times New Roman"/>
                <a:ea typeface="宋体"/>
              </a:rPr>
              <a:t>……</a:t>
            </a:r>
            <a:endParaRPr kumimoji="1" lang="en-US" altLang="zh-CN" b="1" kern="0" dirty="0">
              <a:latin typeface="宋体" pitchFamily="2" charset="-122"/>
              <a:ea typeface="宋体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kumimoji="1" lang="en-US" altLang="zh-CN" b="1" kern="0" dirty="0">
              <a:latin typeface="宋体" pitchFamily="2" charset="-122"/>
              <a:ea typeface="宋体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211" y="152400"/>
            <a:ext cx="7543800" cy="908756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5.4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并行体系结构</a:t>
            </a:r>
            <a:r>
              <a:rPr lang="en-US" altLang="zh-CN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并行硬件分类</a:t>
            </a:r>
            <a:endParaRPr lang="en-US" altLang="zh-CN" b="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1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道德问题</a:t>
            </a:r>
            <a:endParaRPr lang="en-US" altLang="zh-CN" b="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51933" y="1295400"/>
            <a:ext cx="7882467" cy="44958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数字鸿沟</a:t>
            </a:r>
            <a:endParaRPr lang="zh-CN" altLang="en-US" sz="1800" dirty="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数字鸿沟是什么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数字鸿沟是怎么影响你的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什么是“每个孩子一台笔记本”计划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?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为什么发展中国家处于这样劣势？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智能手机和这个问题有关吗？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9D7288E6-768F-4847-9A90-D806B1266FBE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41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latin typeface="宋体" pitchFamily="2" charset="-122"/>
                <a:ea typeface="宋体" pitchFamily="2" charset="-122"/>
              </a:rPr>
              <a:t>我是谁</a:t>
            </a:r>
            <a:r>
              <a:rPr lang="en-US" altLang="zh-CN" b="0" smtClean="0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9BBA636-A39A-4E2D-8451-1D1B8A4EDC43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42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6096000" y="1828800"/>
            <a:ext cx="29718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一则诉讼决定了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我的遗产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  <a:p>
            <a:endParaRPr lang="en-US" altLang="zh-CN">
              <a:latin typeface="宋体" pitchFamily="2" charset="-122"/>
              <a:ea typeface="宋体" pitchFamily="2" charset="-122"/>
            </a:endParaRPr>
          </a:p>
          <a:p>
            <a:r>
              <a:rPr lang="zh-CN" altLang="en-US">
                <a:latin typeface="宋体" pitchFamily="2" charset="-122"/>
                <a:ea typeface="宋体" pitchFamily="2" charset="-122"/>
              </a:rPr>
              <a:t>诉讼是关于什么的？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9941" name="Picture 1" descr="76466_CH05_Atanasoff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32004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/>
          <a:lstStyle/>
          <a:p>
            <a:r>
              <a:rPr lang="zh-CN" altLang="en-US" b="0" dirty="0" smtClean="0">
                <a:latin typeface="宋体" pitchFamily="2" charset="-122"/>
                <a:ea typeface="宋体" pitchFamily="2" charset="-122"/>
              </a:rPr>
              <a:t>你知道吗</a:t>
            </a:r>
            <a:r>
              <a:rPr lang="en-US" altLang="zh-CN" b="0" dirty="0" smtClean="0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DC6DEC4-F1E6-4503-9F7C-E1B2DBC33C6C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43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0964" name="Picture 4" descr="41493_DSGN_question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412522"/>
            <a:ext cx="693420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71600" y="1981200"/>
            <a:ext cx="6807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莫里斯威尔克斯在开始编程的六周内发现了什么？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638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张选票中，布什获得了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4,258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，克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里获得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了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260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张选票。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???</a:t>
            </a:r>
          </a:p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谁是电脑之父？</a:t>
            </a:r>
          </a:p>
          <a:p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奥巴马总统拒绝放弃什么？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32466" y="2209800"/>
            <a:ext cx="6239934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 algn="just" eaLnBrk="1" hangingPunct="1">
              <a:lnSpc>
                <a:spcPct val="150000"/>
              </a:lnSpc>
              <a:defRPr/>
            </a:pPr>
            <a:r>
              <a:rPr lang="en-US" altLang="zh-CN" sz="2800" b="1" kern="0" dirty="0">
                <a:latin typeface="宋体" pitchFamily="2" charset="-122"/>
                <a:sym typeface="+mn-ea"/>
              </a:rPr>
              <a:t>24(c),</a:t>
            </a:r>
            <a:r>
              <a:rPr lang="en-US" altLang="zh-CN" sz="2800" b="1" kern="0" dirty="0" smtClean="0">
                <a:latin typeface="宋体" pitchFamily="2" charset="-122"/>
                <a:sym typeface="+mn-ea"/>
              </a:rPr>
              <a:t>26,30,32,34,35,37,38,40,44,48,52,54,56,60-62</a:t>
            </a:r>
            <a:r>
              <a:rPr lang="en-US" altLang="zh-CN" sz="2800" b="1" kern="0" dirty="0">
                <a:latin typeface="宋体" pitchFamily="2" charset="-122"/>
                <a:sym typeface="+mn-ea"/>
              </a:rPr>
              <a:t>。</a:t>
            </a:r>
            <a:endParaRPr lang="en-US" altLang="zh-CN" sz="2800" b="1" kern="0" dirty="0">
              <a:latin typeface="宋体" pitchFamily="2" charset="-122"/>
              <a:ea typeface="+mj-ea"/>
              <a:cs typeface="+mj-cs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914400"/>
            <a:ext cx="8035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i="1" kern="0" dirty="0" smtClean="0">
                <a:solidFill>
                  <a:srgbClr val="FF66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Homework</a:t>
            </a:r>
            <a:endParaRPr lang="zh-CN" altLang="en-US" sz="3200" b="1" i="1" kern="0" dirty="0">
              <a:latin typeface="Times New Roman" pitchFamily="18" charset="0"/>
              <a:ea typeface="+mj-ea"/>
              <a:cs typeface="Times New Roman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84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35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3200" b="1" kern="0" dirty="0" smtClean="0">
                <a:solidFill>
                  <a:srgbClr val="FF66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  <a:sym typeface="+mn-ea"/>
              </a:rPr>
              <a:t>计算机导论大作业</a:t>
            </a:r>
            <a:endParaRPr lang="zh-CN" altLang="en-US" sz="3200" b="1" kern="0" dirty="0">
              <a:latin typeface="宋体" pitchFamily="2" charset="-122"/>
              <a:ea typeface="宋体" pitchFamily="2" charset="-122"/>
              <a:cs typeface="Times New Roman" pitchFamily="18" charset="0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295400"/>
            <a:ext cx="8382000" cy="4616648"/>
          </a:xfrm>
          <a:prstGeom prst="rect">
            <a:avLst/>
          </a:prstGeom>
          <a:noFill/>
          <a:ln>
            <a:solidFill>
              <a:srgbClr val="327CB8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内容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题目一：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兴趣选择一款互联网产品，既可以是智能硬件如：苹果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手表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iwatch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), 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也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可以是手机（计算机）应用软件，如：大众点评，滴滴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</a:rPr>
              <a:t>……</a:t>
            </a:r>
            <a:r>
              <a:rPr lang="zh-CN" altLang="en-US" sz="2000" smtClean="0">
                <a:latin typeface="宋体" pitchFamily="2" charset="-122"/>
                <a:ea typeface="宋体" pitchFamily="2" charset="-122"/>
              </a:rPr>
              <a:t>把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自己看做产品经理，分析其基本运行模式、盈利模式、优缺点、需要改进的地方，产品未来的发展方向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题目二：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根据兴趣选择某种智能需求或研究方向，设计一款智能软件产品，需要至少完成需求分析阶段，描述清楚问题来源，当前状况，发明创新之处，设计详述，后期计划等。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题目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三：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根据自己的认识思考未来计算机方向（人工智能、大数据、物联网等）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066800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门和门的构造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534400" cy="1447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+mn-cs"/>
              </a:rPr>
              <a:t>与门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+mn-cs"/>
              </a:rPr>
              <a:t>接受两个输入信号如果两个都是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+mn-cs"/>
              </a:rPr>
              <a:t>，则输出为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+mn-cs"/>
              </a:rPr>
              <a:t>1; 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+mn-cs"/>
              </a:rPr>
              <a:t>否则，输出为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endParaRPr lang="en-US" sz="2800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7" name="Picture 10" descr="17606_02_003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391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9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610600" cy="15240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+mn-cs"/>
              </a:rPr>
              <a:t>或门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+mn-cs"/>
              </a:rPr>
              <a:t>接受两个输入信号如果两者都为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cs typeface="+mn-cs"/>
              </a:rPr>
              <a:t>0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+mn-cs"/>
              </a:rPr>
              <a:t>，则输出为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cs typeface="+mn-cs"/>
              </a:rPr>
              <a:t>0; 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+mn-cs"/>
              </a:rPr>
              <a:t>否则，输出为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  <a:cs typeface="+mn-cs"/>
              </a:rPr>
              <a:t>1</a:t>
            </a:r>
            <a:endParaRPr lang="en-US" sz="2800" dirty="0"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5" name="Picture 12" descr="17606_02_003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705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57200" y="990600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门和门的构造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4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458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b="0" dirty="0">
                <a:solidFill>
                  <a:srgbClr val="0000FF"/>
                </a:solidFill>
                <a:ea typeface="宋体" pitchFamily="2" charset="-122"/>
              </a:rPr>
              <a:t>异或门</a:t>
            </a:r>
            <a:r>
              <a:rPr lang="zh-CN" altLang="en-US" sz="2800" b="0" dirty="0">
                <a:ea typeface="宋体" pitchFamily="2" charset="-122"/>
              </a:rPr>
              <a:t>接受两个输入信号如果两者相同，则输出为</a:t>
            </a:r>
            <a:r>
              <a:rPr lang="en-US" altLang="zh-CN" sz="2800" b="0" dirty="0">
                <a:ea typeface="宋体" pitchFamily="2" charset="-122"/>
              </a:rPr>
              <a:t>0;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2800" b="0" dirty="0">
                <a:ea typeface="宋体" pitchFamily="2" charset="-122"/>
              </a:rPr>
              <a:t>否则，输出为</a:t>
            </a:r>
            <a:r>
              <a:rPr lang="en-US" altLang="zh-CN" sz="2800" b="0" dirty="0">
                <a:ea typeface="宋体" pitchFamily="2" charset="-122"/>
              </a:rPr>
              <a:t>1</a:t>
            </a:r>
            <a:endParaRPr lang="en-US" b="0" dirty="0">
              <a:ea typeface="宋体" pitchFamily="2" charset="-122"/>
            </a:endParaRPr>
          </a:p>
        </p:txBody>
      </p:sp>
      <p:pic>
        <p:nvPicPr>
          <p:cNvPr id="5" name="Picture 7" descr="17606_02_004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0563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3812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57200" y="1090612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门和门的构造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4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1C819-C044-4C83-9102-5C520BB3D1E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前序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晶体管和门电路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57200" y="1066800"/>
            <a:ext cx="2375516" cy="509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itchFamily="2" charset="-122"/>
                <a:ea typeface="宋体" pitchFamily="2" charset="-122"/>
              </a:rPr>
              <a:t>门和门的构造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" name="Picture 6" descr="17606_02_004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521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505200" y="5181600"/>
            <a:ext cx="14414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1400" dirty="0">
                <a:latin typeface="宋体" pitchFamily="2" charset="-122"/>
                <a:ea typeface="宋体" pitchFamily="2" charset="-122"/>
              </a:rPr>
              <a:t>三极管构造门</a:t>
            </a:r>
            <a:endParaRPr lang="en-US" sz="1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8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C296684-A3BD-4271-8050-822CA7A76579}" type="slidenum">
              <a:rPr lang="en-US" altLang="zh-CN" sz="14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4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US" altLang="zh-CN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5.1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独立的计算机部件</a:t>
            </a:r>
            <a:endParaRPr lang="en-US" altLang="zh-CN" b="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333500" y="6324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zh-CN" altLang="zh-CN" sz="140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6150" name="Picture 6" descr="17606_02_0059A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6962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762000" y="2819400"/>
            <a:ext cx="7696200" cy="2678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                                                                                                                                       </a:t>
            </a:r>
          </a:p>
          <a:p>
            <a:r>
              <a:rPr lang="en-US" altLang="zh-CN" sz="1600" dirty="0">
                <a:latin typeface="宋体" pitchFamily="2" charset="-122"/>
                <a:ea typeface="宋体" pitchFamily="2" charset="-122"/>
              </a:rPr>
              <a:t>•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Intel® Core™ 2 Duo (2.66GHz/1066Mhz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FSB/6MB cache)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15.6</a:t>
            </a:r>
            <a:r>
              <a:rPr lang="ja-JP" altLang="en-US" sz="14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en-US" altLang="ja-JP" sz="1400" dirty="0">
                <a:latin typeface="宋体" pitchFamily="2" charset="-122"/>
                <a:ea typeface="宋体" pitchFamily="2" charset="-122"/>
              </a:rPr>
              <a:t> High Definition (1080p) LED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Backlit LCD Display (1366 x 768)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512MB ATI Mobility Radeon Graphics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Built-in 2.0MP Web Camera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4GB Shared Dual Channel DDR2 at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800MHz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500GB SATA Hard Drive at 5400RPM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8X Slot Load DL DVD+/- RW Drive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802.11 a/g/n and Bluetooth 3.0</a:t>
            </a:r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4419600" y="3022144"/>
            <a:ext cx="3886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• 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85 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WHr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 Lithium Ion Battery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(2) USB 2.0, HDMI, 15-pin VGA, Ethernet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10/100/1000, IEEE 1394 </a:t>
            </a:r>
            <a:r>
              <a:rPr lang="en-US" altLang="zh-CN" sz="1400" dirty="0" err="1">
                <a:latin typeface="宋体" pitchFamily="2" charset="-122"/>
                <a:ea typeface="宋体" pitchFamily="2" charset="-122"/>
              </a:rPr>
              <a:t>Firewire</a:t>
            </a:r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, Express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Card, Audio line-in, line-out, mic-in</a:t>
            </a:r>
          </a:p>
          <a:p>
            <a:r>
              <a:rPr lang="pl-PL" altLang="zh-CN" sz="1400" dirty="0">
                <a:latin typeface="宋体" pitchFamily="2" charset="-122"/>
                <a:ea typeface="宋体" pitchFamily="2" charset="-122"/>
              </a:rPr>
              <a:t>• 14.8W X 1.2H X 10.1D, 5.6 lbs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Microsoft0® Windows 7® Professional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Microsoft® Office Home and Student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2007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• 36-Month subscription to McAfee</a:t>
            </a:r>
          </a:p>
          <a:p>
            <a:r>
              <a:rPr lang="en-US" altLang="zh-CN" sz="1400" dirty="0">
                <a:latin typeface="宋体" pitchFamily="2" charset="-122"/>
                <a:ea typeface="宋体" pitchFamily="2" charset="-122"/>
              </a:rPr>
              <a:t>Security Center Anti-virus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1" y="1295400"/>
            <a:ext cx="89154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计算机领域的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术语和缩写</a:t>
            </a:r>
            <a:r>
              <a:rPr lang="zh-CN" altLang="en-US" sz="2400" dirty="0" smtClean="0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很多。如下，一则笔记本电脑配置单：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6381</TotalTime>
  <Words>2434</Words>
  <Application>Microsoft Office PowerPoint</Application>
  <PresentationFormat>全屏显示(4:3)</PresentationFormat>
  <Paragraphs>339</Paragraphs>
  <Slides>45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主题5</vt:lpstr>
      <vt:lpstr>第5章</vt:lpstr>
      <vt:lpstr>章节目标</vt:lpstr>
      <vt:lpstr>前序—晶体管和门电路</vt:lpstr>
      <vt:lpstr>前序—晶体管和门电路</vt:lpstr>
      <vt:lpstr>前序—晶体管和门电路</vt:lpstr>
      <vt:lpstr>前序—晶体管和门电路</vt:lpstr>
      <vt:lpstr>前序—晶体管和门电路</vt:lpstr>
      <vt:lpstr>前序—晶体管和门电路</vt:lpstr>
      <vt:lpstr>5.1 独立的计算机部件</vt:lpstr>
      <vt:lpstr>术语</vt:lpstr>
      <vt:lpstr>术语</vt:lpstr>
      <vt:lpstr>5.2 存储程序概念—冯·诺伊曼体系结构</vt:lpstr>
      <vt:lpstr>5.2 存储程序概念—冯·诺伊曼体系结构</vt:lpstr>
      <vt:lpstr>5.2 存储程序概念—冯·诺伊曼体系结构</vt:lpstr>
      <vt:lpstr>5.2 存储程序概念—冯·诺伊曼体系结构</vt:lpstr>
      <vt:lpstr>PowerPoint 演示文稿</vt:lpstr>
      <vt:lpstr>5.2 存储程序概念—冯·诺伊曼体系结构</vt:lpstr>
      <vt:lpstr>5.2 存储程序概念—冯·诺伊曼体系结构</vt:lpstr>
      <vt:lpstr>5.2 存储程序概念—冯·诺伊曼体系结构</vt:lpstr>
      <vt:lpstr>5.2 存储程序概念—冯·诺伊曼体系结构</vt:lpstr>
      <vt:lpstr>5.2 存储程序概念—冯·诺伊曼体系结构</vt:lpstr>
      <vt:lpstr>5.2 存储程序概念—冯·诺伊曼体系结构</vt:lpstr>
      <vt:lpstr>5.2 存储程序概念—RAM和ROM</vt:lpstr>
      <vt:lpstr>5.2 存储程序概念—读取/执行周期</vt:lpstr>
      <vt:lpstr>5.2 存储程序概念—读取/执行周期</vt:lpstr>
      <vt:lpstr>5.2 存储程序概念—读取/执行周期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5.2 存储程序概念—二级存储设备</vt:lpstr>
      <vt:lpstr>5.3 嵌入式系统</vt:lpstr>
      <vt:lpstr>5.4 并行体系结构—并行计算</vt:lpstr>
      <vt:lpstr>5.4 并行体系结构—并行计算</vt:lpstr>
      <vt:lpstr>5.4 并行体系结构—并行硬件分类</vt:lpstr>
      <vt:lpstr>道德问题</vt:lpstr>
      <vt:lpstr>我是谁?</vt:lpstr>
      <vt:lpstr>你知道吗?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lynn</cp:lastModifiedBy>
  <cp:revision>111</cp:revision>
  <dcterms:created xsi:type="dcterms:W3CDTF">2002-06-09T00:44:04Z</dcterms:created>
  <dcterms:modified xsi:type="dcterms:W3CDTF">2019-10-09T02:24:06Z</dcterms:modified>
</cp:coreProperties>
</file>