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69" r:id="rId1"/>
  </p:sldMasterIdLst>
  <p:notesMasterIdLst>
    <p:notesMasterId r:id="rId68"/>
  </p:notesMasterIdLst>
  <p:handoutMasterIdLst>
    <p:handoutMasterId r:id="rId69"/>
  </p:handoutMasterIdLst>
  <p:sldIdLst>
    <p:sldId id="394" r:id="rId2"/>
    <p:sldId id="257" r:id="rId3"/>
    <p:sldId id="434" r:id="rId4"/>
    <p:sldId id="418" r:id="rId5"/>
    <p:sldId id="447" r:id="rId6"/>
    <p:sldId id="422" r:id="rId7"/>
    <p:sldId id="421" r:id="rId8"/>
    <p:sldId id="419" r:id="rId9"/>
    <p:sldId id="420" r:id="rId10"/>
    <p:sldId id="423" r:id="rId11"/>
    <p:sldId id="425" r:id="rId12"/>
    <p:sldId id="451" r:id="rId13"/>
    <p:sldId id="424" r:id="rId14"/>
    <p:sldId id="426" r:id="rId15"/>
    <p:sldId id="427" r:id="rId16"/>
    <p:sldId id="429" r:id="rId17"/>
    <p:sldId id="431" r:id="rId18"/>
    <p:sldId id="428" r:id="rId19"/>
    <p:sldId id="430" r:id="rId20"/>
    <p:sldId id="449" r:id="rId21"/>
    <p:sldId id="450" r:id="rId22"/>
    <p:sldId id="432" r:id="rId23"/>
    <p:sldId id="441" r:id="rId24"/>
    <p:sldId id="440" r:id="rId25"/>
    <p:sldId id="438" r:id="rId26"/>
    <p:sldId id="437" r:id="rId27"/>
    <p:sldId id="435" r:id="rId28"/>
    <p:sldId id="436" r:id="rId29"/>
    <p:sldId id="433" r:id="rId30"/>
    <p:sldId id="453" r:id="rId31"/>
    <p:sldId id="452" r:id="rId32"/>
    <p:sldId id="454" r:id="rId33"/>
    <p:sldId id="442" r:id="rId34"/>
    <p:sldId id="443" r:id="rId35"/>
    <p:sldId id="445" r:id="rId36"/>
    <p:sldId id="455" r:id="rId37"/>
    <p:sldId id="444" r:id="rId38"/>
    <p:sldId id="407" r:id="rId39"/>
    <p:sldId id="373" r:id="rId40"/>
    <p:sldId id="374" r:id="rId41"/>
    <p:sldId id="375" r:id="rId42"/>
    <p:sldId id="376" r:id="rId43"/>
    <p:sldId id="408" r:id="rId44"/>
    <p:sldId id="265" r:id="rId45"/>
    <p:sldId id="267" r:id="rId46"/>
    <p:sldId id="289" r:id="rId47"/>
    <p:sldId id="456" r:id="rId48"/>
    <p:sldId id="305" r:id="rId49"/>
    <p:sldId id="306" r:id="rId50"/>
    <p:sldId id="308" r:id="rId51"/>
    <p:sldId id="309" r:id="rId52"/>
    <p:sldId id="302" r:id="rId53"/>
    <p:sldId id="303" r:id="rId54"/>
    <p:sldId id="310" r:id="rId55"/>
    <p:sldId id="416" r:id="rId56"/>
    <p:sldId id="415" r:id="rId57"/>
    <p:sldId id="311" r:id="rId58"/>
    <p:sldId id="457" r:id="rId59"/>
    <p:sldId id="458" r:id="rId60"/>
    <p:sldId id="417" r:id="rId61"/>
    <p:sldId id="383" r:id="rId62"/>
    <p:sldId id="387" r:id="rId63"/>
    <p:sldId id="388" r:id="rId64"/>
    <p:sldId id="389" r:id="rId65"/>
    <p:sldId id="390" r:id="rId66"/>
    <p:sldId id="393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926" autoAdjust="0"/>
  </p:normalViewPr>
  <p:slideViewPr>
    <p:cSldViewPr>
      <p:cViewPr varScale="1">
        <p:scale>
          <a:sx n="87" d="100"/>
          <a:sy n="87" d="100"/>
        </p:scale>
        <p:origin x="-10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4866"/>
    </p:cViewPr>
  </p:sorterViewPr>
  <p:notesViewPr>
    <p:cSldViewPr>
      <p:cViewPr varScale="1">
        <p:scale>
          <a:sx n="56" d="100"/>
          <a:sy n="56" d="100"/>
        </p:scale>
        <p:origin x="-186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32B104A3-5902-4CC8-88EE-D7886C18720D}" type="datetimeFigureOut">
              <a:rPr lang="en-US" altLang="zh-CN"/>
              <a:pPr>
                <a:defRPr/>
              </a:pPr>
              <a:t>10/14/2019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262B4E60-77F2-4E49-B16B-1555C6DE03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40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8614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" charset="0"/>
              </a:defRPr>
            </a:lvl1pPr>
          </a:lstStyle>
          <a:p>
            <a:pPr>
              <a:defRPr/>
            </a:pPr>
            <a:fld id="{E009BD6C-40E4-4415-B9AF-53B4074441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882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B7B2A594-14A9-4FD0-8D79-646A34C18D5B}" type="slidenum">
              <a:rPr lang="en-US" altLang="zh-CN" sz="1200" i="0" smtClean="0">
                <a:latin typeface="Times" charset="0"/>
              </a:rPr>
              <a:pPr/>
              <a:t>1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5957D66D-2030-4E6E-BEF1-FBD5EE78BF91}" type="slidenum">
              <a:rPr lang="en-US" altLang="zh-CN" sz="1200" i="0" smtClean="0">
                <a:latin typeface="Times" charset="0"/>
              </a:rPr>
              <a:pPr/>
              <a:t>45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DAC1C44-26AE-4983-B6BB-E9FC77D24D69}" type="slidenum">
              <a:rPr lang="en-US" altLang="zh-CN" sz="1200" i="0" smtClean="0">
                <a:latin typeface="Times" charset="0"/>
              </a:rPr>
              <a:pPr/>
              <a:t>46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DAC1C44-26AE-4983-B6BB-E9FC77D24D69}" type="slidenum">
              <a:rPr lang="en-US" altLang="zh-CN" sz="1200" i="0" smtClean="0">
                <a:latin typeface="Times" charset="0"/>
              </a:rPr>
              <a:pPr/>
              <a:t>47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2D7F39A6-DB7A-4488-955F-ED19F2327562}" type="slidenum">
              <a:rPr lang="en-US" altLang="zh-CN" sz="1200" i="0" smtClean="0">
                <a:latin typeface="Times" charset="0"/>
              </a:rPr>
              <a:pPr/>
              <a:t>48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262B6E28-04C0-4FFE-BE40-EB08E98157CC}" type="slidenum">
              <a:rPr lang="en-US" altLang="zh-CN" sz="1200" i="0" smtClean="0">
                <a:latin typeface="Times" charset="0"/>
              </a:rPr>
              <a:pPr/>
              <a:t>49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2262836-0EF7-428A-8928-726A0222AB81}" type="slidenum">
              <a:rPr lang="en-US" altLang="zh-CN" sz="1200" i="0" smtClean="0">
                <a:latin typeface="Times" charset="0"/>
              </a:rPr>
              <a:pPr/>
              <a:t>50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88951A7B-3591-48AD-9A54-83F60AB771F0}" type="slidenum">
              <a:rPr lang="en-US" altLang="zh-CN" sz="1200" i="0" smtClean="0">
                <a:latin typeface="Times" charset="0"/>
              </a:rPr>
              <a:pPr/>
              <a:t>51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B14677A-A5C0-4CA0-B58D-E0B0896DB866}" type="slidenum">
              <a:rPr lang="en-US" altLang="zh-CN" sz="1200" i="0" smtClean="0">
                <a:latin typeface="Times" charset="0"/>
              </a:rPr>
              <a:pPr/>
              <a:t>52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90B51DCF-CC1F-4EF8-BB2B-0D4687FE304D}" type="slidenum">
              <a:rPr lang="en-US" altLang="zh-CN" sz="1200" i="0" smtClean="0">
                <a:latin typeface="Times" charset="0"/>
              </a:rPr>
              <a:pPr/>
              <a:t>53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D565AEDB-3466-46E0-8AD0-28DB24CB703B}" type="slidenum">
              <a:rPr lang="en-US" altLang="zh-CN" sz="1200" i="0" smtClean="0">
                <a:latin typeface="Times" charset="0"/>
              </a:rPr>
              <a:pPr/>
              <a:t>54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86FB6DCA-05DC-48E6-858C-558AD2E99B6A}" type="slidenum">
              <a:rPr lang="en-US" altLang="zh-CN" sz="1200" i="0" smtClean="0">
                <a:latin typeface="Times" charset="0"/>
              </a:rPr>
              <a:pPr/>
              <a:t>2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9318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/>
            <a:fld id="{B4555F4B-479E-4620-A72F-E92FA92F9419}" type="slidenum">
              <a:rPr lang="en-US" altLang="zh-CN" sz="1200" i="0">
                <a:latin typeface="Times" charset="0"/>
              </a:rPr>
              <a:pPr algn="r"/>
              <a:t>55</a:t>
            </a:fld>
            <a:endParaRPr lang="en-US" altLang="zh-CN" sz="1200" i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94212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/>
            <a:fld id="{3A7075DA-E432-4AB5-AAFE-A7DBBC551C74}" type="slidenum">
              <a:rPr lang="en-US" altLang="zh-CN" sz="1200" i="0">
                <a:latin typeface="Times" charset="0"/>
              </a:rPr>
              <a:pPr algn="r"/>
              <a:t>56</a:t>
            </a:fld>
            <a:endParaRPr lang="en-US" altLang="zh-CN" sz="1200" i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6E10B78-3BC7-41CF-A842-5F9AD4AFC9CB}" type="slidenum">
              <a:rPr lang="en-US" altLang="zh-CN" sz="1200" i="0" smtClean="0">
                <a:latin typeface="Times" charset="0"/>
              </a:rPr>
              <a:pPr/>
              <a:t>57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6E10B78-3BC7-41CF-A842-5F9AD4AFC9CB}" type="slidenum">
              <a:rPr lang="en-US" altLang="zh-CN" sz="1200" i="0" smtClean="0">
                <a:latin typeface="Times" charset="0"/>
              </a:rPr>
              <a:pPr/>
              <a:t>58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6E10B78-3BC7-41CF-A842-5F9AD4AFC9CB}" type="slidenum">
              <a:rPr lang="en-US" altLang="zh-CN" sz="1200" i="0" smtClean="0">
                <a:latin typeface="Times" charset="0"/>
              </a:rPr>
              <a:pPr/>
              <a:t>59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/>
            <a:fld id="{7AEA2769-DA69-4883-9F6A-5DE5768E017F}" type="slidenum">
              <a:rPr lang="en-US" altLang="zh-CN" sz="1200" i="0">
                <a:latin typeface="Times" charset="0"/>
              </a:rPr>
              <a:pPr algn="r"/>
              <a:t>60</a:t>
            </a:fld>
            <a:endParaRPr lang="en-US" altLang="zh-CN" sz="1200" i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109483B6-BB5F-4CD5-B423-65E72C596527}" type="slidenum">
              <a:rPr lang="en-US" altLang="zh-CN" sz="1200" i="0" smtClean="0">
                <a:latin typeface="Times" charset="0"/>
              </a:rPr>
              <a:pPr/>
              <a:t>61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D6D9BD82-B954-45E1-8CA4-4957A8796FB6}" type="slidenum">
              <a:rPr lang="en-US" altLang="zh-CN" sz="1200" i="0" smtClean="0">
                <a:latin typeface="Times" charset="0"/>
              </a:rPr>
              <a:pPr/>
              <a:t>62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713857B9-FF53-430E-A386-5CF7FA7B56F6}" type="slidenum">
              <a:rPr lang="en-US" altLang="zh-CN" sz="1200" i="0" smtClean="0">
                <a:latin typeface="Times" charset="0"/>
              </a:rPr>
              <a:pPr/>
              <a:t>63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B42CB7F5-97B6-49B2-8756-25D466C7456B}" type="slidenum">
              <a:rPr lang="en-US" altLang="zh-CN" sz="1200" i="0" smtClean="0">
                <a:latin typeface="Times" charset="0"/>
              </a:rPr>
              <a:pPr/>
              <a:t>64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7270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/>
            <a:fld id="{739D7883-7DE0-4DD1-AD83-31435388D072}" type="slidenum">
              <a:rPr lang="en-US" altLang="zh-CN" sz="1200" i="0">
                <a:latin typeface="Times" charset="0"/>
              </a:rPr>
              <a:pPr algn="r"/>
              <a:t>38</a:t>
            </a:fld>
            <a:endParaRPr lang="en-US" altLang="zh-CN" sz="1200" i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6BB7262B-C011-463D-B56C-97B839A41A46}" type="slidenum">
              <a:rPr lang="en-US" altLang="zh-CN" sz="1200" i="0" smtClean="0">
                <a:latin typeface="Times" charset="0"/>
              </a:rPr>
              <a:pPr/>
              <a:t>65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F572FCA9-48AB-4114-A038-0565E3E21794}" type="slidenum">
              <a:rPr lang="en-US" altLang="zh-CN" sz="1200" i="0" smtClean="0">
                <a:latin typeface="Times" charset="0"/>
              </a:rPr>
              <a:pPr/>
              <a:t>66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Times" charset="0"/>
              </a:rPr>
              <a:t>Program in assembly language</a:t>
            </a:r>
          </a:p>
          <a:p>
            <a:r>
              <a:rPr lang="zh-CN" altLang="en-US" smtClean="0">
                <a:latin typeface="Times" charset="0"/>
              </a:rPr>
              <a:t>汇编语言程序</a:t>
            </a:r>
            <a:endParaRPr lang="en-US" altLang="zh-CN" smtClean="0">
              <a:latin typeface="Times" charset="0"/>
            </a:endParaRPr>
          </a:p>
          <a:p>
            <a:r>
              <a:rPr lang="en-US" altLang="zh-CN" smtClean="0">
                <a:latin typeface="Times" charset="0"/>
              </a:rPr>
              <a:t>Input</a:t>
            </a:r>
          </a:p>
          <a:p>
            <a:r>
              <a:rPr lang="zh-CN" altLang="en-US" smtClean="0">
                <a:latin typeface="Times" charset="0"/>
              </a:rPr>
              <a:t>输入</a:t>
            </a:r>
            <a:endParaRPr lang="en-US" altLang="zh-CN" smtClean="0">
              <a:latin typeface="Times" charset="0"/>
            </a:endParaRPr>
          </a:p>
          <a:p>
            <a:r>
              <a:rPr lang="en-US" altLang="zh-CN" smtClean="0">
                <a:latin typeface="Times" charset="0"/>
              </a:rPr>
              <a:t>Assembler</a:t>
            </a:r>
          </a:p>
          <a:p>
            <a:r>
              <a:rPr lang="zh-CN" altLang="en-US" smtClean="0">
                <a:latin typeface="Times" charset="0"/>
              </a:rPr>
              <a:t>汇编器</a:t>
            </a:r>
            <a:endParaRPr lang="en-US" altLang="zh-CN" smtClean="0">
              <a:latin typeface="Times" charset="0"/>
            </a:endParaRPr>
          </a:p>
          <a:p>
            <a:r>
              <a:rPr lang="en-US" altLang="zh-CN" smtClean="0">
                <a:latin typeface="Times" charset="0"/>
              </a:rPr>
              <a:t>Output</a:t>
            </a:r>
          </a:p>
          <a:p>
            <a:r>
              <a:rPr lang="zh-CN" altLang="en-US" smtClean="0">
                <a:latin typeface="Times" charset="0"/>
              </a:rPr>
              <a:t>输出</a:t>
            </a:r>
            <a:endParaRPr lang="en-US" altLang="zh-CN" smtClean="0">
              <a:latin typeface="Times" charset="0"/>
            </a:endParaRPr>
          </a:p>
          <a:p>
            <a:r>
              <a:rPr lang="en-US" altLang="zh-CN" smtClean="0">
                <a:latin typeface="Times" charset="0"/>
              </a:rPr>
              <a:t>Program in machine code</a:t>
            </a:r>
          </a:p>
          <a:p>
            <a:r>
              <a:rPr lang="zh-CN" altLang="en-US" smtClean="0">
                <a:latin typeface="Times" charset="0"/>
              </a:rPr>
              <a:t>机器码程序</a:t>
            </a:r>
            <a:endParaRPr lang="zh-CN" altLang="zh-CN" smtClean="0">
              <a:latin typeface="Times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B91D0AD7-95B4-4E23-814D-B90D55D146A7}" type="slidenum">
              <a:rPr lang="en-US" altLang="zh-CN" sz="1200" i="0" smtClean="0">
                <a:latin typeface="Times" charset="0"/>
              </a:rPr>
              <a:pPr/>
              <a:t>39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D2DC9777-6C85-43E6-83B9-204FA9AD579A}" type="slidenum">
              <a:rPr lang="en-US" altLang="zh-CN" sz="1200" i="0" smtClean="0">
                <a:latin typeface="Times" charset="0"/>
              </a:rPr>
              <a:pPr/>
              <a:t>40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1D991D11-01EF-452C-93C8-CDAD0A423CF5}" type="slidenum">
              <a:rPr lang="en-US" altLang="zh-CN" sz="1200" i="0" smtClean="0">
                <a:latin typeface="Times" charset="0"/>
              </a:rPr>
              <a:pPr/>
              <a:t>41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E35799B3-26D5-4923-9DB8-95DDD4E40B52}" type="slidenum">
              <a:rPr lang="en-US" altLang="zh-CN" sz="1200" i="0" smtClean="0">
                <a:latin typeface="Times" charset="0"/>
              </a:rPr>
              <a:pPr/>
              <a:t>42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7782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/>
            <a:fld id="{737796C1-CA27-4ED2-BE34-163A579C5410}" type="slidenum">
              <a:rPr lang="en-US" altLang="zh-CN" sz="1200" i="0">
                <a:latin typeface="Times" charset="0"/>
              </a:rPr>
              <a:pPr algn="r"/>
              <a:t>43</a:t>
            </a:fld>
            <a:endParaRPr lang="en-US" altLang="zh-CN" sz="1200" i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B5ECCF83-81A8-4E08-BA67-45E81D4B71DE}" type="slidenum">
              <a:rPr lang="en-US" altLang="zh-CN" sz="1200" i="0" smtClean="0">
                <a:latin typeface="Times" charset="0"/>
              </a:rPr>
              <a:pPr/>
              <a:t>44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noProof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590800"/>
            <a:ext cx="7772400" cy="1470025"/>
          </a:xfrm>
        </p:spPr>
        <p:txBody>
          <a:bodyPr/>
          <a:lstStyle>
            <a:lvl1pPr>
              <a:defRPr sz="4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9248200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0202F-59E4-4654-AE10-74EBCA5BBDE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25975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152400"/>
            <a:ext cx="215265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30555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19C60-8084-40B2-999C-2456494EF75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191796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6E14D-FEB6-4EB0-B6F8-733D7AE56CA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306889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7239-BF55-40D6-BDAD-C44FBC35433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411741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B4047-27FF-4609-B239-95EF5298A34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392756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C4093-3C92-40E7-9515-1F130DE0C73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557713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32739-921F-469B-857C-955F37A075F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183781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1091D-8A77-4A80-9922-1A703AE2F26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505771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6A115-D554-43A6-9AF5-05E32D50E0D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946904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7DF8A-BFF6-4DED-97DD-183FF318C78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9691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7652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172200"/>
            <a:ext cx="457200" cy="3206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i="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A65867A7-25DE-47DE-8906-B2A93C3CB60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9" name="矩形 1"/>
          <p:cNvSpPr>
            <a:spLocks noChangeArrowheads="1"/>
          </p:cNvSpPr>
          <p:nvPr/>
        </p:nvSpPr>
        <p:spPr bwMode="auto">
          <a:xfrm>
            <a:off x="3733800" y="6324600"/>
            <a:ext cx="533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i="0">
              <a:solidFill>
                <a:srgbClr val="000000"/>
              </a:solidFill>
            </a:endParaRPr>
          </a:p>
        </p:txBody>
      </p:sp>
      <p:sp>
        <p:nvSpPr>
          <p:cNvPr id="1030" name="TextBox 7"/>
          <p:cNvSpPr txBox="1">
            <a:spLocks noChangeArrowheads="1"/>
          </p:cNvSpPr>
          <p:nvPr/>
        </p:nvSpPr>
        <p:spPr bwMode="auto">
          <a:xfrm>
            <a:off x="1076325" y="6172200"/>
            <a:ext cx="7991475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zh-CN" altLang="en-US" sz="1200" i="0" smtClean="0">
                <a:latin typeface="隶书" pitchFamily="49" charset="-122"/>
                <a:ea typeface="隶书" pitchFamily="49" charset="-122"/>
              </a:rPr>
              <a:t>                          </a:t>
            </a:r>
            <a:r>
              <a:rPr lang="en-US" altLang="zh-CN" sz="1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Computer Science Illuminated by School of Computer and Information Technology</a:t>
            </a:r>
            <a:endParaRPr lang="zh-CN" altLang="en-US" sz="120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Subtitle 1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114800"/>
            <a:ext cx="6400800" cy="990600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latin typeface="宋体" pitchFamily="2" charset="-122"/>
                <a:ea typeface="宋体" pitchFamily="2" charset="-122"/>
              </a:rPr>
              <a:t>低级编程语言和伪代码</a:t>
            </a:r>
            <a:endParaRPr lang="en-US" altLang="zh-CN" sz="400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076" name="Tit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667000"/>
            <a:ext cx="7772400" cy="12192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章</a:t>
            </a:r>
            <a:endParaRPr lang="en-US" altLang="zh-CN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418645F-43F8-4EAC-9669-8462C831D93F}" type="slidenum">
              <a:rPr lang="en-US" altLang="zh-CN" sz="1400" i="0">
                <a:latin typeface="Times New Roman" pitchFamily="18" charset="0"/>
              </a:rPr>
              <a:pPr/>
              <a:t>10</a:t>
            </a:fld>
            <a:endParaRPr lang="en-US" altLang="zh-CN" sz="1400" i="0">
              <a:latin typeface="Times New Roman" pitchFamily="18" charset="0"/>
            </a:endParaRPr>
          </a:p>
        </p:txBody>
      </p:sp>
      <p:pic>
        <p:nvPicPr>
          <p:cNvPr id="5" name="Picture 5">
            <a:extLst>
              <a:ext uri="{FF2B5EF4-FFF2-40B4-BE49-F238E27FC236}"/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1142" y="1541462"/>
            <a:ext cx="5562600" cy="386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6.2 </a:t>
            </a:r>
            <a:r>
              <a:rPr lang="zh-CN" altLang="en-US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机器语言</a:t>
            </a: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—Pep/8</a:t>
            </a:r>
            <a:r>
              <a:rPr lang="zh-CN" altLang="en-US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指令格式</a:t>
            </a:r>
            <a:endParaRPr lang="en-US" altLang="zh-CN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2476500" y="54102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zh-CN" i="0">
                <a:latin typeface="Times New Roman" pitchFamily="18" charset="0"/>
                <a:ea typeface="宋体" pitchFamily="2" charset="-122"/>
              </a:rPr>
              <a:t>Pep/8</a:t>
            </a:r>
            <a:r>
              <a:rPr lang="zh-CN" altLang="en-US" i="0">
                <a:latin typeface="Times New Roman" pitchFamily="18" charset="0"/>
                <a:ea typeface="宋体" pitchFamily="2" charset="-122"/>
              </a:rPr>
              <a:t>的指令格式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28E4371E-743A-42A8-9A7F-DC5E79800DCE}" type="slidenum">
              <a:rPr lang="en-US" altLang="zh-CN" sz="1400" i="0">
                <a:latin typeface="Times New Roman" pitchFamily="18" charset="0"/>
              </a:rPr>
              <a:pPr/>
              <a:t>11</a:t>
            </a:fld>
            <a:endParaRPr lang="en-US" altLang="zh-CN" sz="1400" i="0">
              <a:latin typeface="Times New Roman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819400"/>
            <a:ext cx="8458200" cy="23622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操作码：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指定要执行的指令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寄存器说明符：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指定要使用的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寄存器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本章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仅使用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)</a:t>
            </a:r>
            <a:endParaRPr lang="zh-CN" altLang="en-US" sz="2800" dirty="0" smtClean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寻址模式说明符：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说明如何解释指令的操作数部分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81200" y="1828800"/>
          <a:ext cx="47244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  <a:gridCol w="523875"/>
              </a:tblGrid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23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6.2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机器语言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—Pep/8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指令格式</a:t>
            </a:r>
            <a:endParaRPr lang="en-US" altLang="zh-CN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6.2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机器语言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—Pep/8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指令格式</a:t>
            </a:r>
            <a:endParaRPr lang="en-US" altLang="zh-CN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38862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FontTx/>
              <a:buNone/>
              <a:defRPr/>
            </a:pPr>
            <a:endParaRPr lang="zh-CN" altLang="en-US" sz="2800" dirty="0" smtClean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spcBef>
                <a:spcPct val="3000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运行程序：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30000"/>
              </a:spcBef>
              <a:buFontTx/>
              <a:buNone/>
              <a:defRPr/>
            </a:pPr>
            <a:r>
              <a:rPr lang="zh-CN" altLang="en-US" sz="2800" dirty="0" smtClean="0">
                <a:latin typeface="Times New Roman" pitchFamily="18" charset="0"/>
                <a:ea typeface="宋体" pitchFamily="2" charset="-122"/>
              </a:rPr>
              <a:t>        输入十六进制代码，逐字节，每个字节之间用空格隔开，以</a:t>
            </a:r>
            <a:r>
              <a:rPr lang="en-US" altLang="zh-CN" sz="2800" dirty="0" err="1" smtClean="0">
                <a:latin typeface="Times New Roman" pitchFamily="18" charset="0"/>
                <a:ea typeface="宋体" pitchFamily="2" charset="-122"/>
              </a:rPr>
              <a:t>zz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</a:rPr>
              <a:t>结束。</a:t>
            </a:r>
            <a:endParaRPr lang="en-US" altLang="zh-CN" sz="2800" dirty="0" smtClean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47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916D0FD1-E3FC-4A87-9154-6E8C397E7547}" type="slidenum">
              <a:rPr lang="en-US" altLang="zh-CN" sz="1400" i="0">
                <a:latin typeface="Times New Roman" pitchFamily="18" charset="0"/>
              </a:rPr>
              <a:pPr/>
              <a:t>13</a:t>
            </a:fld>
            <a:endParaRPr lang="en-US" altLang="zh-CN" sz="1400" i="0">
              <a:latin typeface="Times New Roman" pitchFamily="18" charset="0"/>
            </a:endParaRPr>
          </a:p>
        </p:txBody>
      </p:sp>
      <p:pic>
        <p:nvPicPr>
          <p:cNvPr id="3" name="Picture 5">
            <a:extLst>
              <a:ext uri="{FF2B5EF4-FFF2-40B4-BE49-F238E27FC236}"/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10507"/>
            <a:ext cx="5029200" cy="404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6.2 </a:t>
            </a:r>
            <a:r>
              <a:rPr lang="zh-CN" altLang="en-US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机器语言</a:t>
            </a: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—Pep/8</a:t>
            </a:r>
            <a:r>
              <a:rPr lang="zh-CN" altLang="en-US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指令格式</a:t>
            </a:r>
            <a:endParaRPr lang="en-US" altLang="zh-CN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1600200" y="5486400"/>
            <a:ext cx="518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zh-CN" altLang="en-US" i="0" dirty="0">
                <a:latin typeface="宋体" pitchFamily="2" charset="-122"/>
                <a:ea typeface="宋体" pitchFamily="2" charset="-122"/>
              </a:rPr>
              <a:t>立即寻址模式和直接寻址模式</a:t>
            </a:r>
            <a:endParaRPr lang="zh-CN" altLang="en-US" i="0" dirty="0"/>
          </a:p>
        </p:txBody>
      </p:sp>
      <p:sp>
        <p:nvSpPr>
          <p:cNvPr id="7" name="云形标注 6"/>
          <p:cNvSpPr/>
          <p:nvPr/>
        </p:nvSpPr>
        <p:spPr bwMode="auto">
          <a:xfrm>
            <a:off x="6477000" y="1933575"/>
            <a:ext cx="2133600" cy="1219200"/>
          </a:xfrm>
          <a:prstGeom prst="cloudCallout">
            <a:avLst>
              <a:gd name="adj1" fmla="val -53383"/>
              <a:gd name="adj2" fmla="val 995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i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没有数据操作呢？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533400" y="1053307"/>
            <a:ext cx="14859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寻址模式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9E27000-4BDD-45E3-A87E-78DAF086C0C3}" type="slidenum">
              <a:rPr lang="en-US" altLang="zh-CN" sz="1400" i="0">
                <a:latin typeface="Times New Roman" pitchFamily="18" charset="0"/>
              </a:rPr>
              <a:pPr/>
              <a:t>14</a:t>
            </a:fld>
            <a:endParaRPr lang="en-US" altLang="zh-CN" sz="1400" i="0">
              <a:latin typeface="Times New Roman" pitchFamily="18" charset="0"/>
            </a:endParaRP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881770" y="5038725"/>
            <a:ext cx="510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zh-CN" sz="2000" b="1" i="0" dirty="0">
                <a:latin typeface="宋体" pitchFamily="2" charset="-122"/>
                <a:ea typeface="宋体" pitchFamily="2" charset="-122"/>
              </a:rPr>
              <a:t>Pep/8</a:t>
            </a:r>
            <a:r>
              <a:rPr lang="zh-CN" altLang="en-US" sz="2000" b="1" i="0" dirty="0">
                <a:latin typeface="宋体" pitchFamily="2" charset="-122"/>
                <a:ea typeface="宋体" pitchFamily="2" charset="-122"/>
              </a:rPr>
              <a:t>指令的子集</a:t>
            </a:r>
            <a:endParaRPr lang="en-US" altLang="zh-CN" sz="2000" b="1" i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6.2 </a:t>
            </a:r>
            <a:r>
              <a:rPr lang="zh-CN" altLang="en-US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机器语言</a:t>
            </a: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—Pep/8</a:t>
            </a:r>
            <a:r>
              <a:rPr lang="zh-CN" altLang="en-US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示例指令</a:t>
            </a:r>
            <a:endParaRPr lang="en-US" altLang="zh-CN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229249"/>
              </p:ext>
            </p:extLst>
          </p:nvPr>
        </p:nvGraphicFramePr>
        <p:xfrm>
          <a:off x="1827755" y="16002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472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Times New Roman" pitchFamily="18" charset="0"/>
                          <a:ea typeface="宋体" pitchFamily="2" charset="-122"/>
                        </a:rPr>
                        <a:t>操作码</a:t>
                      </a:r>
                      <a:endParaRPr lang="zh-CN" altLang="en-US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Times New Roman" pitchFamily="18" charset="0"/>
                          <a:ea typeface="宋体" pitchFamily="2" charset="-122"/>
                        </a:rPr>
                        <a:t>指令含义</a:t>
                      </a:r>
                      <a:endParaRPr lang="zh-CN" altLang="en-US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  <a:endParaRPr lang="zh-CN" altLang="en-US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Times New Roman" pitchFamily="18" charset="0"/>
                          <a:ea typeface="宋体" pitchFamily="2" charset="-122"/>
                        </a:rPr>
                        <a:t>停止执行</a:t>
                      </a:r>
                      <a:endParaRPr lang="zh-CN" altLang="en-US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Times New Roman" pitchFamily="18" charset="0"/>
                          <a:ea typeface="宋体" pitchFamily="2" charset="-122"/>
                        </a:rPr>
                        <a:t>1100</a:t>
                      </a:r>
                      <a:endParaRPr lang="zh-CN" altLang="en-US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Times New Roman" pitchFamily="18" charset="0"/>
                          <a:ea typeface="宋体" pitchFamily="2" charset="-122"/>
                        </a:rPr>
                        <a:t>将操作数载入寄存器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lang="zh-CN" altLang="en-US" baseline="0" dirty="0" smtClean="0"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  <a:endParaRPr lang="zh-CN" altLang="en-US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Times New Roman" pitchFamily="18" charset="0"/>
                          <a:ea typeface="宋体" pitchFamily="2" charset="-122"/>
                        </a:rPr>
                        <a:t>1110</a:t>
                      </a:r>
                      <a:endParaRPr lang="zh-CN" altLang="en-US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Times New Roman" pitchFamily="18" charset="0"/>
                          <a:ea typeface="宋体" pitchFamily="2" charset="-122"/>
                        </a:rPr>
                        <a:t>将寄存器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lang="zh-CN" altLang="en-US" baseline="0" dirty="0" smtClean="0">
                          <a:latin typeface="Times New Roman" pitchFamily="18" charset="0"/>
                          <a:ea typeface="宋体" pitchFamily="2" charset="-122"/>
                        </a:rPr>
                        <a:t>的内容存储到操作数中</a:t>
                      </a:r>
                      <a:endParaRPr lang="zh-CN" altLang="en-US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  <a:endParaRPr lang="zh-CN" altLang="en-US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Times New Roman" pitchFamily="18" charset="0"/>
                          <a:ea typeface="宋体" pitchFamily="2" charset="-122"/>
                        </a:rPr>
                        <a:t>将操作数加到寄存器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lang="zh-CN" altLang="en-US" baseline="0" dirty="0" smtClean="0"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  <a:endParaRPr lang="zh-CN" altLang="en-US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  <a:endParaRPr lang="zh-CN" altLang="en-US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Times New Roman" pitchFamily="18" charset="0"/>
                          <a:ea typeface="宋体" pitchFamily="2" charset="-122"/>
                        </a:rPr>
                        <a:t>在寄存器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lang="zh-CN" altLang="en-US" baseline="0" dirty="0" smtClean="0">
                          <a:latin typeface="Times New Roman" pitchFamily="18" charset="0"/>
                          <a:ea typeface="宋体" pitchFamily="2" charset="-122"/>
                        </a:rPr>
                        <a:t>的值中减去操作数的值</a:t>
                      </a:r>
                      <a:endParaRPr lang="zh-CN" altLang="en-US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Times New Roman" pitchFamily="18" charset="0"/>
                          <a:ea typeface="宋体" pitchFamily="2" charset="-122"/>
                        </a:rPr>
                        <a:t>01001</a:t>
                      </a:r>
                      <a:endParaRPr lang="zh-CN" altLang="en-US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Times New Roman" pitchFamily="18" charset="0"/>
                          <a:ea typeface="宋体" pitchFamily="2" charset="-122"/>
                        </a:rPr>
                        <a:t>把字符输入操作数</a:t>
                      </a:r>
                      <a:endParaRPr lang="zh-CN" altLang="en-US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Times New Roman" pitchFamily="18" charset="0"/>
                          <a:ea typeface="宋体" pitchFamily="2" charset="-122"/>
                        </a:rPr>
                        <a:t>01010</a:t>
                      </a:r>
                      <a:endParaRPr lang="zh-CN" altLang="en-US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Times New Roman" pitchFamily="18" charset="0"/>
                          <a:ea typeface="宋体" pitchFamily="2" charset="-122"/>
                        </a:rPr>
                        <a:t>从操作数输出字符</a:t>
                      </a:r>
                      <a:endParaRPr lang="zh-CN" altLang="en-US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278584EC-D510-45A7-92CC-2C4AC3E15927}" type="slidenum">
              <a:rPr lang="en-US" altLang="zh-CN" sz="1400" i="0">
                <a:latin typeface="Times New Roman" pitchFamily="18" charset="0"/>
              </a:rPr>
              <a:pPr/>
              <a:t>15</a:t>
            </a:fld>
            <a:endParaRPr lang="en-US" altLang="zh-CN" sz="1400" i="0">
              <a:latin typeface="Times New Roman" pitchFamily="18" charset="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762000" y="1554163"/>
            <a:ext cx="7772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latin typeface="宋体" pitchFamily="2" charset="-122"/>
                <a:ea typeface="宋体" pitchFamily="2" charset="-122"/>
              </a:rPr>
              <a:t>这些指令是什么意思？</a:t>
            </a:r>
            <a:r>
              <a:rPr lang="zh-CN" altLang="en-US" i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i="0">
                <a:latin typeface="宋体" pitchFamily="2" charset="-122"/>
                <a:ea typeface="宋体" pitchFamily="2" charset="-122"/>
              </a:rPr>
              <a:t>1100</a:t>
            </a:r>
            <a:r>
              <a:rPr lang="zh-CN" altLang="en-US" i="0">
                <a:latin typeface="宋体" pitchFamily="2" charset="-122"/>
                <a:ea typeface="宋体" pitchFamily="2" charset="-122"/>
              </a:rPr>
              <a:t>：将操作数载入寄存器</a:t>
            </a:r>
            <a:r>
              <a:rPr lang="en-US" altLang="zh-CN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i="0">
                <a:latin typeface="宋体" pitchFamily="2" charset="-122"/>
                <a:ea typeface="宋体" pitchFamily="2" charset="-122"/>
              </a:rPr>
              <a:t>中）</a:t>
            </a:r>
            <a:endParaRPr lang="en-US" altLang="zh-CN" i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" name="Picture 8">
            <a:extLst>
              <a:ext uri="{FF2B5EF4-FFF2-40B4-BE49-F238E27FC236}"/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532063"/>
            <a:ext cx="7467600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9">
            <a:extLst>
              <a:ext uri="{FF2B5EF4-FFF2-40B4-BE49-F238E27FC236}"/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5525" y="4144963"/>
            <a:ext cx="7737475" cy="126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6.2 </a:t>
            </a:r>
            <a:r>
              <a:rPr lang="zh-CN" altLang="en-US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机器语言</a:t>
            </a: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—Pep/8</a:t>
            </a:r>
            <a:r>
              <a:rPr lang="zh-CN" altLang="en-US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示例指令</a:t>
            </a:r>
            <a:endParaRPr lang="en-US" altLang="zh-CN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28F1AF78-DD53-4E40-AC69-BC5AFAF62B27}" type="slidenum">
              <a:rPr lang="en-US" altLang="zh-CN" sz="1400" i="0">
                <a:latin typeface="Times New Roman" pitchFamily="18" charset="0"/>
              </a:rPr>
              <a:pPr/>
              <a:t>16</a:t>
            </a:fld>
            <a:endParaRPr lang="en-US" altLang="zh-CN" sz="1400" i="0">
              <a:latin typeface="Times New Roman" pitchFamily="18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838200" y="1635125"/>
            <a:ext cx="7772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latin typeface="宋体" pitchFamily="2" charset="-122"/>
                <a:ea typeface="宋体" pitchFamily="2" charset="-122"/>
              </a:rPr>
              <a:t>这些指令是什么意思？</a:t>
            </a:r>
            <a:r>
              <a:rPr lang="zh-CN" altLang="en-US" i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i="0">
                <a:latin typeface="宋体" pitchFamily="2" charset="-122"/>
                <a:ea typeface="宋体" pitchFamily="2" charset="-122"/>
              </a:rPr>
              <a:t>0111</a:t>
            </a:r>
            <a:r>
              <a:rPr lang="zh-CN" altLang="en-US" i="0">
                <a:latin typeface="宋体" pitchFamily="2" charset="-122"/>
                <a:ea typeface="宋体" pitchFamily="2" charset="-122"/>
              </a:rPr>
              <a:t>：将操作数加到寄存器</a:t>
            </a:r>
            <a:r>
              <a:rPr lang="en-US" altLang="zh-CN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i="0">
                <a:latin typeface="宋体" pitchFamily="2" charset="-122"/>
                <a:ea typeface="宋体" pitchFamily="2" charset="-122"/>
              </a:rPr>
              <a:t>中）</a:t>
            </a:r>
            <a:endParaRPr lang="en-US" altLang="zh-CN" i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" name="Picture 8">
            <a:extLst>
              <a:ext uri="{FF2B5EF4-FFF2-40B4-BE49-F238E27FC236}"/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9350" y="2878138"/>
            <a:ext cx="63182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9">
            <a:extLst>
              <a:ext uri="{FF2B5EF4-FFF2-40B4-BE49-F238E27FC236}"/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3650" y="4402138"/>
            <a:ext cx="5899150" cy="93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3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6.2 </a:t>
            </a:r>
            <a:r>
              <a:rPr lang="zh-CN" altLang="en-US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机器语言</a:t>
            </a: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—Pep/8</a:t>
            </a:r>
            <a:r>
              <a:rPr lang="zh-CN" altLang="en-US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示例指令</a:t>
            </a:r>
            <a:endParaRPr lang="en-US" altLang="zh-CN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4AAC652F-F4FA-4600-BDD4-F05CFAA02B88}" type="slidenum">
              <a:rPr lang="en-US" altLang="zh-CN" sz="1400" i="0">
                <a:latin typeface="Times New Roman" pitchFamily="18" charset="0"/>
              </a:rPr>
              <a:pPr/>
              <a:t>17</a:t>
            </a:fld>
            <a:endParaRPr lang="en-US" altLang="zh-CN" sz="1400" i="0">
              <a:latin typeface="Times New Roman" pitchFamily="18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295400" y="1524000"/>
            <a:ext cx="7162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latin typeface="宋体" pitchFamily="2" charset="-122"/>
                <a:ea typeface="宋体" pitchFamily="2" charset="-122"/>
              </a:rPr>
              <a:t>这些指令是什么意思？</a:t>
            </a:r>
          </a:p>
        </p:txBody>
      </p:sp>
      <p:pic>
        <p:nvPicPr>
          <p:cNvPr id="5" name="Picture 8">
            <a:extLst>
              <a:ext uri="{FF2B5EF4-FFF2-40B4-BE49-F238E27FC236}"/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590800"/>
            <a:ext cx="70104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8437" name="Rectangle 2"/>
          <p:cNvSpPr txBox="1">
            <a:spLocks noChangeArrowheads="1"/>
          </p:cNvSpPr>
          <p:nvPr/>
        </p:nvSpPr>
        <p:spPr bwMode="auto">
          <a:xfrm>
            <a:off x="533400" y="249238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CN" sz="3600" b="1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6.2 </a:t>
            </a:r>
            <a:r>
              <a:rPr lang="zh-CN" altLang="en-US" sz="3600" b="1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机器语言</a:t>
            </a:r>
            <a:r>
              <a:rPr lang="en-US" altLang="zh-CN" sz="3600" b="1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—Pep/8</a:t>
            </a:r>
            <a:r>
              <a:rPr lang="zh-CN" altLang="en-US" sz="3600" b="1" i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示例指令</a:t>
            </a:r>
            <a:endParaRPr lang="en-US" altLang="zh-CN" sz="3600" b="1" i="0" dirty="0">
              <a:latin typeface="宋体" pitchFamily="2" charset="-122"/>
              <a:ea typeface="宋体" pitchFamily="2" charset="-122"/>
              <a:cs typeface="MS PGothic" pitchFamily="34" charset="-128"/>
            </a:endParaRPr>
          </a:p>
        </p:txBody>
      </p:sp>
      <p:sp>
        <p:nvSpPr>
          <p:cNvPr id="7" name="云形标注 6"/>
          <p:cNvSpPr/>
          <p:nvPr/>
        </p:nvSpPr>
        <p:spPr bwMode="auto">
          <a:xfrm>
            <a:off x="762000" y="4191000"/>
            <a:ext cx="2133600" cy="1304925"/>
          </a:xfrm>
          <a:prstGeom prst="cloudCallout">
            <a:avLst>
              <a:gd name="adj1" fmla="val 72476"/>
              <a:gd name="adj2" fmla="val -6166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1800" i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为什么这个页面上只有一个？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4724400"/>
            <a:ext cx="4267200" cy="461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CN" i="0" dirty="0">
                <a:latin typeface="Times New Roman" pitchFamily="18" charset="0"/>
                <a:cs typeface="Times New Roman" pitchFamily="18" charset="0"/>
              </a:rPr>
              <a:t>01001</a:t>
            </a:r>
            <a:r>
              <a:rPr lang="zh-CN" altLang="en-US" i="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i="0" dirty="0">
                <a:latin typeface="宋体" pitchFamily="2" charset="-122"/>
                <a:ea typeface="宋体" pitchFamily="2" charset="-122"/>
              </a:rPr>
              <a:t>把字符输入操作数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363B9114-12F0-4FA1-92B8-CAF110DEFB69}" type="slidenum">
              <a:rPr lang="en-US" altLang="zh-CN" sz="1400" i="0">
                <a:latin typeface="Times New Roman" pitchFamily="18" charset="0"/>
              </a:rPr>
              <a:pPr/>
              <a:t>18</a:t>
            </a:fld>
            <a:endParaRPr lang="en-US" altLang="zh-CN" sz="1400" i="0">
              <a:latin typeface="Times New Roman" pitchFamily="18" charset="0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830263" y="1343025"/>
            <a:ext cx="7664450" cy="942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zh-CN" altLang="en-US">
                <a:latin typeface="宋体" pitchFamily="2" charset="-122"/>
                <a:ea typeface="宋体" pitchFamily="2" charset="-122"/>
              </a:rPr>
              <a:t>这些指令是什么意思？</a:t>
            </a:r>
            <a:endParaRPr lang="en-US" altLang="zh-CN">
              <a:latin typeface="宋体" pitchFamily="2" charset="-122"/>
              <a:ea typeface="宋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i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i="0">
                <a:latin typeface="宋体" pitchFamily="2" charset="-122"/>
                <a:ea typeface="宋体" pitchFamily="2" charset="-122"/>
              </a:rPr>
              <a:t>1110</a:t>
            </a:r>
            <a:r>
              <a:rPr lang="zh-CN" altLang="en-US" i="0">
                <a:latin typeface="宋体" pitchFamily="2" charset="-122"/>
                <a:ea typeface="宋体" pitchFamily="2" charset="-122"/>
              </a:rPr>
              <a:t>：将寄存器</a:t>
            </a:r>
            <a:r>
              <a:rPr lang="en-US" altLang="zh-CN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i="0">
                <a:latin typeface="宋体" pitchFamily="2" charset="-122"/>
                <a:ea typeface="宋体" pitchFamily="2" charset="-122"/>
              </a:rPr>
              <a:t>的内容存储到操作数中）</a:t>
            </a:r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Picture 9">
            <a:extLst>
              <a:ext uri="{FF2B5EF4-FFF2-40B4-BE49-F238E27FC236}"/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7667" y="3124200"/>
            <a:ext cx="7526337" cy="121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6.2 </a:t>
            </a:r>
            <a:r>
              <a:rPr lang="zh-CN" altLang="en-US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机器语言</a:t>
            </a: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—Pep/8</a:t>
            </a:r>
            <a:r>
              <a:rPr lang="zh-CN" altLang="en-US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示例指令</a:t>
            </a:r>
            <a:endParaRPr lang="en-US" altLang="zh-CN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26B29C05-40EE-42C9-8736-22C7290B9456}" type="slidenum">
              <a:rPr lang="en-US" altLang="zh-CN" sz="1400" i="0">
                <a:latin typeface="Times New Roman" pitchFamily="18" charset="0"/>
              </a:rPr>
              <a:pPr/>
              <a:t>19</a:t>
            </a:fld>
            <a:endParaRPr lang="en-US" altLang="zh-CN" sz="1400" i="0">
              <a:latin typeface="Times New Roman" pitchFamily="18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295400" y="1524000"/>
            <a:ext cx="7162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latin typeface="宋体" pitchFamily="2" charset="-122"/>
                <a:ea typeface="宋体" pitchFamily="2" charset="-122"/>
              </a:rPr>
              <a:t>这些指令是什么意思？</a:t>
            </a:r>
          </a:p>
        </p:txBody>
      </p:sp>
      <p:pic>
        <p:nvPicPr>
          <p:cNvPr id="5" name="Picture 7">
            <a:extLst>
              <a:ext uri="{FF2B5EF4-FFF2-40B4-BE49-F238E27FC236}"/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722563"/>
            <a:ext cx="78486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8">
            <a:extLst>
              <a:ext uri="{FF2B5EF4-FFF2-40B4-BE49-F238E27FC236}"/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343400"/>
            <a:ext cx="7848600" cy="1338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462" name="Rectangle 2"/>
          <p:cNvSpPr txBox="1">
            <a:spLocks noChangeArrowheads="1"/>
          </p:cNvSpPr>
          <p:nvPr/>
        </p:nvSpPr>
        <p:spPr bwMode="auto">
          <a:xfrm>
            <a:off x="5334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CN" sz="3600" b="1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6.2 </a:t>
            </a:r>
            <a:r>
              <a:rPr lang="zh-CN" altLang="en-US" sz="3600" b="1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机器语言</a:t>
            </a:r>
            <a:r>
              <a:rPr lang="en-US" altLang="zh-CN" sz="3600" b="1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—Pep/8</a:t>
            </a:r>
            <a:r>
              <a:rPr lang="zh-CN" altLang="en-US" sz="3600" b="1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示例指令</a:t>
            </a:r>
            <a:endParaRPr lang="en-US" altLang="zh-CN" sz="3600" b="1" i="0">
              <a:latin typeface="宋体" pitchFamily="2" charset="-122"/>
              <a:ea typeface="宋体" pitchFamily="2" charset="-122"/>
              <a:cs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513"/>
            <a:ext cx="8229600" cy="954087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章节目标</a:t>
            </a:r>
            <a:endParaRPr lang="en-US" altLang="zh-CN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2296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列出计算机可以执行的</a:t>
            </a:r>
            <a:r>
              <a:rPr lang="zh-CN" altLang="en-US" sz="20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操作</a:t>
            </a:r>
            <a:endParaRPr lang="en-US" altLang="zh-CN" sz="2000" smtClean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描述</a:t>
            </a:r>
            <a:r>
              <a:rPr lang="en-US" altLang="zh-CN" sz="20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Pep/8</a:t>
            </a:r>
            <a:r>
              <a:rPr lang="zh-CN" altLang="en-US" sz="20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虚拟机</a:t>
            </a: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的重要功能</a:t>
            </a:r>
            <a:r>
              <a:rPr lang="zh-CN" altLang="en-US" sz="20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区分</a:t>
            </a:r>
            <a:r>
              <a:rPr lang="zh-CN" altLang="en-US" sz="20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立即寻址</a:t>
            </a: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模式和</a:t>
            </a:r>
            <a:r>
              <a:rPr lang="zh-CN" altLang="en-US" sz="20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直接寻址</a:t>
            </a: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模式</a:t>
            </a:r>
            <a:endParaRPr lang="en-US" altLang="zh-CN" sz="200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写一个简单的</a:t>
            </a:r>
            <a:r>
              <a:rPr lang="zh-CN" altLang="en-US" sz="20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机器语言</a:t>
            </a: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程序</a:t>
            </a:r>
            <a:endParaRPr lang="en-US" altLang="zh-CN" sz="200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区分</a:t>
            </a:r>
            <a:r>
              <a:rPr lang="zh-CN" altLang="en-US" sz="20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机器语言</a:t>
            </a: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0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汇编语言</a:t>
            </a:r>
            <a:endParaRPr lang="en-US" altLang="zh-CN" sz="2000" smtClean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描述</a:t>
            </a:r>
            <a:r>
              <a:rPr lang="zh-CN" altLang="en-US" sz="20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创建</a:t>
            </a: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0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运行</a:t>
            </a: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汇编语言程序的</a:t>
            </a:r>
            <a:r>
              <a:rPr lang="zh-CN" altLang="en-US" sz="20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步骤</a:t>
            </a:r>
            <a:endParaRPr lang="en-US" altLang="zh-CN" sz="2000" smtClean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20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Pep/8</a:t>
            </a: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虚拟机</a:t>
            </a:r>
            <a:r>
              <a:rPr lang="zh-CN" altLang="en-US" sz="20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编写</a:t>
            </a: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一个简单的程序</a:t>
            </a:r>
            <a:endParaRPr lang="en-US" altLang="zh-CN" sz="200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区分</a:t>
            </a:r>
            <a:r>
              <a:rPr lang="zh-CN" altLang="en-US" sz="20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汇编</a:t>
            </a: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程序的</a:t>
            </a:r>
            <a:r>
              <a:rPr lang="zh-CN" altLang="en-US" sz="20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指令</a:t>
            </a: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0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要翻译</a:t>
            </a: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的指令</a:t>
            </a:r>
            <a:endParaRPr lang="en-US" altLang="zh-CN" sz="200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区分</a:t>
            </a:r>
            <a:r>
              <a:rPr lang="zh-CN" altLang="en-US" sz="20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遵循</a:t>
            </a: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算法和开发算法</a:t>
            </a:r>
            <a:endParaRPr lang="en-US" altLang="zh-CN" sz="200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描述用于表达算法的</a:t>
            </a:r>
            <a:r>
              <a:rPr lang="zh-CN" altLang="en-US" sz="20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伪代码的构造</a:t>
            </a:r>
            <a:endParaRPr lang="en-US" altLang="zh-CN" sz="2000" smtClean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使用</a:t>
            </a:r>
            <a:r>
              <a:rPr lang="zh-CN" altLang="en-US" sz="20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伪代码</a:t>
            </a: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表示</a:t>
            </a:r>
            <a:r>
              <a:rPr lang="zh-CN" altLang="en-US" sz="20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算法</a:t>
            </a:r>
            <a:endParaRPr lang="en-US" altLang="zh-CN" sz="2000" smtClean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描述两种</a:t>
            </a:r>
            <a:r>
              <a:rPr lang="zh-CN" altLang="en-US" sz="20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测试</a:t>
            </a: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方法，为简单的汇编语言程序设计并实现</a:t>
            </a:r>
            <a:r>
              <a:rPr lang="zh-CN" altLang="en-US" sz="20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测试计划</a:t>
            </a:r>
            <a:endParaRPr lang="en-US" altLang="zh-CN" sz="2000" smtClean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800" smtClean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59E6368A-D3D3-462E-8EEF-C68F3179E4F7}" type="slidenum">
              <a:rPr lang="en-US" altLang="zh-CN" sz="1400" i="0"/>
              <a:pPr/>
              <a:t>2</a:t>
            </a:fld>
            <a:endParaRPr lang="en-US" altLang="zh-CN" sz="1400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9E27000-4BDD-45E3-A87E-78DAF086C0C3}" type="slidenum">
              <a:rPr lang="en-US" altLang="zh-CN" sz="1400" i="0">
                <a:latin typeface="Times New Roman" pitchFamily="18" charset="0"/>
              </a:rPr>
              <a:pPr/>
              <a:t>20</a:t>
            </a:fld>
            <a:endParaRPr lang="en-US" altLang="zh-CN" sz="1400" i="0">
              <a:latin typeface="Times New Roman" pitchFamily="18" charset="0"/>
            </a:endParaRP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881770" y="5038725"/>
            <a:ext cx="510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zh-CN" sz="2000" b="1" i="0" dirty="0">
                <a:latin typeface="宋体" pitchFamily="2" charset="-122"/>
                <a:ea typeface="宋体" pitchFamily="2" charset="-122"/>
              </a:rPr>
              <a:t>Pep/8</a:t>
            </a:r>
            <a:r>
              <a:rPr lang="zh-CN" altLang="en-US" sz="2000" b="1" i="0" dirty="0">
                <a:latin typeface="宋体" pitchFamily="2" charset="-122"/>
                <a:ea typeface="宋体" pitchFamily="2" charset="-122"/>
              </a:rPr>
              <a:t>指令的子集</a:t>
            </a:r>
            <a:endParaRPr lang="en-US" altLang="zh-CN" sz="2000" b="1" i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6.2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机器语言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—Pep/8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示例指令</a:t>
            </a:r>
            <a:endParaRPr lang="en-US" altLang="zh-CN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492718"/>
              </p:ext>
            </p:extLst>
          </p:nvPr>
        </p:nvGraphicFramePr>
        <p:xfrm>
          <a:off x="1881770" y="16002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472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指令说明符</a:t>
                      </a:r>
                      <a:endParaRPr lang="zh-CN" altLang="en-US" baseline="0" dirty="0">
                        <a:solidFill>
                          <a:srgbClr val="3333FF"/>
                        </a:solidFill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指令含义</a:t>
                      </a:r>
                      <a:endParaRPr lang="zh-CN" altLang="en-US" baseline="0" dirty="0">
                        <a:solidFill>
                          <a:srgbClr val="3333FF"/>
                        </a:solidFill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  <a:endParaRPr lang="zh-CN" altLang="en-US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Times New Roman" pitchFamily="18" charset="0"/>
                          <a:ea typeface="宋体" pitchFamily="2" charset="-122"/>
                        </a:rPr>
                        <a:t>停止执行</a:t>
                      </a:r>
                      <a:endParaRPr lang="zh-CN" altLang="en-US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Times New Roman" pitchFamily="18" charset="0"/>
                          <a:ea typeface="宋体" pitchFamily="2" charset="-122"/>
                        </a:rPr>
                        <a:t>C0/C1</a:t>
                      </a:r>
                      <a:endParaRPr lang="zh-CN" altLang="en-US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Times New Roman" pitchFamily="18" charset="0"/>
                          <a:ea typeface="宋体" pitchFamily="2" charset="-122"/>
                        </a:rPr>
                        <a:t>将操作数载入寄存器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lang="zh-CN" altLang="en-US" baseline="0" dirty="0" smtClean="0"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  <a:endParaRPr lang="zh-CN" altLang="en-US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Times New Roman" pitchFamily="18" charset="0"/>
                          <a:ea typeface="宋体" pitchFamily="2" charset="-122"/>
                        </a:rPr>
                        <a:t>E1</a:t>
                      </a:r>
                      <a:endParaRPr lang="zh-CN" altLang="en-US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Times New Roman" pitchFamily="18" charset="0"/>
                          <a:ea typeface="宋体" pitchFamily="2" charset="-122"/>
                        </a:rPr>
                        <a:t>将寄存器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lang="zh-CN" altLang="en-US" baseline="0" dirty="0" smtClean="0">
                          <a:latin typeface="Times New Roman" pitchFamily="18" charset="0"/>
                          <a:ea typeface="宋体" pitchFamily="2" charset="-122"/>
                        </a:rPr>
                        <a:t>的内容存储到操作数中</a:t>
                      </a:r>
                      <a:endParaRPr lang="zh-CN" altLang="en-US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Times New Roman" pitchFamily="18" charset="0"/>
                          <a:ea typeface="宋体" pitchFamily="2" charset="-122"/>
                        </a:rPr>
                        <a:t>70/71</a:t>
                      </a:r>
                      <a:endParaRPr lang="zh-CN" altLang="en-US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Times New Roman" pitchFamily="18" charset="0"/>
                          <a:ea typeface="宋体" pitchFamily="2" charset="-122"/>
                        </a:rPr>
                        <a:t>将操作数加到寄存器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lang="zh-CN" altLang="en-US" baseline="0" dirty="0" smtClean="0">
                          <a:latin typeface="Times New Roman" pitchFamily="18" charset="0"/>
                          <a:ea typeface="宋体" pitchFamily="2" charset="-122"/>
                        </a:rPr>
                        <a:t>中</a:t>
                      </a:r>
                      <a:endParaRPr lang="zh-CN" altLang="en-US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Times New Roman" pitchFamily="18" charset="0"/>
                          <a:ea typeface="宋体" pitchFamily="2" charset="-122"/>
                        </a:rPr>
                        <a:t>80/81</a:t>
                      </a:r>
                      <a:endParaRPr lang="zh-CN" altLang="en-US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Times New Roman" pitchFamily="18" charset="0"/>
                          <a:ea typeface="宋体" pitchFamily="2" charset="-122"/>
                        </a:rPr>
                        <a:t>在寄存器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lang="zh-CN" altLang="en-US" baseline="0" dirty="0" smtClean="0">
                          <a:latin typeface="Times New Roman" pitchFamily="18" charset="0"/>
                          <a:ea typeface="宋体" pitchFamily="2" charset="-122"/>
                        </a:rPr>
                        <a:t>的值中减去操作数的值</a:t>
                      </a:r>
                      <a:endParaRPr lang="zh-CN" altLang="en-US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Times New Roman" pitchFamily="18" charset="0"/>
                          <a:ea typeface="宋体" pitchFamily="2" charset="-122"/>
                        </a:rPr>
                        <a:t>49</a:t>
                      </a:r>
                      <a:endParaRPr lang="zh-CN" altLang="en-US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Times New Roman" pitchFamily="18" charset="0"/>
                          <a:ea typeface="宋体" pitchFamily="2" charset="-122"/>
                        </a:rPr>
                        <a:t>把字符输入操作数</a:t>
                      </a:r>
                      <a:endParaRPr lang="zh-CN" altLang="en-US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latin typeface="Times New Roman" pitchFamily="18" charset="0"/>
                          <a:ea typeface="宋体" pitchFamily="2" charset="-122"/>
                        </a:rPr>
                        <a:t>50/51</a:t>
                      </a:r>
                      <a:endParaRPr lang="zh-CN" altLang="en-US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latin typeface="Times New Roman" pitchFamily="18" charset="0"/>
                          <a:ea typeface="宋体" pitchFamily="2" charset="-122"/>
                        </a:rPr>
                        <a:t>从操作数输出字符</a:t>
                      </a:r>
                      <a:endParaRPr lang="zh-CN" altLang="en-US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23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6.2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机器语言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—Pep/8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示例指令</a:t>
            </a:r>
            <a:endParaRPr lang="en-US" altLang="zh-CN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295400"/>
            <a:ext cx="8534400" cy="452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i="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练习：</a:t>
            </a:r>
            <a:endParaRPr lang="en-US" altLang="zh-CN" i="0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i="0" dirty="0" smtClean="0">
                <a:latin typeface="Times New Roman" pitchFamily="18" charset="0"/>
                <a:ea typeface="宋体" pitchFamily="2" charset="-122"/>
              </a:rPr>
              <a:t>根据下列（十六进制的）内存状态，回答执行每个操作后寄存器</a:t>
            </a:r>
            <a:r>
              <a:rPr lang="en-US" altLang="zh-CN" i="0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</a:rPr>
              <a:t>中的内容。</a:t>
            </a:r>
            <a:endParaRPr lang="en-US" altLang="zh-CN" i="0" dirty="0" smtClean="0">
              <a:latin typeface="Times New Roman" pitchFamily="18" charset="0"/>
              <a:ea typeface="宋体" pitchFamily="2" charset="-122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i="0" dirty="0" smtClean="0">
                <a:latin typeface="Times New Roman" pitchFamily="18" charset="0"/>
                <a:ea typeface="宋体" pitchFamily="2" charset="-122"/>
              </a:rPr>
              <a:t>C1 00 01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i="0" dirty="0" smtClean="0">
                <a:latin typeface="Times New Roman" pitchFamily="18" charset="0"/>
                <a:ea typeface="宋体" pitchFamily="2" charset="-122"/>
              </a:rPr>
              <a:t>C1 00 02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i="0" dirty="0" smtClean="0">
                <a:latin typeface="Times New Roman" pitchFamily="18" charset="0"/>
                <a:ea typeface="宋体" pitchFamily="2" charset="-122"/>
              </a:rPr>
              <a:t>C0 00 01             </a:t>
            </a:r>
            <a:r>
              <a:rPr lang="en-US" altLang="zh-CN" i="0" dirty="0">
                <a:latin typeface="Times New Roman" pitchFamily="18" charset="0"/>
                <a:ea typeface="宋体" pitchFamily="2" charset="-122"/>
              </a:rPr>
              <a:t>70 </a:t>
            </a:r>
            <a:r>
              <a:rPr lang="en-US" altLang="zh-CN" i="0" dirty="0" smtClean="0">
                <a:latin typeface="Times New Roman" pitchFamily="18" charset="0"/>
                <a:ea typeface="宋体" pitchFamily="2" charset="-122"/>
              </a:rPr>
              <a:t>00 01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i="0" dirty="0" smtClean="0">
                <a:latin typeface="Times New Roman" pitchFamily="18" charset="0"/>
                <a:ea typeface="宋体" pitchFamily="2" charset="-122"/>
              </a:rPr>
              <a:t>C1 00 01             70 00 01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i="0" dirty="0" smtClean="0">
                <a:latin typeface="Times New Roman" pitchFamily="18" charset="0"/>
                <a:ea typeface="宋体" pitchFamily="2" charset="-122"/>
              </a:rPr>
              <a:t>C1 00 03             </a:t>
            </a:r>
            <a:r>
              <a:rPr lang="en-US" altLang="zh-CN" i="0" dirty="0" smtClean="0">
                <a:latin typeface="Times New Roman" pitchFamily="18" charset="0"/>
                <a:ea typeface="宋体" pitchFamily="2" charset="-122"/>
              </a:rPr>
              <a:t>E1 </a:t>
            </a:r>
            <a:r>
              <a:rPr lang="en-US" altLang="zh-CN" i="0" dirty="0" smtClean="0">
                <a:latin typeface="Times New Roman" pitchFamily="18" charset="0"/>
                <a:ea typeface="宋体" pitchFamily="2" charset="-122"/>
              </a:rPr>
              <a:t>00 01</a:t>
            </a:r>
            <a:endParaRPr lang="zh-CN" altLang="en-US" i="0" dirty="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022990"/>
              </p:ext>
            </p:extLst>
          </p:nvPr>
        </p:nvGraphicFramePr>
        <p:xfrm>
          <a:off x="6248400" y="2750675"/>
          <a:ext cx="1905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0002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0003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0004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48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2F62A3CD-35DC-4910-8149-646FC99D3A92}" type="slidenum">
              <a:rPr lang="en-US" altLang="zh-CN" sz="1400" i="0">
                <a:latin typeface="Times New Roman" pitchFamily="18" charset="0"/>
              </a:rPr>
              <a:pPr/>
              <a:t>22</a:t>
            </a:fld>
            <a:endParaRPr lang="en-US" altLang="zh-CN" sz="1400" i="0">
              <a:latin typeface="Times New Roman" pitchFamily="18" charset="0"/>
            </a:endParaRPr>
          </a:p>
        </p:txBody>
      </p:sp>
      <p:pic>
        <p:nvPicPr>
          <p:cNvPr id="3" name="Picture 6">
            <a:extLst>
              <a:ext uri="{FF2B5EF4-FFF2-40B4-BE49-F238E27FC236}"/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433513"/>
            <a:ext cx="6248400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484" name="Title 1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6.3 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实例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—Hello</a:t>
            </a:r>
            <a:r>
              <a:rPr lang="zh-CN" altLang="en-US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的书面算法</a:t>
            </a:r>
            <a:endParaRPr lang="en-US" altLang="zh-CN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9924BBBC-9C05-4000-A56B-E07049CEB1DE}" type="slidenum">
              <a:rPr lang="en-US" altLang="zh-CN" sz="1400" i="0">
                <a:latin typeface="Times New Roman" pitchFamily="18" charset="0"/>
              </a:rPr>
              <a:pPr/>
              <a:t>23</a:t>
            </a:fld>
            <a:endParaRPr lang="en-US" altLang="zh-CN" sz="1400" i="0">
              <a:latin typeface="Times New Roman" pitchFamily="18" charset="0"/>
            </a:endParaRP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1524000" y="4267200"/>
            <a:ext cx="62484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zh-CN" altLang="en-US">
                <a:latin typeface="宋体" pitchFamily="2" charset="-122"/>
                <a:ea typeface="宋体" pitchFamily="2" charset="-122"/>
              </a:rPr>
              <a:t>什么是读取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执行周期？</a:t>
            </a:r>
          </a:p>
          <a:p>
            <a:pPr algn="ctr">
              <a:lnSpc>
                <a:spcPct val="150000"/>
              </a:lnSpc>
            </a:pPr>
            <a:r>
              <a:rPr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PC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增加了多少？</a:t>
            </a:r>
          </a:p>
        </p:txBody>
      </p:sp>
      <p:pic>
        <p:nvPicPr>
          <p:cNvPr id="5" name="Picture 7">
            <a:extLst>
              <a:ext uri="{FF2B5EF4-FFF2-40B4-BE49-F238E27FC236}"/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963" y="2209800"/>
            <a:ext cx="8626475" cy="142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1509" name="Title 1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6.3 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实例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手动模拟</a:t>
            </a:r>
            <a:endParaRPr lang="en-US" altLang="zh-CN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81AFFF16-E128-4EC0-8832-2BE6279C8CEE}" type="slidenum">
              <a:rPr lang="en-US" altLang="zh-CN" sz="1400" i="0">
                <a:latin typeface="Times New Roman" pitchFamily="18" charset="0"/>
              </a:rPr>
              <a:pPr/>
              <a:t>24</a:t>
            </a:fld>
            <a:endParaRPr lang="en-US" altLang="zh-CN" sz="1400" i="0">
              <a:latin typeface="Times New Roman" pitchFamily="18" charset="0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562100" y="4343400"/>
            <a:ext cx="6248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latin typeface="宋体" pitchFamily="2" charset="-122"/>
                <a:ea typeface="宋体" pitchFamily="2" charset="-122"/>
              </a:rPr>
              <a:t>这里的读取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执行周期是什么？</a:t>
            </a:r>
            <a:endParaRPr lang="en-US" altLang="zh-CN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" name="Picture 7">
            <a:extLst>
              <a:ext uri="{FF2B5EF4-FFF2-40B4-BE49-F238E27FC236}"/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70100"/>
            <a:ext cx="84582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2533" name="Title 1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6.3 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实例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手动模拟</a:t>
            </a:r>
            <a:endParaRPr lang="en-US" altLang="zh-CN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E70C72C6-DC44-4039-B8BD-66C679876D0D}" type="slidenum">
              <a:rPr lang="en-US" altLang="zh-CN" sz="1400" i="0">
                <a:latin typeface="Times New Roman" pitchFamily="18" charset="0"/>
              </a:rPr>
              <a:pPr/>
              <a:t>25</a:t>
            </a:fld>
            <a:endParaRPr lang="en-US" altLang="zh-CN" sz="1400" i="0">
              <a:latin typeface="Times New Roman" pitchFamily="18" charset="0"/>
            </a:endParaRPr>
          </a:p>
        </p:txBody>
      </p:sp>
      <p:pic>
        <p:nvPicPr>
          <p:cNvPr id="3" name="Picture 10">
            <a:extLst>
              <a:ext uri="{FF2B5EF4-FFF2-40B4-BE49-F238E27FC236}"/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143000"/>
            <a:ext cx="6319838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11">
            <a:extLst>
              <a:ext uri="{FF2B5EF4-FFF2-40B4-BE49-F238E27FC236}"/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5119" t="4720" r="5953" b="7082"/>
          <a:stretch/>
        </p:blipFill>
        <p:spPr bwMode="auto">
          <a:xfrm>
            <a:off x="2438400" y="3578225"/>
            <a:ext cx="446722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4581" name="Title 1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6.3 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实例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—Pep/8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模拟</a:t>
            </a:r>
            <a:endParaRPr lang="en-US" altLang="zh-CN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B9DC2728-E525-4872-9B56-69C4D19543A0}" type="slidenum">
              <a:rPr lang="en-US" altLang="zh-CN" sz="1400" i="0">
                <a:latin typeface="Times New Roman" pitchFamily="18" charset="0"/>
              </a:rPr>
              <a:pPr/>
              <a:t>26</a:t>
            </a:fld>
            <a:endParaRPr lang="en-US" altLang="zh-CN" sz="1400" i="0">
              <a:latin typeface="Times New Roman" pitchFamily="18" charset="0"/>
            </a:endParaRPr>
          </a:p>
        </p:txBody>
      </p:sp>
      <p:pic>
        <p:nvPicPr>
          <p:cNvPr id="3" name="Picture 9">
            <a:extLst>
              <a:ext uri="{FF2B5EF4-FFF2-40B4-BE49-F238E27FC236}"/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1475" y="2233613"/>
            <a:ext cx="5791200" cy="235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AutoShape 10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 rot="10800000">
            <a:off x="4648200" y="3970338"/>
            <a:ext cx="228600" cy="823912"/>
          </a:xfrm>
          <a:prstGeom prst="downArrow">
            <a:avLst>
              <a:gd name="adj1" fmla="val 50000"/>
              <a:gd name="adj2" fmla="val 901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AutoShape 1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781800" y="3127375"/>
            <a:ext cx="6096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Text Box 13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6629400" y="3584575"/>
            <a:ext cx="8001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607" name="Title 1"/>
          <p:cNvSpPr txBox="1">
            <a:spLocks noChangeArrowheads="1"/>
          </p:cNvSpPr>
          <p:nvPr/>
        </p:nvSpPr>
        <p:spPr bwMode="auto">
          <a:xfrm>
            <a:off x="990600" y="411163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CN" sz="3600" b="1" i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6.3 </a:t>
            </a:r>
            <a:r>
              <a:rPr lang="zh-CN" altLang="en-US" sz="3600" b="1" i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实例</a:t>
            </a:r>
            <a:r>
              <a:rPr lang="en-US" altLang="zh-CN" sz="3600" b="1" i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—Pep/8</a:t>
            </a:r>
            <a:r>
              <a:rPr lang="zh-CN" altLang="en-US" sz="3600" b="1" i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模拟</a:t>
            </a:r>
            <a:endParaRPr lang="en-US" altLang="zh-CN" sz="3600" b="1" i="0">
              <a:solidFill>
                <a:schemeClr val="tx2"/>
              </a:solidFill>
              <a:latin typeface="宋体" pitchFamily="2" charset="-122"/>
              <a:ea typeface="宋体" pitchFamily="2" charset="-122"/>
              <a:cs typeface="MS PGothic" pitchFamily="34" charset="-128"/>
            </a:endParaRPr>
          </a:p>
        </p:txBody>
      </p:sp>
      <p:sp>
        <p:nvSpPr>
          <p:cNvPr id="9" name="Text Box 8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5029200" y="4046538"/>
            <a:ext cx="725488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装载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785B590B-CC7C-4038-9BE2-E06D6FCBCCE3}" type="slidenum">
              <a:rPr lang="en-US" altLang="zh-CN" sz="1400" i="0">
                <a:latin typeface="Times New Roman" pitchFamily="18" charset="0"/>
              </a:rPr>
              <a:pPr/>
              <a:t>27</a:t>
            </a:fld>
            <a:endParaRPr lang="en-US" altLang="zh-CN" sz="1400" i="0">
              <a:latin typeface="Times New Roman" pitchFamily="18" charset="0"/>
            </a:endParaRPr>
          </a:p>
        </p:txBody>
      </p:sp>
      <p:pic>
        <p:nvPicPr>
          <p:cNvPr id="26627" name="Picture 5" descr="41493_ch07_ait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32063"/>
            <a:ext cx="4953000" cy="196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7"/>
          <p:cNvSpPr>
            <a:spLocks noChangeArrowheads="1"/>
          </p:cNvSpPr>
          <p:nvPr/>
        </p:nvSpPr>
        <p:spPr bwMode="auto">
          <a:xfrm>
            <a:off x="1600200" y="1524000"/>
            <a:ext cx="5257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>
                <a:latin typeface="宋体" pitchFamily="2" charset="-122"/>
                <a:ea typeface="宋体" pitchFamily="2" charset="-122"/>
              </a:rPr>
              <a:t>什么是装载器？它有什么作用？</a:t>
            </a:r>
            <a:endParaRPr lang="en-US" altLang="zh-CN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629" name="Rectangle 8"/>
          <p:cNvSpPr>
            <a:spLocks noChangeArrowheads="1"/>
          </p:cNvSpPr>
          <p:nvPr/>
        </p:nvSpPr>
        <p:spPr bwMode="auto">
          <a:xfrm>
            <a:off x="1752600" y="4724400"/>
            <a:ext cx="51816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latin typeface="宋体" pitchFamily="2" charset="-122"/>
                <a:ea typeface="宋体" pitchFamily="2" charset="-122"/>
              </a:rPr>
              <a:t>执行从哪里开始？</a:t>
            </a:r>
            <a:endParaRPr lang="en-US" altLang="zh-CN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630" name="Title 1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6.3 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实例</a:t>
            </a:r>
            <a:r>
              <a:rPr lang="en-US" altLang="zh-CN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—Pep/8</a:t>
            </a:r>
            <a:r>
              <a:rPr lang="zh-CN" altLang="en-US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模拟</a:t>
            </a:r>
            <a:endParaRPr lang="en-US" altLang="zh-CN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538A18D0-C181-4494-9F21-622573C29041}" type="slidenum">
              <a:rPr lang="en-US" altLang="zh-CN" sz="1400" i="0">
                <a:latin typeface="Times New Roman" pitchFamily="18" charset="0"/>
              </a:rPr>
              <a:pPr/>
              <a:t>28</a:t>
            </a:fld>
            <a:endParaRPr lang="en-US" altLang="zh-CN" sz="1400" i="0">
              <a:latin typeface="Times New Roman" pitchFamily="18" charset="0"/>
            </a:endParaRPr>
          </a:p>
        </p:txBody>
      </p:sp>
      <p:pic>
        <p:nvPicPr>
          <p:cNvPr id="3" name="Picture 5">
            <a:extLst>
              <a:ext uri="{FF2B5EF4-FFF2-40B4-BE49-F238E27FC236}"/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5738" y="1311275"/>
            <a:ext cx="6172200" cy="449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7652" name="Title 1"/>
          <p:cNvSpPr txBox="1">
            <a:spLocks noChangeArrowheads="1"/>
          </p:cNvSpPr>
          <p:nvPr/>
        </p:nvSpPr>
        <p:spPr bwMode="auto">
          <a:xfrm>
            <a:off x="990600" y="762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CN" sz="3600" b="1" i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6.3 </a:t>
            </a:r>
            <a:r>
              <a:rPr lang="zh-CN" altLang="en-US" sz="3600" b="1" i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实例</a:t>
            </a:r>
            <a:r>
              <a:rPr lang="en-US" altLang="zh-CN" sz="3600" b="1" i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—Pep/8</a:t>
            </a:r>
            <a:r>
              <a:rPr lang="zh-CN" altLang="en-US" sz="3600" b="1" i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模拟</a:t>
            </a:r>
            <a:endParaRPr lang="en-US" altLang="zh-CN" sz="3600" b="1" i="0">
              <a:solidFill>
                <a:schemeClr val="tx2"/>
              </a:solidFill>
              <a:latin typeface="宋体" pitchFamily="2" charset="-122"/>
              <a:ea typeface="宋体" pitchFamily="2" charset="-122"/>
              <a:cs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121ED94-AC2F-4E5F-9FCA-A0894E215C1F}" type="slidenum">
              <a:rPr lang="en-US" altLang="zh-CN" sz="1400" i="0">
                <a:latin typeface="Times New Roman" pitchFamily="18" charset="0"/>
              </a:rPr>
              <a:pPr/>
              <a:t>29</a:t>
            </a:fld>
            <a:endParaRPr lang="en-US" altLang="zh-CN" sz="1400" i="0">
              <a:latin typeface="Times New Roman" pitchFamily="18" charset="0"/>
            </a:endParaRPr>
          </a:p>
        </p:txBody>
      </p:sp>
      <p:sp>
        <p:nvSpPr>
          <p:cNvPr id="3" name="Text Box 2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295400" y="5481638"/>
            <a:ext cx="6553200" cy="461962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这个程序做了什么？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7" name="Title 1"/>
          <p:cNvSpPr txBox="1">
            <a:spLocks noChangeArrowheads="1"/>
          </p:cNvSpPr>
          <p:nvPr/>
        </p:nvSpPr>
        <p:spPr bwMode="auto">
          <a:xfrm>
            <a:off x="838200" y="762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zh-CN" sz="3600" b="1" i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6.3 </a:t>
            </a:r>
            <a:r>
              <a:rPr lang="zh-CN" altLang="en-US" sz="3600" b="1" i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实例</a:t>
            </a:r>
            <a:r>
              <a:rPr lang="en-US" altLang="zh-CN" sz="3600" b="1" i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—Pep/8</a:t>
            </a:r>
            <a:r>
              <a:rPr lang="zh-CN" altLang="en-US" sz="3600" b="1" i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模拟</a:t>
            </a:r>
            <a:endParaRPr lang="en-US" altLang="zh-CN" sz="3600" b="1" i="0">
              <a:solidFill>
                <a:schemeClr val="tx2"/>
              </a:solidFill>
              <a:latin typeface="宋体" pitchFamily="2" charset="-122"/>
              <a:ea typeface="宋体" pitchFamily="2" charset="-122"/>
              <a:cs typeface="MS PGothic" pitchFamily="34" charset="-128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74929"/>
              </p:ext>
            </p:extLst>
          </p:nvPr>
        </p:nvGraphicFramePr>
        <p:xfrm>
          <a:off x="762000" y="1447800"/>
          <a:ext cx="7924800" cy="33020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98203"/>
                <a:gridCol w="2971800"/>
                <a:gridCol w="24547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Action</a:t>
                      </a:r>
                      <a:endParaRPr lang="zh-CN" altLang="en-US" dirty="0">
                        <a:solidFill>
                          <a:srgbClr val="3333FF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Binary Instruction</a:t>
                      </a:r>
                      <a:endParaRPr lang="zh-CN" altLang="en-US" dirty="0">
                        <a:solidFill>
                          <a:srgbClr val="3333FF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Hex Instruction</a:t>
                      </a:r>
                      <a:endParaRPr lang="zh-CN" altLang="en-US" dirty="0">
                        <a:solidFill>
                          <a:srgbClr val="3333FF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Input a letter into location F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01001001</a:t>
                      </a:r>
                    </a:p>
                    <a:p>
                      <a:pPr algn="l"/>
                      <a:r>
                        <a:rPr lang="en-US" altLang="zh-CN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0000000000001111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49</a:t>
                      </a:r>
                    </a:p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000F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Input a letter into location F+1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01001001</a:t>
                      </a:r>
                    </a:p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0000000000010000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49</a:t>
                      </a:r>
                    </a:p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Write</a:t>
                      </a:r>
                      <a:r>
                        <a:rPr lang="en-US" altLang="zh-CN" baseline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out the second letter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01010001</a:t>
                      </a:r>
                    </a:p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0000000000010000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51</a:t>
                      </a:r>
                    </a:p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0010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Write out the first letter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01010001</a:t>
                      </a:r>
                    </a:p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0000000000001111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51</a:t>
                      </a:r>
                    </a:p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000F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Stop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00000000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solidFill>
                          <a:schemeClr val="tx1"/>
                        </a:solidFill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 bwMode="auto">
          <a:xfrm>
            <a:off x="838200" y="1905000"/>
            <a:ext cx="22860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38200" y="3124200"/>
            <a:ext cx="22860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38200" y="3810000"/>
            <a:ext cx="23622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38200" y="4419600"/>
            <a:ext cx="2286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38200" y="2514600"/>
            <a:ext cx="22860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BB6CA267-2503-451E-896A-9EFCAC305004}" type="slidenum">
              <a:rPr lang="en-US" altLang="zh-CN" sz="1400" i="0">
                <a:latin typeface="Times New Roman" pitchFamily="18" charset="0"/>
              </a:rPr>
              <a:pPr/>
              <a:t>3</a:t>
            </a:fld>
            <a:endParaRPr lang="en-US" altLang="zh-CN" sz="1400" i="0">
              <a:latin typeface="Times New Roman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5408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章节目录</a:t>
            </a:r>
            <a:endParaRPr lang="en-US" altLang="zh-CN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2895600" y="1295400"/>
            <a:ext cx="4572000" cy="43434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6.1 </a:t>
            </a:r>
            <a:r>
              <a:rPr lang="zh-CN" altLang="en-US" sz="2800" smtClean="0">
                <a:latin typeface="Times New Roman" pitchFamily="18" charset="0"/>
                <a:ea typeface="宋体" pitchFamily="2" charset="-122"/>
              </a:rPr>
              <a:t>计算机操作</a:t>
            </a:r>
            <a:endParaRPr lang="en-US" altLang="zh-CN" sz="2800" smtClean="0">
              <a:latin typeface="Times New Roman" pitchFamily="18" charset="0"/>
              <a:ea typeface="宋体" pitchFamily="2" charset="-122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6.2 </a:t>
            </a:r>
            <a:r>
              <a:rPr lang="zh-CN" altLang="en-US" sz="2800" smtClean="0">
                <a:latin typeface="Times New Roman" pitchFamily="18" charset="0"/>
                <a:ea typeface="宋体" pitchFamily="2" charset="-122"/>
              </a:rPr>
              <a:t>机器语言</a:t>
            </a:r>
            <a:endParaRPr lang="en-US" altLang="zh-CN" sz="2800" smtClean="0">
              <a:latin typeface="Times New Roman" pitchFamily="18" charset="0"/>
              <a:ea typeface="宋体" pitchFamily="2" charset="-122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280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6.3 </a:t>
            </a:r>
            <a:r>
              <a:rPr lang="zh-CN" altLang="en-US" sz="280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一个程序实例</a:t>
            </a:r>
            <a:endParaRPr lang="en-US" altLang="zh-CN" sz="280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6.4 </a:t>
            </a:r>
            <a:r>
              <a:rPr lang="zh-CN" altLang="en-US" sz="2800" smtClean="0">
                <a:latin typeface="Times New Roman" pitchFamily="18" charset="0"/>
                <a:ea typeface="宋体" pitchFamily="2" charset="-122"/>
              </a:rPr>
              <a:t>汇编语言</a:t>
            </a:r>
            <a:endParaRPr lang="en-US" altLang="zh-CN" sz="2800" smtClean="0">
              <a:latin typeface="Times New Roman" pitchFamily="18" charset="0"/>
              <a:ea typeface="宋体" pitchFamily="2" charset="-122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6.5 </a:t>
            </a:r>
            <a:r>
              <a:rPr lang="zh-CN" altLang="en-US" sz="2800" smtClean="0">
                <a:latin typeface="Times New Roman" pitchFamily="18" charset="0"/>
                <a:ea typeface="宋体" pitchFamily="2" charset="-122"/>
              </a:rPr>
              <a:t>表达算法</a:t>
            </a:r>
            <a:endParaRPr lang="en-US" altLang="zh-CN" sz="2800" smtClean="0">
              <a:latin typeface="Times New Roman" pitchFamily="18" charset="0"/>
              <a:ea typeface="宋体" pitchFamily="2" charset="-122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zh-CN" sz="2800" smtClean="0">
                <a:latin typeface="Times New Roman" pitchFamily="18" charset="0"/>
                <a:ea typeface="宋体" pitchFamily="2" charset="-122"/>
              </a:rPr>
              <a:t>6.6 </a:t>
            </a:r>
            <a:r>
              <a:rPr lang="zh-CN" altLang="en-US" sz="2800" smtClean="0">
                <a:latin typeface="Times New Roman" pitchFamily="18" charset="0"/>
                <a:ea typeface="宋体" pitchFamily="2" charset="-122"/>
              </a:rPr>
              <a:t>测试</a:t>
            </a:r>
            <a:endParaRPr lang="en-US" altLang="zh-CN" sz="280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Webdings"/>
              </a:rPr>
              <a:t>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编程语言发展史</a:t>
            </a:r>
            <a:r>
              <a:rPr lang="zh-CN" altLang="en-US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Webdings"/>
              </a:rPr>
              <a:t>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35127"/>
            <a:ext cx="3268106" cy="1503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右箭头 5"/>
          <p:cNvSpPr/>
          <p:nvPr/>
        </p:nvSpPr>
        <p:spPr bwMode="auto">
          <a:xfrm>
            <a:off x="4012356" y="2370460"/>
            <a:ext cx="770494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028" name="Picture 4" descr="https://gss1.bdstatic.com/9vo3dSag_xI4khGkpoWK1HF6hhy/baike/c0%3Dbaike92%2C5%2C5%2C92%2C30/sign=c4def8479925bc313f5009ca3fb6e6d4/42a98226cffc1e1763a9a1b84a90f603738de9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875" y="1524000"/>
            <a:ext cx="2819400" cy="217446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lynn\Desktop\104750phz0obxboz1nnyvs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90" y="2838680"/>
            <a:ext cx="2371725" cy="2809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右箭头 7"/>
          <p:cNvSpPr/>
          <p:nvPr/>
        </p:nvSpPr>
        <p:spPr bwMode="auto">
          <a:xfrm rot="5400000">
            <a:off x="6260897" y="3788263"/>
            <a:ext cx="545154" cy="36740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0375" y="44958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0" dirty="0" smtClean="0">
                <a:latin typeface="楷体" pitchFamily="49" charset="-122"/>
                <a:ea typeface="楷体" pitchFamily="49" charset="-122"/>
              </a:rPr>
              <a:t>冯</a:t>
            </a:r>
            <a:r>
              <a:rPr lang="en-US" altLang="zh-CN" i="0" dirty="0" smtClean="0"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i="0" dirty="0" smtClean="0">
                <a:latin typeface="楷体" pitchFamily="49" charset="-122"/>
                <a:ea typeface="楷体" pitchFamily="49" charset="-122"/>
              </a:rPr>
              <a:t>诺依曼</a:t>
            </a:r>
            <a:endParaRPr lang="zh-CN" altLang="en-US" i="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72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Webdings"/>
              </a:rPr>
              <a:t>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编程语言发展史</a:t>
            </a:r>
            <a:r>
              <a:rPr lang="zh-CN" altLang="en-US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Webdings"/>
              </a:rPr>
              <a:t>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114485"/>
            <a:ext cx="8880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i="0" dirty="0" smtClean="0">
                <a:latin typeface="Times New Roman" pitchFamily="18" charset="0"/>
                <a:ea typeface="宋体" pitchFamily="2" charset="-122"/>
              </a:rPr>
              <a:t>二进制写程序，先在纸上写</a:t>
            </a:r>
            <a:r>
              <a:rPr lang="zh-CN" altLang="en-US" i="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伪代码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</a:rPr>
              <a:t>，手工转二进制</a:t>
            </a:r>
            <a:endParaRPr lang="en-US" altLang="zh-CN" i="0" dirty="0" smtClean="0">
              <a:latin typeface="Times New Roman" pitchFamily="18" charset="0"/>
              <a:ea typeface="宋体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i="0" dirty="0" smtClean="0">
                <a:latin typeface="Times New Roman" pitchFamily="18" charset="0"/>
                <a:ea typeface="宋体" pitchFamily="2" charset="-122"/>
              </a:rPr>
              <a:t>用“助记码”写代码（</a:t>
            </a:r>
            <a:r>
              <a:rPr lang="en-US" altLang="zh-CN" i="0" dirty="0" smtClean="0">
                <a:latin typeface="Times New Roman" pitchFamily="18" charset="0"/>
                <a:ea typeface="宋体" pitchFamily="2" charset="-122"/>
              </a:rPr>
              <a:t>LOAD_A 14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</a:rPr>
              <a:t>）为了把助记符转二进制，汇编器诞生了</a:t>
            </a:r>
            <a:endParaRPr lang="en-US" altLang="zh-CN" i="0" dirty="0" smtClean="0">
              <a:latin typeface="Times New Roman" pitchFamily="18" charset="0"/>
              <a:ea typeface="宋体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i="0" dirty="0" smtClean="0">
                <a:latin typeface="Times New Roman" pitchFamily="18" charset="0"/>
                <a:ea typeface="宋体" pitchFamily="2" charset="-122"/>
              </a:rPr>
              <a:t>Grace Hopper-</a:t>
            </a:r>
            <a:r>
              <a:rPr lang="en-US" altLang="zh-CN" i="0" dirty="0" err="1" smtClean="0">
                <a:latin typeface="Times New Roman" pitchFamily="18" charset="0"/>
                <a:ea typeface="宋体" pitchFamily="2" charset="-122"/>
              </a:rPr>
              <a:t>Havard</a:t>
            </a:r>
            <a:r>
              <a:rPr lang="en-US" altLang="zh-CN" i="0" dirty="0" smtClean="0">
                <a:latin typeface="Times New Roman" pitchFamily="18" charset="0"/>
                <a:ea typeface="宋体" pitchFamily="2" charset="-122"/>
              </a:rPr>
              <a:t> Mark 1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</a:rPr>
              <a:t>计算机首批程序员，设计了编程语言</a:t>
            </a:r>
            <a:r>
              <a:rPr lang="en-US" altLang="zh-CN" i="0" dirty="0" smtClean="0">
                <a:latin typeface="Times New Roman" pitchFamily="18" charset="0"/>
                <a:ea typeface="宋体" pitchFamily="2" charset="-122"/>
              </a:rPr>
              <a:t>A-0, 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</a:rPr>
              <a:t>做了第一个编译器，实现</a:t>
            </a:r>
            <a:r>
              <a:rPr lang="en-US" altLang="zh-CN" i="0" dirty="0" smtClean="0">
                <a:latin typeface="Times New Roman" pitchFamily="18" charset="0"/>
                <a:ea typeface="宋体" pitchFamily="2" charset="-122"/>
              </a:rPr>
              <a:t>A-0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i="0" dirty="0" smtClean="0">
                <a:latin typeface="Times New Roman" pitchFamily="18" charset="0"/>
                <a:ea typeface="宋体" pitchFamily="2" charset="-122"/>
              </a:rPr>
              <a:t>FORTRAN-&gt;COBOL(</a:t>
            </a:r>
            <a:r>
              <a:rPr lang="zh-CN" altLang="en-US" i="0" dirty="0">
                <a:latin typeface="Times New Roman" pitchFamily="18" charset="0"/>
                <a:ea typeface="宋体" pitchFamily="2" charset="-122"/>
              </a:rPr>
              <a:t>数据系统语言委员会</a:t>
            </a:r>
            <a:r>
              <a:rPr lang="en-US" altLang="zh-CN" i="0" dirty="0" smtClean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i="0" dirty="0">
                <a:latin typeface="Times New Roman" pitchFamily="18" charset="0"/>
                <a:ea typeface="宋体" pitchFamily="2" charset="-122"/>
              </a:rPr>
              <a:t>1960s, ALGOL, LISP and BASIC; 1970s, Pascal, C and Smalltalk; 1980s, C++, Objective-C and Perl, 1990s, Python, Ruby and Java</a:t>
            </a:r>
            <a:r>
              <a:rPr lang="en-US" altLang="zh-CN" i="0" dirty="0" smtClean="0">
                <a:latin typeface="Times New Roman" pitchFamily="18" charset="0"/>
                <a:ea typeface="宋体" pitchFamily="2" charset="-122"/>
              </a:rPr>
              <a:t>.</a:t>
            </a:r>
            <a:endParaRPr lang="zh-CN" altLang="en-US" i="0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17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Webdings"/>
              </a:rPr>
              <a:t>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编程语言发展史</a:t>
            </a:r>
            <a:r>
              <a:rPr lang="zh-CN" altLang="en-US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Webdings"/>
              </a:rPr>
              <a:t>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1676400"/>
            <a:ext cx="769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i="0" dirty="0">
                <a:latin typeface="Times New Roman" pitchFamily="18" charset="0"/>
                <a:ea typeface="宋体" pitchFamily="2" charset="-122"/>
              </a:rPr>
              <a:t>算法（</a:t>
            </a:r>
            <a:r>
              <a:rPr lang="en-US" altLang="zh-CN" i="0" dirty="0">
                <a:latin typeface="Times New Roman" pitchFamily="18" charset="0"/>
                <a:ea typeface="宋体" pitchFamily="2" charset="-122"/>
              </a:rPr>
              <a:t>Algorithms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i="0" dirty="0" smtClean="0">
              <a:latin typeface="Times New Roman" pitchFamily="18" charset="0"/>
              <a:ea typeface="宋体" pitchFamily="2" charset="-122"/>
            </a:endParaRPr>
          </a:p>
          <a:p>
            <a:pPr marL="342900" indent="-342900" algn="just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i="0" dirty="0" smtClean="0">
                <a:latin typeface="Times New Roman" pitchFamily="18" charset="0"/>
                <a:ea typeface="宋体" pitchFamily="2" charset="-122"/>
              </a:rPr>
              <a:t>变量（</a:t>
            </a:r>
            <a:r>
              <a:rPr lang="en-US" altLang="zh-CN" i="0" dirty="0" smtClean="0">
                <a:latin typeface="Times New Roman" pitchFamily="18" charset="0"/>
                <a:ea typeface="宋体" pitchFamily="2" charset="-122"/>
              </a:rPr>
              <a:t>Valuables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i="0" dirty="0" smtClean="0">
              <a:latin typeface="Times New Roman" pitchFamily="18" charset="0"/>
              <a:ea typeface="宋体" pitchFamily="2" charset="-122"/>
            </a:endParaRPr>
          </a:p>
          <a:p>
            <a:pPr marL="342900" indent="-342900" algn="just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i="0" dirty="0">
                <a:latin typeface="Times New Roman" pitchFamily="18" charset="0"/>
                <a:ea typeface="宋体" pitchFamily="2" charset="-122"/>
              </a:rPr>
              <a:t>三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</a:rPr>
              <a:t>种基本结构</a:t>
            </a:r>
            <a:r>
              <a:rPr lang="en-US" altLang="zh-CN" i="0" dirty="0" smtClean="0">
                <a:latin typeface="Times New Roman" pitchFamily="18" charset="0"/>
                <a:ea typeface="宋体" pitchFamily="2" charset="-122"/>
              </a:rPr>
              <a:t>—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</a:rPr>
              <a:t>顺序、选择、循环</a:t>
            </a:r>
            <a:endParaRPr lang="en-US" altLang="zh-CN" i="0" dirty="0" smtClean="0">
              <a:latin typeface="Times New Roman" pitchFamily="18" charset="0"/>
              <a:ea typeface="宋体" pitchFamily="2" charset="-122"/>
            </a:endParaRPr>
          </a:p>
          <a:p>
            <a:pPr marL="342900" indent="-342900" algn="just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i="0" dirty="0" smtClean="0">
                <a:latin typeface="Times New Roman" pitchFamily="18" charset="0"/>
                <a:ea typeface="宋体" pitchFamily="2" charset="-122"/>
              </a:rPr>
              <a:t>函数（</a:t>
            </a:r>
            <a:r>
              <a:rPr lang="en-US" altLang="zh-CN" i="0" dirty="0" smtClean="0">
                <a:latin typeface="Times New Roman" pitchFamily="18" charset="0"/>
                <a:ea typeface="宋体" pitchFamily="2" charset="-122"/>
              </a:rPr>
              <a:t>Function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i="0" dirty="0" smtClean="0">
              <a:latin typeface="Times New Roman" pitchFamily="18" charset="0"/>
              <a:ea typeface="宋体" pitchFamily="2" charset="-122"/>
            </a:endParaRPr>
          </a:p>
          <a:p>
            <a:pPr marL="342900" indent="-342900" algn="just"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i="0" dirty="0" smtClean="0">
                <a:latin typeface="Times New Roman" pitchFamily="18" charset="0"/>
                <a:ea typeface="宋体" pitchFamily="2" charset="-122"/>
              </a:rPr>
              <a:t>库（</a:t>
            </a:r>
            <a:r>
              <a:rPr lang="en-US" altLang="zh-CN" i="0" dirty="0" smtClean="0">
                <a:latin typeface="Times New Roman" pitchFamily="18" charset="0"/>
                <a:ea typeface="宋体" pitchFamily="2" charset="-122"/>
              </a:rPr>
              <a:t>Libraries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i="0" dirty="0" smtClean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52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6.4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汇编语言</a:t>
            </a:r>
            <a:endParaRPr lang="en-US" altLang="zh-CN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82000" cy="43434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汇编语言：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一种低级语言，用助记码表示特定计算机的机器语言指令。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buFontTx/>
              <a:buNone/>
            </a:pPr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汇编器：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一种以助记符形式读取每条指令并将其转换为机器语言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指令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的程序。把汇编语言翻译成机器代码的程序。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94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pic>
        <p:nvPicPr>
          <p:cNvPr id="5" name="Picture 7">
            <a:extLst>
              <a:ext uri="{FF2B5EF4-FFF2-40B4-BE49-F238E27FC236}"/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994691"/>
            <a:ext cx="6168483" cy="505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4091"/>
            <a:ext cx="8610600" cy="9906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6.4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汇编语言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Pep/8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汇编语言</a:t>
            </a:r>
            <a:endParaRPr lang="en-US" altLang="zh-CN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88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981200" y="4743691"/>
            <a:ext cx="5029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>
                <a:latin typeface="宋体" pitchFamily="2" charset="-122"/>
                <a:ea typeface="宋体" pitchFamily="2" charset="-122"/>
              </a:rPr>
              <a:t>操作和伪操作有什么区别？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8" name="Picture 8">
            <a:extLst>
              <a:ext uri="{FF2B5EF4-FFF2-40B4-BE49-F238E27FC236}"/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5609" y="2514600"/>
            <a:ext cx="7620000" cy="211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9906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6.4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汇编语言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汇编器指令</a:t>
            </a:r>
            <a:endParaRPr lang="en-US" altLang="zh-CN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823" y="11430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i="0" dirty="0" smtClean="0">
                <a:latin typeface="宋体" pitchFamily="2" charset="-122"/>
                <a:ea typeface="宋体" pitchFamily="2" charset="-122"/>
              </a:rPr>
              <a:t>大多数程序设计语言都有两种类型的指令，即</a:t>
            </a:r>
            <a:r>
              <a:rPr lang="zh-CN" altLang="en-US" i="0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要翻译的指令</a:t>
            </a:r>
            <a:r>
              <a:rPr lang="zh-CN" altLang="en-US" i="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i="0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翻译程序使用的指令</a:t>
            </a:r>
            <a:r>
              <a:rPr lang="zh-CN" altLang="en-US" i="0" dirty="0" smtClean="0">
                <a:latin typeface="宋体" pitchFamily="2" charset="-122"/>
                <a:ea typeface="宋体" pitchFamily="2" charset="-122"/>
              </a:rPr>
              <a:t>。汇编器指令也叫伪操作。</a:t>
            </a:r>
            <a:endParaRPr lang="zh-CN" altLang="en-US" i="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6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9906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6.4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汇编语言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汇编器指令</a:t>
            </a:r>
            <a:endParaRPr lang="en-US" altLang="zh-CN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107959"/>
            <a:ext cx="3576577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Pep/8</a:t>
            </a:r>
            <a:r>
              <a:rPr lang="zh-CN" altLang="en-US" i="0" dirty="0" smtClean="0">
                <a:latin typeface="宋体" pitchFamily="2" charset="-122"/>
                <a:ea typeface="宋体" pitchFamily="2" charset="-122"/>
              </a:rPr>
              <a:t>汇编语言书写规范</a:t>
            </a:r>
            <a:endParaRPr lang="zh-CN" altLang="en-US" i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9812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i="0" dirty="0" smtClean="0">
                <a:latin typeface="Times New Roman" pitchFamily="18" charset="0"/>
                <a:ea typeface="宋体" pitchFamily="2" charset="-122"/>
              </a:rPr>
              <a:t>助记码：不区分大小写；</a:t>
            </a:r>
            <a:endParaRPr lang="en-US" altLang="zh-CN" i="0" dirty="0" smtClean="0">
              <a:latin typeface="Times New Roman" pitchFamily="18" charset="0"/>
              <a:ea typeface="宋体" pitchFamily="2" charset="-122"/>
            </a:endParaRPr>
          </a:p>
          <a:p>
            <a:pPr marL="342900" indent="-3429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i="0" dirty="0" smtClean="0">
                <a:latin typeface="Times New Roman" pitchFamily="18" charset="0"/>
                <a:ea typeface="宋体" pitchFamily="2" charset="-122"/>
              </a:rPr>
              <a:t>操作数：以</a:t>
            </a:r>
            <a:r>
              <a:rPr lang="en-US" altLang="zh-CN" i="0" dirty="0" smtClean="0">
                <a:latin typeface="Times New Roman" pitchFamily="18" charset="0"/>
                <a:ea typeface="宋体" pitchFamily="2" charset="-122"/>
              </a:rPr>
              <a:t>0x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</a:rPr>
              <a:t>开始，“，”号后“</a:t>
            </a:r>
            <a:r>
              <a:rPr lang="en-US" altLang="zh-CN" i="0" dirty="0" err="1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</a:rPr>
              <a:t>”“</a:t>
            </a:r>
            <a:r>
              <a:rPr lang="en-US" altLang="zh-CN" i="0" dirty="0" smtClean="0">
                <a:latin typeface="Times New Roman" pitchFamily="18" charset="0"/>
                <a:ea typeface="宋体" pitchFamily="2" charset="-122"/>
              </a:rPr>
              <a:t>d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</a:rPr>
              <a:t>”表示寻址方式；</a:t>
            </a:r>
            <a:endParaRPr lang="en-US" altLang="zh-CN" i="0" dirty="0" smtClean="0">
              <a:latin typeface="Times New Roman" pitchFamily="18" charset="0"/>
              <a:ea typeface="宋体" pitchFamily="2" charset="-122"/>
            </a:endParaRPr>
          </a:p>
          <a:p>
            <a:pPr marL="342900" indent="-3429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i="0" dirty="0" smtClean="0">
                <a:latin typeface="Times New Roman" pitchFamily="18" charset="0"/>
                <a:ea typeface="宋体" pitchFamily="2" charset="-122"/>
              </a:rPr>
              <a:t>代码：分行写；</a:t>
            </a:r>
            <a:endParaRPr lang="en-US" altLang="zh-CN" i="0" dirty="0" smtClean="0">
              <a:latin typeface="Times New Roman" pitchFamily="18" charset="0"/>
              <a:ea typeface="宋体" pitchFamily="2" charset="-122"/>
            </a:endParaRPr>
          </a:p>
          <a:p>
            <a:pPr marL="342900" indent="-3429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i="0" dirty="0" smtClean="0">
                <a:latin typeface="Times New Roman" pitchFamily="18" charset="0"/>
                <a:ea typeface="宋体" pitchFamily="2" charset="-122"/>
              </a:rPr>
              <a:t>注释：在每行代码之后加“；”号可添加注释；</a:t>
            </a:r>
            <a:endParaRPr lang="en-US" altLang="zh-CN" i="0" dirty="0" smtClean="0">
              <a:latin typeface="Times New Roman" pitchFamily="18" charset="0"/>
              <a:ea typeface="宋体" pitchFamily="2" charset="-122"/>
            </a:endParaRPr>
          </a:p>
          <a:p>
            <a:pPr marL="342900" indent="-3429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i="0" dirty="0" smtClean="0">
                <a:latin typeface="Times New Roman" pitchFamily="18" charset="0"/>
                <a:ea typeface="宋体" pitchFamily="2" charset="-122"/>
              </a:rPr>
              <a:t>结束标志： </a:t>
            </a:r>
            <a:r>
              <a:rPr lang="en-US" altLang="zh-CN" i="0" dirty="0" smtClean="0">
                <a:latin typeface="Times New Roman" pitchFamily="18" charset="0"/>
                <a:ea typeface="宋体" pitchFamily="2" charset="-122"/>
              </a:rPr>
              <a:t>.END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i="0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518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sp>
        <p:nvSpPr>
          <p:cNvPr id="7" name="Text Box 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990600" y="1551511"/>
            <a:ext cx="2225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i="0" dirty="0"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r>
              <a:rPr lang="zh-CN" altLang="en-US" i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“</a:t>
            </a:r>
            <a:r>
              <a:rPr lang="en-US" altLang="zh-CN" i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Hello</a:t>
            </a:r>
            <a:r>
              <a:rPr lang="zh-CN" altLang="en-US" i="0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”</a:t>
            </a:r>
            <a:endParaRPr lang="en-US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8" name="Text Box 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800100" y="2237311"/>
            <a:ext cx="7620000" cy="2943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lvl="2">
              <a:lnSpc>
                <a:spcPct val="96000"/>
              </a:lnSpc>
              <a:defRPr/>
            </a:pPr>
            <a:r>
              <a:rPr lang="en-US" altLang="zh-CN" i="0" dirty="0" smtClean="0">
                <a:latin typeface="Times New Roman" pitchFamily="18" charset="0"/>
                <a:cs typeface="Times New Roman" pitchFamily="18" charset="0"/>
              </a:rPr>
              <a:t>CHARO	0x0048,i;     </a:t>
            </a:r>
            <a:r>
              <a:rPr lang="en-US" altLang="zh-CN" i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 an 'H'</a:t>
            </a:r>
          </a:p>
          <a:p>
            <a:pPr lvl="2">
              <a:lnSpc>
                <a:spcPct val="96000"/>
              </a:lnSpc>
              <a:defRPr/>
            </a:pPr>
            <a:r>
              <a:rPr lang="en-US" altLang="zh-CN" i="0" dirty="0" smtClean="0">
                <a:latin typeface="Times New Roman" pitchFamily="18" charset="0"/>
                <a:cs typeface="Times New Roman" pitchFamily="18" charset="0"/>
              </a:rPr>
              <a:t>CHARO	0x0065,i;     </a:t>
            </a:r>
            <a:r>
              <a:rPr lang="en-US" altLang="zh-CN" i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 an 'e'</a:t>
            </a:r>
          </a:p>
          <a:p>
            <a:pPr lvl="2">
              <a:lnSpc>
                <a:spcPct val="96000"/>
              </a:lnSpc>
              <a:defRPr/>
            </a:pPr>
            <a:r>
              <a:rPr lang="en-US" altLang="zh-CN" i="0" dirty="0" smtClean="0">
                <a:latin typeface="Times New Roman" pitchFamily="18" charset="0"/>
                <a:cs typeface="Times New Roman" pitchFamily="18" charset="0"/>
              </a:rPr>
              <a:t>CHARO	0x006C,i;     </a:t>
            </a:r>
            <a:r>
              <a:rPr lang="en-US" altLang="zh-CN" i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 an 'l'</a:t>
            </a:r>
          </a:p>
          <a:p>
            <a:pPr lvl="2">
              <a:lnSpc>
                <a:spcPct val="96000"/>
              </a:lnSpc>
              <a:defRPr/>
            </a:pPr>
            <a:r>
              <a:rPr lang="en-US" altLang="zh-CN" i="0" dirty="0" smtClean="0">
                <a:latin typeface="Times New Roman" pitchFamily="18" charset="0"/>
                <a:cs typeface="Times New Roman" pitchFamily="18" charset="0"/>
              </a:rPr>
              <a:t>CHARO	0x006C,i;     </a:t>
            </a:r>
            <a:r>
              <a:rPr lang="en-US" altLang="zh-CN" i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 an 'l'</a:t>
            </a:r>
          </a:p>
          <a:p>
            <a:pPr lvl="2">
              <a:lnSpc>
                <a:spcPct val="96000"/>
              </a:lnSpc>
              <a:defRPr/>
            </a:pPr>
            <a:r>
              <a:rPr lang="en-US" altLang="zh-CN" i="0" dirty="0" smtClean="0">
                <a:latin typeface="Times New Roman" pitchFamily="18" charset="0"/>
                <a:cs typeface="Times New Roman" pitchFamily="18" charset="0"/>
              </a:rPr>
              <a:t>CHARO	0x006F,i;      </a:t>
            </a:r>
            <a:r>
              <a:rPr lang="en-US" altLang="zh-CN" i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 an 'o'</a:t>
            </a:r>
          </a:p>
          <a:p>
            <a:pPr lvl="2">
              <a:lnSpc>
                <a:spcPct val="96000"/>
              </a:lnSpc>
              <a:defRPr/>
            </a:pPr>
            <a:r>
              <a:rPr lang="en-US" altLang="zh-CN" i="0" dirty="0" smtClean="0">
                <a:latin typeface="Times New Roman" pitchFamily="18" charset="0"/>
                <a:cs typeface="Times New Roman" pitchFamily="18" charset="0"/>
              </a:rPr>
              <a:t>STOP</a:t>
            </a:r>
          </a:p>
          <a:p>
            <a:pPr lvl="2">
              <a:lnSpc>
                <a:spcPct val="96000"/>
              </a:lnSpc>
              <a:defRPr/>
            </a:pPr>
            <a:r>
              <a:rPr lang="en-US" altLang="zh-CN" i="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.END</a:t>
            </a:r>
            <a:endParaRPr lang="en-US" altLang="zh-CN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304800" y="260202"/>
            <a:ext cx="8610600" cy="834109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6.4</a:t>
            </a:r>
            <a:r>
              <a:rPr lang="en-US" altLang="zh-CN" i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i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汇编语言</a:t>
            </a:r>
            <a:r>
              <a:rPr lang="en-US" altLang="zh-CN" i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en-US" altLang="zh-CN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Hello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程序的汇编语言</a:t>
            </a:r>
            <a:endParaRPr lang="en-US" altLang="zh-CN" i="0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3825" y="5177135"/>
            <a:ext cx="710963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i="0" dirty="0" smtClean="0">
                <a:latin typeface="宋体" pitchFamily="2" charset="-122"/>
                <a:ea typeface="宋体" pitchFamily="2" charset="-122"/>
              </a:rPr>
              <a:t>注释（</a:t>
            </a:r>
            <a:r>
              <a:rPr lang="en-US" altLang="zh-CN" i="0" dirty="0" smtClean="0">
                <a:latin typeface="宋体" pitchFamily="2" charset="-122"/>
                <a:ea typeface="宋体" pitchFamily="2" charset="-122"/>
              </a:rPr>
              <a:t>comment</a:t>
            </a:r>
            <a:r>
              <a:rPr lang="zh-CN" altLang="en-US" i="0" dirty="0" smtClean="0">
                <a:latin typeface="宋体" pitchFamily="2" charset="-122"/>
                <a:ea typeface="宋体" pitchFamily="2" charset="-122"/>
              </a:rPr>
              <a:t>）：为程序读者提供的解释性文字。</a:t>
            </a:r>
            <a:endParaRPr lang="zh-CN" altLang="en-US" i="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64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7"/>
          <p:cNvSpPr txBox="1">
            <a:spLocks noChangeArrowheads="1"/>
          </p:cNvSpPr>
          <p:nvPr/>
        </p:nvSpPr>
        <p:spPr bwMode="auto">
          <a:xfrm>
            <a:off x="647700" y="6402388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zh-CN" altLang="zh-CN" sz="1400" b="1"/>
          </a:p>
        </p:txBody>
      </p:sp>
      <p:sp>
        <p:nvSpPr>
          <p:cNvPr id="163846" name="Text Box 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762000" y="24384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zh-CN" smtClean="0">
              <a:latin typeface="Times" charset="0"/>
            </a:endParaRPr>
          </a:p>
        </p:txBody>
      </p:sp>
      <p:pic>
        <p:nvPicPr>
          <p:cNvPr id="163850" name="Picture 10">
            <a:extLst>
              <a:ext uri="{FF2B5EF4-FFF2-40B4-BE49-F238E27FC236}"/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905000"/>
            <a:ext cx="7467600" cy="333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304800" y="156491"/>
            <a:ext cx="8610600" cy="834109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6.4</a:t>
            </a:r>
            <a:r>
              <a:rPr lang="en-US" altLang="zh-CN" i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i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汇编语言</a:t>
            </a:r>
            <a:r>
              <a:rPr lang="en-US" altLang="zh-CN" i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en-US" altLang="zh-CN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Hello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程序的汇编语言</a:t>
            </a:r>
            <a:endParaRPr lang="en-US" altLang="zh-CN" i="0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647700" y="1066800"/>
            <a:ext cx="26289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Pep/8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汇编器显示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</p:spPr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7" descr="17606_02_0127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71800"/>
            <a:ext cx="6096000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04800" y="156491"/>
            <a:ext cx="8610600" cy="834109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6.4</a:t>
            </a:r>
            <a:r>
              <a:rPr lang="en-US" altLang="zh-CN" i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i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汇编语言</a:t>
            </a:r>
            <a:r>
              <a:rPr lang="en-US" altLang="zh-CN" i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en-US" altLang="zh-CN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Hello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程序的汇编语言</a:t>
            </a:r>
            <a:endParaRPr lang="en-US" altLang="zh-CN" i="0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47700" y="1295400"/>
            <a:ext cx="26289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汇编过程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</p:spPr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3FDFCAD6-4C97-4884-8C2B-2A122A32DE90}" type="slidenum">
              <a:rPr lang="en-US" altLang="zh-CN" sz="1400" i="0">
                <a:latin typeface="Times New Roman" pitchFamily="18" charset="0"/>
              </a:rPr>
              <a:pPr/>
              <a:t>4</a:t>
            </a:fld>
            <a:endParaRPr lang="en-US" altLang="zh-CN" sz="1400" i="0">
              <a:latin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82000" cy="14478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重新定义计算机：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能够存储、检索和处理数据的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可编程的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电子设备。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buFontTx/>
              <a:buNone/>
            </a:pPr>
            <a:endParaRPr lang="en-US" altLang="zh-CN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800" y="5029200"/>
            <a:ext cx="85344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计算机可以执行哪些操作？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048000"/>
            <a:ext cx="8534400" cy="15700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zh-CN" altLang="en-US" sz="3200" b="1" i="0" kern="0" dirty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可编程的：</a:t>
            </a:r>
            <a:r>
              <a:rPr lang="zh-CN" altLang="en-US" sz="3200" b="1" i="0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数据</a:t>
            </a:r>
            <a:r>
              <a:rPr lang="zh-CN" altLang="en-US" sz="3200" i="0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3200" b="1" i="0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操纵数据的指令</a:t>
            </a:r>
            <a:r>
              <a:rPr lang="zh-CN" altLang="en-US" sz="3200" i="0" kern="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在逻辑上是相同的，并且可以存储在相同的位置。</a:t>
            </a:r>
            <a:endParaRPr lang="zh-CN" altLang="en-US" dirty="0"/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7788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6.1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计算机操作</a:t>
            </a:r>
            <a:endParaRPr lang="en-US" altLang="zh-CN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Text Box 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681170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i="0" dirty="0">
                <a:latin typeface="宋体" panose="02010600030101010101" pitchFamily="2" charset="-122"/>
                <a:ea typeface="宋体" panose="02010600030101010101" pitchFamily="2" charset="-122"/>
              </a:rPr>
              <a:t>问题：读取三个数，求和并打印出来</a:t>
            </a:r>
            <a:endParaRPr lang="en-US" sz="2800" i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  <a:defRPr/>
            </a:pPr>
            <a:endParaRPr lang="en-US" sz="2800" i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你会如何手动完成它？</a:t>
            </a:r>
            <a:endParaRPr lang="en-US" sz="2800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04800" y="156491"/>
            <a:ext cx="8610600" cy="834109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6.4</a:t>
            </a:r>
            <a:r>
              <a:rPr lang="en-US" altLang="zh-CN" i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i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汇编语言</a:t>
            </a:r>
            <a:r>
              <a:rPr lang="en-US" altLang="zh-CN" i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i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程序举例</a:t>
            </a:r>
            <a:endParaRPr lang="en-US" altLang="zh-CN" i="0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</p:spPr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Text Box 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524000" y="1142999"/>
            <a:ext cx="6454815" cy="4968875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lvl="2">
              <a:defRPr/>
            </a:pPr>
            <a:r>
              <a:rPr lang="en-US" altLang="zh-CN" sz="2000" i="0" dirty="0" smtClean="0">
                <a:latin typeface="Times New Roman" pitchFamily="18" charset="0"/>
                <a:cs typeface="Times New Roman" pitchFamily="18" charset="0"/>
              </a:rPr>
              <a:t>	BR     	               main  	</a:t>
            </a:r>
          </a:p>
          <a:p>
            <a:pPr lvl="2">
              <a:defRPr/>
            </a:pPr>
            <a:r>
              <a:rPr lang="en-US" altLang="zh-CN" sz="2000" i="0" dirty="0" smtClean="0">
                <a:latin typeface="Times New Roman" pitchFamily="18" charset="0"/>
                <a:cs typeface="Times New Roman" pitchFamily="18" charset="0"/>
              </a:rPr>
              <a:t>sum:	.WORD  	0x0000	</a:t>
            </a:r>
          </a:p>
          <a:p>
            <a:pPr lvl="2">
              <a:defRPr/>
            </a:pPr>
            <a:r>
              <a:rPr lang="en-US" altLang="zh-CN" sz="2000" i="0" dirty="0" smtClean="0">
                <a:latin typeface="Times New Roman" pitchFamily="18" charset="0"/>
                <a:cs typeface="Times New Roman" pitchFamily="18" charset="0"/>
              </a:rPr>
              <a:t>num1: .BLOCK 2			</a:t>
            </a:r>
          </a:p>
          <a:p>
            <a:pPr lvl="2">
              <a:defRPr/>
            </a:pPr>
            <a:r>
              <a:rPr lang="en-US" altLang="zh-CN" sz="2000" i="0" dirty="0" smtClean="0">
                <a:latin typeface="Times New Roman" pitchFamily="18" charset="0"/>
                <a:cs typeface="Times New Roman" pitchFamily="18" charset="0"/>
              </a:rPr>
              <a:t>num2: .BLOCK 2			</a:t>
            </a:r>
          </a:p>
          <a:p>
            <a:pPr lvl="2">
              <a:defRPr/>
            </a:pPr>
            <a:r>
              <a:rPr lang="en-US" altLang="zh-CN" sz="2000" i="0" dirty="0" smtClean="0">
                <a:latin typeface="Times New Roman" pitchFamily="18" charset="0"/>
                <a:cs typeface="Times New Roman" pitchFamily="18" charset="0"/>
              </a:rPr>
              <a:t>num3: .BLOCK 2			</a:t>
            </a:r>
          </a:p>
          <a:p>
            <a:pPr lvl="2">
              <a:defRPr/>
            </a:pPr>
            <a:r>
              <a:rPr lang="en-US" altLang="zh-CN" sz="2000" i="0" dirty="0" smtClean="0">
                <a:latin typeface="Times New Roman" pitchFamily="18" charset="0"/>
                <a:cs typeface="Times New Roman" pitchFamily="18" charset="0"/>
              </a:rPr>
              <a:t>main:      LDA    	                </a:t>
            </a:r>
            <a:r>
              <a:rPr lang="en-US" altLang="zh-CN" sz="2000" i="0" dirty="0" err="1" smtClean="0">
                <a:latin typeface="Times New Roman" pitchFamily="18" charset="0"/>
                <a:cs typeface="Times New Roman" pitchFamily="18" charset="0"/>
              </a:rPr>
              <a:t>sum,d</a:t>
            </a:r>
            <a:r>
              <a:rPr lang="en-US" altLang="zh-CN" sz="2000" i="0" dirty="0" smtClean="0"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pPr lvl="2">
              <a:defRPr/>
            </a:pPr>
            <a:r>
              <a:rPr lang="en-US" altLang="zh-CN" sz="2000" i="0" dirty="0" smtClean="0">
                <a:latin typeface="Times New Roman" pitchFamily="18" charset="0"/>
                <a:cs typeface="Times New Roman" pitchFamily="18" charset="0"/>
              </a:rPr>
              <a:t>	DECI 		num1,d  	</a:t>
            </a:r>
          </a:p>
          <a:p>
            <a:pPr lvl="2">
              <a:defRPr/>
            </a:pPr>
            <a:r>
              <a:rPr lang="en-US" altLang="zh-CN" sz="2000" i="0" dirty="0" smtClean="0">
                <a:latin typeface="Times New Roman" pitchFamily="18" charset="0"/>
                <a:cs typeface="Times New Roman" pitchFamily="18" charset="0"/>
              </a:rPr>
              <a:t>	ADDA 		num1,d  	</a:t>
            </a:r>
          </a:p>
          <a:p>
            <a:pPr lvl="2">
              <a:defRPr/>
            </a:pPr>
            <a:r>
              <a:rPr lang="en-US" altLang="zh-CN" sz="2000" i="0" dirty="0" smtClean="0">
                <a:latin typeface="Times New Roman" pitchFamily="18" charset="0"/>
                <a:cs typeface="Times New Roman" pitchFamily="18" charset="0"/>
              </a:rPr>
              <a:t>	DECI 		num2,d  	</a:t>
            </a:r>
          </a:p>
          <a:p>
            <a:pPr lvl="2">
              <a:defRPr/>
            </a:pPr>
            <a:r>
              <a:rPr lang="en-US" altLang="zh-CN" sz="2000" i="0" dirty="0" smtClean="0">
                <a:latin typeface="Times New Roman" pitchFamily="18" charset="0"/>
                <a:cs typeface="Times New Roman" pitchFamily="18" charset="0"/>
              </a:rPr>
              <a:t>	ADDA 		num2,d  	</a:t>
            </a:r>
          </a:p>
          <a:p>
            <a:pPr lvl="2">
              <a:defRPr/>
            </a:pPr>
            <a:r>
              <a:rPr lang="en-US" altLang="zh-CN" sz="2000" i="0" dirty="0" smtClean="0">
                <a:latin typeface="Times New Roman" pitchFamily="18" charset="0"/>
                <a:cs typeface="Times New Roman" pitchFamily="18" charset="0"/>
              </a:rPr>
              <a:t>	DECI 		num3,d  	</a:t>
            </a:r>
          </a:p>
          <a:p>
            <a:pPr lvl="2">
              <a:defRPr/>
            </a:pPr>
            <a:r>
              <a:rPr lang="en-US" altLang="zh-CN" sz="2000" i="0" dirty="0" smtClean="0">
                <a:latin typeface="Times New Roman" pitchFamily="18" charset="0"/>
                <a:cs typeface="Times New Roman" pitchFamily="18" charset="0"/>
              </a:rPr>
              <a:t>	ADDA 		num3,d  	</a:t>
            </a:r>
          </a:p>
          <a:p>
            <a:pPr lvl="2">
              <a:defRPr/>
            </a:pPr>
            <a:r>
              <a:rPr lang="en-US" altLang="zh-CN" sz="2000" i="0" dirty="0" smtClean="0">
                <a:latin typeface="Times New Roman" pitchFamily="18" charset="0"/>
                <a:cs typeface="Times New Roman" pitchFamily="18" charset="0"/>
              </a:rPr>
              <a:t>	STA 		</a:t>
            </a:r>
            <a:r>
              <a:rPr lang="en-US" altLang="zh-CN" sz="2000" i="0" dirty="0" err="1" smtClean="0">
                <a:latin typeface="Times New Roman" pitchFamily="18" charset="0"/>
                <a:cs typeface="Times New Roman" pitchFamily="18" charset="0"/>
              </a:rPr>
              <a:t>sum,d</a:t>
            </a:r>
            <a:r>
              <a:rPr lang="en-US" altLang="zh-CN" sz="2000" i="0" dirty="0" smtClean="0"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pPr lvl="2">
              <a:defRPr/>
            </a:pPr>
            <a:r>
              <a:rPr lang="en-US" altLang="zh-CN" sz="2000" i="0" dirty="0" smtClean="0">
                <a:latin typeface="Times New Roman" pitchFamily="18" charset="0"/>
                <a:cs typeface="Times New Roman" pitchFamily="18" charset="0"/>
              </a:rPr>
              <a:t>	DECO 		</a:t>
            </a:r>
            <a:r>
              <a:rPr lang="en-US" altLang="zh-CN" sz="2000" i="0" dirty="0" err="1" smtClean="0">
                <a:latin typeface="Times New Roman" pitchFamily="18" charset="0"/>
                <a:cs typeface="Times New Roman" pitchFamily="18" charset="0"/>
              </a:rPr>
              <a:t>sum,d</a:t>
            </a:r>
            <a:r>
              <a:rPr lang="en-US" altLang="zh-CN" sz="2000" i="0" dirty="0" smtClean="0">
                <a:latin typeface="Times New Roman" pitchFamily="18" charset="0"/>
                <a:cs typeface="Times New Roman" pitchFamily="18" charset="0"/>
              </a:rPr>
              <a:t>  	</a:t>
            </a:r>
          </a:p>
          <a:p>
            <a:pPr lvl="2">
              <a:defRPr/>
            </a:pPr>
            <a:r>
              <a:rPr lang="en-US" altLang="zh-CN" sz="2000" i="0" dirty="0" smtClean="0">
                <a:latin typeface="Times New Roman" pitchFamily="18" charset="0"/>
                <a:cs typeface="Times New Roman" pitchFamily="18" charset="0"/>
              </a:rPr>
              <a:t>	STOP         		</a:t>
            </a:r>
          </a:p>
          <a:p>
            <a:pPr lvl="2">
              <a:defRPr/>
            </a:pPr>
            <a:r>
              <a:rPr lang="en-US" altLang="zh-CN" sz="2000" i="0" dirty="0" smtClean="0">
                <a:latin typeface="Times New Roman" pitchFamily="18" charset="0"/>
                <a:cs typeface="Times New Roman" pitchFamily="18" charset="0"/>
              </a:rPr>
              <a:t>	.END         		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73934" y="156490"/>
            <a:ext cx="8610600" cy="834109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6.4</a:t>
            </a:r>
            <a:r>
              <a:rPr lang="en-US" altLang="zh-CN" i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i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汇编语言</a:t>
            </a:r>
            <a:r>
              <a:rPr lang="en-US" altLang="zh-CN" i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i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程序举例</a:t>
            </a:r>
            <a:endParaRPr lang="en-US" altLang="zh-CN" i="0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</p:spPr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sp>
        <p:nvSpPr>
          <p:cNvPr id="2" name="圆角矩形标注 1"/>
          <p:cNvSpPr/>
          <p:nvPr/>
        </p:nvSpPr>
        <p:spPr bwMode="auto">
          <a:xfrm>
            <a:off x="152400" y="3352800"/>
            <a:ext cx="2438400" cy="1371600"/>
          </a:xfrm>
          <a:prstGeom prst="wedgeRoundRectCallout">
            <a:avLst>
              <a:gd name="adj1" fmla="val 42058"/>
              <a:gd name="adj2" fmla="val -7658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标识符：程序员自己规定的具有特定含义的词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3048000" y="1142999"/>
            <a:ext cx="3352800" cy="38100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Text Box 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922116" y="1309687"/>
            <a:ext cx="7696200" cy="467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400" i="0" dirty="0" smtClean="0">
                <a:latin typeface="Times New Roman" pitchFamily="18" charset="0"/>
                <a:cs typeface="Times New Roman" pitchFamily="18" charset="0"/>
              </a:rPr>
              <a:t>BRLT	I	Set PC to operand if A &lt; 0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400" i="0" dirty="0" smtClean="0">
                <a:latin typeface="Times New Roman" pitchFamily="18" charset="0"/>
                <a:cs typeface="Times New Roman" pitchFamily="18" charset="0"/>
              </a:rPr>
              <a:t>BREQ	I	Set PC to operand if A = 0</a:t>
            </a:r>
          </a:p>
          <a:p>
            <a:pPr lvl="2">
              <a:lnSpc>
                <a:spcPct val="90000"/>
              </a:lnSpc>
              <a:defRPr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defRPr/>
            </a:pPr>
            <a:r>
              <a:rPr lang="en-US" altLang="zh-CN" i="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negMsg</a:t>
            </a:r>
            <a:r>
              <a:rPr lang="en-US" altLang="zh-CN" i="0" dirty="0" smtClean="0">
                <a:latin typeface="Times New Roman" pitchFamily="18" charset="0"/>
                <a:cs typeface="Times New Roman" pitchFamily="18" charset="0"/>
              </a:rPr>
              <a:t>:	CHARO	0x0045,i 		 	</a:t>
            </a:r>
          </a:p>
          <a:p>
            <a:pPr lvl="2">
              <a:defRPr/>
            </a:pPr>
            <a:r>
              <a:rPr lang="en-US" altLang="zh-CN" i="0" dirty="0" smtClean="0">
                <a:latin typeface="Times New Roman" pitchFamily="18" charset="0"/>
                <a:cs typeface="Times New Roman" pitchFamily="18" charset="0"/>
              </a:rPr>
              <a:t>		BR		</a:t>
            </a:r>
            <a:r>
              <a:rPr lang="en-US" altLang="zh-CN" i="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finish</a:t>
            </a:r>
            <a:r>
              <a:rPr lang="en-US" altLang="zh-CN" i="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lvl="2">
              <a:defRPr/>
            </a:pPr>
            <a:r>
              <a:rPr lang="en-US" altLang="zh-CN" i="0" dirty="0" smtClean="0">
                <a:latin typeface="Times New Roman" pitchFamily="18" charset="0"/>
                <a:cs typeface="Times New Roman" pitchFamily="18" charset="0"/>
              </a:rPr>
              <a:t>main:	LDA		</a:t>
            </a:r>
            <a:r>
              <a:rPr lang="en-US" altLang="zh-CN" i="0" dirty="0" err="1" smtClean="0">
                <a:latin typeface="Times New Roman" pitchFamily="18" charset="0"/>
                <a:cs typeface="Times New Roman" pitchFamily="18" charset="0"/>
              </a:rPr>
              <a:t>sum,d</a:t>
            </a:r>
            <a:endParaRPr lang="en-US" altLang="zh-CN" i="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defRPr/>
            </a:pPr>
            <a:r>
              <a:rPr lang="en-US" altLang="zh-CN" i="0" dirty="0" smtClean="0">
                <a:latin typeface="Times New Roman" pitchFamily="18" charset="0"/>
                <a:cs typeface="Times New Roman" pitchFamily="18" charset="0"/>
              </a:rPr>
              <a:t>		…				</a:t>
            </a:r>
          </a:p>
          <a:p>
            <a:pPr lvl="2">
              <a:defRPr/>
            </a:pPr>
            <a:r>
              <a:rPr lang="en-US" altLang="zh-CN" i="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i="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BRLT</a:t>
            </a:r>
            <a:r>
              <a:rPr lang="en-US" altLang="zh-CN" i="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i="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negMsg</a:t>
            </a:r>
            <a:r>
              <a:rPr lang="en-US" altLang="zh-CN" i="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lvl="2">
              <a:defRPr/>
            </a:pPr>
            <a:r>
              <a:rPr lang="en-US" altLang="zh-CN" i="0" dirty="0" smtClean="0">
                <a:latin typeface="Times New Roman" pitchFamily="18" charset="0"/>
                <a:cs typeface="Times New Roman" pitchFamily="18" charset="0"/>
              </a:rPr>
              <a:t>		STA		</a:t>
            </a:r>
            <a:r>
              <a:rPr lang="en-US" altLang="zh-CN" i="0" dirty="0" err="1" smtClean="0">
                <a:latin typeface="Times New Roman" pitchFamily="18" charset="0"/>
                <a:cs typeface="Times New Roman" pitchFamily="18" charset="0"/>
              </a:rPr>
              <a:t>sum,d</a:t>
            </a:r>
            <a:r>
              <a:rPr lang="en-US" altLang="zh-CN" i="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lvl="2">
              <a:defRPr/>
            </a:pPr>
            <a:r>
              <a:rPr lang="en-US" altLang="zh-CN" i="0" dirty="0" smtClean="0">
                <a:latin typeface="Times New Roman" pitchFamily="18" charset="0"/>
                <a:cs typeface="Times New Roman" pitchFamily="18" charset="0"/>
              </a:rPr>
              <a:t>		DECO		</a:t>
            </a:r>
            <a:r>
              <a:rPr lang="en-US" altLang="zh-CN" i="0" dirty="0" err="1" smtClean="0">
                <a:latin typeface="Times New Roman" pitchFamily="18" charset="0"/>
                <a:cs typeface="Times New Roman" pitchFamily="18" charset="0"/>
              </a:rPr>
              <a:t>sum,d</a:t>
            </a:r>
            <a:r>
              <a:rPr lang="en-US" altLang="zh-CN" i="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lvl="2">
              <a:defRPr/>
            </a:pPr>
            <a:r>
              <a:rPr lang="en-US" altLang="zh-CN" i="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finish</a:t>
            </a:r>
            <a:r>
              <a:rPr lang="en-US" altLang="zh-CN" i="0" dirty="0" smtClean="0">
                <a:latin typeface="Times New Roman" pitchFamily="18" charset="0"/>
                <a:cs typeface="Times New Roman" pitchFamily="18" charset="0"/>
              </a:rPr>
              <a:t>:	STOP		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		 	</a:t>
            </a:r>
          </a:p>
          <a:p>
            <a:pPr lvl="2">
              <a:defRPr/>
            </a:pPr>
            <a:endParaRPr lang="en-US" altLang="zh-CN" i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304800" y="80291"/>
            <a:ext cx="8610600" cy="834109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6.4</a:t>
            </a:r>
            <a:r>
              <a:rPr lang="en-US" altLang="zh-CN" i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i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汇编语言</a:t>
            </a:r>
            <a:r>
              <a:rPr lang="en-US" altLang="zh-CN" i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i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具有分支的程序</a:t>
            </a:r>
            <a:endParaRPr lang="en-US" altLang="zh-CN" i="0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</p:spPr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04800" y="156491"/>
            <a:ext cx="8610600" cy="834109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6.4</a:t>
            </a:r>
            <a:r>
              <a:rPr lang="en-US" altLang="zh-CN" i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i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汇编语言</a:t>
            </a:r>
            <a:r>
              <a:rPr lang="en-US" altLang="zh-CN" i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i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具有循环的程序</a:t>
            </a:r>
            <a:endParaRPr lang="en-US" altLang="zh-CN" i="0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</p:spPr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247775"/>
            <a:ext cx="24098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4600" y="1752600"/>
            <a:ext cx="2286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Loop: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940" name="Text Box 4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609600" y="3506044"/>
            <a:ext cx="83058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lvl="2">
              <a:lnSpc>
                <a:spcPct val="150000"/>
              </a:lnSpc>
              <a:defRPr/>
            </a:pPr>
            <a:r>
              <a:rPr lang="zh-CN" altLang="en-US" sz="2800" i="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问题：读取有限个数并求和。</a:t>
            </a:r>
          </a:p>
          <a:p>
            <a:pPr lvl="2">
              <a:lnSpc>
                <a:spcPct val="150000"/>
              </a:lnSpc>
              <a:defRPr/>
            </a:pPr>
            <a:r>
              <a:rPr lang="zh-CN" altLang="en-US" sz="2800" i="0" dirty="0" smtClean="0">
                <a:latin typeface="宋体" pitchFamily="2" charset="-122"/>
                <a:ea typeface="宋体" pitchFamily="2" charset="-122"/>
              </a:rPr>
              <a:t>有多少个数？</a:t>
            </a:r>
            <a:r>
              <a:rPr lang="zh-CN" altLang="en-US" sz="2800" i="0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i="0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Limit</a:t>
            </a:r>
            <a:r>
              <a:rPr lang="zh-CN" altLang="en-US" sz="2800" i="0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</a:p>
          <a:p>
            <a:pPr lvl="2">
              <a:lnSpc>
                <a:spcPct val="150000"/>
              </a:lnSpc>
              <a:defRPr/>
            </a:pPr>
            <a:r>
              <a:rPr lang="zh-CN" altLang="en-US" sz="2800" i="0" dirty="0" smtClean="0">
                <a:latin typeface="宋体" pitchFamily="2" charset="-122"/>
                <a:ea typeface="宋体" pitchFamily="2" charset="-122"/>
              </a:rPr>
              <a:t>我们怎么知道何时完成？</a:t>
            </a:r>
            <a:r>
              <a:rPr lang="zh-CN" altLang="en-US" sz="2800" i="0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i="0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Counter CPA Limit</a:t>
            </a:r>
            <a:r>
              <a:rPr lang="zh-CN" altLang="en-US" sz="2800" i="0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685800" y="51054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zh-CN" altLang="zh-CN" sz="1400" b="1" i="0"/>
          </a:p>
        </p:txBody>
      </p:sp>
      <p:sp>
        <p:nvSpPr>
          <p:cNvPr id="39942" name="Rectangle 8"/>
          <p:cNvSpPr>
            <a:spLocks noChangeArrowheads="1"/>
          </p:cNvSpPr>
          <p:nvPr/>
        </p:nvSpPr>
        <p:spPr bwMode="auto">
          <a:xfrm>
            <a:off x="609600" y="3505200"/>
            <a:ext cx="5410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i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304800" y="156491"/>
            <a:ext cx="8610600" cy="834109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6.4</a:t>
            </a:r>
            <a:r>
              <a:rPr lang="en-US" altLang="zh-CN" i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i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汇编语言</a:t>
            </a:r>
            <a:r>
              <a:rPr lang="en-US" altLang="zh-CN" i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i="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具有循环的程序</a:t>
            </a:r>
            <a:endParaRPr lang="en-US" altLang="zh-CN" i="0" dirty="0" smtClean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</p:spPr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4376058" y="1319748"/>
            <a:ext cx="31686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:    DECI 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limit,d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loop:    DECI 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num,d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LDA  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num,d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</a:t>
            </a: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ADDA 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sum,d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STA  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sum,d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LDA  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counter,d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ADDA 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1,i</a:t>
            </a: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STA  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counter,d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CPA  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limit,d</a:t>
            </a:r>
            <a:endParaRPr lang="en-US" altLang="zh-CN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BREQ  quit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BR    loop</a:t>
            </a: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quit: 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DECO 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sum,d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STOP</a:t>
            </a: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.END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3143" y="1311439"/>
            <a:ext cx="373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   BR   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sum:   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.WORD  0x0000</a:t>
            </a:r>
          </a:p>
          <a:p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:   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.BLOCK 2</a:t>
            </a:r>
          </a:p>
          <a:p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limit: 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.BLOCK 2</a:t>
            </a:r>
          </a:p>
          <a:p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counter: .WORD  0x0000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6.5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表达算法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3011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610600" cy="48006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算法</a:t>
            </a:r>
            <a:r>
              <a:rPr lang="zh-CN" altLang="en-US" sz="2800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algorithm</a:t>
            </a:r>
            <a:r>
              <a:rPr lang="zh-CN" altLang="en-US" sz="2800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800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解决方案的计划或概要，或解决问题的逻辑步骤。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伪代码</a:t>
            </a:r>
            <a:r>
              <a:rPr lang="zh-CN" altLang="en-US" sz="2800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pseudocode</a:t>
            </a:r>
            <a:r>
              <a:rPr lang="zh-CN" altLang="en-US" sz="2800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800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一种表达算法的语言。该算法使用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英（汉）语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短语和缩进的混合来使解决方案中的步骤显式化。</a:t>
            </a:r>
            <a:endParaRPr lang="en-US" altLang="zh-CN" sz="2800" dirty="0">
              <a:latin typeface="宋体" pitchFamily="2" charset="-122"/>
              <a:ea typeface="宋体" pitchFamily="2" charset="-122"/>
            </a:endParaRPr>
          </a:p>
          <a:p>
            <a:pPr lvl="2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每一条指令占一行，指令后不跟任何符号</a:t>
            </a:r>
            <a:endParaRPr lang="en-US" altLang="zh-CN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lvl="2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“缩进”表示程序中的分支程序结构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</p:spPr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3200400" cy="838200"/>
          </a:xfrm>
        </p:spPr>
        <p:txBody>
          <a:bodyPr anchor="ctr"/>
          <a:lstStyle/>
          <a:p>
            <a:pPr algn="ctr" eaLnBrk="1" hangingPunct="1">
              <a:buFontTx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治备荷兰酱的算法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1143000" y="59436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zh-CN" altLang="zh-CN" sz="1400" b="1" i="0"/>
          </a:p>
        </p:txBody>
      </p:sp>
      <p:sp>
        <p:nvSpPr>
          <p:cNvPr id="41990" name="Rectangle 8"/>
          <p:cNvSpPr>
            <a:spLocks noChangeArrowheads="1"/>
          </p:cNvSpPr>
          <p:nvPr/>
        </p:nvSpPr>
        <p:spPr bwMode="auto">
          <a:xfrm>
            <a:off x="3581400" y="1295400"/>
            <a:ext cx="5181600" cy="495300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IF 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担心胆固醇</a:t>
            </a:r>
            <a:endParaRPr lang="en-US" altLang="zh-CN" sz="16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宋体" pitchFamily="2" charset="-122"/>
              </a:rPr>
              <a:t>	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把黄油替代品放入锅中</a:t>
            </a:r>
            <a:endParaRPr lang="en-US" altLang="zh-CN" sz="16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宋体" pitchFamily="2" charset="-122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宋体" pitchFamily="2" charset="-122"/>
              </a:rPr>
              <a:t>	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把黄油放入锅中</a:t>
            </a:r>
            <a:endParaRPr lang="en-US" altLang="zh-CN" sz="16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打开燃器</a:t>
            </a:r>
            <a:endParaRPr lang="en-US" altLang="zh-CN" sz="16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把锅放在燃器上</a:t>
            </a:r>
            <a:endParaRPr lang="en-US" altLang="zh-CN" sz="16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宋体" pitchFamily="2" charset="-122"/>
              </a:rPr>
              <a:t>WHILE (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不冒泡</a:t>
            </a:r>
            <a:r>
              <a:rPr lang="en-US" altLang="zh-CN" sz="1600" dirty="0">
                <a:ea typeface="宋体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宋体" pitchFamily="2" charset="-122"/>
              </a:rPr>
              <a:t>	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把锅放在燃器上</a:t>
            </a:r>
            <a:endParaRPr lang="en-US" altLang="zh-CN" sz="16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将其他成分放入搅拌机中</a:t>
            </a:r>
            <a:endParaRPr lang="en-US" altLang="zh-CN" sz="16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打开搅拌机</a:t>
            </a:r>
            <a:endParaRPr lang="en-US" altLang="zh-CN" sz="16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宋体" pitchFamily="2" charset="-122"/>
              </a:rPr>
              <a:t>WHILE (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更多在锅中</a:t>
            </a:r>
            <a:r>
              <a:rPr lang="en-US" altLang="zh-CN" sz="1600" dirty="0">
                <a:ea typeface="宋体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宋体" pitchFamily="2" charset="-122"/>
              </a:rPr>
              <a:t>	</a:t>
            </a: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将内容物缓慢地倒入搅拌机中</a:t>
            </a:r>
            <a:endParaRPr lang="en-US" altLang="zh-CN" sz="16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关掉搅拌机</a:t>
            </a:r>
            <a:endParaRPr lang="en-US" altLang="zh-CN" sz="16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云形标注 2"/>
          <p:cNvSpPr/>
          <p:nvPr/>
        </p:nvSpPr>
        <p:spPr bwMode="auto">
          <a:xfrm>
            <a:off x="304800" y="2667000"/>
            <a:ext cx="2895600" cy="1524000"/>
          </a:xfrm>
          <a:prstGeom prst="cloudCallout">
            <a:avLst>
              <a:gd name="adj1" fmla="val 61164"/>
              <a:gd name="adj2" fmla="val 11237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请问：荷兰酱怎么做？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6.5 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表达算法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伪代码示例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</p:spPr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1143000" y="59436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zh-CN" altLang="zh-CN" sz="1400" b="1" i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6.5 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表达算法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伪代码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</p:spPr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458200" cy="36576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2800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特点和要求</a:t>
            </a:r>
            <a:endParaRPr lang="en-US" altLang="zh-CN" sz="2800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必须结构清晰、代码简单、可读性好；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不拘泥于具体实现，更类似于自然语言；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被描述的算法可以容易地以任何一种编程语言实现。</a:t>
            </a:r>
            <a:endParaRPr lang="en-US" altLang="zh-CN" sz="2800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     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20345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58200" cy="48006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2800" b="1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变量：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出现在伪代码算法中的名字，引用的是内存中存储值的位置。</a:t>
            </a:r>
            <a:endParaRPr lang="en-US" altLang="zh-CN" sz="2800" b="1" dirty="0" smtClean="0">
              <a:latin typeface="宋体" pitchFamily="2" charset="-122"/>
              <a:ea typeface="宋体" pitchFamily="2" charset="-122"/>
            </a:endParaRP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这些名字要能反映出他存放的值在算法中的角色。</a:t>
            </a:r>
            <a:r>
              <a:rPr lang="en-US" altLang="zh-CN" sz="2400" dirty="0" smtClean="0"/>
              <a:t>		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quotient, 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decimalNumber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i="1" dirty="0" err="1" smtClean="0">
                <a:latin typeface="Times New Roman" pitchFamily="18" charset="0"/>
                <a:cs typeface="Times New Roman" pitchFamily="18" charset="0"/>
              </a:rPr>
              <a:t>newBase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赋值</a:t>
            </a:r>
            <a:r>
              <a:rPr lang="zh-CN" altLang="en-US" sz="2800" b="1" dirty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将（表达式）值存储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到变量中。</a:t>
            </a:r>
            <a:endParaRPr lang="en-US" altLang="zh-CN" sz="2800" b="1" dirty="0" smtClean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	</a:t>
            </a:r>
            <a:r>
              <a:rPr lang="en-US" altLang="zh-CN" sz="1800" dirty="0" smtClean="0"/>
              <a:t>	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 quotient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 64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		quotient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&lt;--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 64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		quotient &lt;-- 6 * 10 + 4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CN" sz="2800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6.5 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表达算法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伪代码表示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</p:spPr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82000" cy="48768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lvl="0" indent="0" algn="just" eaLnBrk="1" hangingPunct="1">
              <a:lnSpc>
                <a:spcPct val="150000"/>
              </a:lnSpc>
              <a:buNone/>
            </a:pPr>
            <a:r>
              <a:rPr lang="zh-CN" altLang="en-US" sz="2800" b="1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输入</a:t>
            </a:r>
            <a:r>
              <a:rPr lang="en-US" altLang="zh-CN" sz="2800" b="1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800" b="1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输出：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从外界获取值并将其存储到变量中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, Read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在输出设备上打印</a:t>
            </a: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值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Write, Print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） </a:t>
            </a: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80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lvl="0" eaLnBrk="1" hangingPunct="1">
              <a:buNone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重复：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重复一系列</a:t>
            </a: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语句。</a:t>
            </a:r>
            <a:endParaRPr lang="en-US" altLang="zh-CN" sz="280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lvl="0" eaLnBrk="1" hangingPunct="1">
              <a:buNone/>
            </a:pPr>
            <a:r>
              <a:rPr lang="en-US" altLang="zh-CN" sz="1600" i="1" dirty="0">
                <a:solidFill>
                  <a:srgbClr val="000000"/>
                </a:solidFill>
              </a:rPr>
              <a:t>		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 count to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lvl="0" eaLnBrk="1" hangingPunct="1">
              <a:buNone/>
            </a:pP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WHILE ( count &lt;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 eaLnBrk="1" hangingPunct="1">
              <a:buNone/>
            </a:pP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Write "Enter an integer number"</a:t>
            </a:r>
          </a:p>
          <a:p>
            <a:pPr lvl="0" eaLnBrk="1" hangingPunct="1">
              <a:buNone/>
            </a:pP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Read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aNumber</a:t>
            </a:r>
            <a:endParaRPr lang="en-US" altLang="zh-CN" sz="20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1" hangingPunct="1">
              <a:buNone/>
            </a:pP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Write "You </a:t>
            </a:r>
            <a:r>
              <a:rPr lang="en-US" altLang="zh-CN" sz="20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entered"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aNumber</a:t>
            </a:r>
            <a:endParaRPr lang="en-US" altLang="zh-CN" sz="20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1" hangingPunct="1">
              <a:buNone/>
            </a:pP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Set count to count +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just" eaLnBrk="1" hangingPunct="1"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		</a:t>
            </a:r>
            <a:endParaRPr lang="en-US" altLang="zh-CN" sz="2400" b="1" i="1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1800" dirty="0" smtClean="0"/>
              <a:t>	</a:t>
            </a:r>
            <a:endParaRPr lang="en-US" altLang="zh-CN" sz="1800" i="1" dirty="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09800" y="5410200"/>
            <a:ext cx="4648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latin typeface="宋体" pitchFamily="2" charset="-122"/>
                <a:ea typeface="宋体" pitchFamily="2" charset="-122"/>
              </a:rPr>
              <a:t>读取了多少个值？</a:t>
            </a:r>
            <a:endParaRPr lang="en-US" altLang="zh-CN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6.5 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表达算法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伪代码表示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</p:spPr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7788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6.1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计算机操作</a:t>
            </a:r>
            <a:endParaRPr lang="en-US" altLang="zh-CN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云形标注 5"/>
          <p:cNvSpPr/>
          <p:nvPr/>
        </p:nvSpPr>
        <p:spPr bwMode="auto">
          <a:xfrm>
            <a:off x="609600" y="1234633"/>
            <a:ext cx="1524000" cy="990600"/>
          </a:xfrm>
          <a:prstGeom prst="cloudCallout">
            <a:avLst>
              <a:gd name="adj1" fmla="val 62712"/>
              <a:gd name="adj2" fmla="val 8703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i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思考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2819400"/>
            <a:ext cx="8458200" cy="22098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  <a:cs typeface="MS PGothic" pitchFamily="34" charset="-128"/>
              </a:rPr>
              <a:t>存储在计算机内存中的数据来自何处？</a:t>
            </a:r>
            <a:endParaRPr lang="en-US" altLang="zh-CN" sz="2800" dirty="0" smtClean="0">
              <a:latin typeface="宋体" pitchFamily="2" charset="-122"/>
              <a:ea typeface="宋体" pitchFamily="2" charset="-122"/>
              <a:cs typeface="MS PGothic" pitchFamily="34" charset="-128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  <a:cs typeface="MS PGothic" pitchFamily="34" charset="-128"/>
              </a:rPr>
              <a:t>人们如何查看内存中存储的是什么？</a:t>
            </a:r>
            <a:endParaRPr lang="en-US" altLang="zh-CN" sz="2800" dirty="0" smtClean="0">
              <a:latin typeface="宋体" pitchFamily="2" charset="-122"/>
              <a:ea typeface="宋体" pitchFamily="2" charset="-122"/>
              <a:cs typeface="MS PGothic" pitchFamily="34" charset="-128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  <a:cs typeface="MS PGothic" pitchFamily="34" charset="-128"/>
              </a:rPr>
              <a:t>计算机所有操作实际上都是通过什么代码实现的？</a:t>
            </a:r>
            <a:endParaRPr lang="en-US" altLang="zh-CN" sz="2800" dirty="0">
              <a:latin typeface="宋体" pitchFamily="2" charset="-122"/>
              <a:ea typeface="宋体" pitchFamily="2" charset="-122"/>
              <a:cs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035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82000" cy="44958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if-then</a:t>
            </a:r>
            <a:r>
              <a:rPr lang="zh-CN" altLang="en-US" sz="2800" b="1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选择：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如果条件满足，就执行缩进的语句；如果条件不满足，就跳过缩进的语句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800" b="1" dirty="0" smtClean="0">
              <a:solidFill>
                <a:schemeClr val="tx2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dirty="0" smtClean="0"/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i="1" dirty="0"/>
              <a:t> </a:t>
            </a:r>
            <a:r>
              <a:rPr lang="en-US" altLang="zh-CN" sz="1600" i="1" dirty="0" smtClean="0"/>
              <a:t>              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Read number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IF(number &lt; 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			Write number + " is less than zero."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			Write "You didn't follow instructions."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6.5 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表达算法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伪代码表示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</p:spPr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305800" cy="45720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f-then-else</a:t>
            </a:r>
            <a:r>
              <a:rPr lang="zh-CN" altLang="en-US" sz="2800" b="1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选择</a:t>
            </a:r>
            <a:r>
              <a:rPr lang="zh-CN" altLang="en-US" sz="2800" b="1" dirty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选择执行一个语句（或语句组）或另一个语句（或语句组）。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dirty="0" smtClean="0"/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 age &lt; 12 )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			Write "Pay children's rate"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			Write "You get a free box of popcorn"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ELSE IF ( age &lt; 65 )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			Write "Pay regular rate"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			Write "Pay senior citizens rate"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i="1" dirty="0" smtClean="0"/>
              <a:t>			</a:t>
            </a:r>
            <a:endParaRPr lang="en-US" altLang="zh-CN" sz="2000" i="1" dirty="0" smtClean="0">
              <a:solidFill>
                <a:srgbClr val="3333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6.5 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表达算法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伪代码表示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</p:spPr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1333500" y="3505200"/>
            <a:ext cx="6553200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i="0" dirty="0">
                <a:latin typeface="Times New Roman" pitchFamily="18" charset="0"/>
                <a:ea typeface="宋体" pitchFamily="2" charset="-122"/>
              </a:rPr>
              <a:t>93</a:t>
            </a:r>
            <a:r>
              <a:rPr lang="zh-CN" altLang="en-US" i="0" dirty="0">
                <a:latin typeface="Times New Roman" pitchFamily="18" charset="0"/>
                <a:ea typeface="宋体" pitchFamily="2" charset="-122"/>
              </a:rPr>
              <a:t>化为</a:t>
            </a:r>
            <a:r>
              <a:rPr lang="en-US" altLang="zh-CN" i="0" dirty="0">
                <a:latin typeface="Times New Roman" pitchFamily="18" charset="0"/>
                <a:ea typeface="宋体" pitchFamily="2" charset="-122"/>
              </a:rPr>
              <a:t>8</a:t>
            </a:r>
            <a:r>
              <a:rPr lang="zh-CN" altLang="en-US" i="0" dirty="0">
                <a:latin typeface="Times New Roman" pitchFamily="18" charset="0"/>
                <a:ea typeface="宋体" pitchFamily="2" charset="-122"/>
              </a:rPr>
              <a:t>进制是多少</a:t>
            </a:r>
            <a:r>
              <a:rPr lang="en-US" altLang="zh-CN" i="0" dirty="0">
                <a:latin typeface="Times New Roman" pitchFamily="18" charset="0"/>
                <a:ea typeface="宋体" pitchFamily="2" charset="-122"/>
              </a:rPr>
              <a:t>?</a:t>
            </a:r>
          </a:p>
          <a:p>
            <a:r>
              <a:rPr lang="en-US" altLang="zh-CN" i="0" dirty="0">
                <a:latin typeface="Times New Roman" pitchFamily="18" charset="0"/>
                <a:ea typeface="宋体" pitchFamily="2" charset="-122"/>
              </a:rPr>
              <a:t>	93/8 </a:t>
            </a:r>
            <a:r>
              <a:rPr lang="zh-CN" altLang="en-US" i="0" dirty="0">
                <a:latin typeface="Times New Roman" pitchFamily="18" charset="0"/>
                <a:ea typeface="宋体" pitchFamily="2" charset="-122"/>
              </a:rPr>
              <a:t>给出</a:t>
            </a:r>
            <a:r>
              <a:rPr lang="en-US" altLang="zh-CN" i="0" dirty="0">
                <a:latin typeface="Times New Roman" pitchFamily="18" charset="0"/>
                <a:ea typeface="宋体" pitchFamily="2" charset="-122"/>
              </a:rPr>
              <a:t>11 </a:t>
            </a:r>
            <a:r>
              <a:rPr lang="zh-CN" altLang="en-US" i="0" dirty="0">
                <a:latin typeface="Times New Roman" pitchFamily="18" charset="0"/>
                <a:ea typeface="宋体" pitchFamily="2" charset="-122"/>
              </a:rPr>
              <a:t>余</a:t>
            </a:r>
            <a:r>
              <a:rPr lang="en-US" altLang="zh-CN" i="0" dirty="0">
                <a:latin typeface="Times New Roman" pitchFamily="18" charset="0"/>
                <a:ea typeface="宋体" pitchFamily="2" charset="-122"/>
              </a:rPr>
              <a:t> 5</a:t>
            </a:r>
          </a:p>
          <a:p>
            <a:r>
              <a:rPr lang="en-US" altLang="zh-CN" i="0" dirty="0">
                <a:latin typeface="Times New Roman" pitchFamily="18" charset="0"/>
                <a:ea typeface="宋体" pitchFamily="2" charset="-122"/>
              </a:rPr>
              <a:t>	11/6 </a:t>
            </a:r>
            <a:r>
              <a:rPr lang="zh-CN" altLang="en-US" i="0" dirty="0">
                <a:latin typeface="Times New Roman" pitchFamily="18" charset="0"/>
                <a:ea typeface="宋体" pitchFamily="2" charset="-122"/>
              </a:rPr>
              <a:t>给出</a:t>
            </a:r>
            <a:r>
              <a:rPr lang="en-US" altLang="zh-CN" i="0" dirty="0">
                <a:latin typeface="Times New Roman" pitchFamily="18" charset="0"/>
                <a:ea typeface="宋体" pitchFamily="2" charset="-122"/>
              </a:rPr>
              <a:t> 1 </a:t>
            </a:r>
            <a:r>
              <a:rPr lang="zh-CN" altLang="en-US" i="0" dirty="0">
                <a:latin typeface="Times New Roman" pitchFamily="18" charset="0"/>
                <a:ea typeface="宋体" pitchFamily="2" charset="-122"/>
              </a:rPr>
              <a:t>余</a:t>
            </a:r>
            <a:r>
              <a:rPr lang="en-US" altLang="zh-CN" i="0" dirty="0">
                <a:latin typeface="Times New Roman" pitchFamily="18" charset="0"/>
                <a:ea typeface="宋体" pitchFamily="2" charset="-122"/>
              </a:rPr>
              <a:t> 3</a:t>
            </a:r>
          </a:p>
          <a:p>
            <a:r>
              <a:rPr lang="en-US" altLang="zh-CN" i="0" dirty="0">
                <a:latin typeface="Times New Roman" pitchFamily="18" charset="0"/>
                <a:ea typeface="宋体" pitchFamily="2" charset="-122"/>
              </a:rPr>
              <a:t>	1/ 8 </a:t>
            </a:r>
            <a:r>
              <a:rPr lang="zh-CN" altLang="en-US" i="0" dirty="0">
                <a:latin typeface="Times New Roman" pitchFamily="18" charset="0"/>
                <a:ea typeface="宋体" pitchFamily="2" charset="-122"/>
              </a:rPr>
              <a:t>给出</a:t>
            </a:r>
            <a:r>
              <a:rPr lang="en-US" altLang="zh-CN" i="0" dirty="0">
                <a:latin typeface="Times New Roman" pitchFamily="18" charset="0"/>
                <a:ea typeface="宋体" pitchFamily="2" charset="-122"/>
              </a:rPr>
              <a:t> 0 </a:t>
            </a:r>
            <a:r>
              <a:rPr lang="zh-CN" altLang="en-US" i="0" dirty="0">
                <a:latin typeface="Times New Roman" pitchFamily="18" charset="0"/>
                <a:ea typeface="宋体" pitchFamily="2" charset="-122"/>
              </a:rPr>
              <a:t>余</a:t>
            </a:r>
            <a:r>
              <a:rPr lang="en-US" altLang="zh-CN" i="0" dirty="0">
                <a:latin typeface="Times New Roman" pitchFamily="18" charset="0"/>
                <a:ea typeface="宋体" pitchFamily="2" charset="-122"/>
              </a:rPr>
              <a:t> 1</a:t>
            </a:r>
          </a:p>
          <a:p>
            <a:r>
              <a:rPr lang="en-US" altLang="zh-CN" i="0" dirty="0">
                <a:latin typeface="Times New Roman" pitchFamily="18" charset="0"/>
                <a:ea typeface="宋体" pitchFamily="2" charset="-122"/>
              </a:rPr>
              <a:t>			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</a:rPr>
              <a:t>答案为</a:t>
            </a:r>
            <a:r>
              <a:rPr lang="en-US" altLang="zh-CN" i="0" dirty="0" smtClean="0">
                <a:latin typeface="Times New Roman" pitchFamily="18" charset="0"/>
                <a:ea typeface="宋体" pitchFamily="2" charset="-122"/>
              </a:rPr>
              <a:t>       1 3 5</a:t>
            </a:r>
            <a:endParaRPr lang="en-US" altLang="zh-CN" i="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061" name="Line 6"/>
          <p:cNvSpPr>
            <a:spLocks noChangeShapeType="1"/>
          </p:cNvSpPr>
          <p:nvPr/>
        </p:nvSpPr>
        <p:spPr bwMode="auto">
          <a:xfrm>
            <a:off x="4495800" y="4114800"/>
            <a:ext cx="1600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Line 7"/>
          <p:cNvSpPr>
            <a:spLocks noChangeShapeType="1"/>
          </p:cNvSpPr>
          <p:nvPr/>
        </p:nvSpPr>
        <p:spPr bwMode="auto">
          <a:xfrm>
            <a:off x="4419600" y="4435996"/>
            <a:ext cx="1447800" cy="7456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Line 8"/>
          <p:cNvSpPr>
            <a:spLocks noChangeShapeType="1"/>
          </p:cNvSpPr>
          <p:nvPr/>
        </p:nvSpPr>
        <p:spPr bwMode="auto">
          <a:xfrm>
            <a:off x="4305300" y="4808798"/>
            <a:ext cx="1295400" cy="3728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Rectangle 10"/>
          <p:cNvSpPr>
            <a:spLocks noChangeArrowheads="1"/>
          </p:cNvSpPr>
          <p:nvPr/>
        </p:nvSpPr>
        <p:spPr bwMode="auto">
          <a:xfrm>
            <a:off x="838200" y="1377386"/>
            <a:ext cx="7543800" cy="18992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while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（商不为零）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将十进制数除以新基数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将余数作为答案中左侧的下一个数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用商替换原始十进制数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6.5 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表达算法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执行伪代码算法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</p:spPr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/>
      <p:bldP spid="45061" grpId="0" animBg="1"/>
      <p:bldP spid="45062" grpId="0" animBg="1"/>
      <p:bldP spid="4506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5" descr="17606_ch06_06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534" y="1447800"/>
            <a:ext cx="6629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1950334" y="5065853"/>
            <a:ext cx="5257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i="0">
                <a:latin typeface="宋体" pitchFamily="2" charset="-122"/>
                <a:ea typeface="宋体" pitchFamily="2" charset="-122"/>
              </a:rPr>
              <a:t>更轻松地组织解决方案</a:t>
            </a:r>
            <a:endParaRPr lang="en-US" altLang="zh-CN" i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6.5 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表达算法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执行伪代码算法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</p:spPr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68775" y="1295400"/>
            <a:ext cx="8229600" cy="1066800"/>
          </a:xfrm>
          <a:extLst>
            <a:ext uri="{909E8E84-426E-40DD-AFC4-6F175D3DCCD1}">
              <a14:hiddenFill xmlns:a14="http://schemas.microsoft.com/office/drawing/2010/main">
                <a:solidFill>
                  <a:srgbClr val="CCCCCC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buFontTx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问题：读成对的正数并按顺序打印每一对。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6325" name="Rectangle 5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81000" y="2667000"/>
            <a:ext cx="8382000" cy="2590800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WHILE (not done)</a:t>
            </a:r>
          </a:p>
          <a:p>
            <a:pPr>
              <a:defRPr/>
            </a:pPr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	Write </a:t>
            </a:r>
            <a:r>
              <a:rPr lang="en-US" dirty="0" smtClean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“Enter </a:t>
            </a:r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two values separated by </a:t>
            </a:r>
            <a:r>
              <a:rPr lang="en-US" dirty="0" smtClean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a blank</a:t>
            </a:r>
            <a:r>
              <a:rPr lang="zh-CN" altLang="en-US" dirty="0" smtClean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；</a:t>
            </a:r>
            <a:r>
              <a:rPr lang="en-US" altLang="zh-CN" dirty="0" smtClean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press return</a:t>
            </a:r>
            <a:r>
              <a:rPr lang="en-US" dirty="0" smtClean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"</a:t>
            </a:r>
            <a:endParaRPr lang="en-US" dirty="0">
              <a:latin typeface="Times New Roman" pitchFamily="18" charset="0"/>
              <a:ea typeface="ＭＳ Ｐゴシック" charset="0"/>
              <a:cs typeface="Times New Roman" pitchFamily="18" charset="0"/>
            </a:endParaRPr>
          </a:p>
          <a:p>
            <a:pPr>
              <a:defRPr/>
            </a:pPr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	Read number1</a:t>
            </a:r>
          </a:p>
          <a:p>
            <a:pPr>
              <a:defRPr/>
            </a:pPr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	Read number2</a:t>
            </a:r>
          </a:p>
          <a:p>
            <a:pPr>
              <a:defRPr/>
            </a:pPr>
            <a:r>
              <a:rPr lang="en-US" dirty="0" smtClean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            Print </a:t>
            </a:r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them in order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6.5 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表达算法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写伪代码算法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</p:spPr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4975" y="1371600"/>
            <a:ext cx="8382000" cy="4495800"/>
          </a:xfrm>
          <a:extLst>
            <a:ext uri="{909E8E84-426E-40DD-AFC4-6F175D3DCCD1}">
              <a14:hiddenFill xmlns:a14="http://schemas.microsoft.com/office/drawing/2010/main">
                <a:solidFill>
                  <a:srgbClr val="CCCCCC"/>
                </a:solidFill>
              </a14:hiddenFill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400" i="1" dirty="0" smtClean="0">
                <a:latin typeface="宋体" pitchFamily="2" charset="-122"/>
                <a:ea typeface="宋体" pitchFamily="2" charset="-122"/>
              </a:rPr>
              <a:t>我们怎么知道何时停止？</a:t>
            </a:r>
            <a:endParaRPr lang="en-US" altLang="zh-CN" sz="2400" i="1" dirty="0" smtClean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400" i="1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400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让用户</a:t>
            </a:r>
            <a:r>
              <a:rPr lang="zh-CN" altLang="en-US" sz="2400" dirty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输入</a:t>
            </a:r>
            <a:endParaRPr lang="en-US" altLang="zh-CN" sz="2400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400" i="1" dirty="0" smtClean="0">
                <a:latin typeface="宋体" pitchFamily="2" charset="-122"/>
                <a:ea typeface="宋体" pitchFamily="2" charset="-122"/>
              </a:rPr>
              <a:t>按顺序打印？</a:t>
            </a:r>
            <a:endParaRPr lang="en-US" altLang="zh-CN" sz="2400" i="1" dirty="0" smtClean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400" i="1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400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如果第一个数字较小</a:t>
            </a:r>
            <a:endParaRPr lang="en-US" altLang="zh-CN" sz="2400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			</a:t>
            </a:r>
            <a:r>
              <a:rPr lang="zh-CN" altLang="en-US" sz="2400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先打印，然后打印第二个</a:t>
            </a:r>
            <a:endParaRPr lang="en-US" altLang="zh-CN" sz="2400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400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如果第一个数字较大</a:t>
            </a:r>
            <a:endParaRPr lang="en-US" altLang="zh-CN" sz="2400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			</a:t>
            </a:r>
            <a:r>
              <a:rPr lang="zh-CN" altLang="en-US" sz="2400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打印第二个，然后打印第一个</a:t>
            </a:r>
            <a:endParaRPr lang="en-US" altLang="zh-CN" sz="2400" i="1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0"/>
            <a:ext cx="8610600" cy="1143000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i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6.5 </a:t>
            </a:r>
            <a:r>
              <a:rPr lang="zh-CN" altLang="en-US" i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表达算法</a:t>
            </a:r>
            <a:r>
              <a:rPr lang="en-US" altLang="zh-CN" i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i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写伪代码算法</a:t>
            </a:r>
            <a:endParaRPr lang="en-US" altLang="zh-CN" i="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云形标注 1"/>
          <p:cNvSpPr/>
          <p:nvPr/>
        </p:nvSpPr>
        <p:spPr bwMode="auto">
          <a:xfrm>
            <a:off x="5867400" y="1152646"/>
            <a:ext cx="2133600" cy="1066800"/>
          </a:xfrm>
          <a:prstGeom prst="cloudCallout">
            <a:avLst>
              <a:gd name="adj1" fmla="val -41990"/>
              <a:gd name="adj2" fmla="val 603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i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思考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</p:spPr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105400"/>
          </a:xfrm>
          <a:solidFill>
            <a:srgbClr val="CCCCCC"/>
          </a:solidFill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Write "How many pairs of values are to be entered?"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Read </a:t>
            </a:r>
            <a:r>
              <a:rPr lang="en-US" altLang="zh-CN" sz="1600" i="1" dirty="0" err="1" smtClean="0">
                <a:latin typeface="Times New Roman" pitchFamily="18" charset="0"/>
                <a:cs typeface="Times New Roman" pitchFamily="18" charset="0"/>
              </a:rPr>
              <a:t>numberOfPairs</a:t>
            </a:r>
            <a:endParaRPr lang="en-US" altLang="zh-CN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altLang="zh-CN" sz="1600" i="1" dirty="0" err="1" smtClean="0">
                <a:latin typeface="Times New Roman" pitchFamily="18" charset="0"/>
                <a:cs typeface="Times New Roman" pitchFamily="18" charset="0"/>
              </a:rPr>
              <a:t>numberRead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 to 0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WHILE (</a:t>
            </a:r>
            <a:r>
              <a:rPr lang="en-US" altLang="zh-CN" sz="1600" i="1" dirty="0" err="1" smtClean="0">
                <a:latin typeface="Times New Roman" pitchFamily="18" charset="0"/>
                <a:cs typeface="Times New Roman" pitchFamily="18" charset="0"/>
              </a:rPr>
              <a:t>numberRead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altLang="zh-CN" sz="1600" i="1" dirty="0" err="1" smtClean="0">
                <a:latin typeface="Times New Roman" pitchFamily="18" charset="0"/>
                <a:cs typeface="Times New Roman" pitchFamily="18" charset="0"/>
              </a:rPr>
              <a:t>numberOfPairs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		Write "Enter two values separated by a blank; press return"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		Read number1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		Read number2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		IF(number1 &lt; number2)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			Print number1 + " " + number2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		ELSE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			Print number2 + " " number1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		Increment </a:t>
            </a:r>
            <a:r>
              <a:rPr lang="en-US" altLang="zh-CN" sz="1600" i="1" dirty="0" err="1" smtClean="0">
                <a:latin typeface="Times New Roman" pitchFamily="18" charset="0"/>
                <a:cs typeface="Times New Roman" pitchFamily="18" charset="0"/>
              </a:rPr>
              <a:t>numberRead</a:t>
            </a:r>
            <a:r>
              <a:rPr lang="en-US" altLang="zh-CN" sz="1600" i="1" dirty="0" smtClean="0"/>
              <a:t>	</a:t>
            </a:r>
            <a:endParaRPr lang="en-US" altLang="zh-CN" sz="1400" i="1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0"/>
            <a:ext cx="8610600" cy="1143000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6.5 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表达算法</a:t>
            </a:r>
            <a:r>
              <a:rPr lang="en-US" altLang="zh-CN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写伪代码算法</a:t>
            </a:r>
            <a:endParaRPr lang="en-US" altLang="zh-CN" i="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</p:spPr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eaLnBrk="1" hangingPunct="1">
              <a:buNone/>
            </a:pPr>
            <a:endParaRPr lang="en-US" altLang="zh-CN" sz="1600" dirty="0" smtClean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buNone/>
            </a:pPr>
            <a:endParaRPr lang="en-US" altLang="zh-CN" sz="1600" dirty="0"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buNone/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</a:rPr>
              <a:t>3                    </a:t>
            </a:r>
            <a:r>
              <a:rPr lang="en-US" altLang="zh-CN" sz="1600" i="1" dirty="0" err="1" smtClean="0">
                <a:latin typeface="Times New Roman" pitchFamily="18" charset="0"/>
                <a:ea typeface="宋体" pitchFamily="2" charset="-122"/>
              </a:rPr>
              <a:t>numberOfPairs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</a:rPr>
              <a:t>          </a:t>
            </a:r>
            <a:r>
              <a:rPr lang="en-US" altLang="zh-CN" sz="1600" i="1" dirty="0" err="1" smtClean="0">
                <a:latin typeface="Times New Roman" pitchFamily="18" charset="0"/>
                <a:ea typeface="宋体" pitchFamily="2" charset="-122"/>
              </a:rPr>
              <a:t>numberRead</a:t>
            </a:r>
            <a:r>
              <a:rPr lang="en-US" altLang="zh-CN" sz="1600" i="1" dirty="0" smtClean="0">
                <a:latin typeface="Times New Roman" pitchFamily="18" charset="0"/>
                <a:ea typeface="宋体" pitchFamily="2" charset="-122"/>
              </a:rPr>
              <a:t>              number1	                   number2</a:t>
            </a:r>
          </a:p>
          <a:p>
            <a:pPr eaLnBrk="1" hangingPunct="1">
              <a:buFontTx/>
              <a:buNone/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</a:rPr>
              <a:t>10 20</a:t>
            </a:r>
          </a:p>
          <a:p>
            <a:pPr eaLnBrk="1" hangingPunct="1">
              <a:buFontTx/>
              <a:buNone/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</a:rPr>
              <a:t>20 10</a:t>
            </a:r>
          </a:p>
          <a:p>
            <a:pPr eaLnBrk="1" hangingPunct="1">
              <a:buFontTx/>
              <a:buNone/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</a:rPr>
              <a:t>10 10			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1732827" y="2133600"/>
            <a:ext cx="1143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 smtClean="0">
                <a:latin typeface="Times" charset="0"/>
              </a:rPr>
              <a:t>3</a:t>
            </a:r>
            <a:endParaRPr lang="zh-CN" altLang="zh-CN" dirty="0">
              <a:latin typeface="Times" charset="0"/>
            </a:endParaRPr>
          </a:p>
        </p:txBody>
      </p:sp>
      <p:sp>
        <p:nvSpPr>
          <p:cNvPr id="56338" name="Rectangle 19"/>
          <p:cNvSpPr>
            <a:spLocks noChangeArrowheads="1"/>
          </p:cNvSpPr>
          <p:nvPr/>
        </p:nvSpPr>
        <p:spPr bwMode="auto">
          <a:xfrm>
            <a:off x="2875826" y="5486400"/>
            <a:ext cx="2648673" cy="466846"/>
          </a:xfrm>
          <a:prstGeom prst="rect">
            <a:avLst/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latin typeface="宋体" pitchFamily="2" charset="-122"/>
                <a:ea typeface="宋体" pitchFamily="2" charset="-122"/>
              </a:rPr>
              <a:t>输出是什么？</a:t>
            </a:r>
            <a:endParaRPr lang="en-US" altLang="zh-CN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029200" y="3048000"/>
            <a:ext cx="1143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 smtClean="0">
                <a:latin typeface="Times" charset="0"/>
              </a:rPr>
              <a:t> 10</a:t>
            </a:r>
            <a:endParaRPr lang="zh-CN" altLang="zh-CN" dirty="0">
              <a:latin typeface="Times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58000" y="3012794"/>
            <a:ext cx="1143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 smtClean="0">
                <a:latin typeface="Times" charset="0"/>
              </a:rPr>
              <a:t> 20</a:t>
            </a:r>
            <a:endParaRPr lang="zh-CN" altLang="zh-CN" dirty="0">
              <a:latin typeface="Times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876327" y="4724400"/>
            <a:ext cx="1143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 smtClean="0">
                <a:latin typeface="Times" charset="0"/>
              </a:rPr>
              <a:t> 10</a:t>
            </a:r>
            <a:endParaRPr lang="zh-CN" altLang="zh-CN" dirty="0">
              <a:latin typeface="Times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5029200" y="3886200"/>
            <a:ext cx="1143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 smtClean="0">
                <a:latin typeface="Times" charset="0"/>
              </a:rPr>
              <a:t> 20</a:t>
            </a:r>
            <a:endParaRPr lang="zh-CN" altLang="zh-CN" dirty="0">
              <a:latin typeface="Times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3429483" y="3012794"/>
            <a:ext cx="1143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 smtClean="0">
                <a:latin typeface="Times" charset="0"/>
              </a:rPr>
              <a:t> 1</a:t>
            </a:r>
            <a:endParaRPr lang="zh-CN" altLang="zh-CN" dirty="0">
              <a:latin typeface="Times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029200" y="4724400"/>
            <a:ext cx="1143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 smtClean="0">
                <a:latin typeface="Times" charset="0"/>
              </a:rPr>
              <a:t> 10</a:t>
            </a:r>
            <a:endParaRPr lang="zh-CN" altLang="zh-CN" dirty="0">
              <a:latin typeface="Times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29483" y="4724400"/>
            <a:ext cx="1143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 smtClean="0">
                <a:latin typeface="Times" charset="0"/>
              </a:rPr>
              <a:t> 3</a:t>
            </a:r>
            <a:endParaRPr lang="zh-CN" altLang="zh-CN" dirty="0">
              <a:latin typeface="Times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3403440" y="3886200"/>
            <a:ext cx="1143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 smtClean="0">
                <a:latin typeface="Times" charset="0"/>
              </a:rPr>
              <a:t> 2</a:t>
            </a:r>
            <a:endParaRPr lang="zh-CN" altLang="zh-CN" dirty="0">
              <a:latin typeface="Times" charset="0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6876327" y="3886200"/>
            <a:ext cx="1143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 smtClean="0">
                <a:latin typeface="Times" charset="0"/>
              </a:rPr>
              <a:t> 10</a:t>
            </a:r>
            <a:endParaRPr lang="zh-CN" altLang="zh-CN" dirty="0">
              <a:latin typeface="Times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6858000" y="2131671"/>
            <a:ext cx="1143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 smtClean="0">
                <a:latin typeface="Times" charset="0"/>
              </a:rPr>
              <a:t> </a:t>
            </a:r>
            <a:r>
              <a:rPr lang="zh-CN" altLang="en-US" dirty="0" smtClean="0">
                <a:latin typeface="Times" charset="0"/>
              </a:rPr>
              <a:t>？</a:t>
            </a:r>
            <a:endParaRPr lang="zh-CN" altLang="zh-CN" dirty="0">
              <a:latin typeface="Times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029200" y="2133600"/>
            <a:ext cx="1143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？</a:t>
            </a:r>
            <a:endParaRPr lang="zh-CN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3403440" y="2131671"/>
            <a:ext cx="1143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 smtClean="0">
                <a:latin typeface="Times" charset="0"/>
              </a:rPr>
              <a:t>0</a:t>
            </a:r>
            <a:endParaRPr lang="zh-CN" altLang="zh-CN" dirty="0">
              <a:latin typeface="Times" charset="0"/>
            </a:endParaRP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304800" y="0"/>
            <a:ext cx="8610600" cy="1143000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6.5 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表达算法</a:t>
            </a:r>
            <a:r>
              <a:rPr lang="en-US" altLang="zh-CN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写伪代码算法</a:t>
            </a:r>
            <a:endParaRPr lang="en-US" altLang="zh-CN" i="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533400" y="990600"/>
            <a:ext cx="1770927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i="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执行过程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</p:spPr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304800" y="0"/>
            <a:ext cx="8610600" cy="1143000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6.5 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表达算法</a:t>
            </a:r>
            <a:r>
              <a:rPr lang="en-US" altLang="zh-CN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写伪代码算法</a:t>
            </a:r>
            <a:endParaRPr lang="en-US" altLang="zh-CN" i="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</p:spPr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838200" y="2590799"/>
            <a:ext cx="7543800" cy="189921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while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（商不为零）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将十进制数除以新基数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将余数作为答案中左侧的下一个数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用商替换原始十进制数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751114" y="1273629"/>
            <a:ext cx="17526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i="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练习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304800" y="0"/>
            <a:ext cx="8610600" cy="1143000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6.5 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表达算法</a:t>
            </a:r>
            <a:r>
              <a:rPr lang="en-US" altLang="zh-CN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写伪代码算法</a:t>
            </a:r>
            <a:endParaRPr lang="en-US" altLang="zh-CN" i="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</p:spPr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95400"/>
            <a:ext cx="7391400" cy="4495800"/>
          </a:xfrm>
          <a:solidFill>
            <a:srgbClr val="CCCCCC"/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Write “</a:t>
            </a: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Enter the new base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eaLnBrk="1" hangingPunct="1">
              <a:buFontTx/>
              <a:buNone/>
            </a:pP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Read </a:t>
            </a:r>
            <a:r>
              <a:rPr lang="en-US" altLang="zh-CN" sz="2000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newBase</a:t>
            </a:r>
            <a:endParaRPr lang="en-US" altLang="zh-CN" sz="2000" i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Write “</a:t>
            </a: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Enter the number to be converted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eaLnBrk="1" hangingPunct="1">
              <a:buFontTx/>
              <a:buNone/>
            </a:pP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Read </a:t>
            </a:r>
            <a:r>
              <a:rPr lang="en-US" altLang="zh-CN" sz="2000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decimalNumber</a:t>
            </a:r>
            <a:endParaRPr lang="en-US" altLang="zh-CN" sz="2000" i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answer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to 0</a:t>
            </a:r>
          </a:p>
          <a:p>
            <a:pPr eaLnBrk="1" hangingPunct="1">
              <a:buFontTx/>
              <a:buNone/>
            </a:pP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Set quotient to decimal number</a:t>
            </a:r>
          </a:p>
          <a:p>
            <a:pPr eaLnBrk="1" hangingPunct="1">
              <a:buFontTx/>
              <a:buNone/>
            </a:pP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WHILE (</a:t>
            </a: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quotient is not zero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 quotient to </a:t>
            </a:r>
            <a:r>
              <a:rPr lang="en-US" altLang="zh-CN" sz="2000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decimalNumber</a:t>
            </a: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DIV </a:t>
            </a:r>
            <a:r>
              <a:rPr lang="en-US" altLang="zh-CN" sz="2000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newBase</a:t>
            </a:r>
            <a:endParaRPr lang="en-US" altLang="zh-CN" sz="2000" i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Set remainder to </a:t>
            </a:r>
            <a:r>
              <a:rPr lang="en-US" altLang="zh-CN" sz="2000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decimalNumber</a:t>
            </a: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REM </a:t>
            </a:r>
            <a:r>
              <a:rPr lang="en-US" altLang="zh-CN" sz="2000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newBase</a:t>
            </a:r>
            <a:endParaRPr lang="en-US" altLang="zh-CN" sz="2000" i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Make the remainder the next digit to the left in the answer</a:t>
            </a:r>
          </a:p>
          <a:p>
            <a:pPr eaLnBrk="1" hangingPunct="1">
              <a:buFontTx/>
              <a:buNone/>
            </a:pP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Set </a:t>
            </a:r>
            <a:r>
              <a:rPr lang="en-US" altLang="zh-CN" sz="2000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decimalNumber</a:t>
            </a: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to quotient</a:t>
            </a:r>
          </a:p>
          <a:p>
            <a:pPr eaLnBrk="1" hangingPunct="1">
              <a:buFontTx/>
              <a:buNone/>
            </a:pP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Write “</a:t>
            </a: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answer is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“, answer</a:t>
            </a:r>
          </a:p>
        </p:txBody>
      </p:sp>
    </p:spTree>
    <p:extLst>
      <p:ext uri="{BB962C8B-B14F-4D97-AF65-F5344CB8AC3E}">
        <p14:creationId xmlns:p14="http://schemas.microsoft.com/office/powerpoint/2010/main" val="405851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1B1EB993-C2C3-47AB-A7AB-C655BDEA5468}" type="slidenum">
              <a:rPr lang="en-US" altLang="zh-CN" sz="1400" i="0">
                <a:latin typeface="Times New Roman" pitchFamily="18" charset="0"/>
              </a:rPr>
              <a:pPr/>
              <a:t>6</a:t>
            </a:fld>
            <a:endParaRPr lang="en-US" altLang="zh-CN" sz="1400" i="0">
              <a:latin typeface="Times New Roman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6.2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机器语言</a:t>
            </a:r>
            <a:endParaRPr lang="en-US" altLang="zh-CN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82000" cy="15240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b="1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机器语言：由计算机直接使用的二进制编码指令构成的语言。</a:t>
            </a:r>
            <a:endParaRPr lang="en-US" altLang="zh-CN" b="1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buFontTx/>
              <a:buNone/>
              <a:defRPr/>
            </a:pPr>
            <a:endParaRPr lang="en-US" altLang="zh-CN" sz="2400" i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3048000"/>
            <a:ext cx="84582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3200" b="1" i="0" dirty="0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MS PGothic" pitchFamily="34" charset="-128"/>
              </a:rPr>
              <a:t>机器语言的特点：</a:t>
            </a:r>
            <a:endParaRPr lang="en-US" altLang="zh-CN" sz="3200" b="1" i="0" dirty="0">
              <a:solidFill>
                <a:srgbClr val="3333FF"/>
              </a:solidFill>
              <a:latin typeface="宋体" pitchFamily="2" charset="-122"/>
              <a:ea typeface="宋体" pitchFamily="2" charset="-122"/>
              <a:cs typeface="MS PGothic" pitchFamily="34" charset="-128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800" dirty="0">
                <a:latin typeface="宋体" pitchFamily="2" charset="-122"/>
                <a:ea typeface="宋体" pitchFamily="2" charset="-122"/>
                <a:cs typeface="MS PGothic" pitchFamily="34" charset="-128"/>
              </a:rPr>
              <a:t>每种处理器类型都有自己的特定机器指令集</a:t>
            </a:r>
            <a:endParaRPr lang="en-US" altLang="zh-CN" sz="2800" dirty="0">
              <a:latin typeface="宋体" pitchFamily="2" charset="-122"/>
              <a:ea typeface="宋体" pitchFamily="2" charset="-122"/>
              <a:cs typeface="MS PGothic" pitchFamily="34" charset="-128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800" dirty="0">
                <a:latin typeface="宋体" pitchFamily="2" charset="-122"/>
                <a:ea typeface="宋体" pitchFamily="2" charset="-122"/>
                <a:cs typeface="MS PGothic" pitchFamily="34" charset="-128"/>
              </a:rPr>
              <a:t>处理器与其可执行的指令之间的关系是完全集成的</a:t>
            </a:r>
            <a:endParaRPr lang="en-US" altLang="zh-CN" sz="2800" dirty="0">
              <a:latin typeface="宋体" pitchFamily="2" charset="-122"/>
              <a:ea typeface="宋体" pitchFamily="2" charset="-122"/>
              <a:cs typeface="MS PGothic" pitchFamily="34" charset="-128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800" dirty="0">
                <a:latin typeface="宋体" pitchFamily="2" charset="-122"/>
                <a:ea typeface="宋体" pitchFamily="2" charset="-122"/>
                <a:cs typeface="MS PGothic" pitchFamily="34" charset="-128"/>
              </a:rPr>
              <a:t>每个机器语言指令只执行一个非常低级别的任务</a:t>
            </a:r>
            <a:endParaRPr lang="en-US" altLang="zh-CN" sz="2800" dirty="0">
              <a:latin typeface="宋体" pitchFamily="2" charset="-122"/>
              <a:ea typeface="宋体" pitchFamily="2" charset="-122"/>
              <a:cs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3" name="Text Box 5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740229" y="1524000"/>
            <a:ext cx="7773365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翻译为什么语言？</a:t>
            </a:r>
            <a:endParaRPr 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71600" lvl="2" indent="-457200" algn="just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zh-CN" altLang="en-US" sz="2800" i="0" dirty="0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机器语言</a:t>
            </a:r>
            <a:endParaRPr lang="en-US" sz="2800" i="0" dirty="0" smtClean="0">
              <a:solidFill>
                <a:srgbClr val="3333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71600" lvl="2" indent="-457200" algn="just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zh-CN" altLang="en-US" sz="2800" i="0" dirty="0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汇编语言</a:t>
            </a:r>
            <a:endParaRPr lang="en-US" sz="2800" i="0" dirty="0">
              <a:solidFill>
                <a:srgbClr val="3333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71600" lvl="2" indent="-457200" algn="just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zh-CN" altLang="en-US" sz="2800" i="0" dirty="0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高级语言</a:t>
            </a:r>
            <a:endParaRPr lang="en-US" altLang="zh-CN" sz="2800" i="0" dirty="0">
              <a:solidFill>
                <a:srgbClr val="3333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0"/>
            <a:ext cx="8610600" cy="1143000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6.5 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表达算法</a:t>
            </a:r>
            <a:r>
              <a:rPr lang="en-US" altLang="zh-CN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翻译伪代码算法</a:t>
            </a:r>
            <a:endParaRPr lang="en-US" altLang="zh-CN" i="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</p:spPr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304800" y="4495800"/>
            <a:ext cx="8763000" cy="1143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i="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pseudocode statement might have to be translated into assembly-language statements, but into only one statement in a high-level language.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5"/>
          <p:cNvSpPr>
            <a:spLocks noGrp="1" noChangeArrowheads="1"/>
          </p:cNvSpPr>
          <p:nvPr>
            <p:ph idx="1"/>
          </p:nvPr>
        </p:nvSpPr>
        <p:spPr>
          <a:xfrm>
            <a:off x="495300" y="1447800"/>
            <a:ext cx="8229600" cy="40386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测试计划：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说明如何测试程序的文档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代码覆盖测试：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通过执行代码中的所有语句测试程序或子程序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数据覆盖测试：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通过查看允许的数据值来设计测试用例的方法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测试计划的实现：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使用测试计划中概述的测试用例来验证程序是否输出预测结果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4800" y="76200"/>
            <a:ext cx="8610600" cy="1143000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6.6 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测试</a:t>
            </a:r>
            <a:endParaRPr lang="en-US" altLang="zh-CN" i="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</p:spPr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95300" y="1066800"/>
            <a:ext cx="8229600" cy="4876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计算机的操作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     计算机可以存储，检索和处理数据</a:t>
            </a:r>
            <a:endParaRPr lang="en-US" altLang="ja-JP" sz="2800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计算机的机器语言</a:t>
            </a:r>
            <a:endParaRPr lang="en-US" altLang="ja-JP" sz="2400" dirty="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     是一套机器的硬件能够识别并执行的指令</a:t>
            </a:r>
            <a:endParaRPr lang="en-US" altLang="zh-CN" sz="2800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机器语言程序</a:t>
            </a:r>
            <a:endParaRPr lang="en-US" altLang="zh-CN" sz="2800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     由输入一系列二进制形式的指令编写而成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sz="2400" dirty="0" smtClean="0"/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sz="2400" dirty="0" smtClean="0">
              <a:solidFill>
                <a:srgbClr val="3333FF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4800" y="0"/>
            <a:ext cx="8610600" cy="1143000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zh-CN" altLang="en-US" i="0" dirty="0" smtClean="0">
                <a:latin typeface="宋体" pitchFamily="2" charset="-122"/>
                <a:ea typeface="宋体" pitchFamily="2" charset="-122"/>
              </a:rPr>
              <a:t>小结</a:t>
            </a:r>
            <a:endParaRPr lang="en-US" altLang="zh-CN" i="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</p:spPr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28600" y="1114063"/>
            <a:ext cx="8763000" cy="46482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800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Pep/8</a:t>
            </a:r>
            <a:r>
              <a:rPr lang="zh-CN" altLang="en-US" sz="2800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：具有一个寄存器</a:t>
            </a:r>
            <a:r>
              <a:rPr lang="en-US" altLang="zh-CN" sz="2800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sz="2800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和两部分指令的虚拟计算机：</a:t>
            </a:r>
            <a:endParaRPr lang="en-US" altLang="zh-CN" sz="2800" dirty="0" smtClean="0">
              <a:solidFill>
                <a:srgbClr val="3333FF"/>
              </a:solidFill>
              <a:latin typeface="Times New Roman" pitchFamily="18" charset="0"/>
              <a:ea typeface="宋体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一部分说明指令执行的操作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; 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另一部分详细说明了要使用的数据可以在何处找到</a:t>
            </a:r>
            <a:endParaRPr lang="en-US" altLang="zh-CN" sz="2400" dirty="0" smtClean="0">
              <a:latin typeface="Times New Roman" pitchFamily="18" charset="0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800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Pep/8</a:t>
            </a:r>
            <a:r>
              <a:rPr lang="zh-CN" altLang="en-US" sz="2800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汇编语言</a:t>
            </a:r>
            <a:endParaRPr lang="en-US" altLang="zh-CN" sz="2800" dirty="0" smtClean="0">
              <a:solidFill>
                <a:srgbClr val="3333FF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允许用户输入每条指令的助记码而不是二进制数的语言</a:t>
            </a:r>
            <a:endParaRPr lang="en-US" altLang="zh-CN" sz="2400" dirty="0" smtClean="0">
              <a:latin typeface="Times New Roman" pitchFamily="18" charset="0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伪代码</a:t>
            </a:r>
            <a:endParaRPr lang="en-US" altLang="zh-CN" sz="2800" dirty="0" smtClean="0">
              <a:solidFill>
                <a:srgbClr val="3333FF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人们使用速记型语言来表达算法</a:t>
            </a:r>
            <a:endParaRPr lang="en-US" altLang="zh-CN" sz="24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4800" y="0"/>
            <a:ext cx="8610600" cy="1143000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zh-CN" altLang="en-US" i="0" dirty="0" smtClean="0">
                <a:latin typeface="宋体" pitchFamily="2" charset="-122"/>
                <a:ea typeface="宋体" pitchFamily="2" charset="-122"/>
              </a:rPr>
              <a:t>小结</a:t>
            </a:r>
            <a:endParaRPr lang="en-US" altLang="zh-CN" i="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</p:spPr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63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测试程序</a:t>
            </a:r>
            <a:endParaRPr lang="en-US" altLang="zh-CN" sz="2800" dirty="0" smtClean="0">
              <a:solidFill>
                <a:srgbClr val="3333FF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所有程序都必须经过测试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代码覆盖测试和数据覆盖测试（黑盒测试）是两种常见的方法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4800" y="0"/>
            <a:ext cx="8610600" cy="1143000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zh-CN" altLang="en-US" i="0" dirty="0" smtClean="0">
                <a:latin typeface="宋体" pitchFamily="2" charset="-122"/>
                <a:ea typeface="宋体" pitchFamily="2" charset="-122"/>
              </a:rPr>
              <a:t>小结</a:t>
            </a:r>
            <a:endParaRPr lang="en-US" altLang="zh-CN" i="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</p:spPr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64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itchFamily="2" charset="-122"/>
                <a:ea typeface="宋体" pitchFamily="2" charset="-122"/>
              </a:rPr>
              <a:t>伦理道德问题</a:t>
            </a:r>
            <a:endParaRPr lang="en-US" altLang="zh-CN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软件盗版和版权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你有从朋友那“借来的”软件吗？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你有没有将软件“出租给”朋友过？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你是否知道，由于这种“借”和“租”，美国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一年有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107,000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个工作岗位丢失？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</p:spPr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65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275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Homework</a:t>
            </a:r>
          </a:p>
        </p:txBody>
      </p:sp>
      <p:pic>
        <p:nvPicPr>
          <p:cNvPr id="64516" name="Picture 4" descr="41493_DSGN_question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33" y="1257782"/>
            <a:ext cx="6934200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1539433" y="2133600"/>
            <a:ext cx="6019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21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22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24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27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29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33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40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49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50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、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51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55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58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57200" y="6172200"/>
            <a:ext cx="457200" cy="320675"/>
          </a:xfrm>
        </p:spPr>
        <p:txBody>
          <a:bodyPr/>
          <a:lstStyle/>
          <a:p>
            <a:pPr>
              <a:defRPr/>
            </a:pPr>
            <a:fld id="{AC86E14D-FEB6-4EB0-B6F8-733D7AE56CAF}" type="slidenum">
              <a:rPr lang="en-US" altLang="zh-CN" smtClean="0"/>
              <a:pPr>
                <a:defRPr/>
              </a:pPr>
              <a:t>66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DF9E2DB7-90E8-4FEB-85BC-76E590C52D92}" type="slidenum">
              <a:rPr lang="en-US" altLang="zh-CN" sz="1400" i="0">
                <a:latin typeface="Times New Roman" pitchFamily="18" charset="0"/>
              </a:rPr>
              <a:pPr/>
              <a:t>7</a:t>
            </a:fld>
            <a:endParaRPr lang="en-US" altLang="zh-CN" sz="1400" i="0">
              <a:latin typeface="Times New Roman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6.2 </a:t>
            </a:r>
            <a:r>
              <a:rPr lang="zh-CN" altLang="en-US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机器语言</a:t>
            </a: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—Pep/8</a:t>
            </a:r>
            <a:endParaRPr lang="en-US" altLang="zh-CN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534400" cy="46482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虚拟机：为了模拟真实机器的重要特征而设计的假想机器。</a:t>
            </a:r>
            <a:endParaRPr lang="en-US" altLang="zh-CN" b="1" dirty="0" smtClean="0">
              <a:solidFill>
                <a:srgbClr val="3333FF"/>
              </a:solidFill>
              <a:latin typeface="Times New Roman" pitchFamily="18" charset="0"/>
              <a:ea typeface="宋体" pitchFamily="2" charset="-122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30000"/>
              </a:spcBef>
              <a:buNone/>
            </a:pP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通过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软件模拟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的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具有硬件系统功能的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、运行在一个完全隔离环境中的完整计算机系统。</a:t>
            </a:r>
            <a:endParaRPr lang="en-US" altLang="zh-CN" b="1" dirty="0" smtClean="0">
              <a:solidFill>
                <a:srgbClr val="3333FF"/>
              </a:solidFill>
              <a:latin typeface="Times New Roman" pitchFamily="18" charset="0"/>
              <a:ea typeface="宋体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例：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Pep/8</a:t>
            </a:r>
          </a:p>
          <a:p>
            <a:pPr algn="just" eaLnBrk="1" hangingPunct="1">
              <a:lnSpc>
                <a:spcPct val="15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由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Stanley 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</a:rPr>
              <a:t>Warford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设计的虚拟计算机</a:t>
            </a:r>
            <a:r>
              <a:rPr lang="zh-CN" altLang="en-US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               </a:t>
            </a:r>
            <a:endParaRPr lang="en-US" altLang="zh-CN" i="1" dirty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8BB5644-630B-4AA0-B012-EDA2D329DED1}" type="slidenum">
              <a:rPr lang="en-US" altLang="zh-CN" sz="1400" i="0">
                <a:latin typeface="Times New Roman" pitchFamily="18" charset="0"/>
              </a:rPr>
              <a:pPr/>
              <a:t>8</a:t>
            </a:fld>
            <a:endParaRPr lang="en-US" altLang="zh-CN" sz="1400" i="0">
              <a:latin typeface="Times New Roman" pitchFamily="18" charset="0"/>
            </a:endParaRPr>
          </a:p>
        </p:txBody>
      </p:sp>
      <p:sp>
        <p:nvSpPr>
          <p:cNvPr id="5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39200" cy="4191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l"/>
              <a:defRPr/>
            </a:pPr>
            <a:r>
              <a:rPr lang="en-US" altLang="zh-CN" sz="2800" b="1" dirty="0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</a:rPr>
              <a:t>Pep/8</a:t>
            </a:r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</a:rPr>
              <a:t>寄存器</a:t>
            </a:r>
            <a:r>
              <a:rPr lang="en-US" altLang="zh-CN" sz="2800" b="1" dirty="0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</a:rPr>
              <a:t>/</a:t>
            </a:r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</a:rPr>
              <a:t>状态位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</a:rPr>
              <a:t>覆盖（</a:t>
            </a:r>
            <a:r>
              <a:rPr lang="en-US" altLang="zh-CN" sz="2800" b="1" dirty="0" smtClean="0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</a:rPr>
              <a:t>7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</a:rPr>
              <a:t>个寄存器）</a:t>
            </a:r>
            <a:endParaRPr lang="en-US" altLang="zh-CN" sz="2800" b="1" dirty="0">
              <a:solidFill>
                <a:srgbClr val="3333FF"/>
              </a:solidFill>
              <a:latin typeface="Times New Roman" pitchFamily="18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latin typeface="Times New Roman" pitchFamily="18" charset="0"/>
                <a:ea typeface="宋体" panose="02010600030101010101" pitchFamily="2" charset="-122"/>
              </a:rPr>
              <a:t>程序计数器（</a:t>
            </a:r>
            <a:r>
              <a:rPr lang="en-US" altLang="zh-CN" sz="2400" dirty="0">
                <a:latin typeface="Times New Roman" pitchFamily="18" charset="0"/>
                <a:ea typeface="宋体" panose="02010600030101010101" pitchFamily="2" charset="-122"/>
              </a:rPr>
              <a:t>PC</a:t>
            </a:r>
            <a:r>
              <a:rPr lang="zh-CN" altLang="en-US" sz="2400" dirty="0">
                <a:latin typeface="Times New Roman" pitchFamily="18" charset="0"/>
                <a:ea typeface="宋体" panose="02010600030101010101" pitchFamily="2" charset="-122"/>
              </a:rPr>
              <a:t>）（包含要执行的下一条指令的地址）</a:t>
            </a:r>
            <a:endParaRPr lang="en-US" altLang="zh-CN" sz="2400" dirty="0">
              <a:latin typeface="Times New Roman" pitchFamily="18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latin typeface="Times New Roman" pitchFamily="18" charset="0"/>
                <a:ea typeface="宋体" panose="02010600030101010101" pitchFamily="2" charset="-122"/>
              </a:rPr>
              <a:t>指令寄存器（</a:t>
            </a:r>
            <a:r>
              <a:rPr lang="en-US" altLang="zh-CN" sz="2400" dirty="0">
                <a:latin typeface="Times New Roman" pitchFamily="18" charset="0"/>
                <a:ea typeface="宋体" panose="02010600030101010101" pitchFamily="2" charset="-122"/>
              </a:rPr>
              <a:t>IR</a:t>
            </a:r>
            <a:r>
              <a:rPr lang="zh-CN" altLang="en-US" sz="2400" dirty="0">
                <a:latin typeface="Times New Roman" pitchFamily="18" charset="0"/>
                <a:ea typeface="宋体" panose="02010600030101010101" pitchFamily="2" charset="-122"/>
              </a:rPr>
              <a:t>）（包含正在执行的指令的副本）</a:t>
            </a:r>
            <a:endParaRPr lang="en-US" altLang="zh-CN" sz="2400" dirty="0">
              <a:latin typeface="Times New Roman" pitchFamily="18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zh-CN" altLang="en-US" sz="2400" dirty="0">
                <a:latin typeface="Times New Roman" pitchFamily="18" charset="0"/>
                <a:ea typeface="宋体" panose="02010600030101010101" pitchFamily="2" charset="-122"/>
              </a:rPr>
              <a:t>累加器（一个寄存器</a:t>
            </a:r>
            <a:r>
              <a:rPr lang="zh-CN" altLang="en-US" sz="2400" dirty="0" smtClean="0">
                <a:latin typeface="Times New Roman" pitchFamily="18" charset="0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Times New Roman" pitchFamily="18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40000"/>
              </a:spcBef>
              <a:buFont typeface="Wingdings" pitchFamily="2" charset="2"/>
              <a:buChar char="l"/>
              <a:defRPr/>
            </a:pPr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</a:rPr>
              <a:t>内存单元由</a:t>
            </a:r>
            <a:r>
              <a:rPr lang="en-US" altLang="zh-CN" sz="2800" b="1" dirty="0" smtClean="0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</a:rPr>
              <a:t>65,536byte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</a:rPr>
              <a:t>存储空间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</a:rPr>
              <a:t>组成，字长是</a:t>
            </a:r>
            <a:r>
              <a:rPr lang="en-US" altLang="zh-CN" sz="2800" b="1" dirty="0" smtClean="0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</a:rPr>
              <a:t>2byte</a:t>
            </a:r>
          </a:p>
          <a:p>
            <a:pPr algn="just" eaLnBrk="1" hangingPunct="1">
              <a:lnSpc>
                <a:spcPct val="150000"/>
              </a:lnSpc>
              <a:spcBef>
                <a:spcPct val="40000"/>
              </a:spcBef>
              <a:buFont typeface="Wingdings" pitchFamily="2" charset="2"/>
              <a:buChar char="l"/>
              <a:defRPr/>
            </a:pPr>
            <a:r>
              <a:rPr lang="en-US" altLang="zh-CN" sz="2800" b="1" dirty="0" smtClean="0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</a:rPr>
              <a:t>39</a:t>
            </a:r>
            <a:r>
              <a:rPr lang="zh-CN" altLang="en-US" sz="2800" b="1" dirty="0" smtClean="0">
                <a:solidFill>
                  <a:srgbClr val="3333FF"/>
                </a:solidFill>
                <a:latin typeface="Times New Roman" pitchFamily="18" charset="0"/>
                <a:ea typeface="宋体" panose="02010600030101010101" pitchFamily="2" charset="-122"/>
              </a:rPr>
              <a:t>条机器语言指令</a:t>
            </a:r>
            <a:endParaRPr lang="en-US" altLang="zh-CN" sz="2800" b="1" dirty="0" smtClean="0">
              <a:solidFill>
                <a:srgbClr val="3333FF"/>
              </a:solidFill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6.2 </a:t>
            </a:r>
            <a:r>
              <a:rPr lang="zh-CN" altLang="en-US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机器语言</a:t>
            </a: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—Pep/8</a:t>
            </a:r>
            <a:endParaRPr lang="en-US" altLang="zh-CN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634038"/>
            <a:ext cx="8229600" cy="4619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rPr>
              <a:t>问：</a:t>
            </a:r>
            <a:r>
              <a:rPr lang="zh-CN" altLang="en-US" dirty="0">
                <a:latin typeface="Times New Roman" pitchFamily="18" charset="0"/>
                <a:ea typeface="宋体" panose="02010600030101010101" pitchFamily="2" charset="-122"/>
              </a:rPr>
              <a:t>二进制位</a:t>
            </a:r>
            <a:r>
              <a:rPr lang="zh-CN" altLang="en-US" dirty="0" smtClean="0">
                <a:latin typeface="Times New Roman" pitchFamily="18" charset="0"/>
                <a:ea typeface="宋体" panose="02010600030101010101" pitchFamily="2" charset="-122"/>
              </a:rPr>
              <a:t>？多少</a:t>
            </a:r>
            <a:r>
              <a:rPr lang="zh-CN" altLang="en-US" dirty="0">
                <a:latin typeface="Times New Roman" pitchFamily="18" charset="0"/>
                <a:ea typeface="宋体" panose="02010600030101010101" pitchFamily="2" charset="-122"/>
              </a:rPr>
              <a:t>个十六进制数表示？</a:t>
            </a:r>
            <a:endParaRPr lang="en-US" altLang="zh-CN" dirty="0">
              <a:latin typeface="Times New Roman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22FC93E1-502A-4E6E-A4A6-6F156C19E41C}" type="slidenum">
              <a:rPr lang="en-US" altLang="zh-CN" sz="1400" i="0">
                <a:latin typeface="Times New Roman" pitchFamily="18" charset="0"/>
              </a:rPr>
              <a:pPr/>
              <a:t>9</a:t>
            </a:fld>
            <a:endParaRPr lang="en-US" altLang="zh-CN" sz="1400" i="0">
              <a:latin typeface="Times New Roman" pitchFamily="18" charset="0"/>
            </a:endParaRPr>
          </a:p>
        </p:txBody>
      </p:sp>
      <p:pic>
        <p:nvPicPr>
          <p:cNvPr id="5" name="Picture 5">
            <a:extLst>
              <a:ext uri="{FF2B5EF4-FFF2-40B4-BE49-F238E27FC236}"/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332052"/>
            <a:ext cx="5659437" cy="376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6.2 </a:t>
            </a:r>
            <a:r>
              <a:rPr lang="zh-CN" altLang="en-US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机器语言</a:t>
            </a: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—Pep/8</a:t>
            </a:r>
            <a:endParaRPr lang="en-US" altLang="zh-CN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2590800" y="54102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zh-CN" i="0">
                <a:latin typeface="Times New Roman" pitchFamily="18" charset="0"/>
                <a:ea typeface="宋体" pitchFamily="2" charset="-122"/>
              </a:rPr>
              <a:t>Pep/8</a:t>
            </a:r>
            <a:r>
              <a:rPr lang="zh-CN" altLang="en-US" i="0">
                <a:latin typeface="Times New Roman" pitchFamily="18" charset="0"/>
                <a:ea typeface="宋体" pitchFamily="2" charset="-122"/>
              </a:rPr>
              <a:t>的体系结构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5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OS9:Desktop Folder:cs0_design.pot</Template>
  <TotalTime>11010</TotalTime>
  <Words>2240</Words>
  <Application>Microsoft Office PowerPoint</Application>
  <PresentationFormat>全屏显示(4:3)</PresentationFormat>
  <Paragraphs>562</Paragraphs>
  <Slides>66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67" baseType="lpstr">
      <vt:lpstr>主题5</vt:lpstr>
      <vt:lpstr>第6章</vt:lpstr>
      <vt:lpstr>章节目标</vt:lpstr>
      <vt:lpstr>章节目录</vt:lpstr>
      <vt:lpstr>6.1 计算机操作</vt:lpstr>
      <vt:lpstr>6.1 计算机操作</vt:lpstr>
      <vt:lpstr>6.2 机器语言</vt:lpstr>
      <vt:lpstr>6.2 机器语言—Pep/8</vt:lpstr>
      <vt:lpstr>6.2 机器语言—Pep/8</vt:lpstr>
      <vt:lpstr>6.2 机器语言—Pep/8</vt:lpstr>
      <vt:lpstr>6.2 机器语言—Pep/8指令格式</vt:lpstr>
      <vt:lpstr>6.2 机器语言—Pep/8指令格式</vt:lpstr>
      <vt:lpstr>6.2 机器语言—Pep/8指令格式</vt:lpstr>
      <vt:lpstr>6.2 机器语言—Pep/8指令格式</vt:lpstr>
      <vt:lpstr>6.2 机器语言—Pep/8示例指令</vt:lpstr>
      <vt:lpstr>6.2 机器语言—Pep/8示例指令</vt:lpstr>
      <vt:lpstr>6.2 机器语言—Pep/8示例指令</vt:lpstr>
      <vt:lpstr>PowerPoint 演示文稿</vt:lpstr>
      <vt:lpstr>6.2 机器语言—Pep/8示例指令</vt:lpstr>
      <vt:lpstr>PowerPoint 演示文稿</vt:lpstr>
      <vt:lpstr>6.2 机器语言—Pep/8示例指令</vt:lpstr>
      <vt:lpstr>6.2 机器语言—Pep/8示例指令</vt:lpstr>
      <vt:lpstr>6.3 实例—Hello的书面算法</vt:lpstr>
      <vt:lpstr>6.3 实例—手动模拟</vt:lpstr>
      <vt:lpstr>6.3 实例—手动模拟</vt:lpstr>
      <vt:lpstr>6.3 实例—Pep/8模拟</vt:lpstr>
      <vt:lpstr>PowerPoint 演示文稿</vt:lpstr>
      <vt:lpstr>6.3 实例—Pep/8模拟</vt:lpstr>
      <vt:lpstr>PowerPoint 演示文稿</vt:lpstr>
      <vt:lpstr>PowerPoint 演示文稿</vt:lpstr>
      <vt:lpstr>编程语言发展史</vt:lpstr>
      <vt:lpstr>编程语言发展史</vt:lpstr>
      <vt:lpstr>编程语言发展史</vt:lpstr>
      <vt:lpstr>6.4 汇编语言</vt:lpstr>
      <vt:lpstr>6.4 汇编语言—Pep/8汇编语言</vt:lpstr>
      <vt:lpstr>6.4 汇编语言—汇编器指令</vt:lpstr>
      <vt:lpstr>6.4 汇编语言—汇编器指令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6.5 表达算法</vt:lpstr>
      <vt:lpstr>6.5 表达算法—伪代码示例</vt:lpstr>
      <vt:lpstr>6.5 表达算法—伪代码</vt:lpstr>
      <vt:lpstr>6.5 表达算法—伪代码表示</vt:lpstr>
      <vt:lpstr>6.5 表达算法—伪代码表示</vt:lpstr>
      <vt:lpstr>6.5 表达算法—伪代码表示</vt:lpstr>
      <vt:lpstr>6.5 表达算法—伪代码表示</vt:lpstr>
      <vt:lpstr>6.5 表达算法—执行伪代码算法</vt:lpstr>
      <vt:lpstr>6.5 表达算法—执行伪代码算法</vt:lpstr>
      <vt:lpstr>6.5 表达算法—写伪代码算法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伦理道德问题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 &amp; Bartlett Publishers</dc:creator>
  <cp:lastModifiedBy>lynn</cp:lastModifiedBy>
  <cp:revision>223</cp:revision>
  <dcterms:created xsi:type="dcterms:W3CDTF">2002-06-09T14:11:33Z</dcterms:created>
  <dcterms:modified xsi:type="dcterms:W3CDTF">2019-10-14T12:36:07Z</dcterms:modified>
</cp:coreProperties>
</file>