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0" r:id="rId8"/>
    <p:sldId id="265" r:id="rId9"/>
    <p:sldId id="259" r:id="rId10"/>
    <p:sldId id="266" r:id="rId11"/>
    <p:sldId id="267" r:id="rId12"/>
    <p:sldId id="270" r:id="rId13"/>
    <p:sldId id="268" r:id="rId14"/>
    <p:sldId id="269" r:id="rId15"/>
    <p:sldId id="271" r:id="rId16"/>
    <p:sldId id="273" r:id="rId17"/>
    <p:sldId id="272" r:id="rId18"/>
    <p:sldId id="276" r:id="rId19"/>
    <p:sldId id="274" r:id="rId20"/>
    <p:sldId id="275" r:id="rId21"/>
    <p:sldId id="279" r:id="rId22"/>
    <p:sldId id="277" r:id="rId23"/>
    <p:sldId id="278" r:id="rId24"/>
    <p:sldId id="281" r:id="rId25"/>
    <p:sldId id="280" r:id="rId26"/>
    <p:sldId id="282" r:id="rId27"/>
    <p:sldId id="283" r:id="rId28"/>
    <p:sldId id="28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B9086-C306-4D22-80E7-9F7D7BBA9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E76D0-6D1A-447C-8F21-07291C0BB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6FD5C-9708-4998-AC45-F988FE7B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6E480-7F80-4812-83B7-10C350BD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86058-DAE0-4313-9BFD-EC0B0672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0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ED97-17B4-43C2-B2B2-8AB4C8E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A3170-7E70-4331-9B87-80421FA2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343CD-2703-439B-A186-4A83EE58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A6F58-4F37-4FC6-82F7-55F76554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BE2FC-DE62-4032-AAFF-BF6DDAA1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7A488A-7339-4F49-952F-0313CE889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F0C62-44E1-4C07-9D10-C9D723550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3868C-DF67-49E8-ADF2-3C4631A6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85C8D-3CD0-4A46-957A-A7B41E1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1655E-AAA3-4410-919B-4815A9E6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B0DC-11DA-43AE-ADC2-718B7DE7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6FDA-AB6C-4122-9797-C6408B6E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A6DCF-F498-4342-88AE-8781DFB7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CECA9-869E-46D1-9AB2-99869A98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F45FD-AE0B-422D-9682-24A99A7F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4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253B-861B-47B8-895F-C760DFBE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1E051-5AD4-4EBC-82F2-0DB41182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A718F-F671-4146-B944-DC861E0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067FF-1F0E-4662-80B6-80C05398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152A1-6219-4DFC-93B2-D99A9542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5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DD51-E575-448D-9B74-50707573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CF0ED-A58B-4A67-817B-EA784A604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F433E-0F76-4BEC-AA22-75C24E8D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B86EB-E612-4CAB-ACFA-DE789B8A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C7B11-C967-46CA-B977-3F8FE9F8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9EF63-68F6-4210-BCD2-A0F2E502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59D2D-0E68-4694-A8D7-6129AA26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760C3-A67F-40AB-B5D6-D6718039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26641-1BD7-475D-8683-84A2516EF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5D3396-5DD7-49E0-9151-F2D62B82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EC3636-F744-4CEE-B92D-902F30B32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F3285D-B024-4212-AD0B-97265900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B69BD-8EAF-41FB-9F92-2D129BCA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A40B78-C21A-4745-A7A7-09838E84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D5E9-2F79-453E-99FC-2C428E1E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59B5CF-6DC5-419E-B185-F13C4AAB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AE2155-E519-4A50-A5D5-34784C8E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B93EA5-B785-4796-A53F-9BC5802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45681-165A-46FC-9DF5-E6EDE599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9EA79-F7CD-46F6-AC04-84B011B0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08FE1-4FFF-468A-8B18-98860D6A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4CCF2-BDF1-4A53-86B9-24F7B5B2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B9961-14B3-4C5B-B260-C36D6D13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E8599-5B6B-4B75-B4CA-C391EFB9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AA00E-A767-4F8C-A7CA-3D74977D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2AA53-AF0F-4A9F-9703-842FEF0A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A0387-BD7B-4411-845D-842F8C72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2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383AB-4F7D-48FE-ADC1-14CE50EF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9CACA-1DF2-422C-A409-6B84A97DB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ABEE6-B4D7-4D99-B346-534CAD25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71FAC-98FB-43ED-8B29-A08A48F1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18330-0AF1-49A9-9801-F3F90D3B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8ABA4-7E3D-4EC9-B4DB-36D097AE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4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1E9237-C95E-4A0A-9A59-AF02018B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CBE9F-3D5E-415A-B4D2-BCB7998CB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3A37D-DC44-4B3A-A635-19D5591E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3EE1-B592-4066-948B-4646EFEDD827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E67B3-D659-43CC-89C4-30E524173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5A987-5F19-4861-9D2C-F8722806A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7F96-D505-43AE-BC76-988570D30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4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606D2-6F8B-4DE1-9020-2ACC18FF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2C41F-A194-4298-9115-9C61913A7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53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8DA8312-74C6-4B50-9D9D-EB013DB6E3EA}"/>
              </a:ext>
            </a:extLst>
          </p:cNvPr>
          <p:cNvSpPr txBox="1"/>
          <p:nvPr/>
        </p:nvSpPr>
        <p:spPr>
          <a:xfrm>
            <a:off x="2460978" y="1094517"/>
            <a:ext cx="81731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pt-B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(*a</a:t>
            </a:r>
            <a:r>
              <a:rPr lang="pt-BR" altLang="zh-CN" sz="2400" b="0" i="0" u="none" strike="noStrike" baseline="0" dirty="0">
                <a:latin typeface="Consolas" panose="020B0609020204030204" pitchFamily="49" charset="0"/>
              </a:rPr>
              <a:t>)</a:t>
            </a:r>
            <a:r>
              <a:rPr lang="pt-BR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__[N]__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i,j,k,m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(N%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m=N/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else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m=N/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i&lt;m; i++)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(j=__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__; j&lt;N‐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a[i][j]=a[N‐i‐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][j]=i+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(k=i+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k&lt;N‐i; k++)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a[k][i]=a[k][N‐i‐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]=__</a:t>
            </a:r>
            <a:r>
              <a:rPr lang="pt-BR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i+1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51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F5F58-C3E2-417F-905C-7649C9F5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0FAA3-8F60-45B9-9921-28FCF044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  <a:r>
              <a:rPr lang="en-US" altLang="zh-CN" dirty="0"/>
              <a:t>N*N(N</a:t>
            </a:r>
            <a:r>
              <a:rPr lang="zh-CN" altLang="en-US" dirty="0"/>
              <a:t>为奇数</a:t>
            </a:r>
            <a:r>
              <a:rPr lang="en-US" altLang="zh-CN" dirty="0"/>
              <a:t>)</a:t>
            </a:r>
            <a:r>
              <a:rPr lang="zh-CN" altLang="en-US" dirty="0"/>
              <a:t>矩阵是否为幻方矩阵，即行列以及对角线和相等。是返回</a:t>
            </a:r>
            <a:r>
              <a:rPr lang="en-US" altLang="zh-CN" dirty="0"/>
              <a:t>1 ,</a:t>
            </a:r>
            <a:r>
              <a:rPr lang="zh-CN" altLang="en-US" dirty="0"/>
              <a:t>否返回</a:t>
            </a:r>
            <a:r>
              <a:rPr lang="en-US" altLang="zh-CN" dirty="0"/>
              <a:t>0</a:t>
            </a:r>
            <a:r>
              <a:rPr lang="zh-CN" altLang="en-US" dirty="0"/>
              <a:t>。如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4 9 2</a:t>
            </a:r>
          </a:p>
          <a:p>
            <a:pPr marL="0" indent="0">
              <a:buNone/>
            </a:pPr>
            <a:r>
              <a:rPr lang="en-US" altLang="zh-CN" dirty="0"/>
              <a:t>  3 5 7</a:t>
            </a:r>
          </a:p>
          <a:p>
            <a:pPr marL="0" indent="0">
              <a:buNone/>
            </a:pPr>
            <a:r>
              <a:rPr lang="en-US" altLang="zh-CN" dirty="0"/>
              <a:t>  8 1 6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9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CA5A0F-20E8-40B8-AC2B-DA8B891EC458}"/>
              </a:ext>
            </a:extLst>
          </p:cNvPr>
          <p:cNvSpPr txBox="1"/>
          <p:nvPr/>
        </p:nvSpPr>
        <p:spPr>
          <a:xfrm>
            <a:off x="1665111" y="487025"/>
            <a:ext cx="1008662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(*a)[N])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i,j,m1,m2,row,colum;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m1=m2=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j=N‐i‐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m1+=a[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m2+=a[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][j];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(m1!=m2)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row=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 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j&lt;N;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{ row+=a[i][j]; colum+=a[j][i];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(row!=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__||__ (row!=m1) )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180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CA5A0F-20E8-40B8-AC2B-DA8B891EC458}"/>
              </a:ext>
            </a:extLst>
          </p:cNvPr>
          <p:cNvSpPr txBox="1"/>
          <p:nvPr/>
        </p:nvSpPr>
        <p:spPr>
          <a:xfrm>
            <a:off x="1665111" y="487025"/>
            <a:ext cx="1008662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(*a)[N])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i,j,m1,m2,row,colum;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m1=m2=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j=N‐i‐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m1+=a[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m2+=a[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][j];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(m1!=m2)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row=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 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j&lt;N;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{ row+=a[i][j]; colum+=a[j][i];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(row!=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__||__ (row!=m1) ) </a:t>
            </a:r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62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F2970-CBE8-465F-BCC1-7BD528D9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8B4D1-47AF-4220-ACB8-9C4C8B08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矩阵列左移 </a:t>
            </a:r>
            <a:r>
              <a:rPr lang="en-US" altLang="zh-CN" dirty="0"/>
              <a:t>k=2</a:t>
            </a:r>
          </a:p>
          <a:p>
            <a:pPr marL="0" indent="0">
              <a:buNone/>
            </a:pPr>
            <a:r>
              <a:rPr lang="en-US" altLang="zh-CN" dirty="0"/>
              <a:t>  1 2 3 4 5</a:t>
            </a:r>
          </a:p>
          <a:p>
            <a:pPr marL="0" indent="0">
              <a:buNone/>
            </a:pPr>
            <a:r>
              <a:rPr lang="en-US" altLang="zh-CN" dirty="0"/>
              <a:t>  1 2 3 4 5</a:t>
            </a:r>
          </a:p>
          <a:p>
            <a:pPr marL="0" indent="0">
              <a:buNone/>
            </a:pPr>
            <a:r>
              <a:rPr lang="en-US" altLang="zh-CN" dirty="0"/>
              <a:t>  1 2 3 4 5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左移后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3 4 5 1 2 </a:t>
            </a:r>
          </a:p>
          <a:p>
            <a:pPr marL="0" indent="0">
              <a:buNone/>
            </a:pPr>
            <a:r>
              <a:rPr lang="en-US" altLang="zh-CN" dirty="0"/>
              <a:t>  3 4 5 1 2</a:t>
            </a:r>
          </a:p>
          <a:p>
            <a:pPr marL="0" indent="0">
              <a:buNone/>
            </a:pPr>
            <a:r>
              <a:rPr lang="en-US" altLang="zh-CN" dirty="0"/>
              <a:t>  3 4 5 1 2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1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89C104-CB1B-43BE-994A-2EA4837B6158}"/>
              </a:ext>
            </a:extLst>
          </p:cNvPr>
          <p:cNvSpPr txBox="1"/>
          <p:nvPr/>
        </p:nvSpPr>
        <p:spPr>
          <a:xfrm>
            <a:off x="2833511" y="1491018"/>
            <a:ext cx="70329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(*a)[N],int k)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i,j,p,temp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(p=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p&lt;= ____; p++)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i&lt;M;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temp=a[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for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j&lt; _N‐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 ; j++)     </a:t>
            </a:r>
          </a:p>
          <a:p>
            <a:pPr algn="l"/>
            <a:r>
              <a:rPr lang="pt-B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a[i][j]=a[i][j+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a[i][N‐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 ____;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335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89C104-CB1B-43BE-994A-2EA4837B6158}"/>
              </a:ext>
            </a:extLst>
          </p:cNvPr>
          <p:cNvSpPr txBox="1"/>
          <p:nvPr/>
        </p:nvSpPr>
        <p:spPr>
          <a:xfrm>
            <a:off x="2833511" y="1491018"/>
            <a:ext cx="70329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(*a)[N],int k)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i,j,p,temp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(p=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p&lt;= 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__; p++)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i&lt;M;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temp=a[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  for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j&lt; _N‐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 ; j++)     </a:t>
            </a:r>
          </a:p>
          <a:p>
            <a:pPr algn="l"/>
            <a:r>
              <a:rPr lang="pt-B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a[i][j]=a[i][j+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a[i][N‐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 __</a:t>
            </a:r>
            <a:r>
              <a:rPr lang="pt-BR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temp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010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BA0C1-8326-4961-9FF7-D24CA6AC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EF17A-3144-4AC6-9323-40A1501D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个树洞，编号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 ,…,N-1</a:t>
            </a:r>
            <a:r>
              <a:rPr lang="zh-CN" altLang="en-US" dirty="0"/>
              <a:t>。一只兔子和一只狐狸。狐狸寻找第一个洞</a:t>
            </a:r>
            <a:r>
              <a:rPr lang="en-US" altLang="zh-CN" dirty="0"/>
              <a:t>(</a:t>
            </a:r>
            <a:r>
              <a:rPr lang="zh-CN" altLang="en-US" dirty="0"/>
              <a:t>编号为</a:t>
            </a:r>
            <a:r>
              <a:rPr lang="en-US" altLang="zh-CN" dirty="0"/>
              <a:t>0)</a:t>
            </a:r>
            <a:r>
              <a:rPr lang="zh-CN" altLang="en-US" dirty="0"/>
              <a:t>，再隔一个洞找（编号为</a:t>
            </a:r>
            <a:r>
              <a:rPr lang="en-US" altLang="zh-CN" dirty="0"/>
              <a:t>2</a:t>
            </a:r>
            <a:r>
              <a:rPr lang="zh-CN" altLang="en-US" dirty="0"/>
              <a:t>），再隔两个洞</a:t>
            </a:r>
            <a:r>
              <a:rPr lang="en-US" altLang="zh-CN" dirty="0"/>
              <a:t>(</a:t>
            </a:r>
            <a:r>
              <a:rPr lang="zh-CN" altLang="en-US" dirty="0"/>
              <a:t>编号为</a:t>
            </a:r>
            <a:r>
              <a:rPr lang="en-US" altLang="zh-CN" dirty="0"/>
              <a:t>5)</a:t>
            </a:r>
            <a:r>
              <a:rPr lang="zh-CN" altLang="en-US" dirty="0"/>
              <a:t>，再隔三个洞</a:t>
            </a:r>
            <a:r>
              <a:rPr lang="en-US" altLang="zh-CN" dirty="0"/>
              <a:t>(</a:t>
            </a:r>
            <a:r>
              <a:rPr lang="zh-CN" altLang="en-US" dirty="0"/>
              <a:t>编号为</a:t>
            </a:r>
            <a:r>
              <a:rPr lang="en-US" altLang="zh-CN" dirty="0"/>
              <a:t>9), </a:t>
            </a:r>
            <a:r>
              <a:rPr lang="zh-CN" altLang="en-US" dirty="0"/>
              <a:t>依次</a:t>
            </a:r>
            <a:r>
              <a:rPr lang="en-US" altLang="zh-CN" dirty="0"/>
              <a:t>…</a:t>
            </a:r>
            <a:r>
              <a:rPr lang="zh-CN" altLang="en-US" dirty="0"/>
              <a:t>。找出所以不安全的洞。</a:t>
            </a:r>
          </a:p>
        </p:txBody>
      </p:sp>
    </p:spTree>
    <p:extLst>
      <p:ext uri="{BB962C8B-B14F-4D97-AF65-F5344CB8AC3E}">
        <p14:creationId xmlns:p14="http://schemas.microsoft.com/office/powerpoint/2010/main" val="2938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1AC547-1859-4625-AFCC-52655153A7CF}"/>
              </a:ext>
            </a:extLst>
          </p:cNvPr>
          <p:cNvSpPr txBox="1"/>
          <p:nvPr/>
        </p:nvSpPr>
        <p:spPr>
          <a:xfrm>
            <a:off x="3047999" y="1260817"/>
            <a:ext cx="66152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*a , int 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t;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]=______;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______=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t++;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=______;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474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1AC547-1859-4625-AFCC-52655153A7CF}"/>
              </a:ext>
            </a:extLst>
          </p:cNvPr>
          <p:cNvSpPr txBox="1"/>
          <p:nvPr/>
        </p:nvSpPr>
        <p:spPr>
          <a:xfrm>
            <a:off x="3047999" y="1260817"/>
            <a:ext cx="66152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*a , int 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t;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t++;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=___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i+t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524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40A05-FFE9-4BC4-9797-15767F58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B9FC0-18FB-40BA-A860-F076894A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给定程序，计算</a:t>
            </a:r>
            <a:r>
              <a:rPr lang="en-US" altLang="zh-CN" dirty="0"/>
              <a:t>x</a:t>
            </a:r>
            <a:r>
              <a:rPr lang="zh-CN" altLang="en-US" dirty="0"/>
              <a:t>所指数组中</a:t>
            </a:r>
            <a:r>
              <a:rPr lang="en-US" altLang="zh-CN" dirty="0"/>
              <a:t>N</a:t>
            </a:r>
            <a:r>
              <a:rPr lang="zh-CN" altLang="en-US" dirty="0"/>
              <a:t>个数的平均值，平均值通过形参返回，并将小于平均值且最接近平均值的数作为返回值返回。</a:t>
            </a:r>
          </a:p>
        </p:txBody>
      </p:sp>
    </p:spTree>
    <p:extLst>
      <p:ext uri="{BB962C8B-B14F-4D97-AF65-F5344CB8AC3E}">
        <p14:creationId xmlns:p14="http://schemas.microsoft.com/office/powerpoint/2010/main" val="370607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CD023-6E50-4D7D-B5F5-F04B997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AEEDE-2BEC-4DA0-9579-8CD32C22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在形参所指的字符串中的每个数字字符后插入一个</a:t>
            </a:r>
            <a:r>
              <a:rPr lang="en-US" altLang="zh-CN" dirty="0"/>
              <a:t>*</a:t>
            </a:r>
            <a:r>
              <a:rPr lang="zh-CN" altLang="en-US" dirty="0"/>
              <a:t>号。如“</a:t>
            </a:r>
            <a:r>
              <a:rPr lang="en-US" altLang="zh-CN" dirty="0"/>
              <a:t>def35adh3kjsdf7</a:t>
            </a:r>
            <a:r>
              <a:rPr lang="zh-CN" altLang="en-US" dirty="0"/>
              <a:t>”执行后结果为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“def3*5*adh3*kjsdf7*”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7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9B44A0F-E01C-4C31-8251-226043F88CEC}"/>
              </a:ext>
            </a:extLst>
          </p:cNvPr>
          <p:cNvSpPr txBox="1"/>
          <p:nvPr/>
        </p:nvSpPr>
        <p:spPr>
          <a:xfrm>
            <a:off x="2370665" y="926743"/>
            <a:ext cx="8579557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(char *s)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j, n;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s[i]!=</a:t>
            </a:r>
            <a:r>
              <a:rPr lang="nn-NO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'\0'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]&gt;=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'0'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______ s[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]&lt;=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'9'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while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(s[i+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+n]!= ______) n++;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(j=i+n+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j&gt;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j‐‐)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s[j+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 ______;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s[j+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'*’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=i+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86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9B44A0F-E01C-4C31-8251-226043F88CEC}"/>
              </a:ext>
            </a:extLst>
          </p:cNvPr>
          <p:cNvSpPr txBox="1"/>
          <p:nvPr/>
        </p:nvSpPr>
        <p:spPr>
          <a:xfrm>
            <a:off x="2370665" y="926743"/>
            <a:ext cx="8579557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(char *s)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j, n;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s[i]!=</a:t>
            </a:r>
            <a:r>
              <a:rPr lang="nn-NO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'\0'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]&gt;=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'0'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 s[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]&lt;=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'9'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while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(s[i+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+n]!= ___</a:t>
            </a:r>
            <a:r>
              <a:rPr lang="pt-BR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pt-BR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\0</a:t>
            </a:r>
            <a:r>
              <a:rPr lang="pt-BR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___) n++;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(j=i+n+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j&gt;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j‐‐)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s[j+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 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s[j]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s[j+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'*’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=i+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BD40-2989-4593-9B0E-5AB7D539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0DC32-1138-45BF-9C7C-1DCD9591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筛选法求素数，先从素数</a:t>
            </a:r>
            <a:r>
              <a:rPr lang="en-US" altLang="zh-CN" dirty="0"/>
              <a:t>2</a:t>
            </a:r>
            <a:r>
              <a:rPr lang="zh-CN" altLang="en-US" dirty="0"/>
              <a:t>开始，将</a:t>
            </a:r>
            <a:r>
              <a:rPr lang="en-US" altLang="zh-CN" dirty="0"/>
              <a:t>2</a:t>
            </a:r>
            <a:r>
              <a:rPr lang="zh-CN" altLang="en-US" dirty="0"/>
              <a:t>的倍数去掉，接着从下一个非零数开始去掉其倍数，依次类推直到要找的下个数为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948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7C98C52-FFD8-426E-834D-21DCAA3888C5}"/>
              </a:ext>
            </a:extLst>
          </p:cNvPr>
          <p:cNvSpPr txBox="1"/>
          <p:nvPr/>
        </p:nvSpPr>
        <p:spPr>
          <a:xfrm>
            <a:off x="1952977" y="198357"/>
            <a:ext cx="96745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n)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10000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count=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i&lt;=n; i++) a[i] = i;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&lt;n) {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for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(j=a[i]*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j&lt;=n; j+=____)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a[j] 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while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(______==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nThe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 prime number between 2 to %d\n"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i&lt;=n;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]!=______)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count++;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count%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"%5d"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"\n%5d"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]);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count;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63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7C98C52-FFD8-426E-834D-21DCAA3888C5}"/>
              </a:ext>
            </a:extLst>
          </p:cNvPr>
          <p:cNvSpPr txBox="1"/>
          <p:nvPr/>
        </p:nvSpPr>
        <p:spPr>
          <a:xfrm>
            <a:off x="1952977" y="198357"/>
            <a:ext cx="96745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n)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10000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count=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i&lt;=n; i++) a[i] = i;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&lt;n) {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for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(j=a[i]*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j&lt;=n; j+=__</a:t>
            </a:r>
            <a:r>
              <a:rPr lang="pt-BR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a[i]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__)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a[j] =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while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___==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2400" b="0" i="0" u="none" strike="noStrike" baseline="0" dirty="0" err="1">
                <a:solidFill>
                  <a:srgbClr val="AB1111"/>
                </a:solidFill>
                <a:latin typeface="Consolas" panose="020B0609020204030204" pitchFamily="49" charset="0"/>
              </a:rPr>
              <a:t>nThe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 prime number between 2 to %d\n"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i&lt;=n;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]!=___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count++;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count%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"%5d"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0" i="0" u="none" strike="noStrike" baseline="0" dirty="0">
                <a:solidFill>
                  <a:srgbClr val="AB1111"/>
                </a:solidFill>
                <a:latin typeface="Consolas" panose="020B0609020204030204" pitchFamily="49" charset="0"/>
              </a:rPr>
              <a:t>"\n%5d"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]);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count;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324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8A3F4-87B0-4AE1-92D8-F486F24F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A5472-9C13-431C-A5E4-A857BF94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f(x)=1+x-x</a:t>
            </a:r>
            <a:r>
              <a:rPr lang="en-US" altLang="zh-CN" baseline="30000" dirty="0"/>
              <a:t>2</a:t>
            </a:r>
            <a:r>
              <a:rPr lang="en-US" altLang="zh-CN" dirty="0"/>
              <a:t>/2!+…+(-1)</a:t>
            </a:r>
            <a:r>
              <a:rPr lang="en-US" altLang="zh-CN" baseline="30000" dirty="0"/>
              <a:t>n-1</a:t>
            </a:r>
            <a:r>
              <a:rPr lang="en-US" altLang="zh-CN" dirty="0"/>
              <a:t>x</a:t>
            </a:r>
            <a:r>
              <a:rPr lang="en-US" altLang="zh-CN" baseline="30000" dirty="0"/>
              <a:t>n</a:t>
            </a:r>
            <a:r>
              <a:rPr lang="en-US" altLang="zh-CN" dirty="0"/>
              <a:t>/n!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78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18CACE-2DA4-4873-9B8B-9B49A8CCD520}"/>
              </a:ext>
            </a:extLst>
          </p:cNvPr>
          <p:cNvSpPr txBox="1"/>
          <p:nvPr/>
        </p:nvSpPr>
        <p:spPr>
          <a:xfrm>
            <a:off x="1885243" y="1678506"/>
            <a:ext cx="79135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(double x, int n)</a:t>
            </a:r>
          </a:p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f, t; int i;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f = ______;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t = 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t *= (______)*x/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f += ______;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163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18CACE-2DA4-4873-9B8B-9B49A8CCD520}"/>
              </a:ext>
            </a:extLst>
          </p:cNvPr>
          <p:cNvSpPr txBox="1"/>
          <p:nvPr/>
        </p:nvSpPr>
        <p:spPr>
          <a:xfrm>
            <a:off x="1885243" y="1678506"/>
            <a:ext cx="79135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(double x, int n)</a:t>
            </a:r>
          </a:p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f, t; int i;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f = 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1.0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t = 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t *= (___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‐1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___)*x/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f += 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f;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7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96FF5-7241-463A-B4BC-FCADA3F6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5FAD0-46F8-42B3-977C-E0F0ECF9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将一副扑克牌进行洗牌（</a:t>
            </a:r>
            <a:r>
              <a:rPr lang="en-US" altLang="zh-CN" dirty="0"/>
              <a:t>1,2,…,54</a:t>
            </a:r>
            <a:r>
              <a:rPr lang="zh-CN" altLang="en-US" dirty="0"/>
              <a:t>），分成两半，然后交叉第一次结果为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1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29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53</a:t>
            </a:r>
            <a:r>
              <a:rPr lang="zh-CN" altLang="en-US" dirty="0"/>
              <a:t>，</a:t>
            </a:r>
            <a:r>
              <a:rPr lang="en-US" altLang="zh-CN" dirty="0"/>
              <a:t>27</a:t>
            </a:r>
            <a:r>
              <a:rPr lang="zh-CN" altLang="en-US" dirty="0"/>
              <a:t>，</a:t>
            </a:r>
            <a:r>
              <a:rPr lang="en-US" altLang="zh-CN" dirty="0"/>
              <a:t>54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第二次结果为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1</a:t>
            </a:r>
            <a:r>
              <a:rPr lang="zh-CN" altLang="en-US" dirty="0"/>
              <a:t>，</a:t>
            </a:r>
            <a:r>
              <a:rPr lang="en-US" altLang="zh-CN" dirty="0"/>
              <a:t>41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…,53,40,27,14,54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1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EC106D0-44BB-404A-BE5C-3CE675585A3F}"/>
              </a:ext>
            </a:extLst>
          </p:cNvPr>
          <p:cNvSpPr txBox="1"/>
          <p:nvPr/>
        </p:nvSpPr>
        <p:spPr>
          <a:xfrm>
            <a:off x="1868312" y="693340"/>
            <a:ext cx="80038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(double x[],double *av)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double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d,s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s=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&lt;N;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 s = s +x[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____=s/N;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d=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32767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]&lt;*av &amp;&amp; *av ‐ 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]&lt;=d)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d=*av‐x[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j=____;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667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234963-E422-4D31-A172-E2A29BB4BAC3}"/>
              </a:ext>
            </a:extLst>
          </p:cNvPr>
          <p:cNvSpPr txBox="1"/>
          <p:nvPr/>
        </p:nvSpPr>
        <p:spPr>
          <a:xfrm>
            <a:off x="2856088" y="612844"/>
            <a:ext cx="74506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int 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k 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____[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k&lt;= 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27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b[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*k‐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 = a[k];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b[ _____* k ] = a[k+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k&lt;=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54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a[k]=______;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321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234963-E422-4D31-A172-E2A29BB4BAC3}"/>
              </a:ext>
            </a:extLst>
          </p:cNvPr>
          <p:cNvSpPr txBox="1"/>
          <p:nvPr/>
        </p:nvSpPr>
        <p:spPr>
          <a:xfrm>
            <a:off x="2856088" y="612844"/>
            <a:ext cx="74506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int a[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int n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k 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__[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55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k&lt;= 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27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b[ 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*k‐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 = a[k];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b[ 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___* k ] = a[k+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27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for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k&lt;=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54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a[k]=___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b[k]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01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EC106D0-44BB-404A-BE5C-3CE675585A3F}"/>
              </a:ext>
            </a:extLst>
          </p:cNvPr>
          <p:cNvSpPr txBox="1"/>
          <p:nvPr/>
        </p:nvSpPr>
        <p:spPr>
          <a:xfrm>
            <a:off x="1868312" y="693340"/>
            <a:ext cx="80038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fr-F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(double x[],double *av)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double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d,s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s=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&lt;N;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++) s = s +x[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_*av_=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s/N;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d=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32767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i&lt;N; i++)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]&lt;*av &amp;&amp; *av ‐ 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]&lt;=d)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d=*av‐x[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j=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__x[j]__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62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5F67D-B16E-41A9-84C8-42C06AFE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所指字符串转化为整数，并将结果作为函数值返回如：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“</a:t>
            </a:r>
            <a:r>
              <a:rPr lang="en-US" altLang="zh-CN" dirty="0"/>
              <a:t>32486</a:t>
            </a:r>
            <a:r>
              <a:rPr lang="zh-CN" altLang="en-US" dirty="0"/>
              <a:t>”</a:t>
            </a:r>
            <a:r>
              <a:rPr lang="en-US" altLang="zh-CN" dirty="0"/>
              <a:t>+</a:t>
            </a:r>
            <a:r>
              <a:rPr lang="zh-CN" altLang="en-US" dirty="0"/>
              <a:t>“</a:t>
            </a:r>
            <a:r>
              <a:rPr lang="en-US" altLang="zh-CN" dirty="0"/>
              <a:t>12345</a:t>
            </a:r>
            <a:r>
              <a:rPr lang="zh-CN" altLang="en-US" dirty="0"/>
              <a:t>”</a:t>
            </a:r>
            <a:r>
              <a:rPr lang="en-US" altLang="zh-CN" dirty="0"/>
              <a:t>=44831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9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78AF1B-562F-4D39-938C-D8C0BB913FA3}"/>
              </a:ext>
            </a:extLst>
          </p:cNvPr>
          <p:cNvSpPr txBox="1"/>
          <p:nvPr/>
        </p:nvSpPr>
        <p:spPr>
          <a:xfrm>
            <a:off x="1794934" y="767687"/>
            <a:ext cx="79812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ctod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char *s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long d=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(*s)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*s))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d=d*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+*s‐____;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____;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char *a, char *b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__+__;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65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78AF1B-562F-4D39-938C-D8C0BB913FA3}"/>
              </a:ext>
            </a:extLst>
          </p:cNvPr>
          <p:cNvSpPr txBox="1"/>
          <p:nvPr/>
        </p:nvSpPr>
        <p:spPr>
          <a:xfrm>
            <a:off x="1794934" y="767687"/>
            <a:ext cx="79812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ctod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char *s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long d=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while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(*s)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if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isdigit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*s))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d=d*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+*s‐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__'0'__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__s++__;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 char *a, char *b )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ctod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(a)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24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ctod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(b)__;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625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FE5F3-6C49-47D9-AF7C-AF7FB994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AA582-B0D7-45A7-AF8B-42FDE101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矩阵如下形式</a:t>
            </a:r>
            <a:r>
              <a:rPr lang="en-US" altLang="zh-CN" dirty="0">
                <a:sym typeface="Wingdings" panose="05000000000000000000" pitchFamily="2" charset="2"/>
              </a:rPr>
              <a:t>(N=5):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1 1 1 1 1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1 2 2 2 1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1 2 3 2 1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1 2 2 2 1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1 1 1 1 1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75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8DA8312-74C6-4B50-9D9D-EB013DB6E3EA}"/>
              </a:ext>
            </a:extLst>
          </p:cNvPr>
          <p:cNvSpPr txBox="1"/>
          <p:nvPr/>
        </p:nvSpPr>
        <p:spPr>
          <a:xfrm>
            <a:off x="2460978" y="1094517"/>
            <a:ext cx="81731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pt-BR" altLang="zh-C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(int (*a)____)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/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i,j,k,m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if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(N%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m=N/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 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else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m=N/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0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i&lt;m; i++)</a:t>
            </a:r>
          </a:p>
          <a:p>
            <a:pPr algn="l"/>
            <a:r>
              <a:rPr lang="nn-NO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for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(j=____; j&lt;N‐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a[i][j]=a[N‐i‐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][j]=i+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n-NO" altLang="zh-CN" sz="2400" b="0" i="0" u="none" strike="noStrike" baseline="0" dirty="0">
                <a:solidFill>
                  <a:srgbClr val="770089"/>
                </a:solidFill>
                <a:latin typeface="Consolas" panose="020B0609020204030204" pitchFamily="49" charset="0"/>
              </a:rPr>
              <a:t>        for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(k=i+</a:t>
            </a:r>
            <a:r>
              <a:rPr lang="nn-NO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nn-NO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k&lt;N‐i; k++)</a:t>
            </a:r>
          </a:p>
          <a:p>
            <a:pPr algn="l"/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a[k][i]=a[k][N‐i‐</a:t>
            </a:r>
            <a:r>
              <a:rPr lang="pt-BR" altLang="zh-CN" sz="2400" b="0" i="0" u="none" strike="noStrike" baseline="0" dirty="0">
                <a:solidFill>
                  <a:srgbClr val="116644"/>
                </a:solidFill>
                <a:latin typeface="Consolas" panose="020B0609020204030204" pitchFamily="49" charset="0"/>
              </a:rPr>
              <a:t>1</a:t>
            </a:r>
            <a:r>
              <a:rPr lang="pt-BR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]=____; </a:t>
            </a:r>
            <a:r>
              <a:rPr lang="pt-BR" altLang="zh-CN" sz="2400" b="0" i="0" u="none" strike="noStrike" baseline="0" dirty="0">
                <a:solidFill>
                  <a:srgbClr val="AB5500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680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2671</Words>
  <Application>Microsoft Office PowerPoint</Application>
  <PresentationFormat>宽屏</PresentationFormat>
  <Paragraphs>322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Consolas</vt:lpstr>
      <vt:lpstr>Office 主题​​</vt:lpstr>
      <vt:lpstr>习题</vt:lpstr>
      <vt:lpstr>程序填空题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</dc:title>
  <dc:creator> </dc:creator>
  <cp:lastModifiedBy> </cp:lastModifiedBy>
  <cp:revision>27</cp:revision>
  <dcterms:created xsi:type="dcterms:W3CDTF">2020-11-28T02:08:24Z</dcterms:created>
  <dcterms:modified xsi:type="dcterms:W3CDTF">2020-11-28T14:58:34Z</dcterms:modified>
</cp:coreProperties>
</file>