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1" r:id="rId1"/>
    <p:sldMasterId id="2147483853" r:id="rId2"/>
  </p:sldMasterIdLst>
  <p:notesMasterIdLst>
    <p:notesMasterId r:id="rId30"/>
  </p:notesMasterIdLst>
  <p:sldIdLst>
    <p:sldId id="256" r:id="rId3"/>
    <p:sldId id="278" r:id="rId4"/>
    <p:sldId id="258" r:id="rId5"/>
    <p:sldId id="259" r:id="rId6"/>
    <p:sldId id="290" r:id="rId7"/>
    <p:sldId id="260" r:id="rId8"/>
    <p:sldId id="286" r:id="rId9"/>
    <p:sldId id="261" r:id="rId10"/>
    <p:sldId id="262" r:id="rId11"/>
    <p:sldId id="291" r:id="rId12"/>
    <p:sldId id="29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2" r:id="rId22"/>
    <p:sldId id="273" r:id="rId23"/>
    <p:sldId id="274" r:id="rId24"/>
    <p:sldId id="275" r:id="rId25"/>
    <p:sldId id="276" r:id="rId26"/>
    <p:sldId id="282" r:id="rId27"/>
    <p:sldId id="289" r:id="rId28"/>
    <p:sldId id="288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33FF"/>
    <a:srgbClr val="9966FF"/>
    <a:srgbClr val="339933"/>
    <a:srgbClr val="33CC33"/>
    <a:srgbClr val="00CC66"/>
    <a:srgbClr val="FF33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68" autoAdjust="0"/>
    <p:restoredTop sz="93926" autoAdjust="0"/>
  </p:normalViewPr>
  <p:slideViewPr>
    <p:cSldViewPr>
      <p:cViewPr varScale="1">
        <p:scale>
          <a:sx n="84" d="100"/>
          <a:sy n="84" d="100"/>
        </p:scale>
        <p:origin x="-96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75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宋体" panose="02010600030101010101" pitchFamily="2" charset="-122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1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宋体" panose="02010600030101010101" pitchFamily="2" charset="-122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3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5174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宋体" panose="02010600030101010101" pitchFamily="2" charset="-122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5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宋体" pitchFamily="2" charset="-122"/>
              </a:defRPr>
            </a:lvl1pPr>
          </a:lstStyle>
          <a:p>
            <a:pPr>
              <a:defRPr/>
            </a:pPr>
            <a:fld id="{72075CA5-CA40-46F7-8356-7F5C3F51D6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123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90F9EC8C-75EF-47AA-9A73-CA2FD156FA39}" type="slidenum">
              <a:rPr lang="en-US" altLang="zh-CN" sz="1200" b="0" smtClean="0">
                <a:latin typeface="宋体" pitchFamily="2" charset="-122"/>
              </a:rPr>
              <a:pPr/>
              <a:t>1</a:t>
            </a:fld>
            <a:endParaRPr lang="en-US" altLang="zh-CN" sz="1200" b="0" smtClean="0">
              <a:latin typeface="宋体" pitchFamily="2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A6852B2F-2205-418B-962C-A7A37134BF52}" type="slidenum">
              <a:rPr lang="en-US" altLang="zh-CN" sz="1200" b="0" smtClean="0">
                <a:solidFill>
                  <a:srgbClr val="000000"/>
                </a:solidFill>
                <a:latin typeface="宋体" pitchFamily="2" charset="-122"/>
              </a:rPr>
              <a:pPr/>
              <a:t>10</a:t>
            </a:fld>
            <a:endParaRPr lang="en-US" altLang="zh-CN" sz="1200" b="0" smtClean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ＭＳ Ｐゴシック" charset="0"/>
                <a:cs typeface="+mn-cs"/>
              </a:rPr>
              <a:t>用纸笔进行数学运算的过程看做以下两种简单的动作：在纸上写上或擦除某个符号；把注意力从纸的一个位置移动到另一个位置。</a:t>
            </a:r>
            <a:endParaRPr lang="en-US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8D89A0B4-0938-4BF7-B2FB-D4D03EA3F675}" type="slidenum">
              <a:rPr lang="en-US" altLang="zh-CN" sz="1200" b="0" smtClean="0">
                <a:solidFill>
                  <a:srgbClr val="000000"/>
                </a:solidFill>
                <a:latin typeface="宋体" pitchFamily="2" charset="-122"/>
              </a:rPr>
              <a:pPr/>
              <a:t>11</a:t>
            </a:fld>
            <a:endParaRPr lang="en-US" altLang="zh-CN" sz="1200" b="0" smtClean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ＭＳ Ｐゴシック" charset="0"/>
                <a:cs typeface="+mn-cs"/>
              </a:rPr>
              <a:t>用纸笔进行数学运算的过程看做以下两种简单的动作：在纸上写上或擦除某个符号；把注意力从纸的一个位置移动到另一个位置。</a:t>
            </a:r>
            <a:endParaRPr lang="en-US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DC365839-0FCC-40D4-B578-22859685D058}" type="slidenum">
              <a:rPr lang="en-US" altLang="zh-CN" sz="1200" b="0" smtClean="0">
                <a:latin typeface="宋体" pitchFamily="2" charset="-122"/>
              </a:rPr>
              <a:pPr/>
              <a:t>12</a:t>
            </a:fld>
            <a:endParaRPr lang="en-US" altLang="zh-CN" sz="1200" b="0" smtClean="0">
              <a:latin typeface="宋体" pitchFamily="2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B6753CF5-D62A-440E-9A0C-F94B9808C923}" type="slidenum">
              <a:rPr lang="en-US" altLang="zh-CN" sz="1200" b="0" smtClean="0">
                <a:latin typeface="宋体" pitchFamily="2" charset="-122"/>
              </a:rPr>
              <a:pPr/>
              <a:t>13</a:t>
            </a:fld>
            <a:endParaRPr lang="en-US" altLang="zh-CN" sz="1200" b="0" smtClean="0">
              <a:latin typeface="宋体" pitchFamily="2" charset="-122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F7D45A06-C9EB-4E75-9056-13EF6A73803D}" type="slidenum">
              <a:rPr lang="en-US" altLang="zh-CN" sz="1200" b="0" smtClean="0">
                <a:latin typeface="宋体" pitchFamily="2" charset="-122"/>
              </a:rPr>
              <a:pPr/>
              <a:t>14</a:t>
            </a:fld>
            <a:endParaRPr lang="en-US" altLang="zh-CN" sz="1200" b="0" smtClean="0">
              <a:latin typeface="宋体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F8D8943A-BE90-469A-BB46-F61C02597A5F}" type="slidenum">
              <a:rPr lang="en-US" altLang="zh-CN" sz="1200" b="0" smtClean="0">
                <a:latin typeface="宋体" pitchFamily="2" charset="-122"/>
              </a:rPr>
              <a:pPr/>
              <a:t>15</a:t>
            </a:fld>
            <a:endParaRPr lang="en-US" altLang="zh-CN" sz="1200" b="0" smtClean="0">
              <a:latin typeface="宋体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B5E7DD86-2BE5-46A7-A004-D9E959A56742}" type="slidenum">
              <a:rPr lang="en-US" altLang="zh-CN" sz="1200" b="0" smtClean="0">
                <a:latin typeface="宋体" pitchFamily="2" charset="-122"/>
              </a:rPr>
              <a:pPr/>
              <a:t>16</a:t>
            </a:fld>
            <a:endParaRPr lang="en-US" altLang="zh-CN" sz="1200" b="0" smtClean="0">
              <a:latin typeface="宋体" pitchFamily="2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E736FAAE-033D-46D2-B921-04B0B3669A3E}" type="slidenum">
              <a:rPr lang="en-US" altLang="zh-CN" sz="1200" b="0" smtClean="0">
                <a:latin typeface="宋体" pitchFamily="2" charset="-122"/>
              </a:rPr>
              <a:pPr/>
              <a:t>17</a:t>
            </a:fld>
            <a:endParaRPr lang="en-US" altLang="zh-CN" sz="1200" b="0" smtClean="0">
              <a:latin typeface="宋体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77DEE737-4399-4AB0-9211-C123B6460680}" type="slidenum">
              <a:rPr lang="en-US" altLang="zh-CN" sz="1200" b="0" smtClean="0">
                <a:latin typeface="宋体" pitchFamily="2" charset="-122"/>
              </a:rPr>
              <a:pPr/>
              <a:t>18</a:t>
            </a:fld>
            <a:endParaRPr lang="en-US" altLang="zh-CN" sz="1200" b="0" smtClean="0">
              <a:latin typeface="宋体" pitchFamily="2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2DC6CEBB-0E47-4AF8-BCD9-8C76BAD1F2A0}" type="slidenum">
              <a:rPr lang="en-US" altLang="zh-CN" sz="1200" b="0" smtClean="0">
                <a:latin typeface="宋体" pitchFamily="2" charset="-122"/>
              </a:rPr>
              <a:pPr/>
              <a:t>19</a:t>
            </a:fld>
            <a:endParaRPr lang="en-US" altLang="zh-CN" sz="1200" b="0" smtClean="0">
              <a:latin typeface="宋体" pitchFamily="2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4D28F4FD-70EA-44D2-814C-77F31C48741E}" type="slidenum">
              <a:rPr lang="en-US" altLang="zh-CN" sz="1200" b="0" smtClean="0">
                <a:latin typeface="宋体" pitchFamily="2" charset="-122"/>
              </a:rPr>
              <a:pPr/>
              <a:t>2</a:t>
            </a:fld>
            <a:endParaRPr lang="en-US" altLang="zh-CN" sz="1200" b="0" smtClean="0">
              <a:latin typeface="宋体" pitchFamily="2" charset="-122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E7F0E0CA-B231-4C9F-BF93-59A0FF985B58}" type="slidenum">
              <a:rPr lang="en-US" altLang="zh-CN" sz="1200" b="0" smtClean="0">
                <a:latin typeface="宋体" pitchFamily="2" charset="-122"/>
              </a:rPr>
              <a:pPr/>
              <a:t>20</a:t>
            </a:fld>
            <a:endParaRPr lang="en-US" altLang="zh-CN" sz="1200" b="0" smtClean="0">
              <a:latin typeface="宋体" pitchFamily="2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E980CBBA-2F84-4A4C-AA26-E99BEC604D62}" type="slidenum">
              <a:rPr lang="en-US" altLang="zh-CN" sz="1200" b="0" smtClean="0">
                <a:latin typeface="宋体" pitchFamily="2" charset="-122"/>
              </a:rPr>
              <a:pPr/>
              <a:t>21</a:t>
            </a:fld>
            <a:endParaRPr lang="en-US" altLang="zh-CN" sz="1200" b="0" smtClean="0">
              <a:latin typeface="宋体" pitchFamily="2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34DCC2F-AA7C-4F79-A676-79BBAC8963EB}" type="slidenum">
              <a:rPr lang="en-US" altLang="zh-CN" sz="1200" b="0" smtClean="0">
                <a:latin typeface="宋体" pitchFamily="2" charset="-122"/>
              </a:rPr>
              <a:pPr/>
              <a:t>22</a:t>
            </a:fld>
            <a:endParaRPr lang="en-US" altLang="zh-CN" sz="1200" b="0" smtClean="0">
              <a:latin typeface="宋体" pitchFamily="2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B98F3350-2E7E-458B-95E5-26E975BC4B22}" type="slidenum">
              <a:rPr lang="en-US" altLang="zh-CN" sz="1200" b="0" smtClean="0">
                <a:latin typeface="宋体" pitchFamily="2" charset="-122"/>
              </a:rPr>
              <a:pPr/>
              <a:t>23</a:t>
            </a:fld>
            <a:endParaRPr lang="en-US" altLang="zh-CN" sz="1200" b="0" smtClean="0">
              <a:latin typeface="宋体" pitchFamily="2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8D0BA59-76A0-4BFB-8495-C475F275027B}" type="slidenum">
              <a:rPr lang="en-US" altLang="zh-CN" sz="1200" b="0" smtClean="0">
                <a:latin typeface="宋体" pitchFamily="2" charset="-122"/>
              </a:rPr>
              <a:pPr/>
              <a:t>24</a:t>
            </a:fld>
            <a:endParaRPr lang="en-US" altLang="zh-CN" sz="1200" b="0" smtClean="0">
              <a:latin typeface="宋体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FD24DC01-F1DA-4CEA-8E19-4322901BEBCA}" type="slidenum">
              <a:rPr lang="en-US" altLang="zh-CN" sz="1200" b="0" smtClean="0">
                <a:latin typeface="宋体" pitchFamily="2" charset="-122"/>
              </a:rPr>
              <a:pPr/>
              <a:t>25</a:t>
            </a:fld>
            <a:endParaRPr lang="en-US" altLang="zh-CN" sz="1200" b="0" smtClean="0">
              <a:latin typeface="宋体" pitchFamily="2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74A974FF-EBA8-4BAE-B744-827231DEEBAE}" type="slidenum">
              <a:rPr lang="en-US" altLang="zh-CN" sz="1200" b="0" smtClean="0">
                <a:latin typeface="宋体" pitchFamily="2" charset="-122"/>
              </a:rPr>
              <a:pPr/>
              <a:t>26</a:t>
            </a:fld>
            <a:endParaRPr lang="en-US" altLang="zh-CN" sz="1200" b="0" smtClean="0">
              <a:latin typeface="宋体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715EA41B-8C07-4BEB-8C0C-0BD7F14456D0}" type="slidenum">
              <a:rPr lang="en-US" altLang="zh-CN" sz="1200" b="0" smtClean="0">
                <a:latin typeface="宋体" pitchFamily="2" charset="-122"/>
              </a:rPr>
              <a:pPr/>
              <a:t>27</a:t>
            </a:fld>
            <a:endParaRPr lang="en-US" altLang="zh-CN" sz="1200" b="0" smtClean="0">
              <a:latin typeface="宋体" pitchFamily="2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2AF79BED-7F51-464A-94A5-7222E2613CE1}" type="slidenum">
              <a:rPr lang="en-US" altLang="zh-CN" sz="1200" b="0" smtClean="0">
                <a:latin typeface="宋体" pitchFamily="2" charset="-122"/>
              </a:rPr>
              <a:pPr/>
              <a:t>3</a:t>
            </a:fld>
            <a:endParaRPr lang="en-US" altLang="zh-CN" sz="1200" b="0" smtClean="0">
              <a:latin typeface="宋体" pitchFamily="2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2861C8CC-A179-4039-B2DF-6B4419BA48B4}" type="slidenum">
              <a:rPr lang="en-US" altLang="zh-CN" sz="1200" b="0" smtClean="0">
                <a:latin typeface="宋体" pitchFamily="2" charset="-122"/>
              </a:rPr>
              <a:pPr/>
              <a:t>4</a:t>
            </a:fld>
            <a:endParaRPr lang="en-US" altLang="zh-CN" sz="1200" b="0" smtClean="0">
              <a:latin typeface="宋体" pitchFamily="2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6142E372-9574-41DE-AEDE-7D0344FFA694}" type="slidenum">
              <a:rPr lang="en-US" altLang="zh-CN" sz="1200" b="0" smtClean="0">
                <a:solidFill>
                  <a:srgbClr val="000000"/>
                </a:solidFill>
                <a:latin typeface="宋体" pitchFamily="2" charset="-122"/>
              </a:rPr>
              <a:pPr/>
              <a:t>5</a:t>
            </a:fld>
            <a:endParaRPr lang="en-US" altLang="zh-CN" sz="1200" b="0" smtClean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E1B1082C-C667-4A85-BF59-5B66A1A8CF17}" type="slidenum">
              <a:rPr lang="en-US" altLang="zh-CN" sz="1200" b="0" smtClean="0">
                <a:latin typeface="宋体" pitchFamily="2" charset="-122"/>
              </a:rPr>
              <a:pPr/>
              <a:t>6</a:t>
            </a:fld>
            <a:endParaRPr lang="en-US" altLang="zh-CN" sz="1200" b="0" smtClean="0">
              <a:latin typeface="宋体" pitchFamily="2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82822029-9F1E-4CC1-94A0-CEDDB74736C7}" type="slidenum">
              <a:rPr lang="en-US" altLang="zh-CN" sz="1200" b="0" smtClean="0">
                <a:latin typeface="宋体" pitchFamily="2" charset="-122"/>
              </a:rPr>
              <a:pPr/>
              <a:t>7</a:t>
            </a:fld>
            <a:endParaRPr lang="en-US" altLang="zh-CN" sz="1200" b="0" smtClean="0">
              <a:latin typeface="宋体" pitchFamily="2" charset="-12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2B86B0D8-CF12-4C71-A0FB-6AA4182D241B}" type="slidenum">
              <a:rPr lang="en-US" altLang="zh-CN" sz="1200" b="0" smtClean="0">
                <a:latin typeface="宋体" pitchFamily="2" charset="-122"/>
              </a:rPr>
              <a:pPr/>
              <a:t>8</a:t>
            </a:fld>
            <a:endParaRPr lang="en-US" altLang="zh-CN" sz="1200" b="0" smtClean="0">
              <a:latin typeface="宋体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D20D3166-B020-4D07-A64E-8191ECC60E71}" type="slidenum">
              <a:rPr lang="en-US" altLang="zh-CN" sz="1200" b="0" smtClean="0">
                <a:latin typeface="宋体" pitchFamily="2" charset="-122"/>
              </a:rPr>
              <a:pPr/>
              <a:t>9</a:t>
            </a:fld>
            <a:endParaRPr lang="en-US" altLang="zh-CN" sz="1200" b="0" smtClean="0">
              <a:latin typeface="宋体" pitchFamily="2" charset="-122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noProof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590800"/>
            <a:ext cx="7772400" cy="1470025"/>
          </a:xfrm>
        </p:spPr>
        <p:txBody>
          <a:bodyPr/>
          <a:lstStyle>
            <a:lvl1pPr>
              <a:defRPr sz="4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0799001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2236B-FDF3-445C-968D-C857165DC4D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538856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152400"/>
            <a:ext cx="215265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30555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DB81F-974A-4E3F-8CA2-0117A5CB280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41722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noProof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590800"/>
            <a:ext cx="7772400" cy="1470025"/>
          </a:xfrm>
        </p:spPr>
        <p:txBody>
          <a:bodyPr/>
          <a:lstStyle>
            <a:lvl1pPr>
              <a:defRPr sz="4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320901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172200"/>
            <a:ext cx="4572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8F8CB-BD0E-4EE2-A13B-2429FBF58E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696061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3E3B0-2629-498E-9FA1-C26B3AEA39F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27600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B89C0-D36B-4D3E-8927-6CAF9E6B0C4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113839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F2FB8-F249-48AD-8872-37527CF415E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58692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3F92B-2886-467E-9C4E-90522E1627C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308914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3F4C7-CA9E-4DE7-9CAB-CA10E96969B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2987573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00873-119A-4827-9EE8-B6B1A576BF8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970579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172200"/>
            <a:ext cx="4572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51FEC-6D96-48C7-9120-FF3E3EF483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92346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8A241-C64D-4DC6-A6DF-400980CC3A7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985444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FCC81-05BE-40F2-BDC1-5041BAF62A6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7889110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152400"/>
            <a:ext cx="215265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30555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FC071-78BC-4268-B499-4F17157A013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93547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F7E96-5606-4117-A50C-841D8B939E1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074138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0739E-C464-45A5-9024-638F022CA10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01879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05395-2EAE-4DF0-AC62-EA12901214D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47363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9C2FB-8F93-4982-A918-4255235381D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538819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04F23-DDEE-4112-B475-A03D84ED4C5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403397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B0E09-8781-45C6-B82E-C986C96C9B0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257421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54592-111F-4F64-8506-A079177BE9B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508520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7652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8400"/>
            <a:ext cx="457200" cy="3206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E1CAEBAB-10CC-4213-B70D-D56F0A48F8E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29" name="矩形 1"/>
          <p:cNvSpPr>
            <a:spLocks noChangeArrowheads="1"/>
          </p:cNvSpPr>
          <p:nvPr/>
        </p:nvSpPr>
        <p:spPr bwMode="auto">
          <a:xfrm>
            <a:off x="3733800" y="6324600"/>
            <a:ext cx="533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1030" name="TextBox 7"/>
          <p:cNvSpPr txBox="1">
            <a:spLocks noChangeArrowheads="1"/>
          </p:cNvSpPr>
          <p:nvPr/>
        </p:nvSpPr>
        <p:spPr bwMode="auto">
          <a:xfrm>
            <a:off x="1219200" y="6276975"/>
            <a:ext cx="784860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zh-CN" altLang="en-US" sz="1200" b="0" smtClean="0">
                <a:latin typeface="隶书" pitchFamily="49" charset="-122"/>
                <a:ea typeface="隶书" pitchFamily="49" charset="-122"/>
              </a:rPr>
              <a:t>                          </a:t>
            </a:r>
            <a:r>
              <a:rPr lang="en-US" altLang="zh-CN" sz="1200" b="0" i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Computer Science Illuminated by School of Computer and Information Technology</a:t>
            </a:r>
            <a:endParaRPr lang="zh-CN" altLang="en-US" sz="1200" b="0" i="1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7652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8400"/>
            <a:ext cx="457200" cy="3206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9907C0F9-867F-438C-97FA-B36256ECB13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2053" name="矩形 1"/>
          <p:cNvSpPr>
            <a:spLocks noChangeArrowheads="1"/>
          </p:cNvSpPr>
          <p:nvPr/>
        </p:nvSpPr>
        <p:spPr bwMode="auto">
          <a:xfrm>
            <a:off x="3733800" y="6324600"/>
            <a:ext cx="533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2054" name="TextBox 7"/>
          <p:cNvSpPr txBox="1">
            <a:spLocks noChangeArrowheads="1"/>
          </p:cNvSpPr>
          <p:nvPr/>
        </p:nvSpPr>
        <p:spPr bwMode="auto">
          <a:xfrm>
            <a:off x="1219200" y="6276975"/>
            <a:ext cx="784860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zh-CN" altLang="en-US" sz="1200" b="0" smtClean="0">
                <a:latin typeface="隶书" pitchFamily="49" charset="-122"/>
                <a:ea typeface="隶书" pitchFamily="49" charset="-122"/>
              </a:rPr>
              <a:t>                          </a:t>
            </a:r>
            <a:r>
              <a:rPr lang="en-US" altLang="zh-CN" sz="1200" b="0" i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Computer Science Illuminated by School of Computer and Information Technology</a:t>
            </a:r>
            <a:endParaRPr lang="zh-CN" altLang="en-US" sz="1200" b="0" i="1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2" name="Rectangle 20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66800" y="4267200"/>
            <a:ext cx="6858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400" b="0" dirty="0">
                <a:ea typeface="宋体" panose="02010600030101010101" pitchFamily="2" charset="-122"/>
                <a:cs typeface="+mn-cs"/>
              </a:rPr>
              <a:t>全景图</a:t>
            </a:r>
            <a:endParaRPr lang="en-US" sz="4400" b="0" dirty="0"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1" name="Rectangle 19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64477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cs typeface="+mj-cs"/>
              </a:rPr>
              <a:t>第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  <a:cs typeface="+mj-cs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cs typeface="+mj-cs"/>
              </a:rPr>
              <a:t>章</a:t>
            </a:r>
            <a:endParaRPr lang="en-US" dirty="0">
              <a:solidFill>
                <a:schemeClr val="bg1"/>
              </a:solidFill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8C864F44-D6B2-45A3-B6F7-FB521AF60968}" type="slidenum">
              <a:rPr lang="en-US" altLang="zh-CN" sz="1400" smtClean="0">
                <a:solidFill>
                  <a:srgbClr val="000000"/>
                </a:solidFill>
                <a:latin typeface="宋体" pitchFamily="2" charset="-122"/>
              </a:rPr>
              <a:pPr/>
              <a:t>10</a:t>
            </a:fld>
            <a:endParaRPr lang="en-US" altLang="zh-CN" sz="1400" smtClean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8763000" y="6400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solidFill>
                  <a:srgbClr val="FFFFFF"/>
                </a:solidFill>
                <a:latin typeface="宋体" pitchFamily="2" charset="-122"/>
              </a:rPr>
              <a:t>7</a:t>
            </a: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457200" y="1182688"/>
            <a:ext cx="80772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基本思想：</a:t>
            </a:r>
            <a:r>
              <a:rPr lang="zh-CN" altLang="en-US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用机器来模拟人们用纸笔进行数学运算的过程。</a:t>
            </a:r>
            <a:endParaRPr lang="en-US" altLang="zh-CN" b="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为模仿过程，构造的假象机器包含以下几个部分：</a:t>
            </a:r>
            <a:endParaRPr lang="en-US" altLang="zh-CN" b="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一条</a:t>
            </a:r>
            <a:r>
              <a:rPr lang="zh-CN" altLang="en-US" b="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无限长</a:t>
            </a:r>
            <a:r>
              <a:rPr lang="zh-CN" altLang="en-US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的纸带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Tape</a:t>
            </a:r>
            <a:r>
              <a:rPr lang="zh-CN" altLang="en-US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b="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一个读写头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Head</a:t>
            </a:r>
            <a:r>
              <a:rPr lang="zh-CN" altLang="en-US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b="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一套控制规则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Table</a:t>
            </a:r>
            <a:r>
              <a:rPr lang="zh-CN" altLang="en-US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b="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4.</a:t>
            </a:r>
            <a:r>
              <a:rPr lang="zh-CN" altLang="en-US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一个状态寄存器。</a:t>
            </a:r>
            <a:endParaRPr lang="en-US" altLang="zh-CN" b="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一台图灵机是一个七元组，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{Q</a:t>
            </a: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l-GR" altLang="zh-CN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Σ</a:t>
            </a:r>
            <a:r>
              <a:rPr lang="zh-CN" altLang="el-GR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l-GR" altLang="zh-CN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Γ</a:t>
            </a:r>
            <a:r>
              <a:rPr lang="zh-CN" altLang="el-GR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l-GR" altLang="zh-CN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δ</a:t>
            </a:r>
            <a:r>
              <a:rPr lang="zh-CN" altLang="el-GR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i="1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i="1" baseline="30000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en-US" altLang="zh-CN" i="1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i="1" baseline="30000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accept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en-US" altLang="zh-CN" i="1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i="1" baseline="30000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reject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宋体" panose="02010600030101010101" pitchFamily="2" charset="-122"/>
                <a:cs typeface="+mj-cs"/>
              </a:rPr>
              <a:t/>
            </a:r>
            <a:br>
              <a:rPr lang="en-US" dirty="0">
                <a:ea typeface="宋体" panose="02010600030101010101" pitchFamily="2" charset="-122"/>
                <a:cs typeface="+mj-cs"/>
              </a:rPr>
            </a:br>
            <a:r>
              <a:rPr lang="en-US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1.2 </a:t>
            </a:r>
            <a:r>
              <a:rPr lang="zh-CN" altLang="en-US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计算机的</a:t>
            </a:r>
            <a:r>
              <a:rPr lang="zh-CN" altLang="en-US" dirty="0" smtClean="0">
                <a:ea typeface="宋体" panose="02010600030101010101" pitchFamily="2" charset="-122"/>
                <a:cs typeface="+mj-cs"/>
              </a:rPr>
              <a:t>历史</a:t>
            </a:r>
            <a:r>
              <a:rPr lang="en-US" altLang="zh-CN" b="0" dirty="0" smtClean="0">
                <a:ea typeface="宋体" panose="02010600030101010101" pitchFamily="2" charset="-122"/>
                <a:cs typeface="+mj-cs"/>
              </a:rPr>
              <a:t>—</a:t>
            </a:r>
            <a:r>
              <a:rPr lang="en-US" altLang="zh-CN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Turing Machine</a:t>
            </a:r>
            <a:endParaRPr lang="en-US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200400"/>
            <a:ext cx="1901825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1" name="Picture 9" descr="https://gss2.bdstatic.com/-fo3dSag_xI4khGkpoWK1HF6hhy/baike/c0%3Dbaike80%2C5%2C5%2C80%2C26/sign=24d64d296d224f4a43947b41689efb37/0823dd54564e92584724bde19c82d158ccbf4ea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3200400"/>
            <a:ext cx="1952625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278" y="1468923"/>
            <a:ext cx="1480122" cy="140349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A7E16AF1-96FF-43D4-87DA-7794A1A19920}" type="slidenum">
              <a:rPr lang="en-US" altLang="zh-CN" sz="1400" smtClean="0">
                <a:solidFill>
                  <a:srgbClr val="000000"/>
                </a:solidFill>
                <a:latin typeface="宋体" pitchFamily="2" charset="-122"/>
              </a:rPr>
              <a:pPr/>
              <a:t>11</a:t>
            </a:fld>
            <a:endParaRPr lang="en-US" altLang="zh-CN" sz="1400" smtClean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8763000" y="6400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solidFill>
                  <a:srgbClr val="FFFFFF"/>
                </a:solidFill>
                <a:latin typeface="宋体" pitchFamily="2" charset="-122"/>
              </a:rPr>
              <a:t>7</a:t>
            </a: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457200" y="1182688"/>
            <a:ext cx="80772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基本思想：</a:t>
            </a:r>
            <a:r>
              <a:rPr lang="zh-CN" altLang="en-US" b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采用</a:t>
            </a:r>
            <a:r>
              <a:rPr lang="zh-CN" altLang="en-US" b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二进制</a:t>
            </a:r>
            <a:r>
              <a:rPr lang="zh-CN" altLang="en-US" b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作为数字计算机的数制</a:t>
            </a:r>
            <a:endParaRPr lang="en-US" altLang="zh-CN" b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基础，同时，要预先编制计算程序，然后由</a:t>
            </a:r>
            <a:endParaRPr lang="en-US" altLang="zh-CN" b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计算机来按照人们事先制定的</a:t>
            </a:r>
            <a:r>
              <a:rPr lang="zh-CN" altLang="en-US" b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计算顺序来执行数值计算</a:t>
            </a:r>
            <a:r>
              <a:rPr lang="zh-CN" altLang="en-US" b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b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由此，</a:t>
            </a:r>
            <a:r>
              <a:rPr lang="zh-CN" altLang="en-US" b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计算机必须具备</a:t>
            </a:r>
            <a:r>
              <a:rPr lang="zh-CN" altLang="en-US" b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b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传输数据、长期记忆、数据处理、协同操作能力</a:t>
            </a:r>
            <a:endParaRPr lang="en-US" altLang="zh-CN" b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 typeface="Wingdings" pitchFamily="2" charset="2"/>
              <a:buNone/>
            </a:pPr>
            <a:endParaRPr lang="en-US" altLang="zh-CN" b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宋体" panose="02010600030101010101" pitchFamily="2" charset="-122"/>
                <a:cs typeface="+mj-cs"/>
              </a:rPr>
              <a:t/>
            </a:r>
            <a:br>
              <a:rPr lang="en-US" dirty="0">
                <a:ea typeface="宋体" panose="02010600030101010101" pitchFamily="2" charset="-122"/>
                <a:cs typeface="+mj-cs"/>
              </a:rPr>
            </a:br>
            <a:r>
              <a:rPr lang="en-US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1.2 </a:t>
            </a:r>
            <a:r>
              <a:rPr lang="zh-CN" altLang="en-US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计算机的</a:t>
            </a:r>
            <a:r>
              <a:rPr lang="zh-CN" altLang="en-US" dirty="0" smtClean="0">
                <a:ea typeface="宋体" panose="02010600030101010101" pitchFamily="2" charset="-122"/>
                <a:cs typeface="+mj-cs"/>
              </a:rPr>
              <a:t>历史</a:t>
            </a:r>
            <a:r>
              <a:rPr lang="en-US" altLang="zh-CN" b="0" dirty="0" smtClean="0">
                <a:ea typeface="宋体" panose="02010600030101010101" pitchFamily="2" charset="-122"/>
                <a:cs typeface="+mj-cs"/>
              </a:rPr>
              <a:t>—</a:t>
            </a:r>
            <a:r>
              <a:rPr lang="en-US" altLang="zh-CN" b="0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John von Neumann</a:t>
            </a:r>
            <a:endParaRPr lang="en-US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pic>
        <p:nvPicPr>
          <p:cNvPr id="82946" name="Picture 2" descr="https://gss3.bdstatic.com/-Po3dSag_xI4khGkpoWK1HF6hhy/baike/c0%3Dbaike92%2C5%2C5%2C92%2C30/sign=a32d8a34a7c3793169658e7b8aaddc20/3b87e950352ac65ccbe52e41f3f2b21193138a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338" y="609600"/>
            <a:ext cx="1733578" cy="226072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389438"/>
            <a:ext cx="1119188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457200" y="4486275"/>
            <a:ext cx="2819400" cy="3175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16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输入数据和程序的输入设备</a:t>
            </a:r>
          </a:p>
        </p:txBody>
      </p:sp>
      <p:cxnSp>
        <p:nvCxnSpPr>
          <p:cNvPr id="4" name="直接箭头连接符 3"/>
          <p:cNvCxnSpPr>
            <a:stCxn id="2" idx="3"/>
            <a:endCxn id="17415" idx="1"/>
          </p:cNvCxnSpPr>
          <p:nvPr/>
        </p:nvCxnSpPr>
        <p:spPr bwMode="auto">
          <a:xfrm>
            <a:off x="3276600" y="4645025"/>
            <a:ext cx="381000" cy="506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 bwMode="auto">
          <a:xfrm>
            <a:off x="609600" y="5464175"/>
            <a:ext cx="2514600" cy="3175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16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记忆程序和数据的存储器</a:t>
            </a:r>
          </a:p>
        </p:txBody>
      </p:sp>
      <p:cxnSp>
        <p:nvCxnSpPr>
          <p:cNvPr id="9" name="直接箭头连接符 8"/>
          <p:cNvCxnSpPr>
            <a:stCxn id="13" idx="3"/>
          </p:cNvCxnSpPr>
          <p:nvPr/>
        </p:nvCxnSpPr>
        <p:spPr bwMode="auto">
          <a:xfrm flipV="1">
            <a:off x="3124200" y="5334000"/>
            <a:ext cx="533400" cy="2889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矩形 15"/>
          <p:cNvSpPr/>
          <p:nvPr/>
        </p:nvSpPr>
        <p:spPr bwMode="auto">
          <a:xfrm>
            <a:off x="5486400" y="4389438"/>
            <a:ext cx="2743200" cy="3190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16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完成数据加工处理的运算器</a:t>
            </a:r>
          </a:p>
        </p:txBody>
      </p:sp>
      <p:cxnSp>
        <p:nvCxnSpPr>
          <p:cNvPr id="11" name="直接箭头连接符 10"/>
          <p:cNvCxnSpPr/>
          <p:nvPr/>
        </p:nvCxnSpPr>
        <p:spPr bwMode="auto">
          <a:xfrm flipH="1">
            <a:off x="4776788" y="4548188"/>
            <a:ext cx="709612" cy="3016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矩形 18"/>
          <p:cNvSpPr/>
          <p:nvPr/>
        </p:nvSpPr>
        <p:spPr bwMode="auto">
          <a:xfrm>
            <a:off x="5486400" y="5016500"/>
            <a:ext cx="2514600" cy="3190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16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控制程序执行的控制器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5410200" y="5783263"/>
            <a:ext cx="2514600" cy="3190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16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输出处理结果的输出设备</a:t>
            </a:r>
          </a:p>
        </p:txBody>
      </p:sp>
      <p:cxnSp>
        <p:nvCxnSpPr>
          <p:cNvPr id="14" name="直接箭头连接符 13"/>
          <p:cNvCxnSpPr>
            <a:stCxn id="19" idx="1"/>
            <a:endCxn id="17415" idx="3"/>
          </p:cNvCxnSpPr>
          <p:nvPr/>
        </p:nvCxnSpPr>
        <p:spPr bwMode="auto">
          <a:xfrm flipH="1" flipV="1">
            <a:off x="4776788" y="5151438"/>
            <a:ext cx="709612" cy="238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>
            <a:stCxn id="20" idx="1"/>
          </p:cNvCxnSpPr>
          <p:nvPr/>
        </p:nvCxnSpPr>
        <p:spPr bwMode="auto">
          <a:xfrm flipH="1" flipV="1">
            <a:off x="4776788" y="5464175"/>
            <a:ext cx="633412" cy="477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F25EFF5A-F3F8-4400-B766-BE6D85176516}" type="slidenum">
              <a:rPr lang="en-US" altLang="zh-CN" sz="1400" smtClean="0">
                <a:latin typeface="宋体" pitchFamily="2" charset="-122"/>
              </a:rPr>
              <a:pPr/>
              <a:t>12</a:t>
            </a:fld>
            <a:endParaRPr lang="en-US" altLang="zh-CN" sz="1400" smtClean="0">
              <a:latin typeface="宋体" pitchFamily="2" charset="-122"/>
            </a:endParaRP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8763000" y="6400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solidFill>
                  <a:schemeClr val="bg1"/>
                </a:solidFill>
                <a:latin typeface="宋体" pitchFamily="2" charset="-122"/>
              </a:rPr>
              <a:t>8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685800" y="21336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zh-CN" sz="2800" b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571500" y="1828800"/>
            <a:ext cx="77724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zh-CN" altLang="en-US" sz="2800" b="0" dirty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真空电子管</a:t>
            </a:r>
          </a:p>
          <a:p>
            <a:pPr eaLnBrk="1" hangingPunct="1"/>
            <a:r>
              <a:rPr lang="zh-CN" altLang="en-US" sz="2800" b="0" dirty="0">
                <a:latin typeface="宋体" pitchFamily="2" charset="-122"/>
                <a:ea typeface="宋体" pitchFamily="2" charset="-122"/>
              </a:rPr>
              <a:t>体积大，不太可靠，产热严重。</a:t>
            </a:r>
          </a:p>
          <a:p>
            <a:pPr eaLnBrk="1" hangingPunct="1"/>
            <a:endParaRPr lang="en-US" altLang="zh-CN" sz="2800" b="0" dirty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zh-CN" altLang="en-US" sz="2800" b="0" dirty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磁鼓 </a:t>
            </a:r>
          </a:p>
          <a:p>
            <a:pPr eaLnBrk="1" hangingPunct="1"/>
            <a:r>
              <a:rPr lang="zh-CN" altLang="en-US" sz="2800" b="0" dirty="0">
                <a:latin typeface="宋体" pitchFamily="2" charset="-122"/>
                <a:ea typeface="宋体" pitchFamily="2" charset="-122"/>
              </a:rPr>
              <a:t>在读写头下旋转的内存设备</a:t>
            </a:r>
          </a:p>
          <a:p>
            <a:pPr eaLnBrk="1" hangingPunct="1"/>
            <a:endParaRPr lang="en-US" altLang="zh-CN" sz="2800" b="0" dirty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zh-CN" altLang="en-US" sz="2800" b="0" dirty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读卡器</a:t>
            </a:r>
            <a:r>
              <a:rPr lang="en-US" altLang="zh-CN" sz="2800" b="0" dirty="0">
                <a:solidFill>
                  <a:srgbClr val="3333FF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 </a:t>
            </a:r>
            <a:r>
              <a:rPr lang="zh-CN" altLang="en-US" sz="2800" b="0" dirty="0">
                <a:solidFill>
                  <a:srgbClr val="3333FF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磁带驱动</a:t>
            </a:r>
            <a:endParaRPr lang="zh-CN" altLang="en-US" sz="2800" b="0" dirty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zh-CN" altLang="en-US" b="0" dirty="0">
                <a:latin typeface="宋体" pitchFamily="2" charset="-122"/>
                <a:ea typeface="宋体" pitchFamily="2" charset="-122"/>
              </a:rPr>
              <a:t>连续辅助存储设备</a:t>
            </a:r>
          </a:p>
        </p:txBody>
      </p:sp>
      <p:pic>
        <p:nvPicPr>
          <p:cNvPr id="18438" name="Picture 1" descr="65739_CH01_FIGF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524000"/>
            <a:ext cx="12668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5334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ea typeface="宋体" panose="02010600030101010101" pitchFamily="2" charset="-122"/>
                <a:cs typeface="+mj-cs"/>
              </a:rPr>
              <a:t/>
            </a:r>
            <a:br>
              <a:rPr lang="en-US" dirty="0" smtClean="0">
                <a:ea typeface="宋体" panose="02010600030101010101" pitchFamily="2" charset="-122"/>
                <a:cs typeface="+mj-cs"/>
              </a:rPr>
            </a:br>
            <a:r>
              <a:rPr lang="en-US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1.2 </a:t>
            </a:r>
            <a:r>
              <a:rPr lang="zh-CN" altLang="en-US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计算机的</a:t>
            </a:r>
            <a:r>
              <a:rPr lang="zh-CN" altLang="en-US" dirty="0" smtClean="0">
                <a:ea typeface="宋体" panose="02010600030101010101" pitchFamily="2" charset="-122"/>
                <a:cs typeface="+mj-cs"/>
              </a:rPr>
              <a:t>历史</a:t>
            </a:r>
            <a:r>
              <a:rPr lang="en-US" altLang="zh-CN" b="0" dirty="0" smtClean="0">
                <a:ea typeface="宋体" panose="02010600030101010101" pitchFamily="2" charset="-122"/>
                <a:cs typeface="+mj-cs"/>
              </a:rPr>
              <a:t>—</a:t>
            </a:r>
            <a:r>
              <a:rPr lang="zh-CN" altLang="en-US" dirty="0" smtClean="0">
                <a:ea typeface="宋体" panose="02010600030101010101" pitchFamily="2" charset="-122"/>
                <a:cs typeface="+mj-cs"/>
              </a:rPr>
              <a:t>第一代硬件</a:t>
            </a:r>
            <a:r>
              <a:rPr lang="zh-CN" altLang="en-US" sz="2400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1951-1959</a:t>
            </a:r>
            <a:r>
              <a:rPr lang="zh-CN" altLang="en-US" sz="2400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）</a:t>
            </a:r>
            <a:endParaRPr lang="en-US" sz="240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D0942095-C336-4DBF-813D-1E15C8B1932C}" type="slidenum">
              <a:rPr lang="en-US" altLang="zh-CN" sz="1400" smtClean="0">
                <a:latin typeface="宋体" pitchFamily="2" charset="-122"/>
              </a:rPr>
              <a:pPr/>
              <a:t>13</a:t>
            </a:fld>
            <a:endParaRPr lang="en-US" altLang="zh-CN" sz="1400" smtClean="0">
              <a:latin typeface="宋体" pitchFamily="2" charset="-122"/>
            </a:endParaRP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8763000" y="6400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solidFill>
                  <a:schemeClr val="bg1"/>
                </a:solidFill>
                <a:latin typeface="宋体" pitchFamily="2" charset="-122"/>
              </a:rPr>
              <a:t>9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85800" y="21336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zh-CN" sz="2800" b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609600" y="1600200"/>
            <a:ext cx="77724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晶体管</a:t>
            </a:r>
          </a:p>
          <a:p>
            <a:pPr eaLnBrk="1" hangingPunct="1"/>
            <a:r>
              <a:rPr lang="zh-CN" altLang="en-US" sz="2800" b="0">
                <a:latin typeface="宋体" pitchFamily="2" charset="-122"/>
                <a:ea typeface="宋体" pitchFamily="2" charset="-122"/>
              </a:rPr>
              <a:t>取代真空电子管，速度快，</a:t>
            </a:r>
            <a:endParaRPr lang="en-US" altLang="zh-CN" sz="2800" b="0"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zh-CN" altLang="en-US" sz="2800" b="0">
                <a:latin typeface="宋体" pitchFamily="2" charset="-122"/>
                <a:ea typeface="宋体" pitchFamily="2" charset="-122"/>
              </a:rPr>
              <a:t>体积小，耐用且便宜。</a:t>
            </a:r>
          </a:p>
          <a:p>
            <a:pPr eaLnBrk="1" hangingPunct="1"/>
            <a:endParaRPr lang="en-US" altLang="zh-CN" sz="2800" b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磁芯</a:t>
            </a:r>
          </a:p>
          <a:p>
            <a:pPr eaLnBrk="1" hangingPunct="1"/>
            <a:r>
              <a:rPr lang="zh-CN" altLang="en-US" sz="2800" b="0">
                <a:latin typeface="宋体" pitchFamily="2" charset="-122"/>
                <a:ea typeface="宋体" pitchFamily="2" charset="-122"/>
              </a:rPr>
              <a:t>取代磁鼓，信息能够立即获取</a:t>
            </a:r>
          </a:p>
          <a:p>
            <a:pPr eaLnBrk="1" hangingPunct="1"/>
            <a:endParaRPr lang="en-US" altLang="zh-CN" sz="2800" b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磁盘</a:t>
            </a:r>
          </a:p>
          <a:p>
            <a:pPr eaLnBrk="1" hangingPunct="1"/>
            <a:r>
              <a:rPr lang="zh-CN" altLang="en-US" b="0">
                <a:latin typeface="宋体" pitchFamily="2" charset="-122"/>
                <a:ea typeface="宋体" pitchFamily="2" charset="-122"/>
              </a:rPr>
              <a:t>取代磁带，数据能够直接获取</a:t>
            </a:r>
          </a:p>
        </p:txBody>
      </p:sp>
      <p:pic>
        <p:nvPicPr>
          <p:cNvPr id="19462" name="Picture 1" descr="76466_01_0006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310356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5334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ea typeface="宋体" panose="02010600030101010101" pitchFamily="2" charset="-122"/>
                <a:cs typeface="+mj-cs"/>
              </a:rPr>
              <a:t/>
            </a:r>
            <a:br>
              <a:rPr lang="en-US" dirty="0" smtClean="0">
                <a:ea typeface="宋体" panose="02010600030101010101" pitchFamily="2" charset="-122"/>
                <a:cs typeface="+mj-cs"/>
              </a:rPr>
            </a:br>
            <a:r>
              <a:rPr lang="en-US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1.2 </a:t>
            </a:r>
            <a:r>
              <a:rPr lang="zh-CN" altLang="en-US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计算机的</a:t>
            </a:r>
            <a:r>
              <a:rPr lang="zh-CN" altLang="en-US" dirty="0" smtClean="0">
                <a:ea typeface="宋体" panose="02010600030101010101" pitchFamily="2" charset="-122"/>
                <a:cs typeface="+mj-cs"/>
              </a:rPr>
              <a:t>历史</a:t>
            </a:r>
            <a:r>
              <a:rPr lang="en-US" altLang="zh-CN" b="0" dirty="0" smtClean="0">
                <a:ea typeface="宋体" panose="02010600030101010101" pitchFamily="2" charset="-122"/>
                <a:cs typeface="+mj-cs"/>
              </a:rPr>
              <a:t>—</a:t>
            </a:r>
            <a:r>
              <a:rPr lang="zh-CN" altLang="en-US" dirty="0" smtClean="0">
                <a:ea typeface="宋体" panose="02010600030101010101" pitchFamily="2" charset="-122"/>
                <a:cs typeface="+mj-cs"/>
              </a:rPr>
              <a:t>第二代硬件</a:t>
            </a:r>
            <a:r>
              <a:rPr lang="zh-CN" altLang="en-US" sz="2400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1959-1965</a:t>
            </a:r>
            <a:r>
              <a:rPr lang="zh-CN" altLang="en-US" sz="2400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）</a:t>
            </a:r>
            <a:endParaRPr lang="en-US" sz="240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D81446E2-87F7-43FB-8AFB-E9C72FB038B0}" type="slidenum">
              <a:rPr lang="en-US" altLang="zh-CN" sz="1400" smtClean="0">
                <a:latin typeface="宋体" pitchFamily="2" charset="-122"/>
              </a:rPr>
              <a:pPr/>
              <a:t>14</a:t>
            </a:fld>
            <a:endParaRPr lang="en-US" altLang="zh-CN" sz="1400" smtClean="0">
              <a:latin typeface="宋体" pitchFamily="2" charset="-122"/>
            </a:endParaRP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solidFill>
                  <a:schemeClr val="bg1"/>
                </a:solidFill>
                <a:latin typeface="宋体" pitchFamily="2" charset="-122"/>
              </a:rPr>
              <a:t>10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685800" y="21336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zh-CN" sz="2800" b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419100" y="1828800"/>
            <a:ext cx="84582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just" eaLnBrk="1" hangingPunct="1"/>
            <a:r>
              <a:rPr lang="zh-CN" altLang="en-US" sz="2800" b="0" dirty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集成电路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b="0" dirty="0">
                <a:latin typeface="宋体" pitchFamily="2" charset="-122"/>
                <a:ea typeface="宋体" pitchFamily="2" charset="-122"/>
              </a:rPr>
              <a:t>取代电路板，体积更小，更便宜，速度更快，更可靠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b="0" dirty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晶体管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b="0" dirty="0">
                <a:latin typeface="宋体" pitchFamily="2" charset="-122"/>
                <a:ea typeface="宋体" pitchFamily="2" charset="-122"/>
              </a:rPr>
              <a:t>现用于内存结构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b="0" dirty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终端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b="0" dirty="0">
                <a:latin typeface="宋体" pitchFamily="2" charset="-122"/>
                <a:ea typeface="宋体" pitchFamily="2" charset="-122"/>
              </a:rPr>
              <a:t>一个附带键盘和屏幕的输入</a:t>
            </a:r>
            <a:r>
              <a:rPr lang="en-US" altLang="zh-CN" sz="2800" b="0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800" b="0" dirty="0">
                <a:latin typeface="宋体" pitchFamily="2" charset="-122"/>
                <a:ea typeface="宋体" pitchFamily="2" charset="-122"/>
              </a:rPr>
              <a:t>输出设备</a:t>
            </a:r>
          </a:p>
        </p:txBody>
      </p:sp>
      <p:sp>
        <p:nvSpPr>
          <p:cNvPr id="8" name="Rectangle 2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5334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ea typeface="宋体" panose="02010600030101010101" pitchFamily="2" charset="-122"/>
                <a:cs typeface="+mj-cs"/>
              </a:rPr>
              <a:t/>
            </a:r>
            <a:br>
              <a:rPr lang="en-US" dirty="0" smtClean="0">
                <a:ea typeface="宋体" panose="02010600030101010101" pitchFamily="2" charset="-122"/>
                <a:cs typeface="+mj-cs"/>
              </a:rPr>
            </a:br>
            <a:r>
              <a:rPr lang="en-US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1.2 </a:t>
            </a:r>
            <a:r>
              <a:rPr lang="zh-CN" altLang="en-US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计算机的</a:t>
            </a:r>
            <a:r>
              <a:rPr lang="zh-CN" altLang="en-US" dirty="0" smtClean="0">
                <a:ea typeface="宋体" panose="02010600030101010101" pitchFamily="2" charset="-122"/>
                <a:cs typeface="+mj-cs"/>
              </a:rPr>
              <a:t>历史</a:t>
            </a:r>
            <a:r>
              <a:rPr lang="en-US" altLang="zh-CN" b="0" dirty="0" smtClean="0">
                <a:ea typeface="宋体" panose="02010600030101010101" pitchFamily="2" charset="-122"/>
                <a:cs typeface="+mj-cs"/>
              </a:rPr>
              <a:t>—</a:t>
            </a:r>
            <a:r>
              <a:rPr lang="zh-CN" altLang="en-US" dirty="0" smtClean="0">
                <a:ea typeface="宋体" panose="02010600030101010101" pitchFamily="2" charset="-122"/>
                <a:cs typeface="+mj-cs"/>
              </a:rPr>
              <a:t>第三代硬件</a:t>
            </a:r>
            <a:r>
              <a:rPr lang="zh-CN" altLang="en-US" sz="2400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1965-1971</a:t>
            </a:r>
            <a:r>
              <a:rPr lang="zh-CN" altLang="en-US" sz="2400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）</a:t>
            </a:r>
            <a:endParaRPr lang="en-US" sz="240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E15293F1-6087-481D-B633-725CD4D4F388}" type="slidenum">
              <a:rPr lang="en-US" altLang="zh-CN" sz="1400" smtClean="0">
                <a:latin typeface="宋体" pitchFamily="2" charset="-122"/>
              </a:rPr>
              <a:pPr/>
              <a:t>15</a:t>
            </a:fld>
            <a:endParaRPr lang="en-US" altLang="zh-CN" sz="1400" smtClean="0">
              <a:latin typeface="宋体" pitchFamily="2" charset="-122"/>
            </a:endParaRP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solidFill>
                  <a:schemeClr val="bg1"/>
                </a:solidFill>
                <a:latin typeface="宋体" pitchFamily="2" charset="-122"/>
              </a:rPr>
              <a:t>11</a:t>
            </a: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685800" y="21336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zh-CN" sz="2800" b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609600" y="1447800"/>
            <a:ext cx="79248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大规模集成电路</a:t>
            </a:r>
            <a:endParaRPr lang="en-US" altLang="zh-CN" sz="2800" b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0">
                <a:latin typeface="宋体" pitchFamily="2" charset="-122"/>
                <a:ea typeface="宋体" pitchFamily="2" charset="-122"/>
              </a:rPr>
              <a:t>芯片技术的巨大提升</a:t>
            </a:r>
            <a:endParaRPr lang="en-US" altLang="zh-CN" sz="2800" b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个人电脑，商业市场，工作站</a:t>
            </a:r>
            <a:endParaRPr lang="en-US" altLang="zh-CN" sz="2800" b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0">
                <a:latin typeface="宋体" pitchFamily="2" charset="-122"/>
                <a:ea typeface="宋体" pitchFamily="2" charset="-122"/>
              </a:rPr>
              <a:t>个人电脑和工作站出现</a:t>
            </a:r>
            <a:endParaRPr lang="en-US" altLang="zh-CN" sz="2800" b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0">
                <a:latin typeface="宋体" pitchFamily="2" charset="-122"/>
                <a:ea typeface="宋体" pitchFamily="2" charset="-122"/>
              </a:rPr>
              <a:t>新的公司出现：</a:t>
            </a:r>
            <a:r>
              <a:rPr lang="en-US" altLang="zh-CN" sz="2800" b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Apple</a:t>
            </a:r>
            <a:r>
              <a:rPr lang="zh-CN" altLang="en-US" sz="2800" b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b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Sun</a:t>
            </a:r>
            <a:r>
              <a:rPr lang="zh-CN" altLang="en-US" sz="2800" b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b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Dell</a:t>
            </a:r>
            <a:r>
              <a:rPr lang="en-US" altLang="zh-CN" sz="2800" b="0">
                <a:latin typeface="宋体" pitchFamily="2" charset="-122"/>
                <a:ea typeface="宋体" pitchFamily="2" charset="-122"/>
              </a:rPr>
              <a:t>…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笔记本，平板电脑，智能手机</a:t>
            </a:r>
            <a:endParaRPr lang="en-US" altLang="zh-CN" sz="2800" b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0">
                <a:latin typeface="宋体" pitchFamily="2" charset="-122"/>
                <a:ea typeface="宋体" pitchFamily="2" charset="-122"/>
              </a:rPr>
              <a:t>每个人都有自己的移动电脑</a:t>
            </a:r>
            <a:endParaRPr lang="en-US" altLang="zh-CN" b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2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5334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ea typeface="宋体" panose="02010600030101010101" pitchFamily="2" charset="-122"/>
                <a:cs typeface="+mj-cs"/>
              </a:rPr>
              <a:t/>
            </a:r>
            <a:br>
              <a:rPr lang="en-US" dirty="0" smtClean="0">
                <a:ea typeface="宋体" panose="02010600030101010101" pitchFamily="2" charset="-122"/>
                <a:cs typeface="+mj-cs"/>
              </a:rPr>
            </a:br>
            <a:r>
              <a:rPr lang="en-US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1.2 </a:t>
            </a:r>
            <a:r>
              <a:rPr lang="zh-CN" altLang="en-US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计算机的</a:t>
            </a:r>
            <a:r>
              <a:rPr lang="zh-CN" altLang="en-US" dirty="0" smtClean="0">
                <a:ea typeface="宋体" panose="02010600030101010101" pitchFamily="2" charset="-122"/>
                <a:cs typeface="+mj-cs"/>
              </a:rPr>
              <a:t>历史</a:t>
            </a:r>
            <a:r>
              <a:rPr lang="en-US" altLang="zh-CN" b="0" dirty="0" smtClean="0">
                <a:ea typeface="宋体" panose="02010600030101010101" pitchFamily="2" charset="-122"/>
                <a:cs typeface="+mj-cs"/>
              </a:rPr>
              <a:t>—</a:t>
            </a:r>
            <a:r>
              <a:rPr lang="zh-CN" altLang="en-US" dirty="0" smtClean="0">
                <a:ea typeface="宋体" panose="02010600030101010101" pitchFamily="2" charset="-122"/>
                <a:cs typeface="+mj-cs"/>
              </a:rPr>
              <a:t>第四代硬件</a:t>
            </a:r>
            <a:r>
              <a:rPr lang="zh-CN" altLang="en-US" sz="2400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1971-</a:t>
            </a:r>
            <a:r>
              <a:rPr lang="zh-CN" altLang="en-US" sz="2400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至今）</a:t>
            </a:r>
            <a:endParaRPr lang="en-US" sz="240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EC484E22-698F-4165-A668-91608511D635}" type="slidenum">
              <a:rPr lang="en-US" altLang="zh-CN" sz="1400" smtClean="0">
                <a:latin typeface="宋体" pitchFamily="2" charset="-122"/>
              </a:rPr>
              <a:pPr/>
              <a:t>16</a:t>
            </a:fld>
            <a:endParaRPr lang="en-US" altLang="zh-CN" sz="1400" smtClean="0">
              <a:latin typeface="宋体" pitchFamily="2" charset="-122"/>
            </a:endParaRP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solidFill>
                  <a:schemeClr val="bg1"/>
                </a:solidFill>
                <a:latin typeface="宋体" pitchFamily="2" charset="-122"/>
              </a:rPr>
              <a:t>12</a:t>
            </a:r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685800" y="21336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zh-CN" sz="2800" b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762000" y="1295400"/>
            <a:ext cx="77724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并行计算</a:t>
            </a:r>
            <a:endParaRPr lang="zh-CN" altLang="en-US" sz="2800" b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0">
                <a:latin typeface="宋体" pitchFamily="2" charset="-122"/>
                <a:ea typeface="宋体" pitchFamily="2" charset="-122"/>
              </a:rPr>
              <a:t>计算机依赖于互相连接的中央处理器和</a:t>
            </a:r>
            <a:r>
              <a:rPr lang="en-US" altLang="zh-CN" b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b="0">
                <a:latin typeface="宋体" pitchFamily="2" charset="-122"/>
                <a:ea typeface="宋体" pitchFamily="2" charset="-122"/>
              </a:rPr>
              <a:t>或内存单元来提高处理速度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网络</a:t>
            </a:r>
            <a:endParaRPr lang="zh-CN" altLang="en-US" sz="2800" b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0">
                <a:latin typeface="宋体" pitchFamily="2" charset="-122"/>
                <a:ea typeface="宋体" pitchFamily="2" charset="-122"/>
              </a:rPr>
              <a:t>以太网连接小型计算机来分享资源</a:t>
            </a:r>
            <a:endParaRPr lang="en-US" altLang="zh-CN" b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0">
                <a:latin typeface="宋体" pitchFamily="2" charset="-122"/>
                <a:ea typeface="宋体" pitchFamily="2" charset="-122"/>
              </a:rPr>
              <a:t>文件服务器在</a:t>
            </a:r>
            <a:r>
              <a:rPr lang="en-US" altLang="zh-CN" b="0">
                <a:latin typeface="宋体" pitchFamily="2" charset="-122"/>
                <a:ea typeface="宋体" pitchFamily="2" charset="-122"/>
              </a:rPr>
              <a:t>80</a:t>
            </a:r>
            <a:r>
              <a:rPr lang="zh-CN" altLang="en-US" b="0">
                <a:latin typeface="宋体" pitchFamily="2" charset="-122"/>
                <a:ea typeface="宋体" pitchFamily="2" charset="-122"/>
              </a:rPr>
              <a:t>年代末实现与个人电脑的连接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阿帕网</a:t>
            </a:r>
            <a:r>
              <a:rPr lang="zh-CN" altLang="en-US" sz="2800" b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ARPANET</a:t>
            </a:r>
            <a:r>
              <a:rPr lang="zh-CN" altLang="en-US" sz="2800" b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 </a:t>
            </a:r>
            <a:r>
              <a:rPr lang="en-US" altLang="zh-CN" sz="2800" b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and </a:t>
            </a:r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局域网</a:t>
            </a:r>
            <a:r>
              <a:rPr lang="zh-CN" altLang="en-US" sz="2800" b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b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LANs</a:t>
            </a:r>
            <a:r>
              <a:rPr lang="zh-CN" altLang="en-US" sz="2800" b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） </a:t>
            </a:r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 </a:t>
            </a:r>
            <a:r>
              <a:rPr lang="en-US" altLang="zh-CN" sz="2800" b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Internet</a:t>
            </a:r>
            <a:r>
              <a:rPr lang="zh-CN" altLang="en-US" sz="2800" b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（</a:t>
            </a:r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因特网</a:t>
            </a:r>
            <a:r>
              <a:rPr lang="zh-CN" altLang="en-US" sz="2800" b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）</a:t>
            </a:r>
            <a:endParaRPr lang="zh-CN" altLang="en-US" sz="28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534" name="Text Box 12"/>
          <p:cNvSpPr txBox="1">
            <a:spLocks noChangeArrowheads="1"/>
          </p:cNvSpPr>
          <p:nvPr/>
        </p:nvSpPr>
        <p:spPr bwMode="auto">
          <a:xfrm>
            <a:off x="685800" y="21336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zh-CN" sz="2800" b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Rectangle 2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5334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ea typeface="宋体" panose="02010600030101010101" pitchFamily="2" charset="-122"/>
                <a:cs typeface="+mj-cs"/>
              </a:rPr>
              <a:t/>
            </a:r>
            <a:br>
              <a:rPr lang="en-US" dirty="0" smtClean="0">
                <a:ea typeface="宋体" panose="02010600030101010101" pitchFamily="2" charset="-122"/>
                <a:cs typeface="+mj-cs"/>
              </a:rPr>
            </a:br>
            <a:r>
              <a:rPr lang="en-US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1.2 </a:t>
            </a:r>
            <a:r>
              <a:rPr lang="zh-CN" altLang="en-US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计算机的</a:t>
            </a:r>
            <a:r>
              <a:rPr lang="zh-CN" altLang="en-US" dirty="0" smtClean="0">
                <a:ea typeface="宋体" panose="02010600030101010101" pitchFamily="2" charset="-122"/>
                <a:cs typeface="+mj-cs"/>
              </a:rPr>
              <a:t>历史</a:t>
            </a:r>
            <a:r>
              <a:rPr lang="en-US" altLang="zh-CN" b="0" dirty="0" smtClean="0">
                <a:ea typeface="宋体" panose="02010600030101010101" pitchFamily="2" charset="-122"/>
                <a:cs typeface="+mj-cs"/>
              </a:rPr>
              <a:t>—</a:t>
            </a:r>
            <a:r>
              <a:rPr lang="zh-CN" altLang="en-US" dirty="0" smtClean="0">
                <a:ea typeface="宋体" panose="02010600030101010101" pitchFamily="2" charset="-122"/>
                <a:cs typeface="+mj-cs"/>
              </a:rPr>
              <a:t>第四代硬件</a:t>
            </a:r>
            <a:r>
              <a:rPr lang="zh-CN" altLang="en-US" sz="2400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1971-</a:t>
            </a:r>
            <a:r>
              <a:rPr lang="zh-CN" altLang="en-US" sz="2400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至今）</a:t>
            </a:r>
            <a:endParaRPr lang="en-US" sz="240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156325"/>
            <a:ext cx="45720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B38A390-A9CD-414C-8499-077CB55E9CA3}" type="slidenum">
              <a:rPr lang="en-US" altLang="zh-CN" sz="1400" smtClean="0">
                <a:latin typeface="宋体" pitchFamily="2" charset="-122"/>
              </a:rPr>
              <a:pPr/>
              <a:t>17</a:t>
            </a:fld>
            <a:endParaRPr lang="en-US" altLang="zh-CN" sz="1400" smtClean="0">
              <a:latin typeface="宋体" pitchFamily="2" charset="-122"/>
            </a:endParaRP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solidFill>
                  <a:schemeClr val="bg1"/>
                </a:solidFill>
                <a:latin typeface="宋体" pitchFamily="2" charset="-122"/>
              </a:rPr>
              <a:t>13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685800" y="21336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zh-CN" sz="2800" b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342900" y="1143000"/>
            <a:ext cx="85725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机器语言</a:t>
            </a:r>
            <a:r>
              <a:rPr lang="zh-CN" altLang="en-US" b="0">
                <a:latin typeface="宋体" pitchFamily="2" charset="-122"/>
                <a:ea typeface="宋体" pitchFamily="2" charset="-122"/>
              </a:rPr>
              <a:t>：二进制（</a:t>
            </a:r>
            <a:r>
              <a:rPr lang="en-US" altLang="zh-CN" b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b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b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b="0">
                <a:latin typeface="宋体" pitchFamily="2" charset="-122"/>
                <a:ea typeface="宋体" pitchFamily="2" charset="-122"/>
              </a:rPr>
              <a:t>）书写的计算机语言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汇编语言和翻译器</a:t>
            </a:r>
            <a:r>
              <a:rPr lang="zh-CN" altLang="en-US" b="0">
                <a:latin typeface="宋体" pitchFamily="2" charset="-122"/>
                <a:ea typeface="宋体" pitchFamily="2" charset="-122"/>
              </a:rPr>
              <a:t>：用助记符写程序，后被翻译成机器语言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程序员的改变</a:t>
            </a:r>
            <a:r>
              <a:rPr lang="zh-CN" altLang="en-US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b="0">
                <a:latin typeface="宋体" pitchFamily="2" charset="-122"/>
                <a:ea typeface="宋体" pitchFamily="2" charset="-122"/>
              </a:rPr>
              <a:t>应用程序员和系统程序员</a:t>
            </a:r>
          </a:p>
        </p:txBody>
      </p:sp>
      <p:sp>
        <p:nvSpPr>
          <p:cNvPr id="8" name="Rectangle 2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533400" y="-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ea typeface="宋体" panose="02010600030101010101" pitchFamily="2" charset="-122"/>
                <a:cs typeface="+mj-cs"/>
              </a:rPr>
              <a:t/>
            </a:r>
            <a:br>
              <a:rPr lang="en-US" dirty="0" smtClean="0">
                <a:ea typeface="宋体" panose="02010600030101010101" pitchFamily="2" charset="-122"/>
                <a:cs typeface="+mj-cs"/>
              </a:rPr>
            </a:br>
            <a:r>
              <a:rPr lang="en-US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1.2 </a:t>
            </a:r>
            <a:r>
              <a:rPr lang="zh-CN" altLang="en-US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计算机的</a:t>
            </a:r>
            <a:r>
              <a:rPr lang="zh-CN" altLang="en-US" dirty="0" smtClean="0">
                <a:ea typeface="宋体" panose="02010600030101010101" pitchFamily="2" charset="-122"/>
                <a:cs typeface="+mj-cs"/>
              </a:rPr>
              <a:t>历史</a:t>
            </a:r>
            <a:r>
              <a:rPr lang="en-US" altLang="zh-CN" b="0" dirty="0" smtClean="0">
                <a:ea typeface="宋体" panose="02010600030101010101" pitchFamily="2" charset="-122"/>
                <a:cs typeface="+mj-cs"/>
              </a:rPr>
              <a:t>—</a:t>
            </a:r>
            <a:r>
              <a:rPr lang="zh-CN" altLang="en-US" dirty="0" smtClean="0">
                <a:ea typeface="宋体" panose="02010600030101010101" pitchFamily="2" charset="-122"/>
                <a:cs typeface="+mj-cs"/>
              </a:rPr>
              <a:t>第一代软件</a:t>
            </a:r>
            <a:r>
              <a:rPr lang="zh-CN" altLang="en-US" sz="2400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1951-1959</a:t>
            </a:r>
            <a:r>
              <a:rPr lang="zh-CN" altLang="en-US" sz="2400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）</a:t>
            </a:r>
            <a:endParaRPr lang="en-US" sz="240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pic>
        <p:nvPicPr>
          <p:cNvPr id="23559" name="Picture 3" descr="17606_02_0007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86100"/>
            <a:ext cx="502920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Rectangle 5"/>
          <p:cNvSpPr>
            <a:spLocks noChangeArrowheads="1"/>
          </p:cNvSpPr>
          <p:nvPr/>
        </p:nvSpPr>
        <p:spPr bwMode="auto">
          <a:xfrm>
            <a:off x="4953000" y="4724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zh-CN">
              <a:latin typeface="宋体" pitchFamily="2" charset="-122"/>
            </a:endParaRPr>
          </a:p>
        </p:txBody>
      </p:sp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876300" y="4983163"/>
            <a:ext cx="2667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zh-CN" altLang="en-US" sz="1800" b="0">
                <a:latin typeface="宋体" pitchFamily="2" charset="-122"/>
                <a:ea typeface="宋体" pitchFamily="2" charset="-122"/>
              </a:rPr>
              <a:t>系统程序员写汇编语言</a:t>
            </a:r>
          </a:p>
          <a:p>
            <a:pPr eaLnBrk="1" hangingPunct="1"/>
            <a:r>
              <a:rPr lang="zh-CN" altLang="en-US" sz="1800" b="0">
                <a:latin typeface="宋体" pitchFamily="2" charset="-122"/>
                <a:ea typeface="宋体" pitchFamily="2" charset="-122"/>
              </a:rPr>
              <a:t>（翻译</a:t>
            </a:r>
            <a:r>
              <a:rPr lang="en-US" altLang="zh-CN" sz="1800" b="0">
                <a:latin typeface="宋体" pitchFamily="2" charset="-122"/>
                <a:ea typeface="宋体" pitchFamily="2" charset="-122"/>
              </a:rPr>
              <a:t>)</a:t>
            </a:r>
          </a:p>
        </p:txBody>
      </p:sp>
      <p:sp>
        <p:nvSpPr>
          <p:cNvPr id="23562" name="Rectangle 8"/>
          <p:cNvSpPr>
            <a:spLocks noChangeArrowheads="1"/>
          </p:cNvSpPr>
          <p:nvPr/>
        </p:nvSpPr>
        <p:spPr bwMode="auto">
          <a:xfrm>
            <a:off x="3962400" y="5008563"/>
            <a:ext cx="3581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zh-CN" altLang="en-US" sz="1800" b="0">
                <a:latin typeface="宋体" pitchFamily="2" charset="-122"/>
                <a:ea typeface="宋体" pitchFamily="2" charset="-122"/>
              </a:rPr>
              <a:t>应用程序员用汇编语言来解决问题</a:t>
            </a:r>
          </a:p>
        </p:txBody>
      </p:sp>
      <p:sp>
        <p:nvSpPr>
          <p:cNvPr id="23563" name="Line 9"/>
          <p:cNvSpPr>
            <a:spLocks noChangeShapeType="1"/>
          </p:cNvSpPr>
          <p:nvPr/>
        </p:nvSpPr>
        <p:spPr bwMode="auto">
          <a:xfrm flipV="1">
            <a:off x="2057400" y="4348163"/>
            <a:ext cx="11430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4" name="Line 10"/>
          <p:cNvSpPr>
            <a:spLocks noChangeShapeType="1"/>
          </p:cNvSpPr>
          <p:nvPr/>
        </p:nvSpPr>
        <p:spPr bwMode="auto">
          <a:xfrm>
            <a:off x="3352800" y="4348163"/>
            <a:ext cx="2209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5" name="矩形 1"/>
          <p:cNvSpPr>
            <a:spLocks noChangeArrowheads="1"/>
          </p:cNvSpPr>
          <p:nvPr/>
        </p:nvSpPr>
        <p:spPr bwMode="auto">
          <a:xfrm>
            <a:off x="1487488" y="3433763"/>
            <a:ext cx="9144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汇编语言</a:t>
            </a:r>
          </a:p>
        </p:txBody>
      </p:sp>
      <p:sp>
        <p:nvSpPr>
          <p:cNvPr id="23566" name="矩形 2"/>
          <p:cNvSpPr>
            <a:spLocks noChangeArrowheads="1"/>
          </p:cNvSpPr>
          <p:nvPr/>
        </p:nvSpPr>
        <p:spPr bwMode="auto">
          <a:xfrm>
            <a:off x="5486400" y="3048000"/>
            <a:ext cx="9144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机器语言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9ABCDF58-6438-4788-998D-071CE771AF44}" type="slidenum">
              <a:rPr lang="en-US" altLang="zh-CN" sz="1400" smtClean="0">
                <a:latin typeface="宋体" pitchFamily="2" charset="-122"/>
                <a:ea typeface="宋体" pitchFamily="2" charset="-122"/>
              </a:rPr>
              <a:pPr/>
              <a:t>18</a:t>
            </a:fld>
            <a:endParaRPr lang="en-US" altLang="zh-CN" sz="140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14</a:t>
            </a: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838200" y="17526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zh-CN" sz="2800" b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762000" y="129540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高级语言</a:t>
            </a:r>
            <a:endParaRPr lang="en-US" altLang="zh-CN" b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zh-CN" altLang="en-US" b="0">
                <a:latin typeface="宋体" pitchFamily="2" charset="-122"/>
                <a:ea typeface="宋体" pitchFamily="2" charset="-122"/>
              </a:rPr>
              <a:t>更接近英语的语句使编程更简单</a:t>
            </a:r>
            <a:r>
              <a:rPr lang="en-US" altLang="zh-CN" b="0">
                <a:latin typeface="宋体" pitchFamily="2" charset="-122"/>
                <a:ea typeface="宋体" pitchFamily="2" charset="-122"/>
              </a:rPr>
              <a:t>:</a:t>
            </a:r>
          </a:p>
          <a:p>
            <a:pPr eaLnBrk="1" hangingPunct="1"/>
            <a:r>
              <a:rPr lang="en-US" altLang="zh-CN" b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Fortran, COBOL, Lisp</a:t>
            </a:r>
          </a:p>
        </p:txBody>
      </p:sp>
      <p:pic>
        <p:nvPicPr>
          <p:cNvPr id="24582" name="Picture 19" descr="17606_02_0008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5105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Rectangle 20"/>
          <p:cNvSpPr>
            <a:spLocks noChangeArrowheads="1"/>
          </p:cNvSpPr>
          <p:nvPr/>
        </p:nvSpPr>
        <p:spPr bwMode="auto">
          <a:xfrm>
            <a:off x="6858000" y="2667000"/>
            <a:ext cx="23622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zh-CN" altLang="en-US" sz="1800" b="0">
                <a:latin typeface="宋体" pitchFamily="2" charset="-122"/>
                <a:ea typeface="宋体" pitchFamily="2" charset="-122"/>
              </a:rPr>
              <a:t>系统程序员为高级</a:t>
            </a:r>
            <a:endParaRPr lang="en-US" altLang="zh-CN" sz="1800" b="0"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zh-CN" altLang="en-US" sz="1800" b="0">
                <a:latin typeface="宋体" pitchFamily="2" charset="-122"/>
                <a:ea typeface="宋体" pitchFamily="2" charset="-122"/>
              </a:rPr>
              <a:t>语言写翻译器</a:t>
            </a:r>
            <a:endParaRPr lang="en-US" altLang="zh-CN" sz="1800" b="0">
              <a:latin typeface="宋体" pitchFamily="2" charset="-122"/>
              <a:ea typeface="宋体" pitchFamily="2" charset="-122"/>
            </a:endParaRPr>
          </a:p>
          <a:p>
            <a:pPr eaLnBrk="1" hangingPunct="1"/>
            <a:endParaRPr lang="zh-CN" altLang="en-US" sz="1800" b="0">
              <a:latin typeface="宋体" pitchFamily="2" charset="-122"/>
              <a:ea typeface="宋体" pitchFamily="2" charset="-122"/>
            </a:endParaRPr>
          </a:p>
          <a:p>
            <a:pPr eaLnBrk="1" hangingPunct="1"/>
            <a:endParaRPr lang="en-US" altLang="zh-CN" sz="1800" b="0">
              <a:latin typeface="宋体" pitchFamily="2" charset="-122"/>
              <a:ea typeface="宋体" pitchFamily="2" charset="-122"/>
            </a:endParaRPr>
          </a:p>
          <a:p>
            <a:pPr eaLnBrk="1" hangingPunct="1"/>
            <a:endParaRPr lang="en-US" altLang="zh-CN" sz="1800" b="0">
              <a:latin typeface="宋体" pitchFamily="2" charset="-122"/>
              <a:ea typeface="宋体" pitchFamily="2" charset="-122"/>
            </a:endParaRPr>
          </a:p>
          <a:p>
            <a:pPr eaLnBrk="1" hangingPunct="1"/>
            <a:endParaRPr lang="en-US" altLang="zh-CN" sz="1800" b="0">
              <a:latin typeface="宋体" pitchFamily="2" charset="-122"/>
              <a:ea typeface="宋体" pitchFamily="2" charset="-122"/>
            </a:endParaRPr>
          </a:p>
          <a:p>
            <a:pPr eaLnBrk="1" hangingPunct="1"/>
            <a:endParaRPr lang="en-US" altLang="zh-CN" sz="1800" b="0"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zh-CN" altLang="en-US" sz="1800" b="0">
                <a:latin typeface="宋体" pitchFamily="2" charset="-122"/>
                <a:ea typeface="宋体" pitchFamily="2" charset="-122"/>
              </a:rPr>
              <a:t>应用程序员写高级</a:t>
            </a:r>
            <a:endParaRPr lang="en-US" altLang="zh-CN" sz="1800" b="0"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zh-CN" altLang="en-US" sz="1800" b="0">
                <a:latin typeface="宋体" pitchFamily="2" charset="-122"/>
                <a:ea typeface="宋体" pitchFamily="2" charset="-122"/>
              </a:rPr>
              <a:t>语言来解决问题</a:t>
            </a:r>
          </a:p>
        </p:txBody>
      </p:sp>
      <p:sp>
        <p:nvSpPr>
          <p:cNvPr id="24584" name="Line 21"/>
          <p:cNvSpPr>
            <a:spLocks noChangeShapeType="1"/>
          </p:cNvSpPr>
          <p:nvPr/>
        </p:nvSpPr>
        <p:spPr bwMode="auto">
          <a:xfrm flipH="1" flipV="1">
            <a:off x="4343400" y="3048000"/>
            <a:ext cx="2514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Line 22"/>
          <p:cNvSpPr>
            <a:spLocks noChangeShapeType="1"/>
          </p:cNvSpPr>
          <p:nvPr/>
        </p:nvSpPr>
        <p:spPr bwMode="auto">
          <a:xfrm>
            <a:off x="3276600" y="5029200"/>
            <a:ext cx="3581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椭圆 1"/>
          <p:cNvSpPr>
            <a:spLocks noChangeArrowheads="1"/>
          </p:cNvSpPr>
          <p:nvPr/>
        </p:nvSpPr>
        <p:spPr bwMode="auto">
          <a:xfrm>
            <a:off x="228600" y="3048000"/>
            <a:ext cx="2362200" cy="685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高级语</a:t>
            </a:r>
            <a:r>
              <a:rPr lang="zh-CN" altLang="en-US" sz="280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言</a:t>
            </a:r>
          </a:p>
        </p:txBody>
      </p:sp>
      <p:sp>
        <p:nvSpPr>
          <p:cNvPr id="24587" name="椭圆 2"/>
          <p:cNvSpPr>
            <a:spLocks noChangeArrowheads="1"/>
          </p:cNvSpPr>
          <p:nvPr/>
        </p:nvSpPr>
        <p:spPr bwMode="auto">
          <a:xfrm>
            <a:off x="990600" y="4410075"/>
            <a:ext cx="2286000" cy="685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汇编语言</a:t>
            </a:r>
          </a:p>
        </p:txBody>
      </p:sp>
      <p:sp>
        <p:nvSpPr>
          <p:cNvPr id="24588" name="椭圆 3"/>
          <p:cNvSpPr>
            <a:spLocks noChangeArrowheads="1"/>
          </p:cNvSpPr>
          <p:nvPr/>
        </p:nvSpPr>
        <p:spPr bwMode="auto">
          <a:xfrm>
            <a:off x="4419600" y="4419600"/>
            <a:ext cx="2438400" cy="685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机器语言</a:t>
            </a:r>
          </a:p>
        </p:txBody>
      </p:sp>
      <p:sp>
        <p:nvSpPr>
          <p:cNvPr id="15" name="Rectangle 2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533400" y="-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ea typeface="宋体" panose="02010600030101010101" pitchFamily="2" charset="-122"/>
                <a:cs typeface="+mj-cs"/>
              </a:rPr>
              <a:t/>
            </a:r>
            <a:br>
              <a:rPr lang="en-US" dirty="0" smtClean="0">
                <a:ea typeface="宋体" panose="02010600030101010101" pitchFamily="2" charset="-122"/>
                <a:cs typeface="+mj-cs"/>
              </a:rPr>
            </a:br>
            <a:r>
              <a:rPr lang="en-US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1.2 </a:t>
            </a:r>
            <a:r>
              <a:rPr lang="zh-CN" altLang="en-US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计算机的</a:t>
            </a:r>
            <a:r>
              <a:rPr lang="zh-CN" altLang="en-US" dirty="0" smtClean="0">
                <a:ea typeface="宋体" panose="02010600030101010101" pitchFamily="2" charset="-122"/>
                <a:cs typeface="+mj-cs"/>
              </a:rPr>
              <a:t>历史</a:t>
            </a:r>
            <a:r>
              <a:rPr lang="en-US" altLang="zh-CN" b="0" dirty="0" smtClean="0">
                <a:ea typeface="宋体" panose="02010600030101010101" pitchFamily="2" charset="-122"/>
                <a:cs typeface="+mj-cs"/>
              </a:rPr>
              <a:t>—</a:t>
            </a:r>
            <a:r>
              <a:rPr lang="zh-CN" altLang="en-US" dirty="0" smtClean="0">
                <a:ea typeface="宋体" panose="02010600030101010101" pitchFamily="2" charset="-122"/>
                <a:cs typeface="+mj-cs"/>
              </a:rPr>
              <a:t>第二代软件</a:t>
            </a:r>
            <a:r>
              <a:rPr lang="zh-CN" altLang="en-US" sz="2400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1959-1965</a:t>
            </a:r>
            <a:r>
              <a:rPr lang="zh-CN" altLang="en-US" sz="2400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）</a:t>
            </a:r>
            <a:endParaRPr lang="en-US" sz="240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9" name="Rectangle 1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229600" cy="1295400"/>
          </a:xfrm>
        </p:spPr>
        <p:txBody>
          <a:bodyPr/>
          <a:lstStyle/>
          <a:p>
            <a:pPr marL="0" indent="0" eaLnBrk="1" hangingPunct="1">
              <a:buFont typeface="Times" charset="0"/>
              <a:buNone/>
              <a:defRPr/>
            </a:pPr>
            <a:r>
              <a:rPr lang="zh-CN" altLang="en-US" sz="2400" dirty="0" smtClean="0">
                <a:solidFill>
                  <a:srgbClr val="3333FF"/>
                </a:solidFill>
                <a:ea typeface="宋体" panose="02010600030101010101" pitchFamily="2" charset="-122"/>
                <a:cs typeface="+mn-cs"/>
              </a:rPr>
              <a:t>系统软件：</a:t>
            </a:r>
            <a:r>
              <a:rPr lang="zh-CN" altLang="en-US" sz="2400" dirty="0" smtClean="0">
                <a:ea typeface="宋体" panose="02010600030101010101" pitchFamily="2" charset="-122"/>
                <a:cs typeface="+mn-cs"/>
              </a:rPr>
              <a:t>应用程序</a:t>
            </a:r>
            <a:r>
              <a:rPr lang="zh-CN" altLang="en-US" sz="2400" dirty="0">
                <a:ea typeface="宋体" panose="02010600030101010101" pitchFamily="2" charset="-122"/>
                <a:cs typeface="+mn-cs"/>
              </a:rPr>
              <a:t>；</a:t>
            </a:r>
            <a:r>
              <a:rPr lang="zh-CN" altLang="en-US" sz="2400" dirty="0" smtClean="0">
                <a:ea typeface="宋体" panose="02010600030101010101" pitchFamily="2" charset="-122"/>
                <a:cs typeface="+mn-cs"/>
              </a:rPr>
              <a:t>语言</a:t>
            </a:r>
            <a:r>
              <a:rPr lang="zh-CN" altLang="en-US" sz="2400" dirty="0">
                <a:ea typeface="宋体" panose="02010600030101010101" pitchFamily="2" charset="-122"/>
                <a:cs typeface="+mn-cs"/>
              </a:rPr>
              <a:t>翻译器</a:t>
            </a:r>
            <a:r>
              <a:rPr lang="en-US" sz="2400" dirty="0"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400" dirty="0" smtClean="0">
                <a:ea typeface="宋体" panose="02010600030101010101" pitchFamily="2" charset="-122"/>
                <a:cs typeface="+mn-cs"/>
              </a:rPr>
              <a:t>；</a:t>
            </a:r>
            <a:r>
              <a:rPr lang="zh-CN" altLang="en-US" sz="2400" dirty="0" smtClean="0">
                <a:ea typeface="宋体" panose="02010600030101010101" pitchFamily="2" charset="-122"/>
              </a:rPr>
              <a:t>操作系统</a:t>
            </a:r>
            <a:r>
              <a:rPr lang="zh-CN" altLang="en-US" sz="2400" dirty="0">
                <a:ea typeface="宋体" panose="02010600030101010101" pitchFamily="2" charset="-122"/>
              </a:rPr>
              <a:t>，决定软件运行的时间</a:t>
            </a:r>
            <a:endParaRPr lang="en-US" sz="2400" dirty="0">
              <a:ea typeface="宋体" panose="02010600030101010101" pitchFamily="2" charset="-122"/>
            </a:endParaRPr>
          </a:p>
          <a:p>
            <a:pPr marL="0" indent="0" eaLnBrk="1" hangingPunct="1">
              <a:buFont typeface="Times" charset="0"/>
              <a:buNone/>
              <a:defRPr/>
            </a:pPr>
            <a:r>
              <a:rPr lang="zh-CN" altLang="en-US" sz="2400" dirty="0">
                <a:solidFill>
                  <a:srgbClr val="3333FF"/>
                </a:solidFill>
                <a:ea typeface="宋体" panose="02010600030101010101" pitchFamily="2" charset="-122"/>
                <a:cs typeface="+mn-cs"/>
              </a:rPr>
              <a:t>用户和硬件的</a:t>
            </a:r>
            <a:r>
              <a:rPr lang="zh-CN" altLang="en-US" sz="2400" dirty="0" smtClean="0">
                <a:solidFill>
                  <a:srgbClr val="3333FF"/>
                </a:solidFill>
                <a:ea typeface="宋体" panose="02010600030101010101" pitchFamily="2" charset="-122"/>
                <a:cs typeface="+mn-cs"/>
              </a:rPr>
              <a:t>分离：</a:t>
            </a:r>
            <a:r>
              <a:rPr lang="zh-CN" altLang="en-US" sz="2400" dirty="0" smtClean="0">
                <a:ea typeface="宋体" panose="02010600030101010101" pitchFamily="2" charset="-122"/>
                <a:cs typeface="+mn-cs"/>
              </a:rPr>
              <a:t>电脑</a:t>
            </a:r>
            <a:r>
              <a:rPr lang="zh-CN" altLang="en-US" sz="2400" dirty="0">
                <a:ea typeface="宋体" panose="02010600030101010101" pitchFamily="2" charset="-122"/>
                <a:cs typeface="+mn-cs"/>
              </a:rPr>
              <a:t>程序员编写程序提供给普通人</a:t>
            </a:r>
            <a:r>
              <a:rPr lang="zh-CN" altLang="en-US" sz="2400" dirty="0" smtClean="0">
                <a:ea typeface="宋体" panose="02010600030101010101" pitchFamily="2" charset="-122"/>
                <a:cs typeface="+mn-cs"/>
              </a:rPr>
              <a:t>用</a:t>
            </a:r>
            <a:endParaRPr lang="en-US" sz="2400" dirty="0"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FF97E4F0-BD6A-4126-B0E6-8AD5581BFCCF}" type="slidenum">
              <a:rPr lang="en-US" altLang="zh-CN" sz="1400" smtClean="0">
                <a:latin typeface="宋体" pitchFamily="2" charset="-122"/>
              </a:rPr>
              <a:pPr/>
              <a:t>19</a:t>
            </a:fld>
            <a:endParaRPr lang="en-US" altLang="zh-CN" sz="1400" smtClean="0">
              <a:latin typeface="宋体" pitchFamily="2" charset="-122"/>
            </a:endParaRP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solidFill>
                  <a:schemeClr val="bg1"/>
                </a:solidFill>
                <a:latin typeface="宋体" pitchFamily="2" charset="-122"/>
              </a:rPr>
              <a:t>15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685800" y="21336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zh-CN" sz="2800">
              <a:latin typeface="宋体" pitchFamily="2" charset="-122"/>
            </a:endParaRPr>
          </a:p>
        </p:txBody>
      </p:sp>
      <p:sp>
        <p:nvSpPr>
          <p:cNvPr id="25606" name="Text Box 9"/>
          <p:cNvSpPr txBox="1">
            <a:spLocks noChangeArrowheads="1"/>
          </p:cNvSpPr>
          <p:nvPr/>
        </p:nvSpPr>
        <p:spPr bwMode="auto">
          <a:xfrm>
            <a:off x="685800" y="35814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b="0">
              <a:latin typeface="宋体" pitchFamily="2" charset="-122"/>
            </a:endParaRPr>
          </a:p>
        </p:txBody>
      </p:sp>
      <p:sp>
        <p:nvSpPr>
          <p:cNvPr id="9" name="Rectangle 2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533400" y="-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ea typeface="宋体" panose="02010600030101010101" pitchFamily="2" charset="-122"/>
                <a:cs typeface="+mj-cs"/>
              </a:rPr>
              <a:t/>
            </a:r>
            <a:br>
              <a:rPr lang="en-US" dirty="0" smtClean="0">
                <a:ea typeface="宋体" panose="02010600030101010101" pitchFamily="2" charset="-122"/>
                <a:cs typeface="+mj-cs"/>
              </a:rPr>
            </a:br>
            <a:r>
              <a:rPr lang="en-US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1.2 </a:t>
            </a:r>
            <a:r>
              <a:rPr lang="zh-CN" altLang="en-US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计算机的</a:t>
            </a:r>
            <a:r>
              <a:rPr lang="zh-CN" altLang="en-US" dirty="0" smtClean="0">
                <a:ea typeface="宋体" panose="02010600030101010101" pitchFamily="2" charset="-122"/>
                <a:cs typeface="+mj-cs"/>
              </a:rPr>
              <a:t>历史</a:t>
            </a:r>
            <a:r>
              <a:rPr lang="en-US" altLang="zh-CN" b="0" dirty="0" smtClean="0">
                <a:ea typeface="宋体" panose="02010600030101010101" pitchFamily="2" charset="-122"/>
                <a:cs typeface="+mj-cs"/>
              </a:rPr>
              <a:t>—</a:t>
            </a:r>
            <a:r>
              <a:rPr lang="zh-CN" altLang="en-US" dirty="0" smtClean="0">
                <a:ea typeface="宋体" panose="02010600030101010101" pitchFamily="2" charset="-122"/>
                <a:cs typeface="+mj-cs"/>
              </a:rPr>
              <a:t>第三代软件</a:t>
            </a:r>
            <a:r>
              <a:rPr lang="zh-CN" altLang="en-US" sz="2400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1965-1971</a:t>
            </a:r>
            <a:r>
              <a:rPr lang="zh-CN" altLang="en-US" sz="2400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）</a:t>
            </a:r>
            <a:endParaRPr lang="en-US" sz="240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pic>
        <p:nvPicPr>
          <p:cNvPr id="25608" name="Picture 71" descr="17606_02_0009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447925"/>
            <a:ext cx="57150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9" name="椭圆 1"/>
          <p:cNvSpPr>
            <a:spLocks noChangeArrowheads="1"/>
          </p:cNvSpPr>
          <p:nvPr/>
        </p:nvSpPr>
        <p:spPr bwMode="auto">
          <a:xfrm>
            <a:off x="6096000" y="2614613"/>
            <a:ext cx="2971800" cy="647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应用程序包</a:t>
            </a:r>
          </a:p>
        </p:txBody>
      </p:sp>
      <p:sp>
        <p:nvSpPr>
          <p:cNvPr id="25610" name="椭圆 2"/>
          <p:cNvSpPr>
            <a:spLocks noChangeArrowheads="1"/>
          </p:cNvSpPr>
          <p:nvPr/>
        </p:nvSpPr>
        <p:spPr bwMode="auto">
          <a:xfrm>
            <a:off x="914400" y="3476625"/>
            <a:ext cx="2514600" cy="4524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系统软件</a:t>
            </a:r>
          </a:p>
        </p:txBody>
      </p:sp>
      <p:sp>
        <p:nvSpPr>
          <p:cNvPr id="25611" name="椭圆 3"/>
          <p:cNvSpPr>
            <a:spLocks noChangeArrowheads="1"/>
          </p:cNvSpPr>
          <p:nvPr/>
        </p:nvSpPr>
        <p:spPr bwMode="auto">
          <a:xfrm>
            <a:off x="4191000" y="3598863"/>
            <a:ext cx="2286000" cy="635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高级语言</a:t>
            </a:r>
          </a:p>
        </p:txBody>
      </p:sp>
      <p:sp>
        <p:nvSpPr>
          <p:cNvPr id="25612" name="椭圆 5"/>
          <p:cNvSpPr>
            <a:spLocks noChangeArrowheads="1"/>
          </p:cNvSpPr>
          <p:nvPr/>
        </p:nvSpPr>
        <p:spPr bwMode="auto">
          <a:xfrm>
            <a:off x="2819400" y="5148263"/>
            <a:ext cx="2286000" cy="647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汇编语言</a:t>
            </a:r>
          </a:p>
        </p:txBody>
      </p:sp>
      <p:sp>
        <p:nvSpPr>
          <p:cNvPr id="25613" name="椭圆 6"/>
          <p:cNvSpPr>
            <a:spLocks noChangeArrowheads="1"/>
          </p:cNvSpPr>
          <p:nvPr/>
        </p:nvSpPr>
        <p:spPr bwMode="auto">
          <a:xfrm>
            <a:off x="5492750" y="5072063"/>
            <a:ext cx="2438400" cy="647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机器语言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8" name="Rectangle 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+mj-cs"/>
              </a:rPr>
              <a:t>章节目标</a:t>
            </a:r>
            <a:endParaRPr lang="en-US" dirty="0">
              <a:solidFill>
                <a:schemeClr val="tx1"/>
              </a:solidFill>
              <a:ea typeface="宋体" panose="02010600030101010101" pitchFamily="2" charset="-122"/>
              <a:cs typeface="+mj-cs"/>
            </a:endParaRPr>
          </a:p>
        </p:txBody>
      </p:sp>
      <p:sp>
        <p:nvSpPr>
          <p:cNvPr id="26639" name="Rectangle 1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229600" cy="49530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800" dirty="0">
                <a:ea typeface="宋体" panose="02010600030101010101" pitchFamily="2" charset="-122"/>
                <a:cs typeface="+mn-cs"/>
              </a:rPr>
              <a:t>描述计算机系统的</a:t>
            </a:r>
            <a:r>
              <a:rPr lang="zh-CN" altLang="en-US" sz="2800" dirty="0">
                <a:solidFill>
                  <a:srgbClr val="3333FF"/>
                </a:solidFill>
                <a:ea typeface="宋体" panose="02010600030101010101" pitchFamily="2" charset="-122"/>
                <a:cs typeface="+mn-cs"/>
              </a:rPr>
              <a:t>层次</a:t>
            </a:r>
            <a:endParaRPr lang="en-US" sz="2800" dirty="0">
              <a:solidFill>
                <a:srgbClr val="3333FF"/>
              </a:solidFill>
              <a:ea typeface="宋体" panose="02010600030101010101" pitchFamily="2" charset="-122"/>
              <a:cs typeface="+mn-cs"/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800" dirty="0">
                <a:ea typeface="宋体" panose="02010600030101010101" pitchFamily="2" charset="-122"/>
                <a:cs typeface="+mn-cs"/>
              </a:rPr>
              <a:t>描述</a:t>
            </a:r>
            <a:r>
              <a:rPr lang="zh-CN" altLang="en-US" sz="2800" dirty="0">
                <a:solidFill>
                  <a:srgbClr val="3333FF"/>
                </a:solidFill>
                <a:ea typeface="宋体" panose="02010600030101010101" pitchFamily="2" charset="-122"/>
                <a:cs typeface="+mn-cs"/>
              </a:rPr>
              <a:t>抽象</a:t>
            </a:r>
            <a:r>
              <a:rPr lang="zh-CN" altLang="en-US" sz="2800" dirty="0">
                <a:ea typeface="宋体" panose="02010600030101010101" pitchFamily="2" charset="-122"/>
                <a:cs typeface="+mn-cs"/>
              </a:rPr>
              <a:t>的概念和抽象与电脑运算的关系</a:t>
            </a:r>
            <a:endParaRPr lang="en-US" sz="2800" dirty="0">
              <a:ea typeface="宋体" panose="02010600030101010101" pitchFamily="2" charset="-122"/>
              <a:cs typeface="+mn-cs"/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800" dirty="0">
                <a:ea typeface="宋体" panose="02010600030101010101" pitchFamily="2" charset="-122"/>
                <a:cs typeface="+mn-cs"/>
              </a:rPr>
              <a:t>描述电脑硬件和软件的</a:t>
            </a:r>
            <a:r>
              <a:rPr lang="zh-CN" altLang="en-US" sz="2800" dirty="0">
                <a:solidFill>
                  <a:srgbClr val="3333FF"/>
                </a:solidFill>
                <a:ea typeface="宋体" panose="02010600030101010101" pitchFamily="2" charset="-122"/>
                <a:cs typeface="+mn-cs"/>
              </a:rPr>
              <a:t>历史</a:t>
            </a:r>
            <a:endParaRPr lang="en-US" sz="2800" dirty="0">
              <a:solidFill>
                <a:srgbClr val="3333FF"/>
              </a:solidFill>
              <a:ea typeface="宋体" panose="02010600030101010101" pitchFamily="2" charset="-122"/>
              <a:cs typeface="+mn-cs"/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800" dirty="0">
                <a:ea typeface="宋体" panose="02010600030101010101" pitchFamily="2" charset="-122"/>
                <a:cs typeface="+mn-cs"/>
              </a:rPr>
              <a:t>描述电脑使用者的</a:t>
            </a:r>
            <a:r>
              <a:rPr lang="zh-CN" altLang="en-US" sz="2800" dirty="0">
                <a:solidFill>
                  <a:srgbClr val="3333FF"/>
                </a:solidFill>
                <a:ea typeface="宋体" panose="02010600030101010101" pitchFamily="2" charset="-122"/>
                <a:cs typeface="+mn-cs"/>
              </a:rPr>
              <a:t>角色更变</a:t>
            </a:r>
            <a:endParaRPr lang="en-US" sz="2800" dirty="0">
              <a:solidFill>
                <a:srgbClr val="3333FF"/>
              </a:solidFill>
              <a:ea typeface="宋体" panose="02010600030101010101" pitchFamily="2" charset="-122"/>
              <a:cs typeface="+mn-cs"/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800" dirty="0">
                <a:ea typeface="宋体" panose="02010600030101010101" pitchFamily="2" charset="-122"/>
                <a:cs typeface="+mn-cs"/>
              </a:rPr>
              <a:t>区分</a:t>
            </a:r>
            <a:r>
              <a:rPr lang="zh-CN" altLang="en-US" sz="2800" dirty="0">
                <a:solidFill>
                  <a:srgbClr val="3333FF"/>
                </a:solidFill>
                <a:ea typeface="宋体" panose="02010600030101010101" pitchFamily="2" charset="-122"/>
                <a:cs typeface="+mn-cs"/>
              </a:rPr>
              <a:t>系统</a:t>
            </a:r>
            <a:r>
              <a:rPr lang="zh-CN" altLang="en-US" sz="2800" dirty="0">
                <a:ea typeface="宋体" panose="02010600030101010101" pitchFamily="2" charset="-122"/>
                <a:cs typeface="+mn-cs"/>
              </a:rPr>
              <a:t>程序员和</a:t>
            </a:r>
            <a:r>
              <a:rPr lang="zh-CN" altLang="en-US" sz="2800" dirty="0">
                <a:solidFill>
                  <a:srgbClr val="3333FF"/>
                </a:solidFill>
                <a:ea typeface="宋体" panose="02010600030101010101" pitchFamily="2" charset="-122"/>
                <a:cs typeface="+mn-cs"/>
              </a:rPr>
              <a:t>应用</a:t>
            </a:r>
            <a:r>
              <a:rPr lang="zh-CN" altLang="en-US" sz="2800" dirty="0">
                <a:ea typeface="宋体" panose="02010600030101010101" pitchFamily="2" charset="-122"/>
                <a:cs typeface="+mn-cs"/>
              </a:rPr>
              <a:t>程序员</a:t>
            </a:r>
            <a:endParaRPr lang="en-US" sz="2800" dirty="0">
              <a:ea typeface="宋体" panose="02010600030101010101" pitchFamily="2" charset="-122"/>
              <a:cs typeface="+mn-cs"/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800" dirty="0">
                <a:ea typeface="宋体" panose="02010600030101010101" pitchFamily="2" charset="-122"/>
                <a:cs typeface="+mn-cs"/>
              </a:rPr>
              <a:t>区分作为</a:t>
            </a:r>
            <a:r>
              <a:rPr lang="zh-CN" altLang="en-US" sz="2800" dirty="0">
                <a:solidFill>
                  <a:srgbClr val="3333FF"/>
                </a:solidFill>
                <a:ea typeface="宋体" panose="02010600030101010101" pitchFamily="2" charset="-122"/>
                <a:cs typeface="+mn-cs"/>
              </a:rPr>
              <a:t>工具</a:t>
            </a:r>
            <a:r>
              <a:rPr lang="zh-CN" altLang="en-US" sz="2800" dirty="0">
                <a:ea typeface="宋体" panose="02010600030101010101" pitchFamily="2" charset="-122"/>
                <a:cs typeface="+mn-cs"/>
              </a:rPr>
              <a:t>的计算机科学和作为</a:t>
            </a:r>
            <a:r>
              <a:rPr lang="zh-CN" altLang="en-US" sz="2800" dirty="0">
                <a:solidFill>
                  <a:srgbClr val="3333FF"/>
                </a:solidFill>
                <a:ea typeface="宋体" panose="02010600030101010101" pitchFamily="2" charset="-122"/>
                <a:cs typeface="+mn-cs"/>
              </a:rPr>
              <a:t>学科</a:t>
            </a:r>
            <a:r>
              <a:rPr lang="zh-CN" altLang="en-US" sz="2800" dirty="0">
                <a:ea typeface="宋体" panose="02010600030101010101" pitchFamily="2" charset="-122"/>
                <a:cs typeface="+mn-cs"/>
              </a:rPr>
              <a:t>的计算机科学</a:t>
            </a:r>
            <a:endParaRPr lang="en-US" sz="2800" dirty="0"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0C67935-BBC8-4905-9B59-CE6B41A5AC8A}" type="slidenum">
              <a:rPr lang="en-US" altLang="zh-CN" sz="1400" smtClean="0">
                <a:latin typeface="宋体" pitchFamily="2" charset="-122"/>
              </a:rPr>
              <a:pPr/>
              <a:t>2</a:t>
            </a:fld>
            <a:endParaRPr lang="en-US" altLang="zh-CN" sz="1400" smtClean="0">
              <a:latin typeface="宋体" pitchFamily="2" charset="-122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solidFill>
                  <a:schemeClr val="bg1"/>
                </a:solidFill>
                <a:latin typeface="宋体" pitchFamily="2" charset="-122"/>
              </a:rPr>
              <a:t>25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85800" y="21336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zh-CN" sz="2800" b="0">
              <a:latin typeface="宋体" pitchFamily="2" charset="-122"/>
            </a:endParaRP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533400" y="42672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b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681AB9C3-7768-4055-880F-158601E6E4BA}" type="slidenum">
              <a:rPr lang="en-US" altLang="zh-CN" sz="1400" smtClean="0">
                <a:latin typeface="宋体" pitchFamily="2" charset="-122"/>
              </a:rPr>
              <a:pPr/>
              <a:t>20</a:t>
            </a:fld>
            <a:endParaRPr lang="en-US" altLang="zh-CN" sz="1400" smtClean="0">
              <a:latin typeface="宋体" pitchFamily="2" charset="-122"/>
            </a:endParaRP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solidFill>
                  <a:schemeClr val="bg1"/>
                </a:solidFill>
                <a:latin typeface="宋体" pitchFamily="2" charset="-122"/>
              </a:rPr>
              <a:t>17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685800" y="21336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zh-CN" sz="2800" b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629" name="Text Box 7"/>
          <p:cNvSpPr txBox="1">
            <a:spLocks noChangeArrowheads="1"/>
          </p:cNvSpPr>
          <p:nvPr/>
        </p:nvSpPr>
        <p:spPr bwMode="auto">
          <a:xfrm>
            <a:off x="609600" y="1408113"/>
            <a:ext cx="799782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结构化编程</a:t>
            </a:r>
            <a:endParaRPr lang="zh-CN" altLang="en-US" sz="2800" b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b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Pascal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b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C++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提供给用户的新型应用软件</a:t>
            </a:r>
            <a:endParaRPr lang="en-US" altLang="zh-CN" sz="2800" b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b="0">
                <a:latin typeface="Times New Roman" pitchFamily="18" charset="0"/>
                <a:ea typeface="宋体" pitchFamily="2" charset="-122"/>
              </a:rPr>
              <a:t>          Spreadsheets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b="0">
                <a:latin typeface="Times New Roman" pitchFamily="18" charset="0"/>
                <a:ea typeface="宋体" pitchFamily="2" charset="-122"/>
              </a:rPr>
              <a:t>          Word processors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b="0">
                <a:latin typeface="Times New Roman" pitchFamily="18" charset="0"/>
                <a:ea typeface="宋体" pitchFamily="2" charset="-122"/>
              </a:rPr>
              <a:t>          Database management systems</a:t>
            </a:r>
          </a:p>
        </p:txBody>
      </p:sp>
      <p:sp>
        <p:nvSpPr>
          <p:cNvPr id="8" name="Rectangle 2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533400" y="-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ea typeface="宋体" panose="02010600030101010101" pitchFamily="2" charset="-122"/>
                <a:cs typeface="+mj-cs"/>
              </a:rPr>
              <a:t/>
            </a:r>
            <a:br>
              <a:rPr lang="en-US" dirty="0" smtClean="0">
                <a:ea typeface="宋体" panose="02010600030101010101" pitchFamily="2" charset="-122"/>
                <a:cs typeface="+mj-cs"/>
              </a:rPr>
            </a:br>
            <a:r>
              <a:rPr lang="en-US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1.2 </a:t>
            </a:r>
            <a:r>
              <a:rPr lang="zh-CN" altLang="en-US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计算机的</a:t>
            </a:r>
            <a:r>
              <a:rPr lang="zh-CN" altLang="en-US" dirty="0" smtClean="0">
                <a:ea typeface="宋体" panose="02010600030101010101" pitchFamily="2" charset="-122"/>
                <a:cs typeface="+mj-cs"/>
              </a:rPr>
              <a:t>历史</a:t>
            </a:r>
            <a:r>
              <a:rPr lang="en-US" altLang="zh-CN" b="0" dirty="0" smtClean="0">
                <a:ea typeface="宋体" panose="02010600030101010101" pitchFamily="2" charset="-122"/>
                <a:cs typeface="+mj-cs"/>
              </a:rPr>
              <a:t>—</a:t>
            </a:r>
            <a:r>
              <a:rPr lang="zh-CN" altLang="en-US" dirty="0" smtClean="0">
                <a:ea typeface="宋体" panose="02010600030101010101" pitchFamily="2" charset="-122"/>
                <a:cs typeface="+mj-cs"/>
              </a:rPr>
              <a:t>第四代软件</a:t>
            </a:r>
            <a:r>
              <a:rPr lang="zh-CN" altLang="en-US" sz="2400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1971-1989</a:t>
            </a:r>
            <a:r>
              <a:rPr lang="zh-CN" altLang="en-US" sz="2400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）</a:t>
            </a:r>
            <a:endParaRPr lang="en-US" sz="240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864EF5AF-6314-40A7-8BD7-44F70DAAAAEC}" type="slidenum">
              <a:rPr lang="en-US" altLang="zh-CN" sz="1400" smtClean="0">
                <a:latin typeface="宋体" pitchFamily="2" charset="-122"/>
                <a:ea typeface="宋体" pitchFamily="2" charset="-122"/>
              </a:rPr>
              <a:pPr/>
              <a:t>21</a:t>
            </a:fld>
            <a:endParaRPr lang="en-US" altLang="zh-CN" sz="140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18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685800" y="21336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zh-CN" sz="2800" b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auto">
          <a:xfrm>
            <a:off x="609600" y="1371600"/>
            <a:ext cx="8229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用户概念的改变</a:t>
            </a:r>
            <a:endParaRPr lang="en-US" altLang="zh-CN" b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万维网（</a:t>
            </a:r>
            <a:r>
              <a:rPr lang="en-US" altLang="zh-CN" b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World Wide Web</a:t>
            </a:r>
            <a:r>
              <a:rPr lang="zh-CN" altLang="en-US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）的提出</a:t>
            </a:r>
            <a:r>
              <a:rPr lang="zh-CN" altLang="en-US" b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b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1990</a:t>
            </a:r>
            <a:r>
              <a:rPr lang="zh-CN" altLang="en-US" b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与实现</a:t>
            </a:r>
            <a:endParaRPr lang="en-US" altLang="zh-CN" b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面向对象的程序设计</a:t>
            </a:r>
            <a:endParaRPr lang="en-US" altLang="zh-CN" b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0">
                <a:latin typeface="宋体" pitchFamily="2" charset="-122"/>
                <a:ea typeface="宋体" pitchFamily="2" charset="-122"/>
              </a:rPr>
              <a:t>基于数据对象的层次结构</a:t>
            </a:r>
            <a:r>
              <a:rPr lang="en-US" altLang="zh-CN" b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0">
                <a:latin typeface="Times New Roman" pitchFamily="18" charset="0"/>
                <a:ea typeface="宋体" pitchFamily="2" charset="-122"/>
              </a:rPr>
              <a:t>(i.e. Java)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世界范围的网络</a:t>
            </a:r>
            <a:endParaRPr lang="en-US" altLang="zh-CN" b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0">
                <a:latin typeface="宋体" pitchFamily="2" charset="-122"/>
                <a:ea typeface="宋体" pitchFamily="2" charset="-122"/>
              </a:rPr>
              <a:t>允许通过互联网进行简单的全球交流</a:t>
            </a:r>
            <a:endParaRPr lang="en-US" altLang="zh-CN" b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新用户</a:t>
            </a:r>
            <a:endParaRPr lang="en-US" altLang="zh-CN" b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0">
                <a:latin typeface="宋体" pitchFamily="2" charset="-122"/>
                <a:ea typeface="宋体" pitchFamily="2" charset="-122"/>
              </a:rPr>
              <a:t>如今的用户不再需要计算机知识</a:t>
            </a:r>
            <a:endParaRPr lang="en-US" altLang="zh-CN" b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533400" y="42672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b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Rectangle 2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533400" y="-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ea typeface="宋体" panose="02010600030101010101" pitchFamily="2" charset="-122"/>
                <a:cs typeface="+mj-cs"/>
              </a:rPr>
              <a:t/>
            </a:r>
            <a:br>
              <a:rPr lang="en-US" dirty="0" smtClean="0">
                <a:ea typeface="宋体" panose="02010600030101010101" pitchFamily="2" charset="-122"/>
                <a:cs typeface="+mj-cs"/>
              </a:rPr>
            </a:br>
            <a:r>
              <a:rPr lang="en-US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1.2 </a:t>
            </a:r>
            <a:r>
              <a:rPr lang="zh-CN" altLang="en-US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计算机的</a:t>
            </a:r>
            <a:r>
              <a:rPr lang="zh-CN" altLang="en-US" dirty="0" smtClean="0">
                <a:ea typeface="宋体" panose="02010600030101010101" pitchFamily="2" charset="-122"/>
                <a:cs typeface="+mj-cs"/>
              </a:rPr>
              <a:t>历史</a:t>
            </a:r>
            <a:r>
              <a:rPr lang="en-US" altLang="zh-CN" b="0" dirty="0" smtClean="0">
                <a:ea typeface="宋体" panose="02010600030101010101" pitchFamily="2" charset="-122"/>
                <a:cs typeface="+mj-cs"/>
              </a:rPr>
              <a:t>—</a:t>
            </a:r>
            <a:r>
              <a:rPr lang="zh-CN" altLang="en-US" dirty="0" smtClean="0">
                <a:ea typeface="宋体" panose="02010600030101010101" pitchFamily="2" charset="-122"/>
                <a:cs typeface="+mj-cs"/>
              </a:rPr>
              <a:t>第五代软件</a:t>
            </a:r>
            <a:r>
              <a:rPr lang="zh-CN" altLang="en-US" sz="2400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1990-</a:t>
            </a:r>
            <a:r>
              <a:rPr lang="zh-CN" altLang="en-US" sz="2400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至今）</a:t>
            </a:r>
            <a:endParaRPr lang="en-US" sz="240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6" name="Rectangle 28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1.3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计算工具与计算学科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工具</a:t>
            </a:r>
            <a:endParaRPr lang="en-US" dirty="0">
              <a:solidFill>
                <a:schemeClr val="tx1"/>
              </a:solidFill>
              <a:ea typeface="宋体" panose="02010600030101010101" pitchFamily="2" charset="-122"/>
              <a:cs typeface="+mj-cs"/>
            </a:endParaRPr>
          </a:p>
        </p:txBody>
      </p:sp>
      <p:sp>
        <p:nvSpPr>
          <p:cNvPr id="28675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402FD38D-582E-4AC7-ADF7-28A521072594}" type="slidenum">
              <a:rPr lang="en-US" altLang="zh-CN" sz="1400" smtClean="0">
                <a:latin typeface="宋体" pitchFamily="2" charset="-122"/>
                <a:ea typeface="宋体" pitchFamily="2" charset="-122"/>
              </a:rPr>
              <a:pPr/>
              <a:t>22</a:t>
            </a:fld>
            <a:endParaRPr lang="en-US" altLang="zh-CN" sz="140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838200" y="15240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zh-CN" sz="2800" b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677" name="Oval 10"/>
          <p:cNvSpPr>
            <a:spLocks noChangeArrowheads="1"/>
          </p:cNvSpPr>
          <p:nvPr/>
        </p:nvSpPr>
        <p:spPr bwMode="auto">
          <a:xfrm>
            <a:off x="2740025" y="1447800"/>
            <a:ext cx="3352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200" b="0">
                <a:latin typeface="宋体" pitchFamily="2" charset="-122"/>
                <a:ea typeface="宋体" pitchFamily="2" charset="-122"/>
              </a:rPr>
              <a:t>程序员</a:t>
            </a:r>
            <a:r>
              <a:rPr lang="en-US" altLang="zh-CN" sz="2200" b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200" b="0">
                <a:latin typeface="宋体" pitchFamily="2" charset="-122"/>
                <a:ea typeface="宋体" pitchFamily="2" charset="-122"/>
              </a:rPr>
              <a:t>用户</a:t>
            </a:r>
          </a:p>
        </p:txBody>
      </p:sp>
      <p:sp>
        <p:nvSpPr>
          <p:cNvPr id="28678" name="Oval 12"/>
          <p:cNvSpPr>
            <a:spLocks noChangeArrowheads="1"/>
          </p:cNvSpPr>
          <p:nvPr/>
        </p:nvSpPr>
        <p:spPr bwMode="auto">
          <a:xfrm>
            <a:off x="4876800" y="2514600"/>
            <a:ext cx="3962400" cy="12192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200" b="0">
                <a:latin typeface="宋体" pitchFamily="2" charset="-122"/>
                <a:ea typeface="宋体" pitchFamily="2" charset="-122"/>
              </a:rPr>
              <a:t>应用程序员</a:t>
            </a:r>
            <a:r>
              <a:rPr lang="en-US" altLang="zh-CN" sz="2200" b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200" b="0">
                <a:latin typeface="宋体" pitchFamily="2" charset="-122"/>
                <a:ea typeface="宋体" pitchFamily="2" charset="-122"/>
              </a:rPr>
              <a:t>使用工具</a:t>
            </a:r>
            <a:r>
              <a:rPr lang="en-US" altLang="zh-CN" sz="2200" b="0">
                <a:latin typeface="宋体" pitchFamily="2" charset="-122"/>
                <a:ea typeface="宋体" pitchFamily="2" charset="-122"/>
              </a:rPr>
              <a:t>)</a:t>
            </a:r>
          </a:p>
        </p:txBody>
      </p:sp>
      <p:sp>
        <p:nvSpPr>
          <p:cNvPr id="28679" name="Oval 14"/>
          <p:cNvSpPr>
            <a:spLocks noChangeArrowheads="1"/>
          </p:cNvSpPr>
          <p:nvPr/>
        </p:nvSpPr>
        <p:spPr bwMode="auto">
          <a:xfrm>
            <a:off x="1600200" y="4724400"/>
            <a:ext cx="3657600" cy="990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200" b="0">
                <a:latin typeface="宋体" pitchFamily="2" charset="-122"/>
                <a:ea typeface="宋体" pitchFamily="2" charset="-122"/>
              </a:rPr>
              <a:t>没有电脑背景知识的用户</a:t>
            </a:r>
          </a:p>
        </p:txBody>
      </p:sp>
      <p:sp>
        <p:nvSpPr>
          <p:cNvPr id="28680" name="Line 15"/>
          <p:cNvSpPr>
            <a:spLocks noChangeShapeType="1"/>
          </p:cNvSpPr>
          <p:nvPr/>
        </p:nvSpPr>
        <p:spPr bwMode="auto">
          <a:xfrm flipH="1">
            <a:off x="51816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1" name="Line 16"/>
          <p:cNvSpPr>
            <a:spLocks noChangeShapeType="1"/>
          </p:cNvSpPr>
          <p:nvPr/>
        </p:nvSpPr>
        <p:spPr bwMode="auto">
          <a:xfrm flipH="1">
            <a:off x="68580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2" name="Line 18"/>
          <p:cNvSpPr>
            <a:spLocks noChangeShapeType="1"/>
          </p:cNvSpPr>
          <p:nvPr/>
        </p:nvSpPr>
        <p:spPr bwMode="auto">
          <a:xfrm flipH="1">
            <a:off x="2438400" y="2057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3" name="Oval 20"/>
          <p:cNvSpPr>
            <a:spLocks noChangeArrowheads="1"/>
          </p:cNvSpPr>
          <p:nvPr/>
        </p:nvSpPr>
        <p:spPr bwMode="auto">
          <a:xfrm>
            <a:off x="533400" y="2514600"/>
            <a:ext cx="3962400" cy="12192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200" b="0">
                <a:latin typeface="宋体" pitchFamily="2" charset="-122"/>
                <a:ea typeface="宋体" pitchFamily="2" charset="-122"/>
              </a:rPr>
              <a:t>系统程序员</a:t>
            </a:r>
            <a:r>
              <a:rPr lang="en-US" altLang="zh-CN" sz="2200" b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200" b="0">
                <a:latin typeface="宋体" pitchFamily="2" charset="-122"/>
                <a:ea typeface="宋体" pitchFamily="2" charset="-122"/>
              </a:rPr>
              <a:t>建立工具</a:t>
            </a:r>
            <a:r>
              <a:rPr lang="en-US" altLang="zh-CN" sz="2200" b="0">
                <a:latin typeface="宋体" pitchFamily="2" charset="-122"/>
              </a:rPr>
              <a:t>)</a:t>
            </a:r>
          </a:p>
        </p:txBody>
      </p:sp>
      <p:sp>
        <p:nvSpPr>
          <p:cNvPr id="28684" name="Rectangle 21"/>
          <p:cNvSpPr>
            <a:spLocks noChangeArrowheads="1"/>
          </p:cNvSpPr>
          <p:nvPr/>
        </p:nvSpPr>
        <p:spPr bwMode="auto">
          <a:xfrm>
            <a:off x="4800600" y="4191000"/>
            <a:ext cx="4114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b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0">
                <a:latin typeface="宋体" pitchFamily="2" charset="-122"/>
                <a:ea typeface="宋体" pitchFamily="2" charset="-122"/>
              </a:rPr>
              <a:t>特定领域程序</a:t>
            </a:r>
            <a:endParaRPr lang="zh-CN" altLang="en-US" sz="2200" b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685" name="Line 22"/>
          <p:cNvSpPr>
            <a:spLocks noChangeShapeType="1"/>
          </p:cNvSpPr>
          <p:nvPr/>
        </p:nvSpPr>
        <p:spPr bwMode="auto">
          <a:xfrm>
            <a:off x="5791200" y="2133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2" name="Picture 8" descr="https://timgsa.baidu.com/timg?image&amp;quality=80&amp;size=b9999_10000&amp;sec=1537962142777&amp;di=4968cdf7c0ba21e65bcc738d8d8d09c0&amp;imgtype=0&amp;src=http%3A%2F%2Fimg2.ooopic.com%2F12%2F65%2F09%2F32bOOOPIC3d_2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46" y="3581912"/>
            <a:ext cx="1463763" cy="1463764"/>
          </a:xfrm>
          <a:prstGeom prst="ellipse">
            <a:avLst/>
          </a:prstGeom>
          <a:noFill/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3568" name="Rectangle 1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229600" cy="2667000"/>
          </a:xfrm>
        </p:spPr>
        <p:txBody>
          <a:bodyPr/>
          <a:lstStyle/>
          <a:p>
            <a:pPr marL="0" indent="0" algn="just" eaLnBrk="1" hangingPunct="1">
              <a:buFontTx/>
              <a:buNone/>
              <a:defRPr/>
            </a:pP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计算机作为学科要完成自动化的目的，从业人员需具备：</a:t>
            </a:r>
            <a:endParaRPr lang="en-US" altLang="zh-CN" sz="24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just" eaLnBrk="1" hangingPunct="1">
              <a:buFont typeface="Wingdings" pitchFamily="2" charset="2"/>
              <a:buChar char="u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算法思想：能够用按部就班的过程表示问题，从而解决它们；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 eaLnBrk="1" hangingPunct="1">
              <a:buFont typeface="Wingdings" pitchFamily="2" charset="2"/>
              <a:buChar char="u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表示法：用能被有效处理的方式存储数据；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 eaLnBrk="1" hangingPunct="1">
              <a:buFont typeface="Wingdings" pitchFamily="2" charset="2"/>
              <a:buChar char="u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程序设计：把算法思想和表示法组织在计算机软件中；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 eaLnBrk="1" hangingPunct="1">
              <a:buFont typeface="Wingdings" pitchFamily="2" charset="2"/>
              <a:buChar char="u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设计：使软件满足一种用途。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9700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A06DACFB-3695-4D63-BF63-FAC410EBBAB2}" type="slidenum">
              <a:rPr lang="en-US" altLang="zh-CN" sz="1400" smtClean="0">
                <a:latin typeface="宋体" pitchFamily="2" charset="-122"/>
              </a:rPr>
              <a:pPr/>
              <a:t>23</a:t>
            </a:fld>
            <a:endParaRPr lang="en-US" altLang="zh-CN" sz="1400" smtClean="0">
              <a:latin typeface="宋体" pitchFamily="2" charset="-122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solidFill>
                  <a:schemeClr val="bg1"/>
                </a:solidFill>
                <a:latin typeface="宋体" pitchFamily="2" charset="-122"/>
              </a:rPr>
              <a:t>21</a:t>
            </a:r>
          </a:p>
        </p:txBody>
      </p:sp>
      <p:sp>
        <p:nvSpPr>
          <p:cNvPr id="8" name="Rectangle 28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1.3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计算工具与计算学科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—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学科</a:t>
            </a:r>
            <a:endParaRPr lang="en-US" dirty="0">
              <a:solidFill>
                <a:schemeClr val="tx1"/>
              </a:solidFill>
              <a:ea typeface="宋体" panose="02010600030101010101" pitchFamily="2" charset="-122"/>
              <a:cs typeface="+mj-c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35000" y="5029200"/>
            <a:ext cx="7391400" cy="52387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0" i="1" dirty="0">
                <a:latin typeface="宋体" pitchFamily="2" charset="-122"/>
                <a:ea typeface="宋体" pitchFamily="2" charset="-122"/>
              </a:rPr>
              <a:t>计算机科学是一门数学，科学，还是工程学科？</a:t>
            </a:r>
          </a:p>
        </p:txBody>
      </p:sp>
      <p:sp>
        <p:nvSpPr>
          <p:cNvPr id="4" name="椭圆形标注 3"/>
          <p:cNvSpPr/>
          <p:nvPr/>
        </p:nvSpPr>
        <p:spPr bwMode="auto">
          <a:xfrm>
            <a:off x="2971800" y="3719513"/>
            <a:ext cx="3130550" cy="790575"/>
          </a:xfrm>
          <a:prstGeom prst="wedgeEllipseCallout">
            <a:avLst>
              <a:gd name="adj1" fmla="val -76181"/>
              <a:gd name="adj2" fmla="val 351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What about you?</a:t>
            </a:r>
            <a:endParaRPr lang="zh-CN" altLang="en-US" b="0" dirty="0">
              <a:solidFill>
                <a:srgbClr val="000000"/>
              </a:solidFill>
              <a:latin typeface="Times New Roman" pitchFamily="18" charset="0"/>
              <a:ea typeface="ＭＳ Ｐゴシック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0" name="Rectangle 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7350" y="1173163"/>
            <a:ext cx="4114800" cy="7318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+mj-cs"/>
              </a:rPr>
              <a:t>系统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+mj-cs"/>
              </a:rPr>
              <a:t>区</a:t>
            </a:r>
            <a:endParaRPr lang="en-US" dirty="0">
              <a:solidFill>
                <a:schemeClr val="tx1"/>
              </a:solidFill>
              <a:ea typeface="宋体" panose="02010600030101010101" pitchFamily="2" charset="-122"/>
              <a:cs typeface="+mj-cs"/>
            </a:endParaRPr>
          </a:p>
        </p:txBody>
      </p:sp>
      <p:sp>
        <p:nvSpPr>
          <p:cNvPr id="24591" name="Rectangle 1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4572000" cy="3733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anose="02010600030101010101" pitchFamily="2" charset="-122"/>
                <a:cs typeface="+mn-cs"/>
              </a:rPr>
              <a:t>算法和数据结构</a:t>
            </a:r>
            <a:endParaRPr lang="en-US" altLang="zh-CN" dirty="0">
              <a:ea typeface="宋体" panose="0201060003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US" dirty="0">
                <a:ea typeface="宋体" panose="02010600030101010101" pitchFamily="2" charset="-122"/>
                <a:cs typeface="+mn-cs"/>
              </a:rPr>
              <a:t>编程语言</a:t>
            </a:r>
            <a:endParaRPr lang="en-US" altLang="zh-CN" dirty="0">
              <a:ea typeface="宋体" panose="0201060003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US" dirty="0">
                <a:ea typeface="宋体" panose="02010600030101010101" pitchFamily="2" charset="-122"/>
                <a:cs typeface="+mn-cs"/>
              </a:rPr>
              <a:t>架构</a:t>
            </a:r>
            <a:endParaRPr lang="en-US" altLang="zh-CN" dirty="0">
              <a:ea typeface="宋体" panose="0201060003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US" dirty="0">
                <a:ea typeface="宋体" panose="02010600030101010101" pitchFamily="2" charset="-122"/>
                <a:cs typeface="+mn-cs"/>
              </a:rPr>
              <a:t>操作系统</a:t>
            </a:r>
            <a:endParaRPr lang="en-US" altLang="zh-CN" dirty="0">
              <a:ea typeface="宋体" panose="0201060003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US" dirty="0">
                <a:ea typeface="宋体" panose="02010600030101010101" pitchFamily="2" charset="-122"/>
                <a:cs typeface="+mn-cs"/>
              </a:rPr>
              <a:t>软件工程</a:t>
            </a:r>
            <a:endParaRPr lang="en-US" altLang="zh-CN" dirty="0">
              <a:ea typeface="宋体" panose="0201060003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US" dirty="0">
                <a:ea typeface="宋体" panose="02010600030101010101" pitchFamily="2" charset="-122"/>
                <a:cs typeface="+mn-cs"/>
              </a:rPr>
              <a:t>人机交互</a:t>
            </a:r>
            <a:endParaRPr lang="en-US" dirty="0"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7596AE83-F566-46A9-8090-3624642FE9D6}" type="slidenum">
              <a:rPr lang="en-US" altLang="zh-CN" sz="1400" smtClean="0">
                <a:latin typeface="宋体" pitchFamily="2" charset="-122"/>
              </a:rPr>
              <a:pPr/>
              <a:t>24</a:t>
            </a:fld>
            <a:endParaRPr lang="en-US" altLang="zh-CN" sz="1400" smtClean="0">
              <a:latin typeface="宋体" pitchFamily="2" charset="-122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solidFill>
                  <a:schemeClr val="bg1"/>
                </a:solidFill>
                <a:latin typeface="宋体" pitchFamily="2" charset="-122"/>
              </a:rPr>
              <a:t>23</a:t>
            </a:r>
          </a:p>
        </p:txBody>
      </p:sp>
      <p:sp>
        <p:nvSpPr>
          <p:cNvPr id="30726" name="Text Box 8"/>
          <p:cNvSpPr txBox="1">
            <a:spLocks noChangeArrowheads="1"/>
          </p:cNvSpPr>
          <p:nvPr/>
        </p:nvSpPr>
        <p:spPr bwMode="auto">
          <a:xfrm>
            <a:off x="533400" y="42672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b="0">
              <a:latin typeface="宋体" pitchFamily="2" charset="-122"/>
            </a:endParaRPr>
          </a:p>
        </p:txBody>
      </p:sp>
      <p:sp>
        <p:nvSpPr>
          <p:cNvPr id="8" name="Rectangle 28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533400" y="1524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1.3</a:t>
            </a:r>
            <a:r>
              <a:rPr lang="zh-CN" altLang="en-US" smtClean="0">
                <a:solidFill>
                  <a:schemeClr val="tx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计算工具与计算学科</a:t>
            </a: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—</a:t>
            </a:r>
            <a:r>
              <a:rPr lang="zh-CN" altLang="en-US" smtClean="0">
                <a:solidFill>
                  <a:schemeClr val="tx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学科</a:t>
            </a:r>
            <a:endParaRPr lang="en-US" dirty="0">
              <a:solidFill>
                <a:schemeClr val="tx1"/>
              </a:solidFill>
              <a:ea typeface="宋体" panose="02010600030101010101" pitchFamily="2" charset="-122"/>
              <a:cs typeface="+mj-cs"/>
            </a:endParaRPr>
          </a:p>
        </p:txBody>
      </p:sp>
      <p:sp>
        <p:nvSpPr>
          <p:cNvPr id="9" name="Rectangle 14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4495800" y="1143000"/>
            <a:ext cx="449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+mj-cs"/>
              </a:rPr>
              <a:t>应用区</a:t>
            </a:r>
            <a:endParaRPr lang="en-US" dirty="0">
              <a:solidFill>
                <a:schemeClr val="tx1"/>
              </a:solidFill>
              <a:ea typeface="宋体" panose="02010600030101010101" pitchFamily="2" charset="-122"/>
              <a:cs typeface="+mj-cs"/>
            </a:endParaRPr>
          </a:p>
        </p:txBody>
      </p:sp>
      <p:sp>
        <p:nvSpPr>
          <p:cNvPr id="10" name="Rectangle 15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4876800" y="2057400"/>
            <a:ext cx="4419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b="0" dirty="0" smtClean="0">
                <a:ea typeface="宋体" panose="02010600030101010101" pitchFamily="2" charset="-122"/>
                <a:cs typeface="+mn-cs"/>
              </a:rPr>
              <a:t>数字与符号的计算</a:t>
            </a:r>
            <a:endParaRPr lang="en-US" altLang="zh-CN" b="0" dirty="0" smtClean="0">
              <a:ea typeface="宋体" panose="0201060003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US" b="0" dirty="0" smtClean="0">
                <a:ea typeface="宋体" panose="02010600030101010101" pitchFamily="2" charset="-122"/>
                <a:cs typeface="+mn-cs"/>
              </a:rPr>
              <a:t>数据库与信息获取</a:t>
            </a:r>
            <a:endParaRPr lang="en-US" altLang="zh-CN" b="0" dirty="0" smtClean="0">
              <a:ea typeface="宋体" panose="0201060003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US" b="0" dirty="0" smtClean="0">
                <a:ea typeface="宋体" panose="02010600030101010101" pitchFamily="2" charset="-122"/>
                <a:cs typeface="+mn-cs"/>
              </a:rPr>
              <a:t>智能系统</a:t>
            </a:r>
            <a:endParaRPr lang="en-US" altLang="zh-CN" b="0" dirty="0" smtClean="0">
              <a:ea typeface="宋体" panose="0201060003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US" b="0" dirty="0" smtClean="0">
                <a:ea typeface="宋体" panose="02010600030101010101" pitchFamily="2" charset="-122"/>
                <a:cs typeface="+mn-cs"/>
              </a:rPr>
              <a:t>图形与计算机视觉</a:t>
            </a:r>
            <a:endParaRPr lang="en-US" altLang="zh-CN" b="0" dirty="0" smtClean="0">
              <a:ea typeface="宋体" panose="0201060003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US" b="0" dirty="0" smtClean="0">
                <a:ea typeface="宋体" panose="02010600030101010101" pitchFamily="2" charset="-122"/>
                <a:cs typeface="+mn-cs"/>
              </a:rPr>
              <a:t>网络为中心的计算</a:t>
            </a:r>
            <a:endParaRPr lang="en-US" altLang="zh-CN" b="0" dirty="0" smtClean="0">
              <a:ea typeface="宋体" panose="0201060003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US" b="0" dirty="0" smtClean="0">
                <a:ea typeface="宋体" panose="02010600030101010101" pitchFamily="2" charset="-122"/>
                <a:cs typeface="+mn-cs"/>
              </a:rPr>
              <a:t>计算科学</a:t>
            </a:r>
            <a:endParaRPr lang="en-US" b="0" dirty="0"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419600" y="2057400"/>
            <a:ext cx="0" cy="3505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>
            <a:off x="533400" y="1066800"/>
            <a:ext cx="82296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anose="02010600030101010101" pitchFamily="2" charset="-122"/>
                <a:cs typeface="+mj-cs"/>
              </a:rPr>
              <a:t>我是谁</a:t>
            </a:r>
            <a:r>
              <a:rPr lang="en-US" dirty="0">
                <a:ea typeface="宋体" panose="02010600030101010101" pitchFamily="2" charset="-122"/>
                <a:cs typeface="+mj-cs"/>
              </a:rPr>
              <a:t>?</a:t>
            </a:r>
          </a:p>
        </p:txBody>
      </p:sp>
      <p:sp>
        <p:nvSpPr>
          <p:cNvPr id="31747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F9C8A98D-D708-4BA7-B49A-9EE834AAB748}" type="slidenum">
              <a:rPr lang="en-US" altLang="zh-CN" sz="1400" b="0" smtClean="0">
                <a:latin typeface="宋体" pitchFamily="2" charset="-122"/>
              </a:rPr>
              <a:pPr/>
              <a:t>25</a:t>
            </a:fld>
            <a:endParaRPr lang="en-US" altLang="zh-CN" sz="1400" b="0" smtClean="0">
              <a:latin typeface="宋体" pitchFamily="2" charset="-122"/>
            </a:endParaRP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990600" y="5029200"/>
            <a:ext cx="6934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zh-CN" b="0">
              <a:latin typeface="宋体" pitchFamily="2" charset="-122"/>
            </a:endParaRPr>
          </a:p>
        </p:txBody>
      </p:sp>
      <p:sp>
        <p:nvSpPr>
          <p:cNvPr id="31749" name="Rectangle 8"/>
          <p:cNvSpPr>
            <a:spLocks noChangeArrowheads="1"/>
          </p:cNvSpPr>
          <p:nvPr/>
        </p:nvSpPr>
        <p:spPr bwMode="auto">
          <a:xfrm>
            <a:off x="1066800" y="5029200"/>
            <a:ext cx="6705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b="0" i="1">
                <a:latin typeface="宋体" pitchFamily="2" charset="-122"/>
                <a:ea typeface="宋体" pitchFamily="2" charset="-122"/>
              </a:rPr>
              <a:t>你能列举出我的简历上的三条信息吗？</a:t>
            </a:r>
          </a:p>
        </p:txBody>
      </p:sp>
      <p:pic>
        <p:nvPicPr>
          <p:cNvPr id="3175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143000"/>
            <a:ext cx="2336800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anose="02010600030101010101" pitchFamily="2" charset="-122"/>
                <a:cs typeface="+mj-cs"/>
              </a:rPr>
              <a:t>道德问题</a:t>
            </a:r>
            <a:endParaRPr lang="en-US" dirty="0">
              <a:ea typeface="宋体" panose="02010600030101010101" pitchFamily="2" charset="-122"/>
              <a:cs typeface="+mj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altLang="zh-CN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Tenth Strand</a:t>
            </a:r>
          </a:p>
          <a:p>
            <a:pPr eaLnBrk="1" hangingPunct="1">
              <a:buFont typeface="Times" charset="0"/>
              <a:buNone/>
            </a:pPr>
            <a:endParaRPr lang="en-US" altLang="zh-CN" sz="200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altLang="zh-CN" sz="2800" i="1" smtClean="0">
                <a:ea typeface="宋体" pitchFamily="2" charset="-122"/>
                <a:cs typeface="Times New Roman" pitchFamily="18" charset="0"/>
              </a:rPr>
              <a:t>	 </a:t>
            </a:r>
            <a:r>
              <a:rPr lang="zh-CN" altLang="en-US" sz="2800" i="1" smtClean="0">
                <a:ea typeface="宋体" pitchFamily="2" charset="-122"/>
                <a:cs typeface="Times New Roman" pitchFamily="18" charset="0"/>
              </a:rPr>
              <a:t>什么是</a:t>
            </a:r>
            <a:r>
              <a:rPr lang="en-US" altLang="zh-CN" sz="2800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tenth strand?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ImpactCS</a:t>
            </a:r>
            <a:r>
              <a:rPr lang="zh-CN" altLang="en-US" i="1" smtClean="0">
                <a:ea typeface="宋体" pitchFamily="2" charset="-122"/>
              </a:rPr>
              <a:t>项目是什么</a:t>
            </a:r>
            <a:r>
              <a:rPr lang="en-US" altLang="zh-CN" i="1" smtClean="0">
                <a:latin typeface="Times New Roman" pitchFamily="18" charset="0"/>
                <a:ea typeface="宋体" pitchFamily="2" charset="-122"/>
              </a:rPr>
              <a:t>?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i="1" smtClean="0">
                <a:ea typeface="宋体" pitchFamily="2" charset="-122"/>
              </a:rPr>
              <a:t>项目的结果是什么</a:t>
            </a:r>
            <a:r>
              <a:rPr lang="en-US" altLang="zh-CN" i="1" smtClean="0">
                <a:latin typeface="Times New Roman" pitchFamily="18" charset="0"/>
                <a:ea typeface="宋体" pitchFamily="2" charset="-122"/>
              </a:rPr>
              <a:t>?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i="1" smtClean="0">
                <a:ea typeface="宋体" pitchFamily="2" charset="-122"/>
              </a:rPr>
              <a:t>“计算机道德”的概念哪些方面是较模糊的</a:t>
            </a:r>
            <a:r>
              <a:rPr lang="en-US" altLang="zh-CN" i="1" smtClean="0">
                <a:latin typeface="Times New Roman" pitchFamily="18" charset="0"/>
                <a:ea typeface="宋体" pitchFamily="2" charset="-122"/>
              </a:rPr>
              <a:t>?</a:t>
            </a:r>
          </a:p>
        </p:txBody>
      </p:sp>
      <p:sp>
        <p:nvSpPr>
          <p:cNvPr id="32772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9C543153-C867-48C6-96A6-333F361CD3E0}" type="slidenum">
              <a:rPr lang="en-US" altLang="zh-CN" sz="1400" smtClean="0">
                <a:latin typeface="宋体" pitchFamily="2" charset="-122"/>
              </a:rPr>
              <a:pPr/>
              <a:t>26</a:t>
            </a:fld>
            <a:endParaRPr lang="en-US" altLang="zh-CN" sz="140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i="1" dirty="0">
                <a:ea typeface="宋体" panose="02010600030101010101" pitchFamily="2" charset="-122"/>
                <a:cs typeface="+mj-cs"/>
              </a:rPr>
              <a:t>你知道吗</a:t>
            </a:r>
            <a:r>
              <a:rPr lang="en-US" i="1" dirty="0">
                <a:ea typeface="宋体" panose="02010600030101010101" pitchFamily="2" charset="-122"/>
                <a:cs typeface="+mj-cs"/>
              </a:rPr>
              <a:t>?</a:t>
            </a:r>
            <a:endParaRPr lang="en-US" dirty="0">
              <a:ea typeface="宋体" panose="02010600030101010101" pitchFamily="2" charset="-122"/>
              <a:cs typeface="+mj-cs"/>
            </a:endParaRPr>
          </a:p>
        </p:txBody>
      </p:sp>
      <p:sp>
        <p:nvSpPr>
          <p:cNvPr id="33795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D4201EC-9123-4A93-94DD-EB3BB7EB8D54}" type="slidenum">
              <a:rPr lang="en-US" altLang="zh-CN" sz="1400" smtClean="0">
                <a:latin typeface="宋体" pitchFamily="2" charset="-122"/>
              </a:rPr>
              <a:pPr/>
              <a:t>27</a:t>
            </a:fld>
            <a:endParaRPr lang="en-US" altLang="zh-CN" sz="1400" smtClean="0">
              <a:latin typeface="宋体" pitchFamily="2" charset="-122"/>
            </a:endParaRPr>
          </a:p>
        </p:txBody>
      </p:sp>
      <p:pic>
        <p:nvPicPr>
          <p:cNvPr id="33796" name="Picture 4" descr="41493_DSGN_question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655320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7"/>
          <p:cNvSpPr>
            <a:spLocks noChangeArrowheads="1"/>
          </p:cNvSpPr>
          <p:nvPr/>
        </p:nvSpPr>
        <p:spPr bwMode="auto">
          <a:xfrm>
            <a:off x="2057400" y="1676400"/>
            <a:ext cx="5562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zh-CN" altLang="en-US" sz="2000" b="0" i="1">
                <a:latin typeface="宋体" pitchFamily="2" charset="-122"/>
              </a:rPr>
              <a:t>什么电脑公司在车库里成立？</a:t>
            </a:r>
          </a:p>
          <a:p>
            <a:pPr eaLnBrk="1" hangingPunct="1"/>
            <a:endParaRPr lang="zh-CN" altLang="en-US" sz="2000" b="0" i="1">
              <a:latin typeface="宋体" pitchFamily="2" charset="-122"/>
            </a:endParaRPr>
          </a:p>
          <a:p>
            <a:pPr eaLnBrk="1" hangingPunct="1"/>
            <a:r>
              <a:rPr lang="zh-CN" altLang="en-US" sz="2000" b="0" i="1">
                <a:latin typeface="宋体" pitchFamily="2" charset="-122"/>
              </a:rPr>
              <a:t>什么公司让乔布斯和沃兹尼亚克离开了？</a:t>
            </a:r>
          </a:p>
          <a:p>
            <a:pPr eaLnBrk="1" hangingPunct="1"/>
            <a:endParaRPr lang="zh-CN" altLang="en-US" sz="2000" b="0" i="1">
              <a:latin typeface="宋体" pitchFamily="2" charset="-122"/>
            </a:endParaRPr>
          </a:p>
          <a:p>
            <a:pPr eaLnBrk="1" hangingPunct="1"/>
            <a:r>
              <a:rPr lang="zh-CN" altLang="en-US" sz="2000" b="0" i="1">
                <a:latin typeface="宋体" pitchFamily="2" charset="-122"/>
              </a:rPr>
              <a:t>恐怖分子检测中使用了什么样的数学分支？</a:t>
            </a:r>
          </a:p>
          <a:p>
            <a:pPr eaLnBrk="1" hangingPunct="1"/>
            <a:endParaRPr lang="zh-CN" altLang="en-US" sz="2000" b="0" i="1">
              <a:latin typeface="宋体" pitchFamily="2" charset="-122"/>
            </a:endParaRPr>
          </a:p>
          <a:p>
            <a:pPr eaLnBrk="1" hangingPunct="1"/>
            <a:r>
              <a:rPr lang="zh-CN" altLang="en-US" sz="2000" b="0" i="1">
                <a:latin typeface="宋体" pitchFamily="2" charset="-122"/>
              </a:rPr>
              <a:t>什么是阅读室？</a:t>
            </a:r>
          </a:p>
          <a:p>
            <a:pPr eaLnBrk="1" hangingPunct="1"/>
            <a:endParaRPr lang="zh-CN" altLang="en-US" sz="2000" b="0" i="1">
              <a:latin typeface="宋体" pitchFamily="2" charset="-122"/>
            </a:endParaRPr>
          </a:p>
          <a:p>
            <a:pPr eaLnBrk="1" hangingPunct="1"/>
            <a:r>
              <a:rPr lang="zh-CN" altLang="en-US" sz="2000" b="0" i="1">
                <a:latin typeface="宋体" pitchFamily="2" charset="-122"/>
              </a:rPr>
              <a:t>第一个</a:t>
            </a:r>
            <a:r>
              <a:rPr lang="en-US" altLang="zh-CN" sz="2000" b="0" i="1">
                <a:latin typeface="宋体" pitchFamily="2" charset="-122"/>
              </a:rPr>
              <a:t>CS</a:t>
            </a:r>
            <a:r>
              <a:rPr lang="zh-CN" altLang="en-US" sz="2000" b="0" i="1">
                <a:latin typeface="宋体" pitchFamily="2" charset="-122"/>
              </a:rPr>
              <a:t>部门何时何地成立？</a:t>
            </a:r>
            <a:endParaRPr lang="zh-CN" altLang="en-US" b="0">
              <a:latin typeface="宋体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743200" y="5264150"/>
            <a:ext cx="4953000" cy="457200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0"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n-US" altLang="zh-CN" sz="2000" b="0" i="1" dirty="0">
                <a:latin typeface="宋体" pitchFamily="2" charset="-122"/>
              </a:rPr>
              <a:t>1-38</a:t>
            </a:r>
            <a:r>
              <a:rPr lang="zh-CN" altLang="en-US" sz="2000" b="0" i="1" dirty="0">
                <a:latin typeface="宋体" pitchFamily="2" charset="-122"/>
              </a:rPr>
              <a:t>、</a:t>
            </a:r>
            <a:r>
              <a:rPr lang="en-US" altLang="zh-CN" sz="2000" b="0" i="1" dirty="0">
                <a:latin typeface="宋体" pitchFamily="2" charset="-122"/>
              </a:rPr>
              <a:t>39</a:t>
            </a:r>
            <a:r>
              <a:rPr lang="zh-CN" altLang="en-US" sz="2000" b="0" i="1" dirty="0">
                <a:latin typeface="宋体" pitchFamily="2" charset="-122"/>
              </a:rPr>
              <a:t>、</a:t>
            </a:r>
            <a:r>
              <a:rPr lang="en-US" altLang="zh-CN" sz="2000" b="0" i="1" dirty="0">
                <a:latin typeface="宋体" pitchFamily="2" charset="-122"/>
              </a:rPr>
              <a:t>42</a:t>
            </a:r>
            <a:r>
              <a:rPr lang="zh-CN" altLang="en-US" sz="2000" b="0" i="1" dirty="0">
                <a:latin typeface="宋体" pitchFamily="2" charset="-122"/>
              </a:rPr>
              <a:t>、</a:t>
            </a:r>
            <a:r>
              <a:rPr lang="en-US" altLang="zh-CN" sz="2000" b="0" i="1" dirty="0">
                <a:latin typeface="宋体" pitchFamily="2" charset="-122"/>
              </a:rPr>
              <a:t>44</a:t>
            </a:r>
            <a:r>
              <a:rPr lang="zh-CN" altLang="en-US" sz="2000" b="0" i="1" dirty="0">
                <a:latin typeface="宋体" pitchFamily="2" charset="-122"/>
              </a:rPr>
              <a:t>、</a:t>
            </a:r>
            <a:r>
              <a:rPr lang="en-US" altLang="zh-CN" sz="2000" b="0" i="1" dirty="0">
                <a:latin typeface="宋体" pitchFamily="2" charset="-122"/>
              </a:rPr>
              <a:t>46</a:t>
            </a:r>
            <a:r>
              <a:rPr lang="zh-CN" altLang="en-US" sz="2000" b="0" i="1" dirty="0">
                <a:latin typeface="宋体" pitchFamily="2" charset="-122"/>
              </a:rPr>
              <a:t>、</a:t>
            </a:r>
            <a:r>
              <a:rPr lang="en-US" altLang="zh-CN" sz="2000" b="0" i="1" dirty="0">
                <a:latin typeface="宋体" pitchFamily="2" charset="-122"/>
              </a:rPr>
              <a:t>49</a:t>
            </a:r>
            <a:r>
              <a:rPr lang="zh-CN" altLang="en-US" sz="2000" b="0" i="1" dirty="0">
                <a:latin typeface="宋体" pitchFamily="2" charset="-122"/>
              </a:rPr>
              <a:t>、</a:t>
            </a:r>
            <a:r>
              <a:rPr lang="en-US" altLang="zh-CN" sz="2000" b="0" i="1" dirty="0">
                <a:latin typeface="宋体" pitchFamily="2" charset="-122"/>
              </a:rPr>
              <a:t>52</a:t>
            </a:r>
            <a:r>
              <a:rPr lang="zh-CN" altLang="en-US" sz="2000" b="0" i="1" dirty="0">
                <a:latin typeface="宋体" pitchFamily="2" charset="-122"/>
              </a:rPr>
              <a:t>、</a:t>
            </a:r>
            <a:r>
              <a:rPr lang="en-US" altLang="zh-CN" sz="2000" b="0" i="1" dirty="0">
                <a:latin typeface="宋体" pitchFamily="2" charset="-122"/>
              </a:rPr>
              <a:t>53</a:t>
            </a:r>
            <a:r>
              <a:rPr lang="zh-CN" altLang="en-US" sz="2000" b="0" i="1" dirty="0">
                <a:latin typeface="宋体" pitchFamily="2" charset="-122"/>
              </a:rPr>
              <a:t>、</a:t>
            </a:r>
            <a:r>
              <a:rPr lang="en-US" altLang="zh-CN" sz="2000" b="0" i="1" dirty="0">
                <a:latin typeface="宋体" pitchFamily="2" charset="-122"/>
              </a:rPr>
              <a:t>58</a:t>
            </a:r>
            <a:r>
              <a:rPr lang="zh-CN" altLang="en-US" sz="2000" b="0" i="1" dirty="0">
                <a:latin typeface="宋体" pitchFamily="2" charset="-122"/>
              </a:rPr>
              <a:t>、</a:t>
            </a:r>
            <a:r>
              <a:rPr lang="en-US" altLang="zh-CN" sz="2000" b="0" i="1" dirty="0">
                <a:latin typeface="宋体" pitchFamily="2" charset="-122"/>
              </a:rPr>
              <a:t>59</a:t>
            </a:r>
            <a:endParaRPr lang="zh-CN" altLang="en-US" b="0" dirty="0">
              <a:latin typeface="宋体" pitchFamily="2" charset="-122"/>
            </a:endParaRPr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32350"/>
            <a:ext cx="1676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" name="Rectangle 20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ea typeface="宋体" panose="02010600030101010101" pitchFamily="2" charset="-122"/>
                <a:cs typeface="+mj-cs"/>
              </a:rPr>
              <a:t/>
            </a:r>
            <a:br>
              <a:rPr lang="en-US" dirty="0">
                <a:solidFill>
                  <a:schemeClr val="tx1"/>
                </a:solidFill>
                <a:ea typeface="宋体" panose="02010600030101010101" pitchFamily="2" charset="-122"/>
                <a:cs typeface="+mj-cs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1.1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+mj-cs"/>
              </a:rPr>
              <a:t>计算系统</a:t>
            </a:r>
            <a:endParaRPr lang="en-US" dirty="0">
              <a:solidFill>
                <a:schemeClr val="tx1"/>
              </a:solidFill>
              <a:ea typeface="宋体" panose="02010600030101010101" pitchFamily="2" charset="-122"/>
              <a:cs typeface="+mj-cs"/>
            </a:endParaRPr>
          </a:p>
        </p:txBody>
      </p:sp>
      <p:sp>
        <p:nvSpPr>
          <p:cNvPr id="9219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BDAC686B-FD5E-43ED-96E5-D031618A9781}" type="slidenum">
              <a:rPr lang="en-US" altLang="zh-CN" sz="1400" smtClean="0">
                <a:latin typeface="宋体" pitchFamily="2" charset="-122"/>
                <a:ea typeface="宋体" pitchFamily="2" charset="-122"/>
              </a:rPr>
              <a:pPr/>
              <a:t>3</a:t>
            </a:fld>
            <a:endParaRPr lang="en-US" altLang="zh-CN" sz="140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20" name="Text Box 10"/>
          <p:cNvSpPr txBox="1">
            <a:spLocks noChangeArrowheads="1"/>
          </p:cNvSpPr>
          <p:nvPr/>
        </p:nvSpPr>
        <p:spPr bwMode="auto">
          <a:xfrm>
            <a:off x="8763000" y="6400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2</a:t>
            </a:r>
          </a:p>
        </p:txBody>
      </p:sp>
      <p:sp>
        <p:nvSpPr>
          <p:cNvPr id="9221" name="Text Box 8"/>
          <p:cNvSpPr txBox="1">
            <a:spLocks noChangeArrowheads="1"/>
          </p:cNvSpPr>
          <p:nvPr/>
        </p:nvSpPr>
        <p:spPr bwMode="auto">
          <a:xfrm>
            <a:off x="609600" y="1295400"/>
            <a:ext cx="8001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计算机硬件 </a:t>
            </a:r>
            <a:endParaRPr lang="en-US" altLang="zh-CN" sz="2800" b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algn="just" eaLnBrk="1" hangingPunct="1"/>
            <a:r>
              <a:rPr lang="zh-CN" altLang="en-US" sz="2800" b="0">
                <a:latin typeface="宋体" pitchFamily="2" charset="-122"/>
                <a:ea typeface="宋体" pitchFamily="2" charset="-122"/>
              </a:rPr>
              <a:t>一个计算系统的物理元件（打印机，电路板，总线，键盘</a:t>
            </a:r>
            <a:r>
              <a:rPr lang="en-US" altLang="zh-CN" sz="2800" b="0">
                <a:latin typeface="宋体" pitchFamily="2" charset="-122"/>
                <a:ea typeface="宋体" pitchFamily="2" charset="-122"/>
              </a:rPr>
              <a:t>…</a:t>
            </a:r>
            <a:r>
              <a:rPr lang="zh-CN" altLang="en-US" sz="2800" b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800" b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计算机软件</a:t>
            </a:r>
            <a:r>
              <a:rPr lang="zh-CN" altLang="en-US" sz="2800" b="0">
                <a:latin typeface="宋体" pitchFamily="2" charset="-122"/>
                <a:ea typeface="宋体" pitchFamily="2" charset="-122"/>
              </a:rPr>
              <a:t> </a:t>
            </a:r>
            <a:endParaRPr lang="en-US" altLang="zh-CN" sz="2800" b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800" b="0">
                <a:latin typeface="宋体" pitchFamily="2" charset="-122"/>
                <a:ea typeface="宋体" pitchFamily="2" charset="-122"/>
              </a:rPr>
              <a:t>为计算机提供指令以执行的应用程序</a:t>
            </a:r>
            <a:endParaRPr lang="en-US" altLang="zh-CN" sz="2800" b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计算机信息</a:t>
            </a:r>
            <a:endParaRPr lang="en-US" altLang="zh-CN" sz="2800" b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800" b="0">
                <a:latin typeface="宋体" pitchFamily="2" charset="-122"/>
                <a:ea typeface="宋体" pitchFamily="2" charset="-122"/>
              </a:rPr>
              <a:t>计算机系统的核心，计算机硬件和软件所管理的数据</a:t>
            </a:r>
            <a:endParaRPr lang="en-US" altLang="zh-CN" sz="2800" b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0" name="Rectangle 2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ea typeface="宋体" panose="02010600030101010101" pitchFamily="2" charset="-122"/>
                <a:cs typeface="+mj-cs"/>
              </a:rPr>
              <a:t/>
            </a:r>
            <a:br>
              <a:rPr lang="en-US" dirty="0">
                <a:solidFill>
                  <a:schemeClr val="tx1"/>
                </a:solidFill>
                <a:ea typeface="宋体" panose="02010600030101010101" pitchFamily="2" charset="-122"/>
                <a:cs typeface="+mj-cs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1.1.1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+mj-cs"/>
              </a:rPr>
              <a:t>计算机系统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+mj-cs"/>
              </a:rPr>
              <a:t>的层次</a:t>
            </a:r>
            <a:endParaRPr lang="en-US" dirty="0">
              <a:solidFill>
                <a:schemeClr val="tx1"/>
              </a:solidFill>
              <a:ea typeface="宋体" panose="02010600030101010101" pitchFamily="2" charset="-122"/>
              <a:cs typeface="+mj-cs"/>
            </a:endParaRPr>
          </a:p>
        </p:txBody>
      </p:sp>
      <p:sp>
        <p:nvSpPr>
          <p:cNvPr id="1024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979AF794-9CFB-4404-BED6-B9335A07D00D}" type="slidenum">
              <a:rPr lang="en-US" altLang="zh-CN" sz="1400" smtClean="0">
                <a:latin typeface="宋体" pitchFamily="2" charset="-122"/>
              </a:rPr>
              <a:pPr/>
              <a:t>4</a:t>
            </a:fld>
            <a:endParaRPr lang="en-US" altLang="zh-CN" sz="1400" smtClean="0">
              <a:latin typeface="宋体" pitchFamily="2" charset="-122"/>
            </a:endParaRPr>
          </a:p>
        </p:txBody>
      </p:sp>
      <p:sp>
        <p:nvSpPr>
          <p:cNvPr id="10244" name="Text Box 8"/>
          <p:cNvSpPr txBox="1">
            <a:spLocks noChangeArrowheads="1"/>
          </p:cNvSpPr>
          <p:nvPr/>
        </p:nvSpPr>
        <p:spPr bwMode="auto">
          <a:xfrm>
            <a:off x="8763000" y="6400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solidFill>
                  <a:schemeClr val="bg1"/>
                </a:solidFill>
                <a:latin typeface="宋体" pitchFamily="2" charset="-122"/>
              </a:rPr>
              <a:t>4</a:t>
            </a:r>
          </a:p>
        </p:txBody>
      </p:sp>
      <p:pic>
        <p:nvPicPr>
          <p:cNvPr id="10245" name="Picture 27" descr="17606_02_000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1981200"/>
            <a:ext cx="473551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矩形 1"/>
          <p:cNvSpPr>
            <a:spLocks noChangeArrowheads="1"/>
          </p:cNvSpPr>
          <p:nvPr/>
        </p:nvSpPr>
        <p:spPr bwMode="auto">
          <a:xfrm>
            <a:off x="5638800" y="1981200"/>
            <a:ext cx="2743200" cy="3200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通信</a:t>
            </a:r>
            <a:endParaRPr lang="en-US" altLang="zh-CN" sz="2800" b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algn="ctr" eaLnBrk="1" hangingPunct="1"/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应用软件</a:t>
            </a:r>
            <a:endParaRPr lang="en-US" altLang="zh-CN" sz="2800" b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algn="ctr" eaLnBrk="1" hangingPunct="1"/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操作系统</a:t>
            </a:r>
            <a:endParaRPr lang="en-US" altLang="zh-CN" sz="2800" b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algn="ctr" eaLnBrk="1" hangingPunct="1"/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编程</a:t>
            </a:r>
            <a:endParaRPr lang="en-US" altLang="zh-CN" sz="2800" b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algn="ctr" eaLnBrk="1" hangingPunct="1"/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硬件</a:t>
            </a:r>
            <a:endParaRPr lang="en-US" altLang="zh-CN" sz="2800" b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algn="ctr" eaLnBrk="1" hangingPunct="1"/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信息</a:t>
            </a:r>
            <a:endParaRPr lang="en-US" altLang="zh-CN" sz="2800" b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0" name="Rectangle 2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610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>
                <a:solidFill>
                  <a:schemeClr val="tx1"/>
                </a:solidFill>
                <a:ea typeface="宋体" panose="02010600030101010101" pitchFamily="2" charset="-122"/>
                <a:cs typeface="+mj-cs"/>
              </a:rPr>
              <a:t/>
            </a:r>
            <a:br>
              <a:rPr lang="en-US" dirty="0">
                <a:solidFill>
                  <a:schemeClr val="tx1"/>
                </a:solidFill>
                <a:ea typeface="宋体" panose="02010600030101010101" pitchFamily="2" charset="-122"/>
                <a:cs typeface="+mj-cs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1.1.1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+mj-cs"/>
              </a:rPr>
              <a:t>计算机系统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+mj-cs"/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+mj-cs"/>
              </a:rPr>
              <a:t>层次</a:t>
            </a:r>
            <a:r>
              <a:rPr lang="en-US" altLang="zh-CN" b="0" dirty="0" smtClean="0">
                <a:solidFill>
                  <a:schemeClr val="tx1"/>
                </a:solidFill>
                <a:ea typeface="宋体" panose="02010600030101010101" pitchFamily="2" charset="-122"/>
                <a:cs typeface="+mj-cs"/>
              </a:rPr>
              <a:t>—</a:t>
            </a:r>
            <a:r>
              <a:rPr lang="zh-CN" altLang="en-US" b="0" dirty="0" smtClean="0">
                <a:solidFill>
                  <a:srgbClr val="0070C0"/>
                </a:solidFill>
                <a:ea typeface="宋体" panose="02010600030101010101" pitchFamily="2" charset="-122"/>
                <a:cs typeface="+mj-cs"/>
              </a:rPr>
              <a:t>课程涵盖内容</a:t>
            </a:r>
            <a:endParaRPr lang="en-US" b="0" dirty="0">
              <a:solidFill>
                <a:srgbClr val="0070C0"/>
              </a:solidFill>
              <a:ea typeface="宋体" panose="02010600030101010101" pitchFamily="2" charset="-122"/>
              <a:cs typeface="+mj-cs"/>
            </a:endParaRPr>
          </a:p>
        </p:txBody>
      </p:sp>
      <p:sp>
        <p:nvSpPr>
          <p:cNvPr id="11267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8BAB21A-64FF-412E-BE21-7C12B54E0AA2}" type="slidenum">
              <a:rPr lang="en-US" altLang="zh-CN" sz="1400" smtClean="0">
                <a:solidFill>
                  <a:srgbClr val="000000"/>
                </a:solidFill>
                <a:latin typeface="宋体" pitchFamily="2" charset="-122"/>
              </a:rPr>
              <a:pPr/>
              <a:t>5</a:t>
            </a:fld>
            <a:endParaRPr lang="en-US" altLang="zh-CN" sz="1400" smtClean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11268" name="Text Box 8"/>
          <p:cNvSpPr txBox="1">
            <a:spLocks noChangeArrowheads="1"/>
          </p:cNvSpPr>
          <p:nvPr/>
        </p:nvSpPr>
        <p:spPr bwMode="auto">
          <a:xfrm>
            <a:off x="8763000" y="6400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solidFill>
                  <a:srgbClr val="FFFFFF"/>
                </a:solidFill>
                <a:latin typeface="宋体" pitchFamily="2" charset="-122"/>
              </a:rPr>
              <a:t>4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342900" y="1066800"/>
            <a:ext cx="84963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信息层</a:t>
            </a:r>
            <a:r>
              <a:rPr lang="zh-CN" altLang="en-US" sz="20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：反映了在计算机上表示信息的方式，是一个纯概念层。（第</a:t>
            </a:r>
            <a:r>
              <a:rPr lang="en-US" altLang="zh-CN" sz="20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章 二进制数值与记数系统；第</a:t>
            </a:r>
            <a:r>
              <a:rPr lang="en-US" altLang="zh-CN" sz="20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章 数据表示法）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342900" y="2133600"/>
            <a:ext cx="84963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硬件层</a:t>
            </a:r>
            <a:r>
              <a:rPr lang="zh-CN" altLang="en-US" sz="20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：由计算机物理硬件组成。（第</a:t>
            </a:r>
            <a:r>
              <a:rPr lang="en-US" altLang="zh-CN" sz="20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0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章 门和电路；第</a:t>
            </a:r>
            <a:r>
              <a:rPr lang="en-US" altLang="zh-CN" sz="20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0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章 计算部件）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342900" y="2895600"/>
            <a:ext cx="849630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程序设计层</a:t>
            </a:r>
            <a:r>
              <a:rPr lang="zh-CN" altLang="en-US" sz="20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：负责处理软件、用于实现计算的指令和管理数据。第</a:t>
            </a:r>
            <a:r>
              <a:rPr lang="en-US" altLang="zh-CN" sz="20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6-9</a:t>
            </a:r>
            <a:r>
              <a:rPr lang="zh-CN" altLang="en-US" sz="20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章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342900" y="3657600"/>
            <a:ext cx="8496300" cy="6096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操作系统</a:t>
            </a:r>
            <a:r>
              <a:rPr lang="zh-CN" altLang="en-US" sz="20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：管理计算机资源。第</a:t>
            </a:r>
            <a:r>
              <a:rPr lang="en-US" altLang="zh-CN" sz="20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10</a:t>
            </a:r>
            <a:r>
              <a:rPr lang="zh-CN" altLang="en-US" sz="20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章 操作系统；第</a:t>
            </a:r>
            <a:r>
              <a:rPr lang="en-US" altLang="zh-CN" sz="20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11</a:t>
            </a:r>
            <a:r>
              <a:rPr lang="zh-CN" altLang="en-US" sz="20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章 文件系统和目录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342900" y="4419600"/>
            <a:ext cx="8496300" cy="6096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应用程序层</a:t>
            </a:r>
            <a:r>
              <a:rPr lang="zh-CN" altLang="en-US" sz="20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：用计算机可以解决的真实世界的问题。第</a:t>
            </a:r>
            <a:r>
              <a:rPr lang="en-US" altLang="zh-CN" sz="20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12-14</a:t>
            </a:r>
            <a:r>
              <a:rPr lang="zh-CN" altLang="en-US" sz="20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章 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363538" y="5181600"/>
            <a:ext cx="8496300" cy="914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通信层：</a:t>
            </a:r>
            <a:r>
              <a:rPr lang="zh-CN" altLang="en-US" sz="20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计算机被连接到网络上，以共享信息和资源。第</a:t>
            </a:r>
            <a:r>
              <a:rPr lang="en-US" altLang="zh-CN" sz="20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15</a:t>
            </a:r>
            <a:r>
              <a:rPr lang="zh-CN" altLang="en-US" sz="20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章 网络；</a:t>
            </a:r>
            <a:endParaRPr lang="en-US" altLang="zh-CN" sz="2000" b="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0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0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16</a:t>
            </a:r>
            <a:r>
              <a:rPr lang="zh-CN" altLang="en-US" sz="20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章 万维网；第</a:t>
            </a:r>
            <a:r>
              <a:rPr lang="en-US" altLang="zh-CN" sz="20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17</a:t>
            </a:r>
            <a:r>
              <a:rPr lang="zh-CN" altLang="en-US" sz="20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章 计算机安全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5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ea typeface="宋体" panose="02010600030101010101" pitchFamily="2" charset="-122"/>
                <a:cs typeface="+mj-cs"/>
              </a:rPr>
              <a:t/>
            </a:r>
            <a:br>
              <a:rPr lang="en-US" dirty="0">
                <a:solidFill>
                  <a:schemeClr val="tx1"/>
                </a:solidFill>
                <a:ea typeface="宋体" panose="02010600030101010101" pitchFamily="2" charset="-122"/>
                <a:cs typeface="+mj-cs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1.1.2 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+mj-cs"/>
              </a:rPr>
              <a:t>抽象</a:t>
            </a:r>
            <a:endParaRPr lang="en-US" dirty="0">
              <a:solidFill>
                <a:schemeClr val="tx1"/>
              </a:solidFill>
              <a:ea typeface="宋体" panose="02010600030101010101" pitchFamily="2" charset="-122"/>
              <a:cs typeface="+mj-cs"/>
            </a:endParaRPr>
          </a:p>
        </p:txBody>
      </p:sp>
      <p:sp>
        <p:nvSpPr>
          <p:cNvPr id="12291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F16CFBA4-5D5A-47EB-9B5C-170CA6C1C410}" type="slidenum">
              <a:rPr lang="en-US" altLang="zh-CN" sz="1400" smtClean="0">
                <a:latin typeface="宋体" pitchFamily="2" charset="-122"/>
              </a:rPr>
              <a:pPr/>
              <a:t>6</a:t>
            </a:fld>
            <a:endParaRPr lang="en-US" altLang="zh-CN" sz="1400" smtClean="0">
              <a:latin typeface="宋体" pitchFamily="2" charset="-122"/>
            </a:endParaRP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8763000" y="6400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solidFill>
                  <a:schemeClr val="bg1"/>
                </a:solidFill>
                <a:latin typeface="宋体" pitchFamily="2" charset="-122"/>
              </a:rPr>
              <a:t>5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457200" y="1066800"/>
            <a:ext cx="83058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 b="0">
                <a:latin typeface="宋体" pitchFamily="2" charset="-122"/>
                <a:ea typeface="宋体" pitchFamily="2" charset="-122"/>
              </a:rPr>
              <a:t>一种移除复杂细节的</a:t>
            </a:r>
            <a:r>
              <a:rPr lang="zh-CN" altLang="en-US" sz="2800" b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心理模型</a:t>
            </a:r>
            <a:r>
              <a:rPr lang="zh-CN" altLang="en-US" sz="2800" b="0">
                <a:latin typeface="宋体" pitchFamily="2" charset="-122"/>
                <a:ea typeface="宋体" pitchFamily="2" charset="-122"/>
              </a:rPr>
              <a:t>；（课本）</a:t>
            </a:r>
            <a:endParaRPr lang="en-US" altLang="zh-CN" sz="2800" b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800" b="0">
                <a:latin typeface="宋体" pitchFamily="2" charset="-122"/>
                <a:ea typeface="宋体" pitchFamily="2" charset="-122"/>
              </a:rPr>
              <a:t>从具体事物抽出、概括出它们共同的方面、本质属性与关系等，而将个别的、非本质的方面、属性与关系舍弃的</a:t>
            </a:r>
            <a:r>
              <a:rPr lang="zh-CN" altLang="en-US" sz="2800" b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思维过程</a:t>
            </a:r>
            <a:r>
              <a:rPr lang="zh-CN" altLang="en-US" sz="2800" b="0">
                <a:latin typeface="宋体" pitchFamily="2" charset="-122"/>
                <a:ea typeface="宋体" pitchFamily="2" charset="-122"/>
              </a:rPr>
              <a:t>。（百度）</a:t>
            </a:r>
            <a:endParaRPr lang="en-US" altLang="zh-CN" sz="2800" b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3399FF"/>
                </a:solidFill>
                <a:latin typeface="宋体" pitchFamily="2" charset="-122"/>
                <a:ea typeface="宋体" pitchFamily="2" charset="-122"/>
              </a:rPr>
              <a:t>分离</a:t>
            </a:r>
            <a:r>
              <a:rPr lang="en-US" altLang="zh-CN" sz="2800" b="0">
                <a:solidFill>
                  <a:srgbClr val="3399FF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2800" b="0">
                <a:solidFill>
                  <a:srgbClr val="3399FF"/>
                </a:solidFill>
                <a:latin typeface="宋体" pitchFamily="2" charset="-122"/>
                <a:ea typeface="宋体" pitchFamily="2" charset="-122"/>
              </a:rPr>
              <a:t>提纯</a:t>
            </a:r>
            <a:r>
              <a:rPr lang="en-US" altLang="zh-CN" sz="2800" b="0">
                <a:solidFill>
                  <a:srgbClr val="3399FF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2800" b="0">
                <a:solidFill>
                  <a:srgbClr val="3399FF"/>
                </a:solidFill>
                <a:latin typeface="宋体" pitchFamily="2" charset="-122"/>
                <a:ea typeface="宋体" pitchFamily="2" charset="-122"/>
              </a:rPr>
              <a:t>简略</a:t>
            </a:r>
            <a:r>
              <a:rPr lang="en-US" altLang="zh-CN" sz="2800" b="0" i="1">
                <a:latin typeface="宋体" pitchFamily="2" charset="-122"/>
                <a:ea typeface="宋体" pitchFamily="2" charset="-122"/>
              </a:rPr>
              <a:t> </a:t>
            </a:r>
            <a:endParaRPr lang="en-US" altLang="zh-CN" sz="2800" b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2294" name="Picture 1" descr="65739_CH01_FIGF02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44913"/>
            <a:ext cx="3962400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" descr="65739_CH01_FIGF02B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13" y="2938463"/>
            <a:ext cx="3989387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宋体" panose="02010600030101010101" pitchFamily="2" charset="-122"/>
                <a:cs typeface="+mj-cs"/>
              </a:rPr>
              <a:t/>
            </a:r>
            <a:br>
              <a:rPr lang="en-US" dirty="0">
                <a:ea typeface="宋体" panose="02010600030101010101" pitchFamily="2" charset="-122"/>
                <a:cs typeface="+mj-cs"/>
              </a:rPr>
            </a:br>
            <a:r>
              <a:rPr lang="en-US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1.2 </a:t>
            </a:r>
            <a:r>
              <a:rPr lang="zh-CN" altLang="en-US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计算机的</a:t>
            </a:r>
            <a:r>
              <a:rPr lang="zh-CN" altLang="en-US" dirty="0" smtClean="0">
                <a:ea typeface="宋体" panose="02010600030101010101" pitchFamily="2" charset="-122"/>
                <a:cs typeface="+mj-cs"/>
              </a:rPr>
              <a:t>历史</a:t>
            </a:r>
            <a:endParaRPr lang="en-US" dirty="0">
              <a:ea typeface="宋体" panose="02010600030101010101" pitchFamily="2" charset="-122"/>
              <a:cs typeface="+mj-cs"/>
            </a:endParaRPr>
          </a:p>
        </p:txBody>
      </p:sp>
      <p:sp>
        <p:nvSpPr>
          <p:cNvPr id="13315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64066C5-A8B4-4D72-A8C1-EF79182B317C}" type="slidenum">
              <a:rPr lang="en-US" altLang="zh-CN" sz="1400" smtClean="0">
                <a:latin typeface="宋体" pitchFamily="2" charset="-122"/>
              </a:rPr>
              <a:pPr/>
              <a:t>7</a:t>
            </a:fld>
            <a:endParaRPr lang="en-US" altLang="zh-CN" sz="1400" smtClean="0">
              <a:latin typeface="宋体" pitchFamily="2" charset="-122"/>
            </a:endParaRPr>
          </a:p>
        </p:txBody>
      </p:sp>
      <p:pic>
        <p:nvPicPr>
          <p:cNvPr id="13316" name="Picture 1" descr="65739_CH01_FTRUN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22400"/>
            <a:ext cx="6781800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9F68EBF8-6DC3-4E70-880D-2F9C7B5647E5}" type="slidenum">
              <a:rPr lang="en-US" altLang="zh-CN" sz="1400" smtClean="0">
                <a:latin typeface="宋体" pitchFamily="2" charset="-122"/>
                <a:ea typeface="宋体" pitchFamily="2" charset="-122"/>
              </a:rPr>
              <a:pPr/>
              <a:t>8</a:t>
            </a:fld>
            <a:endParaRPr lang="en-US" altLang="zh-CN" sz="140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8763000" y="6400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6</a:t>
            </a: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685800" y="21336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zh-CN" sz="2800" b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609600" y="1066800"/>
            <a:ext cx="77724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算盘</a:t>
            </a:r>
            <a:r>
              <a:rPr lang="en-US" altLang="zh-CN" sz="2800" b="0">
                <a:latin typeface="宋体" pitchFamily="2" charset="-122"/>
                <a:ea typeface="宋体" pitchFamily="2" charset="-122"/>
              </a:rPr>
              <a:t> </a:t>
            </a:r>
          </a:p>
          <a:p>
            <a:pPr eaLnBrk="1" hangingPunct="1"/>
            <a:r>
              <a:rPr lang="zh-CN" altLang="en-US" sz="2800" b="0">
                <a:latin typeface="宋体" pitchFamily="2" charset="-122"/>
                <a:ea typeface="宋体" pitchFamily="2" charset="-122"/>
              </a:rPr>
              <a:t>一个早期用于记录数值的</a:t>
            </a:r>
            <a:endParaRPr lang="en-US" altLang="zh-CN" sz="2800" b="0"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zh-CN" altLang="en-US" sz="2800" b="0">
                <a:latin typeface="宋体" pitchFamily="2" charset="-122"/>
                <a:ea typeface="宋体" pitchFamily="2" charset="-122"/>
              </a:rPr>
              <a:t>工具。</a:t>
            </a:r>
            <a:endParaRPr lang="en-US" altLang="zh-CN" sz="2800" b="0"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sz="2800" b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Blaise Pascal </a:t>
            </a:r>
          </a:p>
          <a:p>
            <a:pPr eaLnBrk="1" hangingPunct="1"/>
            <a:r>
              <a:rPr lang="zh-CN" altLang="en-US" sz="2800" b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布莱兹</a:t>
            </a:r>
            <a:r>
              <a:rPr lang="en-US" altLang="zh-CN" sz="2800" b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b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帕斯卡</a:t>
            </a:r>
            <a:r>
              <a:rPr lang="en-US" altLang="zh-CN" sz="2800" b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pPr eaLnBrk="1" hangingPunct="1"/>
            <a:r>
              <a:rPr lang="zh-CN" altLang="en-US" b="0">
                <a:latin typeface="宋体" pitchFamily="2" charset="-122"/>
                <a:ea typeface="宋体" pitchFamily="2" charset="-122"/>
              </a:rPr>
              <a:t>一种机械设备，用于加、减、乘、除</a:t>
            </a:r>
            <a:endParaRPr lang="en-US" altLang="zh-CN" b="0"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sz="2800" b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Joseph Jacquard</a:t>
            </a:r>
          </a:p>
          <a:p>
            <a:pPr eaLnBrk="1" hangingPunct="1"/>
            <a:r>
              <a:rPr lang="zh-CN" altLang="en-US" sz="2800" b="0">
                <a:latin typeface="宋体" pitchFamily="2" charset="-122"/>
                <a:ea typeface="宋体" pitchFamily="2" charset="-122"/>
              </a:rPr>
              <a:t>约瑟夫 杰卡德</a:t>
            </a:r>
            <a:endParaRPr lang="en-US" altLang="zh-CN" sz="2800" b="0"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zh-CN" altLang="en-US" b="0">
                <a:latin typeface="宋体" pitchFamily="2" charset="-122"/>
                <a:ea typeface="宋体" pitchFamily="2" charset="-122"/>
              </a:rPr>
              <a:t>杰卡德的织布机，打孔卡</a:t>
            </a:r>
            <a:endParaRPr lang="en-US" altLang="zh-CN" b="0"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sz="2800" b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Charles Babbage</a:t>
            </a:r>
          </a:p>
          <a:p>
            <a:pPr eaLnBrk="1" hangingPunct="1"/>
            <a:r>
              <a:rPr lang="zh-CN" altLang="en-US" sz="2800" b="0">
                <a:latin typeface="宋体" pitchFamily="2" charset="-122"/>
                <a:ea typeface="宋体" pitchFamily="2" charset="-122"/>
              </a:rPr>
              <a:t>查尔斯 巴贝奇</a:t>
            </a:r>
            <a:endParaRPr lang="en-US" altLang="zh-CN" sz="2800" b="0"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zh-CN" altLang="en-US" b="0">
                <a:latin typeface="宋体" pitchFamily="2" charset="-122"/>
                <a:ea typeface="宋体" pitchFamily="2" charset="-122"/>
              </a:rPr>
              <a:t>分析机</a:t>
            </a:r>
            <a:endParaRPr lang="en-US" altLang="zh-CN" b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4342" name="Picture 1" descr="65739_CH02_FIGAbacu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19200"/>
            <a:ext cx="3886200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宋体" panose="02010600030101010101" pitchFamily="2" charset="-122"/>
                <a:cs typeface="+mj-cs"/>
              </a:rPr>
              <a:t/>
            </a:r>
            <a:br>
              <a:rPr lang="en-US" dirty="0">
                <a:ea typeface="宋体" panose="02010600030101010101" pitchFamily="2" charset="-122"/>
                <a:cs typeface="+mj-cs"/>
              </a:rPr>
            </a:br>
            <a:r>
              <a:rPr lang="en-US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1.2 </a:t>
            </a:r>
            <a:r>
              <a:rPr lang="zh-CN" altLang="en-US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计算机的</a:t>
            </a:r>
            <a:r>
              <a:rPr lang="zh-CN" altLang="en-US" dirty="0" smtClean="0">
                <a:ea typeface="宋体" panose="02010600030101010101" pitchFamily="2" charset="-122"/>
                <a:cs typeface="+mj-cs"/>
              </a:rPr>
              <a:t>历史</a:t>
            </a:r>
            <a:r>
              <a:rPr lang="en-US" altLang="zh-CN" b="0" dirty="0" smtClean="0">
                <a:ea typeface="宋体" panose="02010600030101010101" pitchFamily="2" charset="-122"/>
                <a:cs typeface="+mj-cs"/>
              </a:rPr>
              <a:t>—</a:t>
            </a:r>
            <a:r>
              <a:rPr lang="zh-CN" altLang="en-US" dirty="0">
                <a:ea typeface="宋体" panose="02010600030101010101" pitchFamily="2" charset="-122"/>
                <a:cs typeface="+mj-cs"/>
              </a:rPr>
              <a:t>孕育</a:t>
            </a:r>
            <a:endParaRPr lang="en-US" dirty="0"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16F8D24A-A7D8-4A82-808D-1F4FB1C87A75}" type="slidenum">
              <a:rPr lang="en-US" altLang="zh-CN" sz="1400" smtClean="0">
                <a:latin typeface="宋体" pitchFamily="2" charset="-122"/>
              </a:rPr>
              <a:pPr/>
              <a:t>9</a:t>
            </a:fld>
            <a:endParaRPr lang="en-US" altLang="zh-CN" sz="1400" smtClean="0">
              <a:latin typeface="宋体" pitchFamily="2" charset="-122"/>
            </a:endParaRP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8763000" y="6400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solidFill>
                  <a:schemeClr val="bg1"/>
                </a:solidFill>
                <a:latin typeface="宋体" pitchFamily="2" charset="-122"/>
              </a:rPr>
              <a:t>7</a:t>
            </a: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685800" y="21336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zh-CN" sz="2800" b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609600" y="1295400"/>
            <a:ext cx="8001000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2800" b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Ada Lovelace</a:t>
            </a:r>
          </a:p>
          <a:p>
            <a:pPr eaLnBrk="1" hangingPunct="1"/>
            <a:r>
              <a:rPr lang="zh-CN" altLang="en-US" sz="2800" b="0">
                <a:latin typeface="宋体" pitchFamily="2" charset="-122"/>
                <a:ea typeface="宋体" pitchFamily="2" charset="-122"/>
                <a:cs typeface="Times New Roman" pitchFamily="18" charset="0"/>
              </a:rPr>
              <a:t>艾达 拉夫拉丝</a:t>
            </a:r>
          </a:p>
          <a:p>
            <a:pPr eaLnBrk="1" hangingPunct="1"/>
            <a:r>
              <a:rPr lang="zh-CN" altLang="en-US" b="0">
                <a:latin typeface="宋体" pitchFamily="2" charset="-122"/>
                <a:ea typeface="宋体" pitchFamily="2" charset="-122"/>
                <a:cs typeface="Times New Roman" pitchFamily="18" charset="0"/>
              </a:rPr>
              <a:t>首位电脑程序设计师，建立循环概念</a:t>
            </a:r>
            <a:endParaRPr lang="en-US" altLang="zh-CN" b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b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sz="2800" b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Alan Turing</a:t>
            </a:r>
            <a:endParaRPr lang="en-US" altLang="zh-CN" sz="2800" b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b="0">
                <a:latin typeface="宋体" pitchFamily="2" charset="-122"/>
                <a:ea typeface="宋体" pitchFamily="2" charset="-122"/>
                <a:cs typeface="Times New Roman" pitchFamily="18" charset="0"/>
              </a:rPr>
              <a:t>阿兰 图灵</a:t>
            </a:r>
          </a:p>
          <a:p>
            <a:pPr eaLnBrk="1" hangingPunct="1"/>
            <a:r>
              <a:rPr lang="zh-CN" altLang="en-US" b="0">
                <a:latin typeface="宋体" pitchFamily="2" charset="-122"/>
                <a:ea typeface="宋体" pitchFamily="2" charset="-122"/>
                <a:cs typeface="Times New Roman" pitchFamily="18" charset="0"/>
              </a:rPr>
              <a:t>图灵机，图灵测试</a:t>
            </a:r>
            <a:endParaRPr lang="en-US" altLang="zh-CN" b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b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sz="2800" b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Harvard Mark I, ENIAC, UNIVAC I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b="0">
                <a:latin typeface="宋体" pitchFamily="2" charset="-122"/>
                <a:ea typeface="宋体" pitchFamily="2" charset="-122"/>
                <a:cs typeface="Times New Roman" pitchFamily="18" charset="0"/>
              </a:rPr>
              <a:t>早期的计算机为数学，物理，工程和经济领域开辟了新时代。</a:t>
            </a:r>
          </a:p>
          <a:p>
            <a:pPr eaLnBrk="1" hangingPunct="1"/>
            <a:r>
              <a:rPr lang="zh-CN" altLang="en-US" sz="2800" b="0">
                <a:latin typeface="宋体" pitchFamily="2" charset="-122"/>
                <a:ea typeface="宋体" pitchFamily="2" charset="-122"/>
                <a:cs typeface="Times New Roman" pitchFamily="18" charset="0"/>
              </a:rPr>
              <a:t>		</a:t>
            </a:r>
          </a:p>
        </p:txBody>
      </p:sp>
      <p:sp>
        <p:nvSpPr>
          <p:cNvPr id="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宋体" panose="02010600030101010101" pitchFamily="2" charset="-122"/>
                <a:cs typeface="+mj-cs"/>
              </a:rPr>
              <a:t/>
            </a:r>
            <a:br>
              <a:rPr lang="en-US" dirty="0">
                <a:ea typeface="宋体" panose="02010600030101010101" pitchFamily="2" charset="-122"/>
                <a:cs typeface="+mj-cs"/>
              </a:rPr>
            </a:br>
            <a:r>
              <a:rPr lang="en-US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1.2 </a:t>
            </a:r>
            <a:r>
              <a:rPr lang="zh-CN" altLang="en-US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计算机的</a:t>
            </a:r>
            <a:r>
              <a:rPr lang="zh-CN" altLang="en-US" dirty="0" smtClean="0">
                <a:ea typeface="宋体" panose="02010600030101010101" pitchFamily="2" charset="-122"/>
                <a:cs typeface="+mj-cs"/>
              </a:rPr>
              <a:t>历史</a:t>
            </a:r>
            <a:r>
              <a:rPr lang="en-US" altLang="zh-CN" b="0" dirty="0" smtClean="0">
                <a:ea typeface="宋体" panose="02010600030101010101" pitchFamily="2" charset="-122"/>
                <a:cs typeface="+mj-cs"/>
              </a:rPr>
              <a:t>—</a:t>
            </a:r>
            <a:r>
              <a:rPr lang="zh-CN" altLang="en-US" dirty="0">
                <a:ea typeface="宋体" panose="02010600030101010101" pitchFamily="2" charset="-122"/>
                <a:cs typeface="+mj-cs"/>
              </a:rPr>
              <a:t>孕育</a:t>
            </a:r>
            <a:endParaRPr lang="en-US" dirty="0"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5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主题5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7006</TotalTime>
  <Words>1324</Words>
  <Application>Microsoft Office PowerPoint</Application>
  <PresentationFormat>全屏显示(4:3)</PresentationFormat>
  <Paragraphs>296</Paragraphs>
  <Slides>27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主题5</vt:lpstr>
      <vt:lpstr>1_主题5</vt:lpstr>
      <vt:lpstr>第1章</vt:lpstr>
      <vt:lpstr>章节目标</vt:lpstr>
      <vt:lpstr> 1.1计算系统</vt:lpstr>
      <vt:lpstr> 1.1.1计算机系统的层次</vt:lpstr>
      <vt:lpstr> 1.1.1计算机系统的层次—课程涵盖内容</vt:lpstr>
      <vt:lpstr> 1.1.2 抽象</vt:lpstr>
      <vt:lpstr> 1.2 计算机的历史</vt:lpstr>
      <vt:lpstr> 1.2 计算机的历史—孕育</vt:lpstr>
      <vt:lpstr> 1.2 计算机的历史—孕育</vt:lpstr>
      <vt:lpstr> 1.2 计算机的历史—Turing Machine</vt:lpstr>
      <vt:lpstr> 1.2 计算机的历史—John von Neumann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1.3计算工具与计算学科—工具</vt:lpstr>
      <vt:lpstr>1.3计算工具与计算学科—学科</vt:lpstr>
      <vt:lpstr>系统区</vt:lpstr>
      <vt:lpstr>我是谁?</vt:lpstr>
      <vt:lpstr>道德问题</vt:lpstr>
      <vt:lpstr>你知道吗?</vt:lpstr>
    </vt:vector>
  </TitlesOfParts>
  <Company>jones and bartlett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theresad</dc:creator>
  <cp:lastModifiedBy>lynn</cp:lastModifiedBy>
  <cp:revision>117</cp:revision>
  <dcterms:created xsi:type="dcterms:W3CDTF">2001-11-19T16:24:12Z</dcterms:created>
  <dcterms:modified xsi:type="dcterms:W3CDTF">2020-10-05T10:28:46Z</dcterms:modified>
</cp:coreProperties>
</file>